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8"/>
  </p:handoutMasterIdLst>
  <p:sldIdLst>
    <p:sldId id="334" r:id="rId2"/>
    <p:sldId id="263" r:id="rId3"/>
    <p:sldId id="264" r:id="rId4"/>
    <p:sldId id="360" r:id="rId5"/>
    <p:sldId id="361" r:id="rId6"/>
    <p:sldId id="335" r:id="rId7"/>
    <p:sldId id="265" r:id="rId8"/>
    <p:sldId id="309" r:id="rId9"/>
    <p:sldId id="266" r:id="rId10"/>
    <p:sldId id="267" r:id="rId11"/>
    <p:sldId id="326" r:id="rId12"/>
    <p:sldId id="362" r:id="rId13"/>
    <p:sldId id="268" r:id="rId14"/>
    <p:sldId id="338" r:id="rId15"/>
    <p:sldId id="269" r:id="rId16"/>
    <p:sldId id="340" r:id="rId17"/>
    <p:sldId id="339" r:id="rId18"/>
    <p:sldId id="337" r:id="rId19"/>
    <p:sldId id="336" r:id="rId20"/>
    <p:sldId id="357" r:id="rId21"/>
    <p:sldId id="270" r:id="rId22"/>
    <p:sldId id="271" r:id="rId23"/>
    <p:sldId id="272" r:id="rId24"/>
    <p:sldId id="333" r:id="rId25"/>
    <p:sldId id="327" r:id="rId26"/>
    <p:sldId id="328" r:id="rId27"/>
    <p:sldId id="319" r:id="rId28"/>
    <p:sldId id="330" r:id="rId29"/>
    <p:sldId id="329" r:id="rId30"/>
    <p:sldId id="331" r:id="rId31"/>
    <p:sldId id="332" r:id="rId32"/>
    <p:sldId id="273" r:id="rId33"/>
    <p:sldId id="275" r:id="rId34"/>
    <p:sldId id="341" r:id="rId35"/>
    <p:sldId id="276" r:id="rId36"/>
    <p:sldId id="277" r:id="rId37"/>
    <p:sldId id="283" r:id="rId38"/>
    <p:sldId id="285" r:id="rId39"/>
    <p:sldId id="286" r:id="rId40"/>
    <p:sldId id="347" r:id="rId41"/>
    <p:sldId id="274" r:id="rId42"/>
    <p:sldId id="358" r:id="rId43"/>
    <p:sldId id="346" r:id="rId44"/>
    <p:sldId id="348" r:id="rId45"/>
    <p:sldId id="363" r:id="rId46"/>
    <p:sldId id="351" r:id="rId47"/>
    <p:sldId id="287" r:id="rId48"/>
    <p:sldId id="355" r:id="rId49"/>
    <p:sldId id="359" r:id="rId50"/>
    <p:sldId id="282" r:id="rId51"/>
    <p:sldId id="278" r:id="rId52"/>
    <p:sldId id="279" r:id="rId53"/>
    <p:sldId id="280" r:id="rId54"/>
    <p:sldId id="281" r:id="rId55"/>
    <p:sldId id="320" r:id="rId56"/>
    <p:sldId id="289" r:id="rId5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3AEA70"/>
    <a:srgbClr val="FDFDA1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6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image" Target="../media/image65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3170139" cy="47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28" tIns="44614" rIns="89228" bIns="44614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100"/>
            </a:lvl1pPr>
          </a:lstStyle>
          <a:p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427" y="2"/>
            <a:ext cx="3170139" cy="47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28" tIns="44614" rIns="89228" bIns="44614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100"/>
            </a:lvl1pPr>
          </a:lstStyle>
          <a:p>
            <a:endParaRPr lang="en-US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72"/>
            <a:ext cx="3170139" cy="47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28" tIns="44614" rIns="89228" bIns="44614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100"/>
            </a:lvl1pPr>
          </a:lstStyle>
          <a:p>
            <a:endParaRPr lang="en-US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427" y="9120172"/>
            <a:ext cx="3170139" cy="47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28" tIns="44614" rIns="89228" bIns="44614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100"/>
            </a:lvl1pPr>
          </a:lstStyle>
          <a:p>
            <a:fld id="{A2A8F46E-29A3-4AE9-9EA0-0B260455F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0809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5E7729-E9BB-4C46-9004-582D55DF91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5510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605F66-B021-4BB9-812A-3C11172EDD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997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082364-9206-480C-894E-34F1562E1D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94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75ACA-E674-4FFE-BCA6-03B01E9E3B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7786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DBCF9-36CB-4990-A95C-7ABA530BDB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8318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07E2E-FBC9-46D6-957F-4A54C14B65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618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39054-C82A-424C-9E2B-4E9A3E2AF6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91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64DEA-8123-4F5D-8908-90DC213EF0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4234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7C657C-47DC-47DC-B067-8BF2124792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664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0AD685-EA60-4F8F-98EC-E313AB0790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6680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A2B29C-ADDC-4785-A131-0E0726E27C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830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C96908B-5841-4904-A5FC-39568E4EEE3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5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6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7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8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9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0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1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1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7" Type="http://schemas.openxmlformats.org/officeDocument/2006/relationships/image" Target="../media/image43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Microsoft_Word_97_-_2003_Document13.doc"/><Relationship Id="rId5" Type="http://schemas.openxmlformats.org/officeDocument/2006/relationships/image" Target="../media/image42.emf"/><Relationship Id="rId4" Type="http://schemas.openxmlformats.org/officeDocument/2006/relationships/oleObject" Target="../embeddings/Microsoft_Word_97_-_2003_Document12.doc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46.png"/><Relationship Id="rId4" Type="http://schemas.openxmlformats.org/officeDocument/2006/relationships/image" Target="../media/image45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4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47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48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://www.mhhe.com/physsci/astronomy/applets/Blackbody/frame.html" TargetMode="Externa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7.emf"/><Relationship Id="rId4" Type="http://schemas.openxmlformats.org/officeDocument/2006/relationships/image" Target="../media/image4.emf"/><Relationship Id="rId9" Type="http://schemas.openxmlformats.org/officeDocument/2006/relationships/oleObject" Target="../embeddings/oleObject5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5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52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53.emf"/><Relationship Id="rId4" Type="http://schemas.openxmlformats.org/officeDocument/2006/relationships/oleObject" Target="../embeddings/oleObject10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53.emf"/><Relationship Id="rId4" Type="http://schemas.openxmlformats.org/officeDocument/2006/relationships/oleObject" Target="../embeddings/oleObject11.bin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Microsoft_Word_97_-_2003_Document2.doc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62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63.emf"/><Relationship Id="rId4" Type="http://schemas.openxmlformats.org/officeDocument/2006/relationships/oleObject" Target="../embeddings/Microsoft_Word_97_-_2003_Document16.doc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66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Microsoft_Word_97_-_2003_Document18.doc"/><Relationship Id="rId5" Type="http://schemas.openxmlformats.org/officeDocument/2006/relationships/image" Target="../media/image65.emf"/><Relationship Id="rId4" Type="http://schemas.openxmlformats.org/officeDocument/2006/relationships/oleObject" Target="../embeddings/Microsoft_Word_97_-_2003_Document17.doc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68.emf"/><Relationship Id="rId4" Type="http://schemas.openxmlformats.org/officeDocument/2006/relationships/oleObject" Target="../embeddings/oleObject13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70.emf"/><Relationship Id="rId4" Type="http://schemas.openxmlformats.org/officeDocument/2006/relationships/oleObject" Target="../embeddings/oleObject14.bin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sdowww.lmsal.com/suntoday/" TargetMode="External"/><Relationship Id="rId7" Type="http://schemas.openxmlformats.org/officeDocument/2006/relationships/hyperlink" Target="http://www.raben.com/maps" TargetMode="External"/><Relationship Id="rId2" Type="http://schemas.openxmlformats.org/officeDocument/2006/relationships/hyperlink" Target="http://jsoc.stanford.edu/data/hmi/images/latest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sohowww.nascom.nasa.gov/" TargetMode="External"/><Relationship Id="rId5" Type="http://schemas.openxmlformats.org/officeDocument/2006/relationships/hyperlink" Target="http://www.bbso.njit.edu/cgi-bin/LatestImages" TargetMode="External"/><Relationship Id="rId4" Type="http://schemas.openxmlformats.org/officeDocument/2006/relationships/hyperlink" Target="http://helioviewer.org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3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4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b="1" u="sng" dirty="0" smtClean="0">
                <a:solidFill>
                  <a:srgbClr val="0000FF"/>
                </a:solidFill>
              </a:rPr>
              <a:t/>
            </a:r>
            <a:br>
              <a:rPr lang="en-US" sz="2400" b="1" u="sng" dirty="0" smtClean="0">
                <a:solidFill>
                  <a:srgbClr val="0000FF"/>
                </a:solidFill>
              </a:rPr>
            </a:br>
            <a:r>
              <a:rPr lang="en-US" sz="2400" b="1" u="sng" dirty="0" smtClean="0">
                <a:solidFill>
                  <a:srgbClr val="0000FF"/>
                </a:solidFill>
              </a:rPr>
              <a:t/>
            </a:r>
            <a:br>
              <a:rPr lang="en-US" sz="2400" b="1" u="sng" dirty="0" smtClean="0">
                <a:solidFill>
                  <a:srgbClr val="0000FF"/>
                </a:solidFill>
              </a:rPr>
            </a:br>
            <a:r>
              <a:rPr lang="en-US" sz="2400" b="1" u="sng" dirty="0">
                <a:solidFill>
                  <a:srgbClr val="0000FF"/>
                </a:solidFill>
              </a:rPr>
              <a:t/>
            </a:r>
            <a:br>
              <a:rPr lang="en-US" sz="2400" b="1" u="sng" dirty="0">
                <a:solidFill>
                  <a:srgbClr val="0000FF"/>
                </a:solidFill>
              </a:rPr>
            </a:br>
            <a:r>
              <a:rPr lang="en-US" b="1" u="sng" dirty="0" smtClean="0">
                <a:solidFill>
                  <a:srgbClr val="FF0000"/>
                </a:solidFill>
              </a:rPr>
              <a:t>2. The </a:t>
            </a:r>
            <a:r>
              <a:rPr lang="en-US" b="1" u="sng" dirty="0">
                <a:solidFill>
                  <a:srgbClr val="FF0000"/>
                </a:solidFill>
              </a:rPr>
              <a:t>Sun as a </a:t>
            </a:r>
            <a:r>
              <a:rPr lang="en-US" b="1" u="sng" dirty="0" smtClean="0">
                <a:solidFill>
                  <a:srgbClr val="FF0000"/>
                </a:solidFill>
              </a:rPr>
              <a:t>star </a:t>
            </a:r>
            <a:br>
              <a:rPr lang="en-US" b="1" u="sng" dirty="0" smtClean="0">
                <a:solidFill>
                  <a:srgbClr val="FF0000"/>
                </a:solidFill>
              </a:rPr>
            </a:br>
            <a:r>
              <a:rPr lang="en-US" b="1" u="sng" dirty="0">
                <a:solidFill>
                  <a:srgbClr val="FF0000"/>
                </a:solidFill>
              </a:rPr>
              <a:t/>
            </a:r>
            <a:br>
              <a:rPr lang="en-US" b="1" u="sng" dirty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000000"/>
                </a:solidFill>
              </a:rPr>
              <a:t>General </a:t>
            </a:r>
            <a:r>
              <a:rPr lang="en-US" sz="2800" dirty="0">
                <a:solidFill>
                  <a:srgbClr val="000000"/>
                </a:solidFill>
              </a:rPr>
              <a:t>properties, place in the </a:t>
            </a:r>
            <a:r>
              <a:rPr lang="en-US" sz="2800" dirty="0" err="1">
                <a:solidFill>
                  <a:srgbClr val="000000"/>
                </a:solidFill>
              </a:rPr>
              <a:t>Hertzsprung</a:t>
            </a:r>
            <a:r>
              <a:rPr lang="en-US" sz="2800" dirty="0">
                <a:solidFill>
                  <a:srgbClr val="000000"/>
                </a:solidFill>
              </a:rPr>
              <a:t>-Russell diagram. Distance, mass, radius, luminosity, composition, age, evolution, spectral energy distribution. </a:t>
            </a:r>
            <a:br>
              <a:rPr lang="en-US" sz="2800" dirty="0">
                <a:solidFill>
                  <a:srgbClr val="000000"/>
                </a:solidFill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8367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 smtClean="0"/>
              <a:t>The Solar Mass</a:t>
            </a:r>
            <a:endParaRPr lang="en-US" altLang="en-US" sz="2800" dirty="0"/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6592821"/>
              </p:ext>
            </p:extLst>
          </p:nvPr>
        </p:nvGraphicFramePr>
        <p:xfrm>
          <a:off x="304800" y="1292225"/>
          <a:ext cx="9034463" cy="452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8" name="Document" r:id="rId3" imgW="4835334" imgH="2423896" progId="Word.Document.8">
                  <p:embed/>
                </p:oleObj>
              </mc:Choice>
              <mc:Fallback>
                <p:oleObj name="Document" r:id="rId3" imgW="4835334" imgH="2423896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292225"/>
                        <a:ext cx="9034463" cy="4522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/>
              <a:t>Sun’s rotation axis is inclined by </a:t>
            </a:r>
            <a:r>
              <a:rPr lang="en-US" altLang="en-US" sz="2800" dirty="0" smtClean="0"/>
              <a:t>7.23 </a:t>
            </a:r>
            <a:r>
              <a:rPr lang="en-US" altLang="en-US" sz="2800" dirty="0"/>
              <a:t>degrees to the ecliptic</a:t>
            </a:r>
          </a:p>
        </p:txBody>
      </p:sp>
      <p:graphicFrame>
        <p:nvGraphicFramePr>
          <p:cNvPr id="14339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192705"/>
              </p:ext>
            </p:extLst>
          </p:nvPr>
        </p:nvGraphicFramePr>
        <p:xfrm>
          <a:off x="541338" y="1438275"/>
          <a:ext cx="8351837" cy="575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4" name="Document" r:id="rId3" imgW="6402310" imgH="4412031" progId="Word.Document.8">
                  <p:embed/>
                </p:oleObj>
              </mc:Choice>
              <mc:Fallback>
                <p:oleObj name="Document" r:id="rId3" imgW="6402310" imgH="4412031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338" y="1438275"/>
                        <a:ext cx="8351837" cy="575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dirty="0" smtClean="0"/>
              <a:t>Solar coordinates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" y="762000"/>
            <a:ext cx="5334000" cy="4525963"/>
          </a:xfrm>
        </p:spPr>
        <p:txBody>
          <a:bodyPr/>
          <a:lstStyle/>
          <a:p>
            <a:r>
              <a:rPr lang="en-US" sz="2000" b="1" dirty="0"/>
              <a:t>P-angle (or P):</a:t>
            </a:r>
            <a:r>
              <a:rPr lang="en-US" sz="2000" dirty="0"/>
              <a:t> The position angle between the geocentric north pole and the solar rotational north pole measured eastward from geocentric north. The range in P is +/- </a:t>
            </a:r>
            <a:r>
              <a:rPr lang="en-US" sz="2000" dirty="0" smtClean="0"/>
              <a:t>26.31 </a:t>
            </a:r>
            <a:r>
              <a:rPr lang="en-US" sz="2000" dirty="0"/>
              <a:t>degrees. </a:t>
            </a:r>
            <a:endParaRPr lang="en-US" sz="2000" dirty="0" smtClean="0"/>
          </a:p>
          <a:p>
            <a:r>
              <a:rPr lang="en-US" sz="2000" b="1" dirty="0" smtClean="0"/>
              <a:t>B0</a:t>
            </a:r>
            <a:r>
              <a:rPr lang="en-US" sz="2000" b="1" dirty="0"/>
              <a:t>:</a:t>
            </a:r>
            <a:r>
              <a:rPr lang="en-US" sz="2000" dirty="0"/>
              <a:t> Heliographic latitude of the central point of the solar disk; also called the B-angle. The range of B0 is +/- 7.23 degrees, correcting for the tilt of the ecliptic with respect to the solar equatorial plane. </a:t>
            </a:r>
            <a:endParaRPr lang="en-US" sz="20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335" y="914400"/>
            <a:ext cx="3790696" cy="3124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" y="4255056"/>
            <a:ext cx="89154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2000" b="1" kern="0" dirty="0">
                <a:solidFill>
                  <a:srgbClr val="000000"/>
                </a:solidFill>
                <a:latin typeface="Arial"/>
              </a:rPr>
              <a:t>L0:</a:t>
            </a:r>
            <a:r>
              <a:rPr lang="en-US" sz="2000" kern="0" dirty="0">
                <a:solidFill>
                  <a:srgbClr val="000000"/>
                </a:solidFill>
                <a:latin typeface="Arial"/>
              </a:rPr>
              <a:t> Heliographic longitude of the central point of the solar disk. The longitude value is determined with reference to a system of fixed longitudes rotating on the Sun at a rate of 13.2 degrees/day (the mean rate of rotation observed from central meridian transits of sunspots). The standard meridian on the S</a:t>
            </a:r>
            <a:r>
              <a:rPr lang="en-US" sz="2000" kern="0" dirty="0" smtClean="0">
                <a:solidFill>
                  <a:srgbClr val="000000"/>
                </a:solidFill>
                <a:latin typeface="Arial"/>
              </a:rPr>
              <a:t>un </a:t>
            </a:r>
            <a:r>
              <a:rPr lang="en-US" sz="2000" kern="0" dirty="0">
                <a:solidFill>
                  <a:srgbClr val="000000"/>
                </a:solidFill>
                <a:latin typeface="Arial"/>
              </a:rPr>
              <a:t>is defined to be the meridian that passed through the </a:t>
            </a:r>
            <a:r>
              <a:rPr lang="en-US" sz="2000" kern="0" dirty="0" smtClean="0">
                <a:solidFill>
                  <a:srgbClr val="000000"/>
                </a:solidFill>
                <a:latin typeface="Arial"/>
              </a:rPr>
              <a:t>Sun's </a:t>
            </a:r>
            <a:r>
              <a:rPr lang="en-US" sz="2000" kern="0" dirty="0">
                <a:solidFill>
                  <a:srgbClr val="000000"/>
                </a:solidFill>
                <a:latin typeface="Arial"/>
              </a:rPr>
              <a:t>equator on 1 January 1854 at 1200 UTC and is calculated for the present day by assuming a uniform sidereal period of rotation of 25.38 days. </a:t>
            </a:r>
            <a:r>
              <a:rPr lang="en-US" sz="2000" kern="0" dirty="0" smtClean="0">
                <a:solidFill>
                  <a:srgbClr val="000000"/>
                </a:solidFill>
                <a:latin typeface="Arial"/>
              </a:rPr>
              <a:t>(Carrington longitude).</a:t>
            </a:r>
            <a:endParaRPr lang="en-US" sz="2000" kern="0" dirty="0">
              <a:solidFill>
                <a:srgbClr val="000000"/>
              </a:solidFill>
              <a:latin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9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 smtClean="0"/>
              <a:t>The Solar Radius</a:t>
            </a:r>
            <a:endParaRPr lang="en-US" altLang="en-US" sz="3600" dirty="0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8655579"/>
              </p:ext>
            </p:extLst>
          </p:nvPr>
        </p:nvGraphicFramePr>
        <p:xfrm>
          <a:off x="370235" y="1219200"/>
          <a:ext cx="8450093" cy="538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2" name="Document" r:id="rId3" imgW="4512238" imgH="2876238" progId="Word.Document.8">
                  <p:embed/>
                </p:oleObj>
              </mc:Choice>
              <mc:Fallback>
                <p:oleObj name="Document" r:id="rId3" imgW="4512238" imgH="2876238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235" y="1219200"/>
                        <a:ext cx="8450093" cy="538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sz="4000" dirty="0" smtClean="0"/>
              <a:t>Determination of the seismic radius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587" y="1242675"/>
            <a:ext cx="9542187" cy="53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0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6190479"/>
              </p:ext>
            </p:extLst>
          </p:nvPr>
        </p:nvGraphicFramePr>
        <p:xfrm>
          <a:off x="307975" y="1674813"/>
          <a:ext cx="8574088" cy="571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5" name="Document" r:id="rId3" imgW="4508909" imgH="3004009" progId="Word.Document.8">
                  <p:embed/>
                </p:oleObj>
              </mc:Choice>
              <mc:Fallback>
                <p:oleObj name="Document" r:id="rId3" imgW="4508909" imgH="300400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975" y="1674813"/>
                        <a:ext cx="8574088" cy="571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Helioseismic estimate of the solar radius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oi.stanford.edu/results/fig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1" y="1554997"/>
            <a:ext cx="4427913" cy="530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Measurements of f-mode frequencies and comparison with solar models</a:t>
            </a:r>
            <a:endParaRPr lang="en-US" sz="3600" dirty="0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752600"/>
            <a:ext cx="5562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59824" y="6120561"/>
            <a:ext cx="10390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f-mode</a:t>
            </a:r>
            <a:endParaRPr lang="en-US" b="1" dirty="0"/>
          </a:p>
        </p:txBody>
      </p:sp>
      <p:cxnSp>
        <p:nvCxnSpPr>
          <p:cNvPr id="6" name="Straight Arrow Connector 5"/>
          <p:cNvCxnSpPr>
            <a:stCxn id="3" idx="1"/>
          </p:cNvCxnSpPr>
          <p:nvPr/>
        </p:nvCxnSpPr>
        <p:spPr>
          <a:xfrm flipH="1" flipV="1">
            <a:off x="2667000" y="5105400"/>
            <a:ext cx="1992824" cy="121521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03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of solar models to match the helioseismology data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914400" y="1600200"/>
            <a:ext cx="6524625" cy="4780646"/>
            <a:chOff x="914400" y="1600200"/>
            <a:chExt cx="6524625" cy="4780646"/>
          </a:xfrm>
        </p:grpSpPr>
        <p:pic>
          <p:nvPicPr>
            <p:cNvPr id="6758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1600200"/>
              <a:ext cx="6524625" cy="4780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" name="Straight Connector 3"/>
            <p:cNvCxnSpPr/>
            <p:nvPr/>
          </p:nvCxnSpPr>
          <p:spPr>
            <a:xfrm>
              <a:off x="2271792" y="5562600"/>
              <a:ext cx="515302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Straight Arrow Connector 8"/>
          <p:cNvCxnSpPr/>
          <p:nvPr/>
        </p:nvCxnSpPr>
        <p:spPr>
          <a:xfrm flipH="1">
            <a:off x="5638800" y="2667000"/>
            <a:ext cx="914400" cy="685800"/>
          </a:xfrm>
          <a:prstGeom prst="straightConnector1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325798" y="2297668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Old standard model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4419600" y="4419600"/>
            <a:ext cx="1219200" cy="609600"/>
          </a:xfrm>
          <a:prstGeom prst="straightConnector1">
            <a:avLst/>
          </a:prstGeom>
          <a:ln w="285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46716" y="5073134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Seismic radius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80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8992701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72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Radiative transfer calculations to determine the precise surface location</a:t>
            </a:r>
            <a:endParaRPr lang="en-US" sz="3600" dirty="0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863" y="2362200"/>
            <a:ext cx="5457737" cy="372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>
            <a:spLocks noChangeAspect="1"/>
          </p:cNvSpPr>
          <p:nvPr/>
        </p:nvSpPr>
        <p:spPr>
          <a:xfrm>
            <a:off x="-876300" y="3148739"/>
            <a:ext cx="2743200" cy="2743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-1219200" y="2819400"/>
            <a:ext cx="3429000" cy="3429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495300" y="2971800"/>
            <a:ext cx="2362200" cy="3875"/>
          </a:xfrm>
          <a:prstGeom prst="straightConnector1">
            <a:avLst/>
          </a:prstGeom>
          <a:ln w="63500">
            <a:solidFill>
              <a:srgbClr val="3AEA7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1828800" y="4516464"/>
            <a:ext cx="1028700" cy="1"/>
          </a:xfrm>
          <a:prstGeom prst="straightConnector1">
            <a:avLst/>
          </a:prstGeom>
          <a:ln w="63500">
            <a:solidFill>
              <a:srgbClr val="3AEA7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42907" y="1505634"/>
            <a:ext cx="7007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 the limb we see higher layers of the solar atmosphere because</a:t>
            </a:r>
          </a:p>
          <a:p>
            <a:r>
              <a:rPr lang="en-US" dirty="0"/>
              <a:t>o</a:t>
            </a:r>
            <a:r>
              <a:rPr lang="en-US" dirty="0" smtClean="0"/>
              <a:t>f the higher optical depth. The reference wavelength is 5000A.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71805" y="2606343"/>
            <a:ext cx="1390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observer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1676400" y="5486400"/>
            <a:ext cx="666750" cy="40553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130915" y="5906572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atmosphere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7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490537"/>
          </a:xfrm>
        </p:spPr>
        <p:txBody>
          <a:bodyPr/>
          <a:lstStyle/>
          <a:p>
            <a:r>
              <a:rPr lang="en-US" altLang="en-US" sz="2400" b="1" dirty="0"/>
              <a:t>General Properties of the Sun.</a:t>
            </a:r>
            <a:r>
              <a:rPr lang="de-DE" altLang="en-US" sz="2400" b="1" dirty="0"/>
              <a:t/>
            </a:r>
            <a:br>
              <a:rPr lang="de-DE" altLang="en-US" sz="2400" b="1" dirty="0"/>
            </a:br>
            <a:r>
              <a:rPr lang="de-DE" altLang="en-US" sz="2400" b="1" dirty="0"/>
              <a:t>Hertzsprung-Russel </a:t>
            </a:r>
            <a:r>
              <a:rPr lang="de-DE" altLang="en-US" sz="2400" b="1" dirty="0" err="1"/>
              <a:t>Diagram</a:t>
            </a:r>
            <a:r>
              <a:rPr lang="de-DE" altLang="en-US" sz="2400" b="1" dirty="0"/>
              <a:t>.</a:t>
            </a:r>
            <a:endParaRPr lang="en-US" altLang="en-US" sz="2400" b="1" dirty="0"/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0" y="836613"/>
          <a:ext cx="5434013" cy="511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2" name="Artwork" r:id="rId3" imgW="4484571" imgH="4221257" progId="Adobe.Illustrator.10">
                  <p:embed/>
                </p:oleObj>
              </mc:Choice>
              <mc:Fallback>
                <p:oleObj name="Artwork" r:id="rId3" imgW="4484571" imgH="4221257" progId="Adobe.Illustrator.1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36613"/>
                        <a:ext cx="5434013" cy="511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23850" y="5915025"/>
            <a:ext cx="496887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/>
              <a:t>Hertzsprung-Russel Diagram. </a:t>
            </a:r>
            <a:r>
              <a:rPr lang="en-US" altLang="en-US" sz="1400"/>
              <a:t>Numbers in the main-sequence band are stellar masses in units of the solar mass. Dotted lines correspond to constant radius in units of the solar radius.RW - radiatively driven wind.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435600" y="1052513"/>
            <a:ext cx="345757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altLang="en-US" sz="1600" dirty="0" smtClean="0"/>
              <a:t> In 1911-13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Ejnar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Hertzsprung</a:t>
            </a:r>
            <a:r>
              <a:rPr lang="en-US" altLang="en-US" sz="1600" dirty="0"/>
              <a:t> and Henry Norris Russell independently developed H-R diagram </a:t>
            </a:r>
          </a:p>
          <a:p>
            <a:pPr lvl="1">
              <a:buFontTx/>
              <a:buChar char="•"/>
            </a:pPr>
            <a:r>
              <a:rPr lang="en-US" altLang="en-US" sz="1600" dirty="0">
                <a:solidFill>
                  <a:srgbClr val="0000FF"/>
                </a:solidFill>
              </a:rPr>
              <a:t>Horizontal axis - spectral type (or, equivalently, color index or surface temperature) </a:t>
            </a:r>
          </a:p>
          <a:p>
            <a:pPr lvl="1">
              <a:buFontTx/>
              <a:buChar char="•"/>
            </a:pPr>
            <a:r>
              <a:rPr lang="en-US" altLang="en-US" sz="1600" dirty="0">
                <a:solidFill>
                  <a:srgbClr val="0000FF"/>
                </a:solidFill>
              </a:rPr>
              <a:t>Vertical axis - absolute magnitude (or luminosity) </a:t>
            </a:r>
          </a:p>
          <a:p>
            <a:pPr>
              <a:buFontTx/>
              <a:buChar char="•"/>
            </a:pPr>
            <a:r>
              <a:rPr lang="en-US" altLang="en-US" sz="1600" dirty="0">
                <a:solidFill>
                  <a:srgbClr val="FF0000"/>
                </a:solidFill>
              </a:rPr>
              <a:t>Data points define definite regions, suggesting common relationship exists for stars composing region. Each region represents stage in evolution of stars. </a:t>
            </a:r>
          </a:p>
          <a:p>
            <a:pPr>
              <a:buFontTx/>
              <a:buChar char="•"/>
            </a:pPr>
            <a:r>
              <a:rPr lang="en-US" altLang="en-US" sz="1600" dirty="0"/>
              <a:t>The place of a star on the H-R diagram also tells us about its radius, energy generation and transport, periods and growth rates of pulsations, rotation rate, stellar activity, X-ray coronas, etc. </a:t>
            </a:r>
          </a:p>
          <a:p>
            <a:pPr>
              <a:buFontTx/>
              <a:buChar char="•"/>
            </a:pPr>
            <a:r>
              <a:rPr lang="en-US" altLang="en-US" sz="1600" dirty="0">
                <a:solidFill>
                  <a:srgbClr val="FF0000"/>
                </a:solidFill>
              </a:rPr>
              <a:t>Sun is G2 main-sequence star. Lies roughly in middle of diagram among what are referred to as yellow dwarfs. </a:t>
            </a:r>
          </a:p>
        </p:txBody>
      </p:sp>
      <p:grpSp>
        <p:nvGrpSpPr>
          <p:cNvPr id="9222" name="Group 6"/>
          <p:cNvGrpSpPr>
            <a:grpSpLocks/>
          </p:cNvGrpSpPr>
          <p:nvPr/>
        </p:nvGrpSpPr>
        <p:grpSpPr bwMode="auto">
          <a:xfrm>
            <a:off x="0" y="914400"/>
            <a:ext cx="5218113" cy="5943600"/>
            <a:chOff x="0" y="576"/>
            <a:chExt cx="3287" cy="3744"/>
          </a:xfrm>
        </p:grpSpPr>
        <p:pic>
          <p:nvPicPr>
            <p:cNvPr id="9223" name="Picture 7" descr="HRDiagram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6"/>
              <a:ext cx="3287" cy="3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24" name="Text Box 8"/>
            <p:cNvSpPr txBox="1">
              <a:spLocks noChangeArrowheads="1"/>
            </p:cNvSpPr>
            <p:nvPr/>
          </p:nvSpPr>
          <p:spPr bwMode="auto">
            <a:xfrm>
              <a:off x="518" y="3863"/>
              <a:ext cx="24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chemeClr val="bg1"/>
                  </a:solidFill>
                </a:rPr>
                <a:t>22,000 stars from Hipparcos catalog</a:t>
              </a:r>
            </a:p>
          </p:txBody>
        </p:sp>
      </p:grpSp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2057400" y="3810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346325" y="3617913"/>
            <a:ext cx="590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FF0000"/>
                </a:solidFill>
              </a:rPr>
              <a:t>Sun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nimBg="1"/>
      <p:bldP spid="9225" grpId="1" animBg="1"/>
      <p:bldP spid="9226" grpId="0"/>
      <p:bldP spid="922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The apparent solar radius depends on wavelength (the standard value is for 5,000A=500nm)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524000"/>
            <a:ext cx="6478524" cy="51442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89248" y="4676745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V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200400" y="4191000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EUV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38800" y="335280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Radio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6298930"/>
            <a:ext cx="3187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Rozelot</a:t>
            </a:r>
            <a:r>
              <a:rPr lang="en-US" sz="1600" dirty="0" smtClean="0"/>
              <a:t>, Kosovichev, </a:t>
            </a:r>
            <a:r>
              <a:rPr lang="en-US" sz="1600" dirty="0" err="1" smtClean="0"/>
              <a:t>Kilcik</a:t>
            </a:r>
            <a:r>
              <a:rPr lang="en-US" sz="1600" dirty="0" smtClean="0"/>
              <a:t>, 2015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2637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en-US" altLang="en-US" sz="2800"/>
              <a:t>Oblateness</a:t>
            </a:r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4372041"/>
              </p:ext>
            </p:extLst>
          </p:nvPr>
        </p:nvGraphicFramePr>
        <p:xfrm>
          <a:off x="755650" y="1196975"/>
          <a:ext cx="7345363" cy="531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0" name="Document" r:id="rId3" imgW="4528023" imgH="3569919" progId="Word.Document.8">
                  <p:embed/>
                </p:oleObj>
              </mc:Choice>
              <mc:Fallback>
                <p:oleObj name="Document" r:id="rId3" imgW="4528023" imgH="3569919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196975"/>
                        <a:ext cx="7345363" cy="5310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777875"/>
          </a:xfrm>
        </p:spPr>
        <p:txBody>
          <a:bodyPr/>
          <a:lstStyle/>
          <a:p>
            <a:r>
              <a:rPr lang="en-US" altLang="en-US" sz="2800"/>
              <a:t>Quadrupole moment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1074679"/>
              </p:ext>
            </p:extLst>
          </p:nvPr>
        </p:nvGraphicFramePr>
        <p:xfrm>
          <a:off x="1187450" y="914400"/>
          <a:ext cx="6840538" cy="569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4" name="Document" r:id="rId3" imgW="4485642" imgH="3742528" progId="Word.Document.8">
                  <p:embed/>
                </p:oleObj>
              </mc:Choice>
              <mc:Fallback>
                <p:oleObj name="Document" r:id="rId3" imgW="4485642" imgH="3742528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914400"/>
                        <a:ext cx="6840538" cy="5691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7749"/>
            <a:ext cx="8229600" cy="944562"/>
          </a:xfrm>
        </p:spPr>
        <p:txBody>
          <a:bodyPr/>
          <a:lstStyle/>
          <a:p>
            <a:r>
              <a:rPr lang="en-US" altLang="en-US" sz="3600" dirty="0"/>
              <a:t>Composition</a:t>
            </a: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7885608"/>
              </p:ext>
            </p:extLst>
          </p:nvPr>
        </p:nvGraphicFramePr>
        <p:xfrm>
          <a:off x="228600" y="925513"/>
          <a:ext cx="9453563" cy="6313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8" name="Document" r:id="rId3" imgW="3913483" imgH="2624716" progId="Word.Document.8">
                  <p:embed/>
                </p:oleObj>
              </mc:Choice>
              <mc:Fallback>
                <p:oleObj name="Document" r:id="rId3" imgW="3913483" imgH="2624716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25513"/>
                        <a:ext cx="9453563" cy="6313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The Periodic Table for Astronomy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82" y="1295400"/>
            <a:ext cx="79502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5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Solar composition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525963"/>
          </a:xfrm>
        </p:spPr>
        <p:txBody>
          <a:bodyPr/>
          <a:lstStyle/>
          <a:p>
            <a:r>
              <a:rPr lang="en-US" sz="2000" b="1" dirty="0" smtClean="0"/>
              <a:t>Solar (stellar) composition </a:t>
            </a:r>
            <a:r>
              <a:rPr lang="en-US" sz="2000" dirty="0" smtClean="0"/>
              <a:t>is determined by the fractional percentage of hydrogen, </a:t>
            </a:r>
            <a:r>
              <a:rPr lang="en-US" sz="2000" b="1" i="1" dirty="0" smtClean="0"/>
              <a:t>X</a:t>
            </a:r>
            <a:r>
              <a:rPr lang="en-US" sz="2000" dirty="0" smtClean="0"/>
              <a:t>, helium, </a:t>
            </a:r>
            <a:r>
              <a:rPr lang="en-US" sz="2000" b="1" i="1" dirty="0" smtClean="0"/>
              <a:t>Y</a:t>
            </a:r>
            <a:r>
              <a:rPr lang="en-US" sz="2000" dirty="0" smtClean="0"/>
              <a:t>, and the heavier elements, </a:t>
            </a:r>
            <a:r>
              <a:rPr lang="en-US" sz="2000" b="1" i="1" dirty="0" smtClean="0"/>
              <a:t>Z</a:t>
            </a:r>
            <a:r>
              <a:rPr lang="en-US" sz="2000" dirty="0" smtClean="0"/>
              <a:t>:</a:t>
            </a:r>
          </a:p>
          <a:p>
            <a:r>
              <a:rPr lang="en-US" sz="2000" b="1" dirty="0" smtClean="0"/>
              <a:t>X+Y+Z=1</a:t>
            </a:r>
          </a:p>
          <a:p>
            <a:r>
              <a:rPr lang="en-US" sz="2000" b="1" dirty="0" smtClean="0"/>
              <a:t>X=</a:t>
            </a:r>
            <a:r>
              <a:rPr lang="en-US" sz="2000" b="1" dirty="0" err="1" smtClean="0"/>
              <a:t>m</a:t>
            </a:r>
            <a:r>
              <a:rPr lang="en-US" sz="2000" b="1" baseline="-25000" dirty="0" err="1" smtClean="0"/>
              <a:t>H</a:t>
            </a:r>
            <a:r>
              <a:rPr lang="en-US" sz="2000" b="1" dirty="0" smtClean="0"/>
              <a:t>/M</a:t>
            </a:r>
            <a:r>
              <a:rPr lang="en-US" sz="2000" dirty="0" smtClean="0"/>
              <a:t> (M is the total mass)</a:t>
            </a:r>
          </a:p>
          <a:p>
            <a:r>
              <a:rPr lang="en-US" sz="2000" b="1" dirty="0" smtClean="0"/>
              <a:t>Y=</a:t>
            </a:r>
            <a:r>
              <a:rPr lang="en-US" sz="2000" b="1" dirty="0" err="1" smtClean="0"/>
              <a:t>m</a:t>
            </a:r>
            <a:r>
              <a:rPr lang="en-US" sz="2000" b="1" baseline="-25000" dirty="0" err="1" smtClean="0"/>
              <a:t>He</a:t>
            </a:r>
            <a:r>
              <a:rPr lang="en-US" sz="2000" b="1" dirty="0" smtClean="0"/>
              <a:t>/M</a:t>
            </a:r>
          </a:p>
          <a:p>
            <a:r>
              <a:rPr lang="en-US" sz="2000" b="1" dirty="0" smtClean="0"/>
              <a:t>Z=1-X-Y</a:t>
            </a:r>
          </a:p>
          <a:p>
            <a:pPr marL="0" indent="0">
              <a:buNone/>
            </a:pPr>
            <a:r>
              <a:rPr lang="en-US" sz="2000" dirty="0" smtClean="0"/>
              <a:t>Canonical values:</a:t>
            </a:r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09589448"/>
              </p:ext>
            </p:extLst>
          </p:nvPr>
        </p:nvGraphicFramePr>
        <p:xfrm>
          <a:off x="381000" y="4343400"/>
          <a:ext cx="4038600" cy="1810176"/>
        </p:xfrm>
        <a:graphic>
          <a:graphicData uri="http://schemas.openxmlformats.org/drawingml/2006/table">
            <a:tbl>
              <a:tblPr/>
              <a:tblGrid>
                <a:gridCol w="2056694"/>
                <a:gridCol w="1981906"/>
              </a:tblGrid>
              <a:tr h="105834">
                <a:tc>
                  <a:txBody>
                    <a:bodyPr/>
                    <a:lstStyle/>
                    <a:p>
                      <a:endParaRPr lang="en-US" sz="1600" i="1" dirty="0"/>
                    </a:p>
                  </a:txBody>
                  <a:tcPr marL="44042" marR="44042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i="1" dirty="0"/>
                    </a:p>
                  </a:txBody>
                  <a:tcPr marL="44042" marR="44042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4434">
                <a:tc>
                  <a:txBody>
                    <a:bodyPr/>
                    <a:lstStyle/>
                    <a:p>
                      <a:r>
                        <a:rPr lang="en-US" sz="1800" dirty="0"/>
                        <a:t>Hydrogen mass fraction</a:t>
                      </a:r>
                    </a:p>
                  </a:txBody>
                  <a:tcPr marL="44042" marR="44042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44042" marR="44042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4434">
                <a:tc>
                  <a:txBody>
                    <a:bodyPr/>
                    <a:lstStyle/>
                    <a:p>
                      <a:r>
                        <a:rPr lang="en-US" sz="1800" dirty="0"/>
                        <a:t>Helium mass fraction</a:t>
                      </a:r>
                    </a:p>
                  </a:txBody>
                  <a:tcPr marL="44042" marR="44042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44042" marR="44042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443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Heavy</a:t>
                      </a:r>
                      <a:r>
                        <a:rPr lang="en-US" sz="1800" baseline="0" dirty="0" smtClean="0"/>
                        <a:t> elements</a:t>
                      </a:r>
                      <a:endParaRPr lang="en-US" sz="1800" dirty="0"/>
                    </a:p>
                  </a:txBody>
                  <a:tcPr marL="44042" marR="44042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44042" marR="44042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5537" name="Picture 1" descr="X_\mathrm{sun} = 0.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305" y="4817460"/>
            <a:ext cx="1659895" cy="28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38" name="Picture 2" descr="Y_\mathrm{sun} = 0.25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772" y="5312568"/>
            <a:ext cx="1448360" cy="26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39" name="Picture 3" descr="Z_\mathrm{sun} = 0.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500" y="5752185"/>
            <a:ext cx="1566709" cy="28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00600" y="1295400"/>
            <a:ext cx="41148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Logarithmic abundances </a:t>
            </a:r>
            <a:r>
              <a:rPr lang="en-US" dirty="0" smtClean="0"/>
              <a:t>are defined relatively to the number density of hydrogen:</a:t>
            </a:r>
          </a:p>
          <a:p>
            <a:endParaRPr lang="en-US" dirty="0"/>
          </a:p>
          <a:p>
            <a:r>
              <a:rPr lang="en-US" sz="2400" dirty="0"/>
              <a:t>l</a:t>
            </a:r>
            <a:r>
              <a:rPr lang="en-US" sz="2400" dirty="0" smtClean="0"/>
              <a:t>og </a:t>
            </a:r>
            <a:r>
              <a:rPr lang="en-US" sz="2400" dirty="0" err="1" smtClean="0">
                <a:latin typeface="Symbol" panose="05050102010706020507" pitchFamily="18" charset="2"/>
              </a:rPr>
              <a:t>e</a:t>
            </a:r>
            <a:r>
              <a:rPr lang="en-US" sz="2400" baseline="-25000" dirty="0" err="1" smtClean="0"/>
              <a:t>X</a:t>
            </a:r>
            <a:r>
              <a:rPr lang="en-US" sz="2400" dirty="0" smtClean="0"/>
              <a:t>=log(N</a:t>
            </a:r>
            <a:r>
              <a:rPr lang="en-US" sz="2400" baseline="-25000" dirty="0" smtClean="0"/>
              <a:t>X</a:t>
            </a:r>
            <a:r>
              <a:rPr lang="en-US" sz="2400" dirty="0" smtClean="0"/>
              <a:t>/N</a:t>
            </a:r>
            <a:r>
              <a:rPr lang="en-US" sz="2400" baseline="-25000" dirty="0" smtClean="0"/>
              <a:t>H</a:t>
            </a:r>
            <a:r>
              <a:rPr lang="en-US" sz="2400" dirty="0" smtClean="0"/>
              <a:t>)+12</a:t>
            </a:r>
          </a:p>
          <a:p>
            <a:endParaRPr lang="en-US" dirty="0" smtClean="0"/>
          </a:p>
          <a:p>
            <a:r>
              <a:rPr lang="en-US" dirty="0" smtClean="0"/>
              <a:t>N</a:t>
            </a:r>
            <a:r>
              <a:rPr lang="en-US" baseline="-25000" dirty="0" smtClean="0"/>
              <a:t>X</a:t>
            </a:r>
            <a:r>
              <a:rPr lang="en-US" dirty="0" smtClean="0"/>
              <a:t> – number density of element X</a:t>
            </a:r>
          </a:p>
          <a:p>
            <a:r>
              <a:rPr lang="en-US" dirty="0" smtClean="0"/>
              <a:t>N</a:t>
            </a:r>
            <a:r>
              <a:rPr lang="en-US" baseline="-25000" dirty="0" smtClean="0"/>
              <a:t>H</a:t>
            </a:r>
            <a:r>
              <a:rPr lang="en-US" dirty="0" smtClean="0"/>
              <a:t> – number density of hydrogen H</a:t>
            </a:r>
          </a:p>
          <a:p>
            <a:endParaRPr lang="en-US" dirty="0"/>
          </a:p>
          <a:p>
            <a:r>
              <a:rPr lang="en-US" dirty="0" smtClean="0"/>
              <a:t>Stellar “</a:t>
            </a:r>
            <a:r>
              <a:rPr lang="en-US" dirty="0" err="1"/>
              <a:t>m</a:t>
            </a:r>
            <a:r>
              <a:rPr lang="en-US" dirty="0" err="1" smtClean="0"/>
              <a:t>etallicity</a:t>
            </a:r>
            <a:r>
              <a:rPr lang="en-US" dirty="0" smtClean="0"/>
              <a:t>” is defined relative to the Sun [Fe/H]: </a:t>
            </a:r>
          </a:p>
          <a:p>
            <a:endParaRPr lang="en-US" dirty="0"/>
          </a:p>
          <a:p>
            <a:r>
              <a:rPr lang="en-US" dirty="0" smtClean="0"/>
              <a:t> 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measured in </a:t>
            </a:r>
            <a:r>
              <a:rPr lang="en-US" dirty="0" err="1" smtClean="0"/>
              <a:t>dex</a:t>
            </a:r>
            <a:r>
              <a:rPr lang="en-US" dirty="0" smtClean="0"/>
              <a:t> (e.g. if [Fe/H]=-1  the number density is 10 times smaller than on the Sun).</a:t>
            </a:r>
          </a:p>
        </p:txBody>
      </p:sp>
      <p:pic>
        <p:nvPicPr>
          <p:cNvPr id="65543" name="Picture 7" descr=" [\mathrm{Fe}/\mathrm{H}] = \log_{10}{\left(\frac{N_{\mathrm{Fe}}}{N_{\mathrm{H}}}\right)_\mathrm{star}} - \log_{10}{\left(\frac{N_{\mathrm{Fe}}}{N_{\mathrm{H}}}\right)_\mathrm{sun}}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486832"/>
            <a:ext cx="4648200" cy="77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30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200" dirty="0" smtClean="0"/>
              <a:t>Determination of solar (stellar) abundances</a:t>
            </a:r>
            <a:endParaRPr lang="en-US" sz="3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219200"/>
            <a:ext cx="7571671" cy="4906963"/>
          </a:xfrm>
        </p:spPr>
      </p:pic>
      <p:sp>
        <p:nvSpPr>
          <p:cNvPr id="8" name="TextBox 7"/>
          <p:cNvSpPr txBox="1"/>
          <p:nvPr/>
        </p:nvSpPr>
        <p:spPr>
          <a:xfrm>
            <a:off x="5334000" y="6400800"/>
            <a:ext cx="3788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Recent development of 3D models </a:t>
            </a:r>
            <a:endParaRPr lang="en-US" dirty="0"/>
          </a:p>
        </p:txBody>
      </p:sp>
      <p:cxnSp>
        <p:nvCxnSpPr>
          <p:cNvPr id="10" name="Straight Arrow Connector 9"/>
          <p:cNvCxnSpPr>
            <a:stCxn id="8" idx="1"/>
          </p:cNvCxnSpPr>
          <p:nvPr/>
        </p:nvCxnSpPr>
        <p:spPr>
          <a:xfrm flipH="1" flipV="1">
            <a:off x="4495800" y="6096000"/>
            <a:ext cx="838200" cy="48946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62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0706" y="1872143"/>
            <a:ext cx="8804693" cy="4376257"/>
            <a:chOff x="110707" y="1872143"/>
            <a:chExt cx="8326784" cy="4147657"/>
          </a:xfrm>
        </p:grpSpPr>
        <p:sp>
          <p:nvSpPr>
            <p:cNvPr id="26627" name="Line 3"/>
            <p:cNvSpPr>
              <a:spLocks noChangeShapeType="1"/>
            </p:cNvSpPr>
            <p:nvPr/>
          </p:nvSpPr>
          <p:spPr bwMode="auto">
            <a:xfrm>
              <a:off x="2722258" y="5113589"/>
              <a:ext cx="4821602" cy="18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28" name="Line 4"/>
            <p:cNvSpPr>
              <a:spLocks noChangeShapeType="1"/>
            </p:cNvSpPr>
            <p:nvPr/>
          </p:nvSpPr>
          <p:spPr bwMode="auto">
            <a:xfrm flipV="1">
              <a:off x="7540093" y="1985878"/>
              <a:ext cx="1883" cy="31313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29" name="Line 5"/>
            <p:cNvSpPr>
              <a:spLocks noChangeShapeType="1"/>
            </p:cNvSpPr>
            <p:nvPr/>
          </p:nvSpPr>
          <p:spPr bwMode="auto">
            <a:xfrm flipH="1">
              <a:off x="2722258" y="1985878"/>
              <a:ext cx="4821602" cy="18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0" name="Line 6"/>
            <p:cNvSpPr>
              <a:spLocks noChangeShapeType="1"/>
            </p:cNvSpPr>
            <p:nvPr/>
          </p:nvSpPr>
          <p:spPr bwMode="auto">
            <a:xfrm flipV="1">
              <a:off x="2722258" y="1985878"/>
              <a:ext cx="1883" cy="31313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1" name="Line 7"/>
            <p:cNvSpPr>
              <a:spLocks noChangeShapeType="1"/>
            </p:cNvSpPr>
            <p:nvPr/>
          </p:nvSpPr>
          <p:spPr bwMode="auto">
            <a:xfrm>
              <a:off x="2722258" y="4332120"/>
              <a:ext cx="203411" cy="18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2" name="Line 8"/>
            <p:cNvSpPr>
              <a:spLocks noChangeShapeType="1"/>
            </p:cNvSpPr>
            <p:nvPr/>
          </p:nvSpPr>
          <p:spPr bwMode="auto">
            <a:xfrm>
              <a:off x="2722258" y="3550651"/>
              <a:ext cx="203411" cy="18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3" name="Line 9"/>
            <p:cNvSpPr>
              <a:spLocks noChangeShapeType="1"/>
            </p:cNvSpPr>
            <p:nvPr/>
          </p:nvSpPr>
          <p:spPr bwMode="auto">
            <a:xfrm>
              <a:off x="2722258" y="2769182"/>
              <a:ext cx="203411" cy="18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4" name="Line 10"/>
            <p:cNvSpPr>
              <a:spLocks noChangeShapeType="1"/>
            </p:cNvSpPr>
            <p:nvPr/>
          </p:nvSpPr>
          <p:spPr bwMode="auto">
            <a:xfrm flipV="1">
              <a:off x="4326947" y="4919139"/>
              <a:ext cx="1883" cy="1981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5" name="Line 11"/>
            <p:cNvSpPr>
              <a:spLocks noChangeShapeType="1"/>
            </p:cNvSpPr>
            <p:nvPr/>
          </p:nvSpPr>
          <p:spPr bwMode="auto">
            <a:xfrm flipV="1">
              <a:off x="5933520" y="4919139"/>
              <a:ext cx="1883" cy="1981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6" name="Line 12"/>
            <p:cNvSpPr>
              <a:spLocks noChangeShapeType="1"/>
            </p:cNvSpPr>
            <p:nvPr/>
          </p:nvSpPr>
          <p:spPr bwMode="auto">
            <a:xfrm flipV="1">
              <a:off x="5933520" y="1985878"/>
              <a:ext cx="1883" cy="1981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7" name="Line 13"/>
            <p:cNvSpPr>
              <a:spLocks noChangeShapeType="1"/>
            </p:cNvSpPr>
            <p:nvPr/>
          </p:nvSpPr>
          <p:spPr bwMode="auto">
            <a:xfrm>
              <a:off x="4326947" y="1985878"/>
              <a:ext cx="1883" cy="1981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8" name="Line 14"/>
            <p:cNvSpPr>
              <a:spLocks noChangeShapeType="1"/>
            </p:cNvSpPr>
            <p:nvPr/>
          </p:nvSpPr>
          <p:spPr bwMode="auto">
            <a:xfrm>
              <a:off x="7340448" y="4983344"/>
              <a:ext cx="203411" cy="18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9" name="Line 15"/>
            <p:cNvSpPr>
              <a:spLocks noChangeShapeType="1"/>
            </p:cNvSpPr>
            <p:nvPr/>
          </p:nvSpPr>
          <p:spPr bwMode="auto">
            <a:xfrm>
              <a:off x="7340448" y="4332120"/>
              <a:ext cx="203411" cy="18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7340448" y="3680896"/>
              <a:ext cx="203411" cy="18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1" name="Line 17"/>
            <p:cNvSpPr>
              <a:spLocks noChangeShapeType="1"/>
            </p:cNvSpPr>
            <p:nvPr/>
          </p:nvSpPr>
          <p:spPr bwMode="auto">
            <a:xfrm>
              <a:off x="7340448" y="3029671"/>
              <a:ext cx="203411" cy="18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2" name="Line 18"/>
            <p:cNvSpPr>
              <a:spLocks noChangeShapeType="1"/>
            </p:cNvSpPr>
            <p:nvPr/>
          </p:nvSpPr>
          <p:spPr bwMode="auto">
            <a:xfrm>
              <a:off x="7340448" y="2378447"/>
              <a:ext cx="203411" cy="18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3" name="Rectangle 19"/>
            <p:cNvSpPr>
              <a:spLocks noChangeArrowheads="1"/>
            </p:cNvSpPr>
            <p:nvPr/>
          </p:nvSpPr>
          <p:spPr bwMode="auto">
            <a:xfrm>
              <a:off x="2588534" y="5273185"/>
              <a:ext cx="421890" cy="352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>
                  <a:solidFill>
                    <a:srgbClr val="000000"/>
                  </a:solidFill>
                </a:rPr>
                <a:t>10</a:t>
              </a:r>
              <a:endParaRPr lang="en-US" altLang="en-US" sz="1400">
                <a:latin typeface="Comic Sans MS" pitchFamily="66" charset="0"/>
              </a:endParaRPr>
            </a:p>
          </p:txBody>
        </p:sp>
        <p:sp>
          <p:nvSpPr>
            <p:cNvPr id="26644" name="Rectangle 20"/>
            <p:cNvSpPr>
              <a:spLocks noChangeArrowheads="1"/>
            </p:cNvSpPr>
            <p:nvPr/>
          </p:nvSpPr>
          <p:spPr bwMode="auto">
            <a:xfrm>
              <a:off x="2970872" y="5227324"/>
              <a:ext cx="99822" cy="210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sz="1200" b="1">
                  <a:solidFill>
                    <a:srgbClr val="000000"/>
                  </a:solidFill>
                </a:rPr>
                <a:t>2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645" name="Rectangle 21"/>
            <p:cNvSpPr>
              <a:spLocks noChangeArrowheads="1"/>
            </p:cNvSpPr>
            <p:nvPr/>
          </p:nvSpPr>
          <p:spPr bwMode="auto">
            <a:xfrm>
              <a:off x="4193223" y="5273185"/>
              <a:ext cx="421890" cy="352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>
                  <a:solidFill>
                    <a:srgbClr val="000000"/>
                  </a:solidFill>
                </a:rPr>
                <a:t>10</a:t>
              </a:r>
              <a:endParaRPr lang="en-US" altLang="en-US" sz="1400">
                <a:latin typeface="Comic Sans MS" pitchFamily="66" charset="0"/>
              </a:endParaRPr>
            </a:p>
          </p:txBody>
        </p:sp>
        <p:sp>
          <p:nvSpPr>
            <p:cNvPr id="26646" name="Rectangle 22"/>
            <p:cNvSpPr>
              <a:spLocks noChangeArrowheads="1"/>
            </p:cNvSpPr>
            <p:nvPr/>
          </p:nvSpPr>
          <p:spPr bwMode="auto">
            <a:xfrm>
              <a:off x="4577445" y="5260344"/>
              <a:ext cx="99822" cy="210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sz="1200" b="1">
                  <a:solidFill>
                    <a:srgbClr val="000000"/>
                  </a:solidFill>
                </a:rPr>
                <a:t>3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647" name="Rectangle 23"/>
            <p:cNvSpPr>
              <a:spLocks noChangeArrowheads="1"/>
            </p:cNvSpPr>
            <p:nvPr/>
          </p:nvSpPr>
          <p:spPr bwMode="auto">
            <a:xfrm>
              <a:off x="5799796" y="5273185"/>
              <a:ext cx="421890" cy="352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>
                  <a:solidFill>
                    <a:srgbClr val="000000"/>
                  </a:solidFill>
                </a:rPr>
                <a:t>10</a:t>
              </a:r>
              <a:endParaRPr lang="en-US" altLang="en-US" sz="1400">
                <a:latin typeface="Comic Sans MS" pitchFamily="66" charset="0"/>
              </a:endParaRPr>
            </a:p>
          </p:txBody>
        </p:sp>
        <p:sp>
          <p:nvSpPr>
            <p:cNvPr id="26648" name="Rectangle 24"/>
            <p:cNvSpPr>
              <a:spLocks noChangeArrowheads="1"/>
            </p:cNvSpPr>
            <p:nvPr/>
          </p:nvSpPr>
          <p:spPr bwMode="auto">
            <a:xfrm>
              <a:off x="6172717" y="5260344"/>
              <a:ext cx="99822" cy="210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sz="1200" b="1">
                  <a:solidFill>
                    <a:srgbClr val="000000"/>
                  </a:solidFill>
                </a:rPr>
                <a:t>4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649" name="Rectangle 25"/>
            <p:cNvSpPr>
              <a:spLocks noChangeArrowheads="1"/>
            </p:cNvSpPr>
            <p:nvPr/>
          </p:nvSpPr>
          <p:spPr bwMode="auto">
            <a:xfrm>
              <a:off x="7406369" y="5273185"/>
              <a:ext cx="421890" cy="352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>
                  <a:solidFill>
                    <a:srgbClr val="000000"/>
                  </a:solidFill>
                </a:rPr>
                <a:t>10</a:t>
              </a:r>
              <a:endParaRPr lang="en-US" altLang="en-US" sz="1400">
                <a:latin typeface="Comic Sans MS" pitchFamily="66" charset="0"/>
              </a:endParaRPr>
            </a:p>
          </p:txBody>
        </p:sp>
        <p:sp>
          <p:nvSpPr>
            <p:cNvPr id="26650" name="Rectangle 26"/>
            <p:cNvSpPr>
              <a:spLocks noChangeArrowheads="1"/>
            </p:cNvSpPr>
            <p:nvPr/>
          </p:nvSpPr>
          <p:spPr bwMode="auto">
            <a:xfrm>
              <a:off x="7779290" y="5260344"/>
              <a:ext cx="99822" cy="210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sz="1200" b="1">
                  <a:solidFill>
                    <a:srgbClr val="000000"/>
                  </a:solidFill>
                </a:rPr>
                <a:t>5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651" name="Rectangle 27"/>
            <p:cNvSpPr>
              <a:spLocks noChangeArrowheads="1"/>
            </p:cNvSpPr>
            <p:nvPr/>
          </p:nvSpPr>
          <p:spPr bwMode="auto">
            <a:xfrm>
              <a:off x="2722258" y="5663920"/>
              <a:ext cx="792927" cy="355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>
                  <a:solidFill>
                    <a:srgbClr val="000000"/>
                  </a:solidFill>
                  <a:latin typeface="Times New Roman" pitchFamily="18" charset="0"/>
                </a:rPr>
                <a:t>          </a:t>
              </a:r>
              <a:endParaRPr lang="en-US" altLang="en-US" sz="1400">
                <a:latin typeface="Comic Sans MS" pitchFamily="66" charset="0"/>
              </a:endParaRPr>
            </a:p>
          </p:txBody>
        </p:sp>
        <p:sp>
          <p:nvSpPr>
            <p:cNvPr id="26652" name="Rectangle 28"/>
            <p:cNvSpPr>
              <a:spLocks noChangeArrowheads="1"/>
            </p:cNvSpPr>
            <p:nvPr/>
          </p:nvSpPr>
          <p:spPr bwMode="auto">
            <a:xfrm>
              <a:off x="3315541" y="5663920"/>
              <a:ext cx="4128496" cy="317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rgbClr val="000000"/>
                  </a:solidFill>
                </a:rPr>
                <a:t>Height Above Photosphere (km)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653" name="Rectangle 29"/>
            <p:cNvSpPr>
              <a:spLocks noChangeArrowheads="1"/>
            </p:cNvSpPr>
            <p:nvPr/>
          </p:nvSpPr>
          <p:spPr bwMode="auto">
            <a:xfrm>
              <a:off x="2185478" y="5010861"/>
              <a:ext cx="421890" cy="352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>
                  <a:solidFill>
                    <a:srgbClr val="FF0033"/>
                  </a:solidFill>
                </a:rPr>
                <a:t>10</a:t>
              </a:r>
              <a:endParaRPr lang="en-US" altLang="en-US" sz="1400">
                <a:latin typeface="Comic Sans MS" pitchFamily="66" charset="0"/>
              </a:endParaRPr>
            </a:p>
          </p:txBody>
        </p:sp>
        <p:sp>
          <p:nvSpPr>
            <p:cNvPr id="26654" name="Rectangle 30"/>
            <p:cNvSpPr>
              <a:spLocks noChangeArrowheads="1"/>
            </p:cNvSpPr>
            <p:nvPr/>
          </p:nvSpPr>
          <p:spPr bwMode="auto">
            <a:xfrm>
              <a:off x="2558399" y="4977841"/>
              <a:ext cx="99822" cy="210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sz="1200" b="1">
                  <a:solidFill>
                    <a:srgbClr val="FF0033"/>
                  </a:solidFill>
                </a:rPr>
                <a:t>3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655" name="Rectangle 31"/>
            <p:cNvSpPr>
              <a:spLocks noChangeArrowheads="1"/>
            </p:cNvSpPr>
            <p:nvPr/>
          </p:nvSpPr>
          <p:spPr bwMode="auto">
            <a:xfrm>
              <a:off x="2185478" y="4229392"/>
              <a:ext cx="421890" cy="352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>
                  <a:solidFill>
                    <a:srgbClr val="FF0033"/>
                  </a:solidFill>
                </a:rPr>
                <a:t>10</a:t>
              </a:r>
              <a:endParaRPr lang="en-US" altLang="en-US" sz="1400">
                <a:latin typeface="Comic Sans MS" pitchFamily="66" charset="0"/>
              </a:endParaRPr>
            </a:p>
          </p:txBody>
        </p:sp>
        <p:sp>
          <p:nvSpPr>
            <p:cNvPr id="26656" name="Rectangle 32"/>
            <p:cNvSpPr>
              <a:spLocks noChangeArrowheads="1"/>
            </p:cNvSpPr>
            <p:nvPr/>
          </p:nvSpPr>
          <p:spPr bwMode="auto">
            <a:xfrm>
              <a:off x="2547098" y="4205544"/>
              <a:ext cx="99822" cy="210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sz="1200" b="1">
                  <a:solidFill>
                    <a:srgbClr val="FF0033"/>
                  </a:solidFill>
                </a:rPr>
                <a:t>4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657" name="Rectangle 33"/>
            <p:cNvSpPr>
              <a:spLocks noChangeArrowheads="1"/>
            </p:cNvSpPr>
            <p:nvPr/>
          </p:nvSpPr>
          <p:spPr bwMode="auto">
            <a:xfrm>
              <a:off x="2185478" y="3447922"/>
              <a:ext cx="421890" cy="352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>
                  <a:solidFill>
                    <a:srgbClr val="FF0033"/>
                  </a:solidFill>
                </a:rPr>
                <a:t>10</a:t>
              </a:r>
              <a:endParaRPr lang="en-US" altLang="en-US" sz="1400">
                <a:latin typeface="Comic Sans MS" pitchFamily="66" charset="0"/>
              </a:endParaRPr>
            </a:p>
          </p:txBody>
        </p:sp>
        <p:sp>
          <p:nvSpPr>
            <p:cNvPr id="26658" name="Rectangle 34"/>
            <p:cNvSpPr>
              <a:spLocks noChangeArrowheads="1"/>
            </p:cNvSpPr>
            <p:nvPr/>
          </p:nvSpPr>
          <p:spPr bwMode="auto">
            <a:xfrm>
              <a:off x="2558399" y="3446088"/>
              <a:ext cx="99822" cy="210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sz="1200" b="1">
                  <a:solidFill>
                    <a:srgbClr val="FF0033"/>
                  </a:solidFill>
                </a:rPr>
                <a:t>5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659" name="Rectangle 35"/>
            <p:cNvSpPr>
              <a:spLocks noChangeArrowheads="1"/>
            </p:cNvSpPr>
            <p:nvPr/>
          </p:nvSpPr>
          <p:spPr bwMode="auto">
            <a:xfrm>
              <a:off x="2185478" y="2666453"/>
              <a:ext cx="421890" cy="352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>
                  <a:solidFill>
                    <a:srgbClr val="FF0033"/>
                  </a:solidFill>
                </a:rPr>
                <a:t>10</a:t>
              </a:r>
              <a:endParaRPr lang="en-US" altLang="en-US" sz="1400">
                <a:latin typeface="Comic Sans MS" pitchFamily="66" charset="0"/>
              </a:endParaRPr>
            </a:p>
          </p:txBody>
        </p:sp>
        <p:sp>
          <p:nvSpPr>
            <p:cNvPr id="26660" name="Rectangle 36"/>
            <p:cNvSpPr>
              <a:spLocks noChangeArrowheads="1"/>
            </p:cNvSpPr>
            <p:nvPr/>
          </p:nvSpPr>
          <p:spPr bwMode="auto">
            <a:xfrm>
              <a:off x="2581000" y="2664619"/>
              <a:ext cx="99822" cy="210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sz="1200" b="1">
                  <a:solidFill>
                    <a:srgbClr val="FF0033"/>
                  </a:solidFill>
                </a:rPr>
                <a:t>6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661" name="Rectangle 37"/>
            <p:cNvSpPr>
              <a:spLocks noChangeArrowheads="1"/>
            </p:cNvSpPr>
            <p:nvPr/>
          </p:nvSpPr>
          <p:spPr bwMode="auto">
            <a:xfrm>
              <a:off x="2185478" y="1883150"/>
              <a:ext cx="421890" cy="352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>
                  <a:solidFill>
                    <a:srgbClr val="FF0033"/>
                  </a:solidFill>
                </a:rPr>
                <a:t>10</a:t>
              </a:r>
              <a:endParaRPr lang="en-US" altLang="en-US" sz="1400">
                <a:latin typeface="Comic Sans MS" pitchFamily="66" charset="0"/>
              </a:endParaRPr>
            </a:p>
          </p:txBody>
        </p:sp>
        <p:sp>
          <p:nvSpPr>
            <p:cNvPr id="26662" name="Rectangle 38"/>
            <p:cNvSpPr>
              <a:spLocks noChangeArrowheads="1"/>
            </p:cNvSpPr>
            <p:nvPr/>
          </p:nvSpPr>
          <p:spPr bwMode="auto">
            <a:xfrm>
              <a:off x="2581000" y="1872143"/>
              <a:ext cx="99822" cy="210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sz="1200" b="1">
                  <a:solidFill>
                    <a:srgbClr val="FF0033"/>
                  </a:solidFill>
                </a:rPr>
                <a:t>7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663" name="Rectangle 39"/>
            <p:cNvSpPr>
              <a:spLocks noChangeArrowheads="1"/>
            </p:cNvSpPr>
            <p:nvPr/>
          </p:nvSpPr>
          <p:spPr bwMode="auto">
            <a:xfrm rot="16200000">
              <a:off x="1026936" y="3318942"/>
              <a:ext cx="2039892" cy="325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rgbClr val="FF0033"/>
                  </a:solidFill>
                </a:rPr>
                <a:t>Temperature (K)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7543800" y="1948272"/>
              <a:ext cx="893691" cy="3507439"/>
              <a:chOff x="7741621" y="1948272"/>
              <a:chExt cx="893691" cy="3507439"/>
            </a:xfrm>
          </p:grpSpPr>
          <p:sp>
            <p:nvSpPr>
              <p:cNvPr id="26664" name="Rectangle 40"/>
              <p:cNvSpPr>
                <a:spLocks noChangeArrowheads="1"/>
              </p:cNvSpPr>
              <p:nvPr/>
            </p:nvSpPr>
            <p:spPr bwMode="auto">
              <a:xfrm rot="16200000">
                <a:off x="6718675" y="3539074"/>
                <a:ext cx="3507439" cy="325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altLang="en-US" b="1">
                    <a:solidFill>
                      <a:srgbClr val="3333CC"/>
                    </a:solidFill>
                  </a:rPr>
                  <a:t>Total Hydrogen Density (cm</a:t>
                </a:r>
                <a:endParaRPr lang="en-US" altLang="en-US" sz="1400" b="1">
                  <a:latin typeface="Comic Sans MS" pitchFamily="66" charset="0"/>
                </a:endParaRPr>
              </a:p>
            </p:txBody>
          </p:sp>
          <p:sp>
            <p:nvSpPr>
              <p:cNvPr id="26665" name="Rectangle 41"/>
              <p:cNvSpPr>
                <a:spLocks noChangeArrowheads="1"/>
              </p:cNvSpPr>
              <p:nvPr/>
            </p:nvSpPr>
            <p:spPr bwMode="auto">
              <a:xfrm rot="16200000">
                <a:off x="8308735" y="2078120"/>
                <a:ext cx="155927" cy="2165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altLang="en-US" sz="1200" b="1" dirty="0">
                    <a:solidFill>
                      <a:srgbClr val="3333CC"/>
                    </a:solidFill>
                  </a:rPr>
                  <a:t>-3</a:t>
                </a:r>
                <a:endParaRPr lang="en-US" altLang="en-US" sz="1400" b="1" dirty="0">
                  <a:latin typeface="Comic Sans MS" pitchFamily="66" charset="0"/>
                </a:endParaRPr>
              </a:p>
            </p:txBody>
          </p:sp>
          <p:sp>
            <p:nvSpPr>
              <p:cNvPr id="26666" name="Rectangle 42"/>
              <p:cNvSpPr>
                <a:spLocks noChangeArrowheads="1"/>
              </p:cNvSpPr>
              <p:nvPr/>
            </p:nvSpPr>
            <p:spPr bwMode="auto">
              <a:xfrm rot="16200000">
                <a:off x="8394466" y="1912998"/>
                <a:ext cx="88053" cy="325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altLang="en-US" b="1" dirty="0">
                    <a:solidFill>
                      <a:srgbClr val="3333CC"/>
                    </a:solidFill>
                  </a:rPr>
                  <a:t>)</a:t>
                </a:r>
                <a:endParaRPr lang="en-US" altLang="en-US" sz="1400" b="1" dirty="0">
                  <a:latin typeface="Comic Sans MS" pitchFamily="66" charset="0"/>
                </a:endParaRPr>
              </a:p>
            </p:txBody>
          </p:sp>
          <p:sp>
            <p:nvSpPr>
              <p:cNvPr id="26667" name="Rectangle 43"/>
              <p:cNvSpPr>
                <a:spLocks noChangeArrowheads="1"/>
              </p:cNvSpPr>
              <p:nvPr/>
            </p:nvSpPr>
            <p:spPr bwMode="auto">
              <a:xfrm>
                <a:off x="7741621" y="4880616"/>
                <a:ext cx="421890" cy="352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altLang="en-US">
                    <a:solidFill>
                      <a:srgbClr val="3333CC"/>
                    </a:solidFill>
                  </a:rPr>
                  <a:t>10</a:t>
                </a:r>
                <a:endParaRPr lang="en-US" altLang="en-US" sz="1400">
                  <a:latin typeface="Comic Sans MS" pitchFamily="66" charset="0"/>
                </a:endParaRPr>
              </a:p>
            </p:txBody>
          </p:sp>
          <p:sp>
            <p:nvSpPr>
              <p:cNvPr id="26668" name="Rectangle 44"/>
              <p:cNvSpPr>
                <a:spLocks noChangeArrowheads="1"/>
              </p:cNvSpPr>
              <p:nvPr/>
            </p:nvSpPr>
            <p:spPr bwMode="auto">
              <a:xfrm>
                <a:off x="8123959" y="4867775"/>
                <a:ext cx="99822" cy="2109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altLang="en-US" sz="1200" b="1">
                    <a:solidFill>
                      <a:srgbClr val="3333CC"/>
                    </a:solidFill>
                  </a:rPr>
                  <a:t>8</a:t>
                </a:r>
                <a:endParaRPr lang="en-US" altLang="en-US" sz="1400" b="1">
                  <a:latin typeface="Comic Sans MS" pitchFamily="66" charset="0"/>
                </a:endParaRPr>
              </a:p>
            </p:txBody>
          </p:sp>
          <p:sp>
            <p:nvSpPr>
              <p:cNvPr id="26669" name="Rectangle 45"/>
              <p:cNvSpPr>
                <a:spLocks noChangeArrowheads="1"/>
              </p:cNvSpPr>
              <p:nvPr/>
            </p:nvSpPr>
            <p:spPr bwMode="auto">
              <a:xfrm>
                <a:off x="7741621" y="4229392"/>
                <a:ext cx="421890" cy="352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altLang="en-US">
                    <a:solidFill>
                      <a:srgbClr val="3333CC"/>
                    </a:solidFill>
                  </a:rPr>
                  <a:t>10</a:t>
                </a:r>
                <a:endParaRPr lang="en-US" altLang="en-US" sz="1400">
                  <a:latin typeface="Comic Sans MS" pitchFamily="66" charset="0"/>
                </a:endParaRPr>
              </a:p>
            </p:txBody>
          </p:sp>
          <p:sp>
            <p:nvSpPr>
              <p:cNvPr id="26670" name="Rectangle 46"/>
              <p:cNvSpPr>
                <a:spLocks noChangeArrowheads="1"/>
              </p:cNvSpPr>
              <p:nvPr/>
            </p:nvSpPr>
            <p:spPr bwMode="auto">
              <a:xfrm>
                <a:off x="8112658" y="4227557"/>
                <a:ext cx="199644" cy="2109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altLang="en-US" sz="1200" b="1">
                    <a:solidFill>
                      <a:srgbClr val="3333CC"/>
                    </a:solidFill>
                  </a:rPr>
                  <a:t>10</a:t>
                </a:r>
                <a:endParaRPr lang="en-US" altLang="en-US" sz="1400" b="1">
                  <a:latin typeface="Comic Sans MS" pitchFamily="66" charset="0"/>
                </a:endParaRPr>
              </a:p>
            </p:txBody>
          </p:sp>
          <p:sp>
            <p:nvSpPr>
              <p:cNvPr id="26671" name="Rectangle 47"/>
              <p:cNvSpPr>
                <a:spLocks noChangeArrowheads="1"/>
              </p:cNvSpPr>
              <p:nvPr/>
            </p:nvSpPr>
            <p:spPr bwMode="auto">
              <a:xfrm>
                <a:off x="7741621" y="3578167"/>
                <a:ext cx="421890" cy="352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altLang="en-US">
                    <a:solidFill>
                      <a:srgbClr val="3333CC"/>
                    </a:solidFill>
                  </a:rPr>
                  <a:t>10</a:t>
                </a:r>
                <a:endParaRPr lang="en-US" altLang="en-US" sz="1400">
                  <a:latin typeface="Comic Sans MS" pitchFamily="66" charset="0"/>
                </a:endParaRPr>
              </a:p>
            </p:txBody>
          </p:sp>
          <p:sp>
            <p:nvSpPr>
              <p:cNvPr id="26672" name="Rectangle 48"/>
              <p:cNvSpPr>
                <a:spLocks noChangeArrowheads="1"/>
              </p:cNvSpPr>
              <p:nvPr/>
            </p:nvSpPr>
            <p:spPr bwMode="auto">
              <a:xfrm>
                <a:off x="8090057" y="3576333"/>
                <a:ext cx="199644" cy="2109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altLang="en-US" sz="1200" b="1">
                    <a:solidFill>
                      <a:srgbClr val="3333CC"/>
                    </a:solidFill>
                  </a:rPr>
                  <a:t>12</a:t>
                </a:r>
                <a:endParaRPr lang="en-US" altLang="en-US" sz="1400" b="1">
                  <a:latin typeface="Comic Sans MS" pitchFamily="66" charset="0"/>
                </a:endParaRPr>
              </a:p>
            </p:txBody>
          </p:sp>
          <p:sp>
            <p:nvSpPr>
              <p:cNvPr id="26673" name="Rectangle 49"/>
              <p:cNvSpPr>
                <a:spLocks noChangeArrowheads="1"/>
              </p:cNvSpPr>
              <p:nvPr/>
            </p:nvSpPr>
            <p:spPr bwMode="auto">
              <a:xfrm>
                <a:off x="7741621" y="2926943"/>
                <a:ext cx="421890" cy="352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altLang="en-US">
                    <a:solidFill>
                      <a:srgbClr val="3333CC"/>
                    </a:solidFill>
                  </a:rPr>
                  <a:t>10</a:t>
                </a:r>
                <a:endParaRPr lang="en-US" altLang="en-US" sz="1400">
                  <a:latin typeface="Comic Sans MS" pitchFamily="66" charset="0"/>
                </a:endParaRPr>
              </a:p>
            </p:txBody>
          </p:sp>
          <p:sp>
            <p:nvSpPr>
              <p:cNvPr id="26674" name="Rectangle 50"/>
              <p:cNvSpPr>
                <a:spLocks noChangeArrowheads="1"/>
              </p:cNvSpPr>
              <p:nvPr/>
            </p:nvSpPr>
            <p:spPr bwMode="auto">
              <a:xfrm>
                <a:off x="8123959" y="2925108"/>
                <a:ext cx="199644" cy="2109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altLang="en-US" sz="1200" b="1" dirty="0">
                    <a:solidFill>
                      <a:srgbClr val="3333CC"/>
                    </a:solidFill>
                  </a:rPr>
                  <a:t>14</a:t>
                </a:r>
                <a:endParaRPr lang="en-US" altLang="en-US" sz="1400" b="1" dirty="0">
                  <a:latin typeface="Comic Sans MS" pitchFamily="66" charset="0"/>
                </a:endParaRPr>
              </a:p>
            </p:txBody>
          </p:sp>
          <p:sp>
            <p:nvSpPr>
              <p:cNvPr id="26675" name="Rectangle 51"/>
              <p:cNvSpPr>
                <a:spLocks noChangeArrowheads="1"/>
              </p:cNvSpPr>
              <p:nvPr/>
            </p:nvSpPr>
            <p:spPr bwMode="auto">
              <a:xfrm>
                <a:off x="7741621" y="2145474"/>
                <a:ext cx="421890" cy="352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altLang="en-US">
                    <a:solidFill>
                      <a:srgbClr val="3333CC"/>
                    </a:solidFill>
                  </a:rPr>
                  <a:t>10</a:t>
                </a:r>
                <a:endParaRPr lang="en-US" altLang="en-US" sz="1400">
                  <a:latin typeface="Comic Sans MS" pitchFamily="66" charset="0"/>
                </a:endParaRPr>
              </a:p>
            </p:txBody>
          </p:sp>
          <p:sp>
            <p:nvSpPr>
              <p:cNvPr id="26676" name="Rectangle 52"/>
              <p:cNvSpPr>
                <a:spLocks noChangeArrowheads="1"/>
              </p:cNvSpPr>
              <p:nvPr/>
            </p:nvSpPr>
            <p:spPr bwMode="auto">
              <a:xfrm>
                <a:off x="8112658" y="2143639"/>
                <a:ext cx="199644" cy="2109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altLang="en-US" sz="1200" b="1">
                    <a:solidFill>
                      <a:srgbClr val="3333CC"/>
                    </a:solidFill>
                  </a:rPr>
                  <a:t>16</a:t>
                </a:r>
                <a:endParaRPr lang="en-US" altLang="en-US" sz="1400" b="1">
                  <a:latin typeface="Comic Sans MS" pitchFamily="66" charset="0"/>
                </a:endParaRPr>
              </a:p>
            </p:txBody>
          </p:sp>
        </p:grpSp>
        <p:grpSp>
          <p:nvGrpSpPr>
            <p:cNvPr id="26677" name="Group 53"/>
            <p:cNvGrpSpPr>
              <a:grpSpLocks/>
            </p:cNvGrpSpPr>
            <p:nvPr/>
          </p:nvGrpSpPr>
          <p:grpSpPr bwMode="auto">
            <a:xfrm>
              <a:off x="2722258" y="4398160"/>
              <a:ext cx="2007745" cy="194450"/>
              <a:chOff x="1631" y="2509"/>
              <a:chExt cx="1066" cy="106"/>
            </a:xfrm>
          </p:grpSpPr>
          <p:sp>
            <p:nvSpPr>
              <p:cNvPr id="26678" name="Line 54"/>
              <p:cNvSpPr>
                <a:spLocks noChangeShapeType="1"/>
              </p:cNvSpPr>
              <p:nvPr/>
            </p:nvSpPr>
            <p:spPr bwMode="auto">
              <a:xfrm flipV="1">
                <a:off x="2377" y="2509"/>
                <a:ext cx="320" cy="71"/>
              </a:xfrm>
              <a:prstGeom prst="line">
                <a:avLst/>
              </a:prstGeom>
              <a:noFill/>
              <a:ln w="19050">
                <a:solidFill>
                  <a:srgbClr val="FF00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6679" name="Group 55"/>
              <p:cNvGrpSpPr>
                <a:grpSpLocks/>
              </p:cNvGrpSpPr>
              <p:nvPr/>
            </p:nvGrpSpPr>
            <p:grpSpPr bwMode="auto">
              <a:xfrm>
                <a:off x="1631" y="2580"/>
                <a:ext cx="746" cy="35"/>
                <a:chOff x="1631" y="2580"/>
                <a:chExt cx="746" cy="35"/>
              </a:xfrm>
            </p:grpSpPr>
            <p:sp>
              <p:nvSpPr>
                <p:cNvPr id="26680" name="Line 56"/>
                <p:cNvSpPr>
                  <a:spLocks noChangeShapeType="1"/>
                </p:cNvSpPr>
                <p:nvPr/>
              </p:nvSpPr>
              <p:spPr bwMode="auto">
                <a:xfrm>
                  <a:off x="1631" y="2580"/>
                  <a:ext cx="604" cy="35"/>
                </a:xfrm>
                <a:prstGeom prst="line">
                  <a:avLst/>
                </a:prstGeom>
                <a:noFill/>
                <a:ln w="19050">
                  <a:solidFill>
                    <a:srgbClr val="FF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81" name="Freeform 57"/>
                <p:cNvSpPr>
                  <a:spLocks/>
                </p:cNvSpPr>
                <p:nvPr/>
              </p:nvSpPr>
              <p:spPr bwMode="auto">
                <a:xfrm>
                  <a:off x="2235" y="2582"/>
                  <a:ext cx="142" cy="33"/>
                </a:xfrm>
                <a:custGeom>
                  <a:avLst/>
                  <a:gdLst>
                    <a:gd name="T0" fmla="*/ 0 w 285"/>
                    <a:gd name="T1" fmla="*/ 66 h 66"/>
                    <a:gd name="T2" fmla="*/ 18 w 285"/>
                    <a:gd name="T3" fmla="*/ 66 h 66"/>
                    <a:gd name="T4" fmla="*/ 31 w 285"/>
                    <a:gd name="T5" fmla="*/ 62 h 66"/>
                    <a:gd name="T6" fmla="*/ 45 w 285"/>
                    <a:gd name="T7" fmla="*/ 62 h 66"/>
                    <a:gd name="T8" fmla="*/ 58 w 285"/>
                    <a:gd name="T9" fmla="*/ 62 h 66"/>
                    <a:gd name="T10" fmla="*/ 71 w 285"/>
                    <a:gd name="T11" fmla="*/ 58 h 66"/>
                    <a:gd name="T12" fmla="*/ 85 w 285"/>
                    <a:gd name="T13" fmla="*/ 49 h 66"/>
                    <a:gd name="T14" fmla="*/ 98 w 285"/>
                    <a:gd name="T15" fmla="*/ 49 h 66"/>
                    <a:gd name="T16" fmla="*/ 111 w 285"/>
                    <a:gd name="T17" fmla="*/ 44 h 66"/>
                    <a:gd name="T18" fmla="*/ 125 w 285"/>
                    <a:gd name="T19" fmla="*/ 44 h 66"/>
                    <a:gd name="T20" fmla="*/ 138 w 285"/>
                    <a:gd name="T21" fmla="*/ 40 h 66"/>
                    <a:gd name="T22" fmla="*/ 151 w 285"/>
                    <a:gd name="T23" fmla="*/ 35 h 66"/>
                    <a:gd name="T24" fmla="*/ 165 w 285"/>
                    <a:gd name="T25" fmla="*/ 31 h 66"/>
                    <a:gd name="T26" fmla="*/ 178 w 285"/>
                    <a:gd name="T27" fmla="*/ 31 h 66"/>
                    <a:gd name="T28" fmla="*/ 191 w 285"/>
                    <a:gd name="T29" fmla="*/ 26 h 66"/>
                    <a:gd name="T30" fmla="*/ 205 w 285"/>
                    <a:gd name="T31" fmla="*/ 18 h 66"/>
                    <a:gd name="T32" fmla="*/ 218 w 285"/>
                    <a:gd name="T33" fmla="*/ 13 h 66"/>
                    <a:gd name="T34" fmla="*/ 231 w 285"/>
                    <a:gd name="T35" fmla="*/ 9 h 66"/>
                    <a:gd name="T36" fmla="*/ 245 w 285"/>
                    <a:gd name="T37" fmla="*/ 9 h 66"/>
                    <a:gd name="T38" fmla="*/ 258 w 285"/>
                    <a:gd name="T39" fmla="*/ 9 h 66"/>
                    <a:gd name="T40" fmla="*/ 271 w 285"/>
                    <a:gd name="T41" fmla="*/ 4 h 66"/>
                    <a:gd name="T42" fmla="*/ 285 w 285"/>
                    <a:gd name="T43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85" h="66">
                      <a:moveTo>
                        <a:pt x="0" y="66"/>
                      </a:moveTo>
                      <a:lnTo>
                        <a:pt x="18" y="66"/>
                      </a:lnTo>
                      <a:lnTo>
                        <a:pt x="31" y="62"/>
                      </a:lnTo>
                      <a:lnTo>
                        <a:pt x="45" y="62"/>
                      </a:lnTo>
                      <a:lnTo>
                        <a:pt x="58" y="62"/>
                      </a:lnTo>
                      <a:lnTo>
                        <a:pt x="71" y="58"/>
                      </a:lnTo>
                      <a:lnTo>
                        <a:pt x="85" y="49"/>
                      </a:lnTo>
                      <a:lnTo>
                        <a:pt x="98" y="49"/>
                      </a:lnTo>
                      <a:lnTo>
                        <a:pt x="111" y="44"/>
                      </a:lnTo>
                      <a:lnTo>
                        <a:pt x="125" y="44"/>
                      </a:lnTo>
                      <a:lnTo>
                        <a:pt x="138" y="40"/>
                      </a:lnTo>
                      <a:lnTo>
                        <a:pt x="151" y="35"/>
                      </a:lnTo>
                      <a:lnTo>
                        <a:pt x="165" y="31"/>
                      </a:lnTo>
                      <a:lnTo>
                        <a:pt x="178" y="31"/>
                      </a:lnTo>
                      <a:lnTo>
                        <a:pt x="191" y="26"/>
                      </a:lnTo>
                      <a:lnTo>
                        <a:pt x="205" y="18"/>
                      </a:lnTo>
                      <a:lnTo>
                        <a:pt x="218" y="13"/>
                      </a:lnTo>
                      <a:lnTo>
                        <a:pt x="231" y="9"/>
                      </a:lnTo>
                      <a:lnTo>
                        <a:pt x="245" y="9"/>
                      </a:lnTo>
                      <a:lnTo>
                        <a:pt x="258" y="9"/>
                      </a:lnTo>
                      <a:lnTo>
                        <a:pt x="271" y="4"/>
                      </a:lnTo>
                      <a:lnTo>
                        <a:pt x="285" y="0"/>
                      </a:lnTo>
                    </a:path>
                  </a:pathLst>
                </a:custGeom>
                <a:noFill/>
                <a:ln w="19050" cmpd="sng">
                  <a:solidFill>
                    <a:srgbClr val="FF00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6682" name="Line 58"/>
            <p:cNvSpPr>
              <a:spLocks noChangeShapeType="1"/>
            </p:cNvSpPr>
            <p:nvPr/>
          </p:nvSpPr>
          <p:spPr bwMode="auto">
            <a:xfrm flipV="1">
              <a:off x="5264900" y="2508692"/>
              <a:ext cx="2275193" cy="390735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683" name="Group 59"/>
            <p:cNvGrpSpPr>
              <a:grpSpLocks/>
            </p:cNvGrpSpPr>
            <p:nvPr/>
          </p:nvGrpSpPr>
          <p:grpSpPr bwMode="auto">
            <a:xfrm>
              <a:off x="4730003" y="2903095"/>
              <a:ext cx="534896" cy="1495064"/>
              <a:chOff x="2697" y="1694"/>
              <a:chExt cx="284" cy="815"/>
            </a:xfrm>
          </p:grpSpPr>
          <p:sp>
            <p:nvSpPr>
              <p:cNvPr id="26684" name="Line 60"/>
              <p:cNvSpPr>
                <a:spLocks noChangeShapeType="1"/>
              </p:cNvSpPr>
              <p:nvPr/>
            </p:nvSpPr>
            <p:spPr bwMode="auto">
              <a:xfrm flipV="1">
                <a:off x="2768" y="1940"/>
                <a:ext cx="35" cy="498"/>
              </a:xfrm>
              <a:prstGeom prst="line">
                <a:avLst/>
              </a:prstGeom>
              <a:noFill/>
              <a:ln w="19050">
                <a:solidFill>
                  <a:srgbClr val="FF00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85" name="Freeform 61"/>
              <p:cNvSpPr>
                <a:spLocks/>
              </p:cNvSpPr>
              <p:nvPr/>
            </p:nvSpPr>
            <p:spPr bwMode="auto">
              <a:xfrm>
                <a:off x="2697" y="2440"/>
                <a:ext cx="71" cy="69"/>
              </a:xfrm>
              <a:custGeom>
                <a:avLst/>
                <a:gdLst>
                  <a:gd name="T0" fmla="*/ 0 w 142"/>
                  <a:gd name="T1" fmla="*/ 137 h 137"/>
                  <a:gd name="T2" fmla="*/ 18 w 142"/>
                  <a:gd name="T3" fmla="*/ 137 h 137"/>
                  <a:gd name="T4" fmla="*/ 31 w 142"/>
                  <a:gd name="T5" fmla="*/ 128 h 137"/>
                  <a:gd name="T6" fmla="*/ 45 w 142"/>
                  <a:gd name="T7" fmla="*/ 120 h 137"/>
                  <a:gd name="T8" fmla="*/ 58 w 142"/>
                  <a:gd name="T9" fmla="*/ 111 h 137"/>
                  <a:gd name="T10" fmla="*/ 71 w 142"/>
                  <a:gd name="T11" fmla="*/ 102 h 137"/>
                  <a:gd name="T12" fmla="*/ 80 w 142"/>
                  <a:gd name="T13" fmla="*/ 88 h 137"/>
                  <a:gd name="T14" fmla="*/ 94 w 142"/>
                  <a:gd name="T15" fmla="*/ 80 h 137"/>
                  <a:gd name="T16" fmla="*/ 102 w 142"/>
                  <a:gd name="T17" fmla="*/ 66 h 137"/>
                  <a:gd name="T18" fmla="*/ 111 w 142"/>
                  <a:gd name="T19" fmla="*/ 53 h 137"/>
                  <a:gd name="T20" fmla="*/ 120 w 142"/>
                  <a:gd name="T21" fmla="*/ 40 h 137"/>
                  <a:gd name="T22" fmla="*/ 129 w 142"/>
                  <a:gd name="T23" fmla="*/ 26 h 137"/>
                  <a:gd name="T24" fmla="*/ 134 w 142"/>
                  <a:gd name="T25" fmla="*/ 13 h 137"/>
                  <a:gd name="T26" fmla="*/ 142 w 142"/>
                  <a:gd name="T27" fmla="*/ 0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2" h="137">
                    <a:moveTo>
                      <a:pt x="0" y="137"/>
                    </a:moveTo>
                    <a:lnTo>
                      <a:pt x="18" y="137"/>
                    </a:lnTo>
                    <a:lnTo>
                      <a:pt x="31" y="128"/>
                    </a:lnTo>
                    <a:lnTo>
                      <a:pt x="45" y="120"/>
                    </a:lnTo>
                    <a:lnTo>
                      <a:pt x="58" y="111"/>
                    </a:lnTo>
                    <a:lnTo>
                      <a:pt x="71" y="102"/>
                    </a:lnTo>
                    <a:lnTo>
                      <a:pt x="80" y="88"/>
                    </a:lnTo>
                    <a:lnTo>
                      <a:pt x="94" y="80"/>
                    </a:lnTo>
                    <a:lnTo>
                      <a:pt x="102" y="66"/>
                    </a:lnTo>
                    <a:lnTo>
                      <a:pt x="111" y="53"/>
                    </a:lnTo>
                    <a:lnTo>
                      <a:pt x="120" y="40"/>
                    </a:lnTo>
                    <a:lnTo>
                      <a:pt x="129" y="26"/>
                    </a:lnTo>
                    <a:lnTo>
                      <a:pt x="134" y="13"/>
                    </a:lnTo>
                    <a:lnTo>
                      <a:pt x="142" y="0"/>
                    </a:lnTo>
                  </a:path>
                </a:pathLst>
              </a:custGeom>
              <a:noFill/>
              <a:ln w="19050" cmpd="sng">
                <a:solidFill>
                  <a:srgbClr val="FF00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86" name="Freeform 62"/>
              <p:cNvSpPr>
                <a:spLocks/>
              </p:cNvSpPr>
              <p:nvPr/>
            </p:nvSpPr>
            <p:spPr bwMode="auto">
              <a:xfrm>
                <a:off x="2803" y="1694"/>
                <a:ext cx="178" cy="246"/>
              </a:xfrm>
              <a:custGeom>
                <a:avLst/>
                <a:gdLst>
                  <a:gd name="T0" fmla="*/ 0 w 355"/>
                  <a:gd name="T1" fmla="*/ 493 h 493"/>
                  <a:gd name="T2" fmla="*/ 0 w 355"/>
                  <a:gd name="T3" fmla="*/ 475 h 493"/>
                  <a:gd name="T4" fmla="*/ 0 w 355"/>
                  <a:gd name="T5" fmla="*/ 462 h 493"/>
                  <a:gd name="T6" fmla="*/ 0 w 355"/>
                  <a:gd name="T7" fmla="*/ 448 h 493"/>
                  <a:gd name="T8" fmla="*/ 4 w 355"/>
                  <a:gd name="T9" fmla="*/ 435 h 493"/>
                  <a:gd name="T10" fmla="*/ 8 w 355"/>
                  <a:gd name="T11" fmla="*/ 422 h 493"/>
                  <a:gd name="T12" fmla="*/ 13 w 355"/>
                  <a:gd name="T13" fmla="*/ 408 h 493"/>
                  <a:gd name="T14" fmla="*/ 13 w 355"/>
                  <a:gd name="T15" fmla="*/ 395 h 493"/>
                  <a:gd name="T16" fmla="*/ 17 w 355"/>
                  <a:gd name="T17" fmla="*/ 382 h 493"/>
                  <a:gd name="T18" fmla="*/ 22 w 355"/>
                  <a:gd name="T19" fmla="*/ 368 h 493"/>
                  <a:gd name="T20" fmla="*/ 26 w 355"/>
                  <a:gd name="T21" fmla="*/ 355 h 493"/>
                  <a:gd name="T22" fmla="*/ 31 w 355"/>
                  <a:gd name="T23" fmla="*/ 342 h 493"/>
                  <a:gd name="T24" fmla="*/ 39 w 355"/>
                  <a:gd name="T25" fmla="*/ 328 h 493"/>
                  <a:gd name="T26" fmla="*/ 48 w 355"/>
                  <a:gd name="T27" fmla="*/ 315 h 493"/>
                  <a:gd name="T28" fmla="*/ 57 w 355"/>
                  <a:gd name="T29" fmla="*/ 302 h 493"/>
                  <a:gd name="T30" fmla="*/ 66 w 355"/>
                  <a:gd name="T31" fmla="*/ 288 h 493"/>
                  <a:gd name="T32" fmla="*/ 71 w 355"/>
                  <a:gd name="T33" fmla="*/ 275 h 493"/>
                  <a:gd name="T34" fmla="*/ 79 w 355"/>
                  <a:gd name="T35" fmla="*/ 262 h 493"/>
                  <a:gd name="T36" fmla="*/ 88 w 355"/>
                  <a:gd name="T37" fmla="*/ 249 h 493"/>
                  <a:gd name="T38" fmla="*/ 97 w 355"/>
                  <a:gd name="T39" fmla="*/ 235 h 493"/>
                  <a:gd name="T40" fmla="*/ 106 w 355"/>
                  <a:gd name="T41" fmla="*/ 222 h 493"/>
                  <a:gd name="T42" fmla="*/ 115 w 355"/>
                  <a:gd name="T43" fmla="*/ 209 h 493"/>
                  <a:gd name="T44" fmla="*/ 124 w 355"/>
                  <a:gd name="T45" fmla="*/ 195 h 493"/>
                  <a:gd name="T46" fmla="*/ 137 w 355"/>
                  <a:gd name="T47" fmla="*/ 182 h 493"/>
                  <a:gd name="T48" fmla="*/ 146 w 355"/>
                  <a:gd name="T49" fmla="*/ 169 h 493"/>
                  <a:gd name="T50" fmla="*/ 159 w 355"/>
                  <a:gd name="T51" fmla="*/ 155 h 493"/>
                  <a:gd name="T52" fmla="*/ 168 w 355"/>
                  <a:gd name="T53" fmla="*/ 142 h 493"/>
                  <a:gd name="T54" fmla="*/ 182 w 355"/>
                  <a:gd name="T55" fmla="*/ 133 h 493"/>
                  <a:gd name="T56" fmla="*/ 191 w 355"/>
                  <a:gd name="T57" fmla="*/ 120 h 493"/>
                  <a:gd name="T58" fmla="*/ 199 w 355"/>
                  <a:gd name="T59" fmla="*/ 106 h 493"/>
                  <a:gd name="T60" fmla="*/ 213 w 355"/>
                  <a:gd name="T61" fmla="*/ 98 h 493"/>
                  <a:gd name="T62" fmla="*/ 222 w 355"/>
                  <a:gd name="T63" fmla="*/ 84 h 493"/>
                  <a:gd name="T64" fmla="*/ 235 w 355"/>
                  <a:gd name="T65" fmla="*/ 71 h 493"/>
                  <a:gd name="T66" fmla="*/ 248 w 355"/>
                  <a:gd name="T67" fmla="*/ 58 h 493"/>
                  <a:gd name="T68" fmla="*/ 262 w 355"/>
                  <a:gd name="T69" fmla="*/ 49 h 493"/>
                  <a:gd name="T70" fmla="*/ 275 w 355"/>
                  <a:gd name="T71" fmla="*/ 40 h 493"/>
                  <a:gd name="T72" fmla="*/ 288 w 355"/>
                  <a:gd name="T73" fmla="*/ 31 h 493"/>
                  <a:gd name="T74" fmla="*/ 302 w 355"/>
                  <a:gd name="T75" fmla="*/ 22 h 493"/>
                  <a:gd name="T76" fmla="*/ 315 w 355"/>
                  <a:gd name="T77" fmla="*/ 13 h 493"/>
                  <a:gd name="T78" fmla="*/ 328 w 355"/>
                  <a:gd name="T79" fmla="*/ 9 h 493"/>
                  <a:gd name="T80" fmla="*/ 342 w 355"/>
                  <a:gd name="T81" fmla="*/ 4 h 493"/>
                  <a:gd name="T82" fmla="*/ 355 w 355"/>
                  <a:gd name="T83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55" h="493">
                    <a:moveTo>
                      <a:pt x="0" y="493"/>
                    </a:moveTo>
                    <a:lnTo>
                      <a:pt x="0" y="475"/>
                    </a:lnTo>
                    <a:lnTo>
                      <a:pt x="0" y="462"/>
                    </a:lnTo>
                    <a:lnTo>
                      <a:pt x="0" y="448"/>
                    </a:lnTo>
                    <a:lnTo>
                      <a:pt x="4" y="435"/>
                    </a:lnTo>
                    <a:lnTo>
                      <a:pt x="8" y="422"/>
                    </a:lnTo>
                    <a:lnTo>
                      <a:pt x="13" y="408"/>
                    </a:lnTo>
                    <a:lnTo>
                      <a:pt x="13" y="395"/>
                    </a:lnTo>
                    <a:lnTo>
                      <a:pt x="17" y="382"/>
                    </a:lnTo>
                    <a:lnTo>
                      <a:pt x="22" y="368"/>
                    </a:lnTo>
                    <a:lnTo>
                      <a:pt x="26" y="355"/>
                    </a:lnTo>
                    <a:lnTo>
                      <a:pt x="31" y="342"/>
                    </a:lnTo>
                    <a:lnTo>
                      <a:pt x="39" y="328"/>
                    </a:lnTo>
                    <a:lnTo>
                      <a:pt x="48" y="315"/>
                    </a:lnTo>
                    <a:lnTo>
                      <a:pt x="57" y="302"/>
                    </a:lnTo>
                    <a:lnTo>
                      <a:pt x="66" y="288"/>
                    </a:lnTo>
                    <a:lnTo>
                      <a:pt x="71" y="275"/>
                    </a:lnTo>
                    <a:lnTo>
                      <a:pt x="79" y="262"/>
                    </a:lnTo>
                    <a:lnTo>
                      <a:pt x="88" y="249"/>
                    </a:lnTo>
                    <a:lnTo>
                      <a:pt x="97" y="235"/>
                    </a:lnTo>
                    <a:lnTo>
                      <a:pt x="106" y="222"/>
                    </a:lnTo>
                    <a:lnTo>
                      <a:pt x="115" y="209"/>
                    </a:lnTo>
                    <a:lnTo>
                      <a:pt x="124" y="195"/>
                    </a:lnTo>
                    <a:lnTo>
                      <a:pt x="137" y="182"/>
                    </a:lnTo>
                    <a:lnTo>
                      <a:pt x="146" y="169"/>
                    </a:lnTo>
                    <a:lnTo>
                      <a:pt x="159" y="155"/>
                    </a:lnTo>
                    <a:lnTo>
                      <a:pt x="168" y="142"/>
                    </a:lnTo>
                    <a:lnTo>
                      <a:pt x="182" y="133"/>
                    </a:lnTo>
                    <a:lnTo>
                      <a:pt x="191" y="120"/>
                    </a:lnTo>
                    <a:lnTo>
                      <a:pt x="199" y="106"/>
                    </a:lnTo>
                    <a:lnTo>
                      <a:pt x="213" y="98"/>
                    </a:lnTo>
                    <a:lnTo>
                      <a:pt x="222" y="84"/>
                    </a:lnTo>
                    <a:lnTo>
                      <a:pt x="235" y="71"/>
                    </a:lnTo>
                    <a:lnTo>
                      <a:pt x="248" y="58"/>
                    </a:lnTo>
                    <a:lnTo>
                      <a:pt x="262" y="49"/>
                    </a:lnTo>
                    <a:lnTo>
                      <a:pt x="275" y="40"/>
                    </a:lnTo>
                    <a:lnTo>
                      <a:pt x="288" y="31"/>
                    </a:lnTo>
                    <a:lnTo>
                      <a:pt x="302" y="22"/>
                    </a:lnTo>
                    <a:lnTo>
                      <a:pt x="315" y="13"/>
                    </a:lnTo>
                    <a:lnTo>
                      <a:pt x="328" y="9"/>
                    </a:lnTo>
                    <a:lnTo>
                      <a:pt x="342" y="4"/>
                    </a:lnTo>
                    <a:lnTo>
                      <a:pt x="355" y="0"/>
                    </a:lnTo>
                  </a:path>
                </a:pathLst>
              </a:custGeom>
              <a:noFill/>
              <a:ln w="19050" cmpd="sng">
                <a:solidFill>
                  <a:srgbClr val="FF00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687" name="Line 63"/>
            <p:cNvSpPr>
              <a:spLocks noChangeShapeType="1"/>
            </p:cNvSpPr>
            <p:nvPr/>
          </p:nvSpPr>
          <p:spPr bwMode="auto">
            <a:xfrm>
              <a:off x="5131176" y="4722855"/>
              <a:ext cx="2408917" cy="390735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88" name="Line 64"/>
            <p:cNvSpPr>
              <a:spLocks noChangeShapeType="1"/>
            </p:cNvSpPr>
            <p:nvPr/>
          </p:nvSpPr>
          <p:spPr bwMode="auto">
            <a:xfrm>
              <a:off x="2722258" y="2051918"/>
              <a:ext cx="734541" cy="390735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689" name="Group 65"/>
            <p:cNvGrpSpPr>
              <a:grpSpLocks/>
            </p:cNvGrpSpPr>
            <p:nvPr/>
          </p:nvGrpSpPr>
          <p:grpSpPr bwMode="auto">
            <a:xfrm>
              <a:off x="3456799" y="2442652"/>
              <a:ext cx="1406928" cy="1695018"/>
              <a:chOff x="2021" y="1443"/>
              <a:chExt cx="747" cy="924"/>
            </a:xfrm>
          </p:grpSpPr>
          <p:sp>
            <p:nvSpPr>
              <p:cNvPr id="26690" name="Line 66"/>
              <p:cNvSpPr>
                <a:spLocks noChangeShapeType="1"/>
              </p:cNvSpPr>
              <p:nvPr/>
            </p:nvSpPr>
            <p:spPr bwMode="auto">
              <a:xfrm>
                <a:off x="2235" y="1621"/>
                <a:ext cx="533" cy="746"/>
              </a:xfrm>
              <a:prstGeom prst="line">
                <a:avLst/>
              </a:prstGeom>
              <a:noFill/>
              <a:ln w="19050">
                <a:solidFill>
                  <a:srgbClr val="3333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91" name="Freeform 67"/>
              <p:cNvSpPr>
                <a:spLocks/>
              </p:cNvSpPr>
              <p:nvPr/>
            </p:nvSpPr>
            <p:spPr bwMode="auto">
              <a:xfrm>
                <a:off x="2021" y="1443"/>
                <a:ext cx="214" cy="176"/>
              </a:xfrm>
              <a:custGeom>
                <a:avLst/>
                <a:gdLst>
                  <a:gd name="T0" fmla="*/ 9 w 428"/>
                  <a:gd name="T1" fmla="*/ 2 h 352"/>
                  <a:gd name="T2" fmla="*/ 22 w 428"/>
                  <a:gd name="T3" fmla="*/ 9 h 352"/>
                  <a:gd name="T4" fmla="*/ 35 w 428"/>
                  <a:gd name="T5" fmla="*/ 18 h 352"/>
                  <a:gd name="T6" fmla="*/ 49 w 428"/>
                  <a:gd name="T7" fmla="*/ 27 h 352"/>
                  <a:gd name="T8" fmla="*/ 62 w 428"/>
                  <a:gd name="T9" fmla="*/ 36 h 352"/>
                  <a:gd name="T10" fmla="*/ 77 w 428"/>
                  <a:gd name="T11" fmla="*/ 42 h 352"/>
                  <a:gd name="T12" fmla="*/ 89 w 428"/>
                  <a:gd name="T13" fmla="*/ 50 h 352"/>
                  <a:gd name="T14" fmla="*/ 102 w 428"/>
                  <a:gd name="T15" fmla="*/ 59 h 352"/>
                  <a:gd name="T16" fmla="*/ 117 w 428"/>
                  <a:gd name="T17" fmla="*/ 68 h 352"/>
                  <a:gd name="T18" fmla="*/ 130 w 428"/>
                  <a:gd name="T19" fmla="*/ 80 h 352"/>
                  <a:gd name="T20" fmla="*/ 144 w 428"/>
                  <a:gd name="T21" fmla="*/ 89 h 352"/>
                  <a:gd name="T22" fmla="*/ 157 w 428"/>
                  <a:gd name="T23" fmla="*/ 99 h 352"/>
                  <a:gd name="T24" fmla="*/ 169 w 428"/>
                  <a:gd name="T25" fmla="*/ 111 h 352"/>
                  <a:gd name="T26" fmla="*/ 182 w 428"/>
                  <a:gd name="T27" fmla="*/ 117 h 352"/>
                  <a:gd name="T28" fmla="*/ 195 w 428"/>
                  <a:gd name="T29" fmla="*/ 126 h 352"/>
                  <a:gd name="T30" fmla="*/ 206 w 428"/>
                  <a:gd name="T31" fmla="*/ 138 h 352"/>
                  <a:gd name="T32" fmla="*/ 219 w 428"/>
                  <a:gd name="T33" fmla="*/ 148 h 352"/>
                  <a:gd name="T34" fmla="*/ 232 w 428"/>
                  <a:gd name="T35" fmla="*/ 157 h 352"/>
                  <a:gd name="T36" fmla="*/ 241 w 428"/>
                  <a:gd name="T37" fmla="*/ 170 h 352"/>
                  <a:gd name="T38" fmla="*/ 255 w 428"/>
                  <a:gd name="T39" fmla="*/ 179 h 352"/>
                  <a:gd name="T40" fmla="*/ 268 w 428"/>
                  <a:gd name="T41" fmla="*/ 188 h 352"/>
                  <a:gd name="T42" fmla="*/ 280 w 428"/>
                  <a:gd name="T43" fmla="*/ 201 h 352"/>
                  <a:gd name="T44" fmla="*/ 293 w 428"/>
                  <a:gd name="T45" fmla="*/ 213 h 352"/>
                  <a:gd name="T46" fmla="*/ 306 w 428"/>
                  <a:gd name="T47" fmla="*/ 227 h 352"/>
                  <a:gd name="T48" fmla="*/ 317 w 428"/>
                  <a:gd name="T49" fmla="*/ 237 h 352"/>
                  <a:gd name="T50" fmla="*/ 330 w 428"/>
                  <a:gd name="T51" fmla="*/ 246 h 352"/>
                  <a:gd name="T52" fmla="*/ 343 w 428"/>
                  <a:gd name="T53" fmla="*/ 259 h 352"/>
                  <a:gd name="T54" fmla="*/ 355 w 428"/>
                  <a:gd name="T55" fmla="*/ 271 h 352"/>
                  <a:gd name="T56" fmla="*/ 366 w 428"/>
                  <a:gd name="T57" fmla="*/ 284 h 352"/>
                  <a:gd name="T58" fmla="*/ 378 w 428"/>
                  <a:gd name="T59" fmla="*/ 295 h 352"/>
                  <a:gd name="T60" fmla="*/ 391 w 428"/>
                  <a:gd name="T61" fmla="*/ 307 h 352"/>
                  <a:gd name="T62" fmla="*/ 401 w 428"/>
                  <a:gd name="T63" fmla="*/ 320 h 352"/>
                  <a:gd name="T64" fmla="*/ 415 w 428"/>
                  <a:gd name="T65" fmla="*/ 333 h 352"/>
                  <a:gd name="T66" fmla="*/ 423 w 428"/>
                  <a:gd name="T67" fmla="*/ 34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8" h="352">
                    <a:moveTo>
                      <a:pt x="0" y="0"/>
                    </a:moveTo>
                    <a:lnTo>
                      <a:pt x="9" y="2"/>
                    </a:lnTo>
                    <a:lnTo>
                      <a:pt x="15" y="5"/>
                    </a:lnTo>
                    <a:lnTo>
                      <a:pt x="22" y="9"/>
                    </a:lnTo>
                    <a:lnTo>
                      <a:pt x="28" y="13"/>
                    </a:lnTo>
                    <a:lnTo>
                      <a:pt x="35" y="18"/>
                    </a:lnTo>
                    <a:lnTo>
                      <a:pt x="41" y="22"/>
                    </a:lnTo>
                    <a:lnTo>
                      <a:pt x="49" y="27"/>
                    </a:lnTo>
                    <a:lnTo>
                      <a:pt x="55" y="33"/>
                    </a:lnTo>
                    <a:lnTo>
                      <a:pt x="62" y="36"/>
                    </a:lnTo>
                    <a:lnTo>
                      <a:pt x="68" y="37"/>
                    </a:lnTo>
                    <a:lnTo>
                      <a:pt x="77" y="42"/>
                    </a:lnTo>
                    <a:lnTo>
                      <a:pt x="81" y="49"/>
                    </a:lnTo>
                    <a:lnTo>
                      <a:pt x="89" y="50"/>
                    </a:lnTo>
                    <a:lnTo>
                      <a:pt x="95" y="55"/>
                    </a:lnTo>
                    <a:lnTo>
                      <a:pt x="102" y="59"/>
                    </a:lnTo>
                    <a:lnTo>
                      <a:pt x="108" y="64"/>
                    </a:lnTo>
                    <a:lnTo>
                      <a:pt x="117" y="68"/>
                    </a:lnTo>
                    <a:lnTo>
                      <a:pt x="124" y="73"/>
                    </a:lnTo>
                    <a:lnTo>
                      <a:pt x="130" y="80"/>
                    </a:lnTo>
                    <a:lnTo>
                      <a:pt x="138" y="85"/>
                    </a:lnTo>
                    <a:lnTo>
                      <a:pt x="144" y="89"/>
                    </a:lnTo>
                    <a:lnTo>
                      <a:pt x="151" y="95"/>
                    </a:lnTo>
                    <a:lnTo>
                      <a:pt x="157" y="99"/>
                    </a:lnTo>
                    <a:lnTo>
                      <a:pt x="161" y="107"/>
                    </a:lnTo>
                    <a:lnTo>
                      <a:pt x="169" y="111"/>
                    </a:lnTo>
                    <a:lnTo>
                      <a:pt x="175" y="116"/>
                    </a:lnTo>
                    <a:lnTo>
                      <a:pt x="182" y="117"/>
                    </a:lnTo>
                    <a:lnTo>
                      <a:pt x="188" y="124"/>
                    </a:lnTo>
                    <a:lnTo>
                      <a:pt x="195" y="126"/>
                    </a:lnTo>
                    <a:lnTo>
                      <a:pt x="200" y="133"/>
                    </a:lnTo>
                    <a:lnTo>
                      <a:pt x="206" y="138"/>
                    </a:lnTo>
                    <a:lnTo>
                      <a:pt x="213" y="142"/>
                    </a:lnTo>
                    <a:lnTo>
                      <a:pt x="219" y="148"/>
                    </a:lnTo>
                    <a:lnTo>
                      <a:pt x="226" y="153"/>
                    </a:lnTo>
                    <a:lnTo>
                      <a:pt x="232" y="157"/>
                    </a:lnTo>
                    <a:lnTo>
                      <a:pt x="237" y="164"/>
                    </a:lnTo>
                    <a:lnTo>
                      <a:pt x="241" y="170"/>
                    </a:lnTo>
                    <a:lnTo>
                      <a:pt x="249" y="175"/>
                    </a:lnTo>
                    <a:lnTo>
                      <a:pt x="255" y="179"/>
                    </a:lnTo>
                    <a:lnTo>
                      <a:pt x="262" y="182"/>
                    </a:lnTo>
                    <a:lnTo>
                      <a:pt x="268" y="188"/>
                    </a:lnTo>
                    <a:lnTo>
                      <a:pt x="275" y="196"/>
                    </a:lnTo>
                    <a:lnTo>
                      <a:pt x="280" y="201"/>
                    </a:lnTo>
                    <a:lnTo>
                      <a:pt x="286" y="206"/>
                    </a:lnTo>
                    <a:lnTo>
                      <a:pt x="293" y="213"/>
                    </a:lnTo>
                    <a:lnTo>
                      <a:pt x="299" y="219"/>
                    </a:lnTo>
                    <a:lnTo>
                      <a:pt x="306" y="227"/>
                    </a:lnTo>
                    <a:lnTo>
                      <a:pt x="312" y="231"/>
                    </a:lnTo>
                    <a:lnTo>
                      <a:pt x="317" y="237"/>
                    </a:lnTo>
                    <a:lnTo>
                      <a:pt x="324" y="241"/>
                    </a:lnTo>
                    <a:lnTo>
                      <a:pt x="330" y="246"/>
                    </a:lnTo>
                    <a:lnTo>
                      <a:pt x="338" y="253"/>
                    </a:lnTo>
                    <a:lnTo>
                      <a:pt x="343" y="259"/>
                    </a:lnTo>
                    <a:lnTo>
                      <a:pt x="351" y="264"/>
                    </a:lnTo>
                    <a:lnTo>
                      <a:pt x="355" y="271"/>
                    </a:lnTo>
                    <a:lnTo>
                      <a:pt x="361" y="277"/>
                    </a:lnTo>
                    <a:lnTo>
                      <a:pt x="366" y="284"/>
                    </a:lnTo>
                    <a:lnTo>
                      <a:pt x="370" y="290"/>
                    </a:lnTo>
                    <a:lnTo>
                      <a:pt x="378" y="295"/>
                    </a:lnTo>
                    <a:lnTo>
                      <a:pt x="383" y="299"/>
                    </a:lnTo>
                    <a:lnTo>
                      <a:pt x="391" y="307"/>
                    </a:lnTo>
                    <a:lnTo>
                      <a:pt x="397" y="312"/>
                    </a:lnTo>
                    <a:lnTo>
                      <a:pt x="401" y="320"/>
                    </a:lnTo>
                    <a:lnTo>
                      <a:pt x="409" y="326"/>
                    </a:lnTo>
                    <a:lnTo>
                      <a:pt x="415" y="333"/>
                    </a:lnTo>
                    <a:lnTo>
                      <a:pt x="419" y="339"/>
                    </a:lnTo>
                    <a:lnTo>
                      <a:pt x="423" y="346"/>
                    </a:lnTo>
                    <a:lnTo>
                      <a:pt x="428" y="352"/>
                    </a:lnTo>
                  </a:path>
                </a:pathLst>
              </a:custGeom>
              <a:noFill/>
              <a:ln w="19050" cmpd="sng">
                <a:solidFill>
                  <a:srgbClr val="3333C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692" name="Group 68"/>
            <p:cNvGrpSpPr>
              <a:grpSpLocks/>
            </p:cNvGrpSpPr>
            <p:nvPr/>
          </p:nvGrpSpPr>
          <p:grpSpPr bwMode="auto">
            <a:xfrm>
              <a:off x="4863727" y="4201875"/>
              <a:ext cx="267448" cy="524648"/>
              <a:chOff x="2768" y="2402"/>
              <a:chExt cx="142" cy="286"/>
            </a:xfrm>
          </p:grpSpPr>
          <p:sp>
            <p:nvSpPr>
              <p:cNvPr id="26693" name="Line 69"/>
              <p:cNvSpPr>
                <a:spLocks noChangeShapeType="1"/>
              </p:cNvSpPr>
              <p:nvPr/>
            </p:nvSpPr>
            <p:spPr bwMode="auto">
              <a:xfrm>
                <a:off x="2768" y="2402"/>
                <a:ext cx="35" cy="213"/>
              </a:xfrm>
              <a:prstGeom prst="line">
                <a:avLst/>
              </a:prstGeom>
              <a:noFill/>
              <a:ln w="19050">
                <a:solidFill>
                  <a:srgbClr val="3333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94" name="Freeform 70"/>
              <p:cNvSpPr>
                <a:spLocks/>
              </p:cNvSpPr>
              <p:nvPr/>
            </p:nvSpPr>
            <p:spPr bwMode="auto">
              <a:xfrm>
                <a:off x="2803" y="2615"/>
                <a:ext cx="107" cy="73"/>
              </a:xfrm>
              <a:custGeom>
                <a:avLst/>
                <a:gdLst>
                  <a:gd name="T0" fmla="*/ 0 w 213"/>
                  <a:gd name="T1" fmla="*/ 0 h 145"/>
                  <a:gd name="T2" fmla="*/ 1 w 213"/>
                  <a:gd name="T3" fmla="*/ 9 h 145"/>
                  <a:gd name="T4" fmla="*/ 1 w 213"/>
                  <a:gd name="T5" fmla="*/ 17 h 145"/>
                  <a:gd name="T6" fmla="*/ 1 w 213"/>
                  <a:gd name="T7" fmla="*/ 23 h 145"/>
                  <a:gd name="T8" fmla="*/ 5 w 213"/>
                  <a:gd name="T9" fmla="*/ 30 h 145"/>
                  <a:gd name="T10" fmla="*/ 10 w 213"/>
                  <a:gd name="T11" fmla="*/ 36 h 145"/>
                  <a:gd name="T12" fmla="*/ 14 w 213"/>
                  <a:gd name="T13" fmla="*/ 43 h 145"/>
                  <a:gd name="T14" fmla="*/ 22 w 213"/>
                  <a:gd name="T15" fmla="*/ 49 h 145"/>
                  <a:gd name="T16" fmla="*/ 28 w 213"/>
                  <a:gd name="T17" fmla="*/ 57 h 145"/>
                  <a:gd name="T18" fmla="*/ 35 w 213"/>
                  <a:gd name="T19" fmla="*/ 61 h 145"/>
                  <a:gd name="T20" fmla="*/ 41 w 213"/>
                  <a:gd name="T21" fmla="*/ 67 h 145"/>
                  <a:gd name="T22" fmla="*/ 45 w 213"/>
                  <a:gd name="T23" fmla="*/ 74 h 145"/>
                  <a:gd name="T24" fmla="*/ 53 w 213"/>
                  <a:gd name="T25" fmla="*/ 80 h 145"/>
                  <a:gd name="T26" fmla="*/ 59 w 213"/>
                  <a:gd name="T27" fmla="*/ 85 h 145"/>
                  <a:gd name="T28" fmla="*/ 66 w 213"/>
                  <a:gd name="T29" fmla="*/ 88 h 145"/>
                  <a:gd name="T30" fmla="*/ 72 w 213"/>
                  <a:gd name="T31" fmla="*/ 92 h 145"/>
                  <a:gd name="T32" fmla="*/ 79 w 213"/>
                  <a:gd name="T33" fmla="*/ 97 h 145"/>
                  <a:gd name="T34" fmla="*/ 85 w 213"/>
                  <a:gd name="T35" fmla="*/ 101 h 145"/>
                  <a:gd name="T36" fmla="*/ 93 w 213"/>
                  <a:gd name="T37" fmla="*/ 106 h 145"/>
                  <a:gd name="T38" fmla="*/ 99 w 213"/>
                  <a:gd name="T39" fmla="*/ 110 h 145"/>
                  <a:gd name="T40" fmla="*/ 106 w 213"/>
                  <a:gd name="T41" fmla="*/ 111 h 145"/>
                  <a:gd name="T42" fmla="*/ 112 w 213"/>
                  <a:gd name="T43" fmla="*/ 116 h 145"/>
                  <a:gd name="T44" fmla="*/ 119 w 213"/>
                  <a:gd name="T45" fmla="*/ 119 h 145"/>
                  <a:gd name="T46" fmla="*/ 125 w 213"/>
                  <a:gd name="T47" fmla="*/ 120 h 145"/>
                  <a:gd name="T48" fmla="*/ 133 w 213"/>
                  <a:gd name="T49" fmla="*/ 123 h 145"/>
                  <a:gd name="T50" fmla="*/ 139 w 213"/>
                  <a:gd name="T51" fmla="*/ 125 h 145"/>
                  <a:gd name="T52" fmla="*/ 146 w 213"/>
                  <a:gd name="T53" fmla="*/ 128 h 145"/>
                  <a:gd name="T54" fmla="*/ 152 w 213"/>
                  <a:gd name="T55" fmla="*/ 132 h 145"/>
                  <a:gd name="T56" fmla="*/ 159 w 213"/>
                  <a:gd name="T57" fmla="*/ 134 h 145"/>
                  <a:gd name="T58" fmla="*/ 165 w 213"/>
                  <a:gd name="T59" fmla="*/ 134 h 145"/>
                  <a:gd name="T60" fmla="*/ 173 w 213"/>
                  <a:gd name="T61" fmla="*/ 137 h 145"/>
                  <a:gd name="T62" fmla="*/ 179 w 213"/>
                  <a:gd name="T63" fmla="*/ 138 h 145"/>
                  <a:gd name="T64" fmla="*/ 186 w 213"/>
                  <a:gd name="T65" fmla="*/ 138 h 145"/>
                  <a:gd name="T66" fmla="*/ 192 w 213"/>
                  <a:gd name="T67" fmla="*/ 141 h 145"/>
                  <a:gd name="T68" fmla="*/ 199 w 213"/>
                  <a:gd name="T69" fmla="*/ 143 h 145"/>
                  <a:gd name="T70" fmla="*/ 205 w 213"/>
                  <a:gd name="T71" fmla="*/ 145 h 145"/>
                  <a:gd name="T72" fmla="*/ 213 w 213"/>
                  <a:gd name="T73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3" h="145">
                    <a:moveTo>
                      <a:pt x="0" y="0"/>
                    </a:moveTo>
                    <a:lnTo>
                      <a:pt x="1" y="9"/>
                    </a:lnTo>
                    <a:lnTo>
                      <a:pt x="1" y="17"/>
                    </a:lnTo>
                    <a:lnTo>
                      <a:pt x="1" y="23"/>
                    </a:lnTo>
                    <a:lnTo>
                      <a:pt x="5" y="30"/>
                    </a:lnTo>
                    <a:lnTo>
                      <a:pt x="10" y="36"/>
                    </a:lnTo>
                    <a:lnTo>
                      <a:pt x="14" y="43"/>
                    </a:lnTo>
                    <a:lnTo>
                      <a:pt x="22" y="49"/>
                    </a:lnTo>
                    <a:lnTo>
                      <a:pt x="28" y="57"/>
                    </a:lnTo>
                    <a:lnTo>
                      <a:pt x="35" y="61"/>
                    </a:lnTo>
                    <a:lnTo>
                      <a:pt x="41" y="67"/>
                    </a:lnTo>
                    <a:lnTo>
                      <a:pt x="45" y="74"/>
                    </a:lnTo>
                    <a:lnTo>
                      <a:pt x="53" y="80"/>
                    </a:lnTo>
                    <a:lnTo>
                      <a:pt x="59" y="85"/>
                    </a:lnTo>
                    <a:lnTo>
                      <a:pt x="66" y="88"/>
                    </a:lnTo>
                    <a:lnTo>
                      <a:pt x="72" y="92"/>
                    </a:lnTo>
                    <a:lnTo>
                      <a:pt x="79" y="97"/>
                    </a:lnTo>
                    <a:lnTo>
                      <a:pt x="85" y="101"/>
                    </a:lnTo>
                    <a:lnTo>
                      <a:pt x="93" y="106"/>
                    </a:lnTo>
                    <a:lnTo>
                      <a:pt x="99" y="110"/>
                    </a:lnTo>
                    <a:lnTo>
                      <a:pt x="106" y="111"/>
                    </a:lnTo>
                    <a:lnTo>
                      <a:pt x="112" y="116"/>
                    </a:lnTo>
                    <a:lnTo>
                      <a:pt x="119" y="119"/>
                    </a:lnTo>
                    <a:lnTo>
                      <a:pt x="125" y="120"/>
                    </a:lnTo>
                    <a:lnTo>
                      <a:pt x="133" y="123"/>
                    </a:lnTo>
                    <a:lnTo>
                      <a:pt x="139" y="125"/>
                    </a:lnTo>
                    <a:lnTo>
                      <a:pt x="146" y="128"/>
                    </a:lnTo>
                    <a:lnTo>
                      <a:pt x="152" y="132"/>
                    </a:lnTo>
                    <a:lnTo>
                      <a:pt x="159" y="134"/>
                    </a:lnTo>
                    <a:lnTo>
                      <a:pt x="165" y="134"/>
                    </a:lnTo>
                    <a:lnTo>
                      <a:pt x="173" y="137"/>
                    </a:lnTo>
                    <a:lnTo>
                      <a:pt x="179" y="138"/>
                    </a:lnTo>
                    <a:lnTo>
                      <a:pt x="186" y="138"/>
                    </a:lnTo>
                    <a:lnTo>
                      <a:pt x="192" y="141"/>
                    </a:lnTo>
                    <a:lnTo>
                      <a:pt x="199" y="143"/>
                    </a:lnTo>
                    <a:lnTo>
                      <a:pt x="205" y="145"/>
                    </a:lnTo>
                    <a:lnTo>
                      <a:pt x="213" y="145"/>
                    </a:lnTo>
                  </a:path>
                </a:pathLst>
              </a:custGeom>
              <a:noFill/>
              <a:ln w="19050" cmpd="sng">
                <a:solidFill>
                  <a:srgbClr val="3333C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695" name="Rectangle 71"/>
            <p:cNvSpPr>
              <a:spLocks noChangeArrowheads="1"/>
            </p:cNvSpPr>
            <p:nvPr/>
          </p:nvSpPr>
          <p:spPr bwMode="auto">
            <a:xfrm>
              <a:off x="2808896" y="4033107"/>
              <a:ext cx="1732763" cy="317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rgbClr val="000000"/>
                  </a:solidFill>
                  <a:latin typeface="Times New Roman" pitchFamily="18" charset="0"/>
                </a:rPr>
                <a:t>Chromosphere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696" name="Rectangle 72"/>
            <p:cNvSpPr>
              <a:spLocks noChangeArrowheads="1"/>
            </p:cNvSpPr>
            <p:nvPr/>
          </p:nvSpPr>
          <p:spPr bwMode="auto">
            <a:xfrm>
              <a:off x="5541765" y="2317911"/>
              <a:ext cx="1077327" cy="317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>
                  <a:solidFill>
                    <a:srgbClr val="000000"/>
                  </a:solidFill>
                  <a:latin typeface="Times New Roman" pitchFamily="18" charset="0"/>
                </a:rPr>
                <a:t>   </a:t>
              </a:r>
              <a:r>
                <a:rPr lang="en-US" altLang="en-US" b="1">
                  <a:solidFill>
                    <a:srgbClr val="000000"/>
                  </a:solidFill>
                  <a:latin typeface="Times New Roman" pitchFamily="18" charset="0"/>
                </a:rPr>
                <a:t>Corona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697" name="Rectangle 73"/>
            <p:cNvSpPr>
              <a:spLocks noChangeArrowheads="1"/>
            </p:cNvSpPr>
            <p:nvPr/>
          </p:nvSpPr>
          <p:spPr bwMode="auto">
            <a:xfrm>
              <a:off x="5389207" y="3512128"/>
              <a:ext cx="2101917" cy="317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rgbClr val="000000"/>
                  </a:solidFill>
                  <a:latin typeface="Times New Roman" pitchFamily="18" charset="0"/>
                </a:rPr>
                <a:t>Transition Region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698" name="Line 74"/>
            <p:cNvSpPr>
              <a:spLocks noChangeShapeType="1"/>
            </p:cNvSpPr>
            <p:nvPr/>
          </p:nvSpPr>
          <p:spPr bwMode="auto">
            <a:xfrm>
              <a:off x="5059605" y="3680896"/>
              <a:ext cx="274982" cy="18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99" name="Freeform 75"/>
            <p:cNvSpPr>
              <a:spLocks/>
            </p:cNvSpPr>
            <p:nvPr/>
          </p:nvSpPr>
          <p:spPr bwMode="auto">
            <a:xfrm>
              <a:off x="4997451" y="3646041"/>
              <a:ext cx="82871" cy="69709"/>
            </a:xfrm>
            <a:custGeom>
              <a:avLst/>
              <a:gdLst>
                <a:gd name="T0" fmla="*/ 88 w 88"/>
                <a:gd name="T1" fmla="*/ 0 h 77"/>
                <a:gd name="T2" fmla="*/ 75 w 88"/>
                <a:gd name="T3" fmla="*/ 39 h 77"/>
                <a:gd name="T4" fmla="*/ 88 w 88"/>
                <a:gd name="T5" fmla="*/ 77 h 77"/>
                <a:gd name="T6" fmla="*/ 0 w 88"/>
                <a:gd name="T7" fmla="*/ 39 h 77"/>
                <a:gd name="T8" fmla="*/ 88 w 88"/>
                <a:gd name="T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77">
                  <a:moveTo>
                    <a:pt x="88" y="0"/>
                  </a:moveTo>
                  <a:lnTo>
                    <a:pt x="75" y="39"/>
                  </a:lnTo>
                  <a:lnTo>
                    <a:pt x="88" y="77"/>
                  </a:lnTo>
                  <a:lnTo>
                    <a:pt x="0" y="39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0" name="Rectangle 76"/>
            <p:cNvSpPr>
              <a:spLocks noChangeArrowheads="1"/>
            </p:cNvSpPr>
            <p:nvPr/>
          </p:nvSpPr>
          <p:spPr bwMode="auto">
            <a:xfrm>
              <a:off x="4923997" y="2730658"/>
              <a:ext cx="241080" cy="317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>
                  <a:solidFill>
                    <a:srgbClr val="FF0033"/>
                  </a:solidFill>
                </a:rPr>
                <a:t> </a:t>
              </a:r>
              <a:r>
                <a:rPr lang="en-US" altLang="en-US" b="1">
                  <a:solidFill>
                    <a:srgbClr val="FF0033"/>
                  </a:solidFill>
                </a:rPr>
                <a:t>T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701" name="Rectangle 77"/>
            <p:cNvSpPr>
              <a:spLocks noChangeArrowheads="1"/>
            </p:cNvSpPr>
            <p:nvPr/>
          </p:nvSpPr>
          <p:spPr bwMode="auto">
            <a:xfrm>
              <a:off x="3658327" y="2339924"/>
              <a:ext cx="177043" cy="355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 sz="1400">
                <a:latin typeface="Comic Sans MS" pitchFamily="66" charset="0"/>
              </a:endParaRPr>
            </a:p>
          </p:txBody>
        </p:sp>
        <p:sp>
          <p:nvSpPr>
            <p:cNvPr id="26702" name="Rectangle 78"/>
            <p:cNvSpPr>
              <a:spLocks noChangeArrowheads="1"/>
            </p:cNvSpPr>
            <p:nvPr/>
          </p:nvSpPr>
          <p:spPr bwMode="auto">
            <a:xfrm>
              <a:off x="3778867" y="2339924"/>
              <a:ext cx="165743" cy="317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b="1">
                  <a:solidFill>
                    <a:srgbClr val="3333CC"/>
                  </a:solidFill>
                </a:rPr>
                <a:t>n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703" name="Rectangle 79"/>
            <p:cNvSpPr>
              <a:spLocks noChangeArrowheads="1"/>
            </p:cNvSpPr>
            <p:nvPr/>
          </p:nvSpPr>
          <p:spPr bwMode="auto">
            <a:xfrm>
              <a:off x="3959677" y="2494016"/>
              <a:ext cx="129957" cy="210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altLang="en-US" sz="1200" b="1">
                  <a:solidFill>
                    <a:srgbClr val="3333CC"/>
                  </a:solidFill>
                </a:rPr>
                <a:t>H</a:t>
              </a:r>
              <a:endParaRPr lang="en-US" altLang="en-US" sz="1400" b="1">
                <a:latin typeface="Comic Sans MS" pitchFamily="66" charset="0"/>
              </a:endParaRPr>
            </a:p>
          </p:txBody>
        </p:sp>
        <p:sp>
          <p:nvSpPr>
            <p:cNvPr id="26704" name="Line 80"/>
            <p:cNvSpPr>
              <a:spLocks noChangeShapeType="1"/>
            </p:cNvSpPr>
            <p:nvPr/>
          </p:nvSpPr>
          <p:spPr bwMode="auto">
            <a:xfrm flipH="1">
              <a:off x="1383911" y="2767347"/>
              <a:ext cx="376688" cy="18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5" name="Line 81"/>
            <p:cNvSpPr>
              <a:spLocks noChangeShapeType="1"/>
            </p:cNvSpPr>
            <p:nvPr/>
          </p:nvSpPr>
          <p:spPr bwMode="auto">
            <a:xfrm flipH="1">
              <a:off x="1372611" y="3779955"/>
              <a:ext cx="376688" cy="18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6" name="Line 82"/>
            <p:cNvSpPr>
              <a:spLocks noChangeShapeType="1"/>
            </p:cNvSpPr>
            <p:nvPr/>
          </p:nvSpPr>
          <p:spPr bwMode="auto">
            <a:xfrm flipH="1">
              <a:off x="1372611" y="4528404"/>
              <a:ext cx="376688" cy="18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7" name="Line 83"/>
            <p:cNvSpPr>
              <a:spLocks noChangeShapeType="1"/>
            </p:cNvSpPr>
            <p:nvPr/>
          </p:nvSpPr>
          <p:spPr bwMode="auto">
            <a:xfrm flipH="1">
              <a:off x="1395212" y="2514195"/>
              <a:ext cx="376688" cy="18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8" name="Text Box 84"/>
            <p:cNvSpPr txBox="1">
              <a:spLocks noChangeArrowheads="1"/>
            </p:cNvSpPr>
            <p:nvPr/>
          </p:nvSpPr>
          <p:spPr bwMode="auto">
            <a:xfrm>
              <a:off x="280216" y="4330286"/>
              <a:ext cx="1017057" cy="352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1D1D">
                          <a:gamma/>
                          <a:tint val="0"/>
                          <a:invGamma/>
                        </a:srgbClr>
                      </a:gs>
                      <a:gs pos="100000">
                        <a:srgbClr val="FF1D1D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en-US" sz="1400">
                  <a:latin typeface="Comic Sans MS" pitchFamily="66" charset="0"/>
                </a:rPr>
                <a:t>6,000</a:t>
              </a:r>
              <a:r>
                <a:rPr lang="en-US" altLang="en-US" sz="1400" b="1">
                  <a:latin typeface="Comic Sans MS" pitchFamily="66" charset="0"/>
                </a:rPr>
                <a:t> </a:t>
              </a:r>
              <a:r>
                <a:rPr lang="en-US" altLang="en-US" sz="1400">
                  <a:latin typeface="Comic Sans MS" pitchFamily="66" charset="0"/>
                </a:rPr>
                <a:t>K</a:t>
              </a:r>
            </a:p>
          </p:txBody>
        </p:sp>
        <p:sp>
          <p:nvSpPr>
            <p:cNvPr id="26709" name="Rectangle 85"/>
            <p:cNvSpPr>
              <a:spLocks noChangeArrowheads="1"/>
            </p:cNvSpPr>
            <p:nvPr/>
          </p:nvSpPr>
          <p:spPr bwMode="auto">
            <a:xfrm>
              <a:off x="152143" y="3592843"/>
              <a:ext cx="1137597" cy="352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1D1D">
                          <a:gamma/>
                          <a:tint val="0"/>
                          <a:invGamma/>
                        </a:srgbClr>
                      </a:gs>
                      <a:gs pos="100000">
                        <a:srgbClr val="FF1D1D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en-US" sz="1400">
                  <a:latin typeface="Comic Sans MS" pitchFamily="66" charset="0"/>
                </a:rPr>
                <a:t>60,000</a:t>
              </a:r>
              <a:r>
                <a:rPr lang="en-US" altLang="en-US" sz="1400" b="1">
                  <a:latin typeface="Comic Sans MS" pitchFamily="66" charset="0"/>
                </a:rPr>
                <a:t> </a:t>
              </a:r>
              <a:r>
                <a:rPr lang="en-US" altLang="en-US" sz="1400">
                  <a:latin typeface="Comic Sans MS" pitchFamily="66" charset="0"/>
                </a:rPr>
                <a:t>K</a:t>
              </a:r>
            </a:p>
          </p:txBody>
        </p:sp>
        <p:sp>
          <p:nvSpPr>
            <p:cNvPr id="26710" name="Rectangle 86"/>
            <p:cNvSpPr>
              <a:spLocks noChangeArrowheads="1"/>
            </p:cNvSpPr>
            <p:nvPr/>
          </p:nvSpPr>
          <p:spPr bwMode="auto">
            <a:xfrm>
              <a:off x="131425" y="2591241"/>
              <a:ext cx="1214818" cy="352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1D1D">
                          <a:gamma/>
                          <a:tint val="0"/>
                          <a:invGamma/>
                        </a:srgbClr>
                      </a:gs>
                      <a:gs pos="100000">
                        <a:srgbClr val="FF1D1D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en-US" sz="1400">
                  <a:latin typeface="Comic Sans MS" pitchFamily="66" charset="0"/>
                </a:rPr>
                <a:t>1 million</a:t>
              </a:r>
              <a:r>
                <a:rPr lang="en-US" altLang="en-US" sz="1400" b="1">
                  <a:latin typeface="Comic Sans MS" pitchFamily="66" charset="0"/>
                </a:rPr>
                <a:t> </a:t>
              </a:r>
              <a:r>
                <a:rPr lang="en-US" altLang="en-US" sz="1400">
                  <a:latin typeface="Comic Sans MS" pitchFamily="66" charset="0"/>
                </a:rPr>
                <a:t>K</a:t>
              </a:r>
            </a:p>
          </p:txBody>
        </p:sp>
        <p:sp>
          <p:nvSpPr>
            <p:cNvPr id="26711" name="Rectangle 87"/>
            <p:cNvSpPr>
              <a:spLocks noChangeArrowheads="1"/>
            </p:cNvSpPr>
            <p:nvPr/>
          </p:nvSpPr>
          <p:spPr bwMode="auto">
            <a:xfrm>
              <a:off x="110707" y="2327083"/>
              <a:ext cx="1248719" cy="352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1D1D">
                          <a:gamma/>
                          <a:tint val="0"/>
                          <a:invGamma/>
                        </a:srgbClr>
                      </a:gs>
                      <a:gs pos="100000">
                        <a:srgbClr val="FF1D1D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en-US" sz="1400" dirty="0">
                  <a:latin typeface="Comic Sans MS" pitchFamily="66" charset="0"/>
                </a:rPr>
                <a:t>3 million</a:t>
              </a:r>
              <a:r>
                <a:rPr lang="en-US" altLang="en-US" sz="1400" b="1" dirty="0">
                  <a:latin typeface="Comic Sans MS" pitchFamily="66" charset="0"/>
                </a:rPr>
                <a:t> </a:t>
              </a:r>
              <a:r>
                <a:rPr lang="en-US" altLang="en-US" sz="1400" dirty="0">
                  <a:latin typeface="Comic Sans MS" pitchFamily="66" charset="0"/>
                </a:rPr>
                <a:t>K</a:t>
              </a: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Temperature &amp; Density Structure</a:t>
            </a:r>
            <a:br>
              <a:rPr lang="en-US" sz="3600" dirty="0" smtClean="0"/>
            </a:br>
            <a:r>
              <a:rPr lang="en-US" sz="3600" dirty="0" smtClean="0"/>
              <a:t>of the Solar Atmosphere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sz="2800" dirty="0" smtClean="0"/>
              <a:t>3D realistic simulation of the solar surface take into account all essential physics: stratification, gravity, radiative energy transfer, ionization, detailed chemical composition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62200"/>
            <a:ext cx="8229600" cy="3780783"/>
          </a:xfrm>
        </p:spPr>
      </p:pic>
      <p:sp>
        <p:nvSpPr>
          <p:cNvPr id="5" name="TextBox 4"/>
          <p:cNvSpPr txBox="1"/>
          <p:nvPr/>
        </p:nvSpPr>
        <p:spPr>
          <a:xfrm>
            <a:off x="4495800" y="6019800"/>
            <a:ext cx="4596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Only small surface areas can be simulated </a:t>
            </a:r>
          </a:p>
          <a:p>
            <a:r>
              <a:rPr lang="en-US" dirty="0" smtClean="0"/>
              <a:t>on modern supercomputers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458200" y="4419600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696200" y="2362200"/>
            <a:ext cx="603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Vz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1377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sz="3200" dirty="0" smtClean="0"/>
              <a:t>Example of fitting synthetic spectral line of Fe I from1D and 3D models to observations</a:t>
            </a:r>
            <a:endParaRPr lang="en-US" sz="3200" dirty="0"/>
          </a:p>
        </p:txBody>
      </p:sp>
      <p:pic>
        <p:nvPicPr>
          <p:cNvPr id="4" name="Picture 3" descr="D:\working\SHIWAM\August\AR-385\AR385-online\12\jpg\Asplund-f03-cl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19200"/>
            <a:ext cx="5715000" cy="548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67400" y="37338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Much better fit with the 3D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41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/>
              <a:t>Overall properties</a:t>
            </a: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5566807"/>
              </p:ext>
            </p:extLst>
          </p:nvPr>
        </p:nvGraphicFramePr>
        <p:xfrm>
          <a:off x="-379413" y="1379538"/>
          <a:ext cx="10110788" cy="602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8" name="Document" r:id="rId3" imgW="5934374" imgH="3541065" progId="Word.Document.8">
                  <p:embed/>
                </p:oleObj>
              </mc:Choice>
              <mc:Fallback>
                <p:oleObj name="Document" r:id="rId3" imgW="5934374" imgH="3541065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79413" y="1379538"/>
                        <a:ext cx="10110788" cy="6021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Illustration of the solar abundances (mass fractions)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57" y="1827224"/>
            <a:ext cx="8685271" cy="4086413"/>
          </a:xfrm>
        </p:spPr>
      </p:pic>
      <p:sp>
        <p:nvSpPr>
          <p:cNvPr id="5" name="TextBox 4"/>
          <p:cNvSpPr txBox="1"/>
          <p:nvPr/>
        </p:nvSpPr>
        <p:spPr>
          <a:xfrm>
            <a:off x="428874" y="1502199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X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3299935" y="1514261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Y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6477000" y="2133600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Z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921317" y="2059286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Hydrogen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769131" y="187462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Helium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28501" y="5370296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Oxygen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28874" y="5899666"/>
            <a:ext cx="88056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The result of the 3D models was a substantially lower abundance 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of the heavy elements: Z=0.014 instead of 0.02 found using 1D models.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51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sz="3600" dirty="0" smtClean="0"/>
              <a:t>The low Z led to a “crisis” in helioseismology and  solar modeling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348422"/>
            <a:ext cx="5105400" cy="5509578"/>
          </a:xfrm>
        </p:spPr>
      </p:pic>
      <p:sp>
        <p:nvSpPr>
          <p:cNvPr id="5" name="TextBox 4"/>
          <p:cNvSpPr txBox="1"/>
          <p:nvPr/>
        </p:nvSpPr>
        <p:spPr>
          <a:xfrm>
            <a:off x="0" y="1447800"/>
            <a:ext cx="39624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For a given chemical composition, X, Y, Z, the structure of the Sun is calculated using the Standard Stellar Evolution Theory.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FF"/>
                </a:solidFill>
              </a:rPr>
              <a:t>The distribution of the sound speed as a function of radius is determined by helioseismology, and can be compared with the solar model.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For Z=0.02 the solar model is in excellent agreement with helioseismology.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FF"/>
                </a:solidFill>
              </a:rPr>
              <a:t>However, for Z=0.014 the disagreement is very large. The source of discrepancy is still unknown. 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98386" y="4761876"/>
            <a:ext cx="2813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Z=0.02</a:t>
            </a:r>
            <a:endParaRPr lang="en-US" dirty="0"/>
          </a:p>
          <a:p>
            <a:r>
              <a:rPr lang="en-US" dirty="0" err="1" smtClean="0"/>
              <a:t>Grevesse</a:t>
            </a:r>
            <a:r>
              <a:rPr lang="en-US" dirty="0" smtClean="0"/>
              <a:t> &amp; Sauval,1998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82025" y="2093562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Z=0.014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9200" y="1720334"/>
            <a:ext cx="3980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C00000"/>
                </a:solidFill>
              </a:rPr>
              <a:t>Asplund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err="1" smtClean="0">
                <a:solidFill>
                  <a:srgbClr val="C00000"/>
                </a:solidFill>
              </a:rPr>
              <a:t>Grevesse</a:t>
            </a:r>
            <a:r>
              <a:rPr lang="en-US" dirty="0" smtClean="0">
                <a:solidFill>
                  <a:srgbClr val="C00000"/>
                </a:solidFill>
              </a:rPr>
              <a:t> &amp; Sauval,2005-9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7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-171450"/>
            <a:ext cx="8229600" cy="936625"/>
          </a:xfrm>
        </p:spPr>
        <p:txBody>
          <a:bodyPr/>
          <a:lstStyle/>
          <a:p>
            <a:r>
              <a:rPr lang="en-US" altLang="en-US" sz="2800"/>
              <a:t>Luminosity</a:t>
            </a:r>
          </a:p>
        </p:txBody>
      </p:sp>
      <p:pic>
        <p:nvPicPr>
          <p:cNvPr id="21507" name="Picture 3" descr="fig2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02000"/>
            <a:ext cx="47752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50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0674504"/>
              </p:ext>
            </p:extLst>
          </p:nvPr>
        </p:nvGraphicFramePr>
        <p:xfrm>
          <a:off x="381000" y="595313"/>
          <a:ext cx="8377463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9" name="Document" r:id="rId4" imgW="4493190" imgH="579205" progId="Word.Document.8">
                  <p:embed/>
                </p:oleObj>
              </mc:Choice>
              <mc:Fallback>
                <p:oleObj name="Document" r:id="rId4" imgW="4493190" imgH="579205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95313"/>
                        <a:ext cx="8377463" cy="1081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1033211"/>
              </p:ext>
            </p:extLst>
          </p:nvPr>
        </p:nvGraphicFramePr>
        <p:xfrm>
          <a:off x="990600" y="1828800"/>
          <a:ext cx="11077670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40" name="Document" r:id="rId6" imgW="5098957" imgH="1372207" progId="Word.Document.8">
                  <p:embed/>
                </p:oleObj>
              </mc:Choice>
              <mc:Fallback>
                <p:oleObj name="Document" r:id="rId6" imgW="5098957" imgH="1372207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828800"/>
                        <a:ext cx="11077670" cy="297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5435600" y="4149725"/>
            <a:ext cx="3313113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="1"/>
              <a:t>Absorption in the Earth’s atmosphere.</a:t>
            </a:r>
            <a:r>
              <a:rPr lang="en-US" altLang="en-US" sz="1600"/>
              <a:t> </a:t>
            </a:r>
          </a:p>
          <a:p>
            <a:pPr>
              <a:spcBef>
                <a:spcPct val="50000"/>
              </a:spcBef>
            </a:pPr>
            <a:r>
              <a:rPr lang="en-US" altLang="en-US" sz="1600"/>
              <a:t>The edge of the shaded area marks the height where the radiation is reduced to 1/2 of its original strength.</a:t>
            </a:r>
          </a:p>
          <a:p>
            <a:pPr>
              <a:spcBef>
                <a:spcPct val="50000"/>
              </a:spcBef>
            </a:pPr>
            <a:r>
              <a:rPr lang="en-US" altLang="en-US" sz="1600"/>
              <a:t> UV - ultraviolet; V- visible; IR - infrared.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r>
              <a:rPr lang="en-US" altLang="en-US" sz="2800" dirty="0" smtClean="0"/>
              <a:t>Irradiance variations</a:t>
            </a:r>
            <a:endParaRPr lang="en-US" altLang="en-US" sz="2800" dirty="0"/>
          </a:p>
        </p:txBody>
      </p:sp>
      <p:graphicFrame>
        <p:nvGraphicFramePr>
          <p:cNvPr id="23390" name="Object 862"/>
          <p:cNvGraphicFramePr>
            <a:graphicFrameLocks noChangeAspect="1"/>
          </p:cNvGraphicFramePr>
          <p:nvPr/>
        </p:nvGraphicFramePr>
        <p:xfrm>
          <a:off x="1908175" y="908050"/>
          <a:ext cx="763270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57" name="Document" r:id="rId3" imgW="4493476" imgH="443548" progId="Word.Document.8">
                  <p:embed/>
                </p:oleObj>
              </mc:Choice>
              <mc:Fallback>
                <p:oleObj name="Document" r:id="rId3" imgW="4493476" imgH="443548" progId="Word.Document.8">
                  <p:embed/>
                  <p:pic>
                    <p:nvPicPr>
                      <p:cNvPr id="0" name="Object 8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908050"/>
                        <a:ext cx="7632700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391" name="Text Box 863"/>
          <p:cNvSpPr txBox="1">
            <a:spLocks noChangeArrowheads="1"/>
          </p:cNvSpPr>
          <p:nvPr/>
        </p:nvSpPr>
        <p:spPr bwMode="auto">
          <a:xfrm>
            <a:off x="6011863" y="1125538"/>
            <a:ext cx="273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23392" name="Text Box 864"/>
          <p:cNvSpPr txBox="1">
            <a:spLocks noChangeArrowheads="1"/>
          </p:cNvSpPr>
          <p:nvPr/>
        </p:nvSpPr>
        <p:spPr bwMode="auto">
          <a:xfrm>
            <a:off x="1239461" y="5715000"/>
            <a:ext cx="752475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/>
              <a:t>The composite total irradiance from 1977 to </a:t>
            </a:r>
            <a:r>
              <a:rPr lang="en-US" altLang="en-US" sz="2000" dirty="0" smtClean="0"/>
              <a:t>2018. </a:t>
            </a:r>
            <a:endParaRPr lang="en-US" altLang="en-US" sz="2000" dirty="0"/>
          </a:p>
          <a:p>
            <a:pPr>
              <a:spcBef>
                <a:spcPct val="50000"/>
              </a:spcBef>
            </a:pPr>
            <a:r>
              <a:rPr lang="en-US" altLang="en-US" sz="2000" dirty="0"/>
              <a:t>Note the variation with the solar activity cycle of order 0.1%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32884"/>
            <a:ext cx="8458200" cy="3909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Faint young Sun paradox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1255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Standard Stellar Evolution theory shows that the Sun’s luminosity increased by 28% over the Sun’s life of 4.6 billion years.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If the solar energy output was 28% lower then oceans would freeze. But geological records show that this was not the case, and the surface was warm.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Possible solutions: 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Earth’s atmosphere had more greenhouse gases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Earth produced more internal heat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The Sun was more massive, and lost mass because of strong solar wind – this is a hot topic of current research in astronomy (“The Sun in Time” project). 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4085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altLang="en-US" sz="3600" dirty="0" smtClean="0"/>
              <a:t>Effective temperature of the Sun</a:t>
            </a:r>
            <a:endParaRPr lang="en-US" altLang="en-US" sz="3600" dirty="0"/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9007795"/>
              </p:ext>
            </p:extLst>
          </p:nvPr>
        </p:nvGraphicFramePr>
        <p:xfrm>
          <a:off x="457200" y="1981200"/>
          <a:ext cx="8108502" cy="312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0" name="Document" r:id="rId3" imgW="2918184" imgH="1133171" progId="Word.Document.8">
                  <p:embed/>
                </p:oleObj>
              </mc:Choice>
              <mc:Fallback>
                <p:oleObj name="Document" r:id="rId3" imgW="2918184" imgH="1133171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981200"/>
                        <a:ext cx="8108502" cy="312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/>
              <a:t>Spectral energy distribution</a:t>
            </a: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0677368"/>
              </p:ext>
            </p:extLst>
          </p:nvPr>
        </p:nvGraphicFramePr>
        <p:xfrm>
          <a:off x="163586" y="1371600"/>
          <a:ext cx="8751814" cy="4358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4" name="Document" r:id="rId3" imgW="4478379" imgH="2238657" progId="Word.Document.8">
                  <p:embed/>
                </p:oleObj>
              </mc:Choice>
              <mc:Fallback>
                <p:oleObj name="Document" r:id="rId3" imgW="4478379" imgH="2238657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86" y="1371600"/>
                        <a:ext cx="8751814" cy="43582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en-US" altLang="en-US" sz="3200"/>
              <a:t>Solar irradiance spectrum</a:t>
            </a:r>
          </a:p>
        </p:txBody>
      </p:sp>
      <p:pic>
        <p:nvPicPr>
          <p:cNvPr id="25603" name="Picture 3" descr="Solar_Spectr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052513"/>
            <a:ext cx="7380288" cy="542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79388" y="6491288"/>
            <a:ext cx="43164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1 Angstrom = 10</a:t>
            </a:r>
            <a:r>
              <a:rPr lang="en-US" altLang="en-US" baseline="30000"/>
              <a:t>-10</a:t>
            </a:r>
            <a:r>
              <a:rPr lang="en-US" altLang="en-US"/>
              <a:t> m = 10</a:t>
            </a:r>
            <a:r>
              <a:rPr lang="en-US" altLang="en-US" baseline="30000"/>
              <a:t>-8</a:t>
            </a:r>
            <a:r>
              <a:rPr lang="en-US" altLang="en-US"/>
              <a:t> cm = 0.1 nm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508625" y="649128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703888" y="6473825"/>
            <a:ext cx="142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1 nm = 10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en-US" sz="3600"/>
              <a:t>Black body radiation</a:t>
            </a:r>
          </a:p>
        </p:txBody>
      </p:sp>
      <p:pic>
        <p:nvPicPr>
          <p:cNvPr id="33795" name="Picture 3" descr="black_body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836613"/>
            <a:ext cx="7056438" cy="492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663575" y="5969000"/>
            <a:ext cx="5340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Black body spectrum depends only on temperature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solar_spectrum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84200"/>
            <a:ext cx="7620000" cy="568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en-US" altLang="en-US" sz="3600"/>
              <a:t>Sun’s age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755650" y="981075"/>
          <a:ext cx="7950200" cy="192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41" name="Document" r:id="rId3" imgW="4302968" imgH="1042158" progId="Word.Document.8">
                  <p:embed/>
                </p:oleObj>
              </mc:Choice>
              <mc:Fallback>
                <p:oleObj name="Document" r:id="rId3" imgW="4302968" imgH="104215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981075"/>
                        <a:ext cx="7950200" cy="1925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241193"/>
              </p:ext>
            </p:extLst>
          </p:nvPr>
        </p:nvGraphicFramePr>
        <p:xfrm>
          <a:off x="1547813" y="2573338"/>
          <a:ext cx="5719762" cy="55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42" name="Equation" r:id="rId5" imgW="2510394" imgH="243771" progId="Equation.DSMT4">
                  <p:embed/>
                </p:oleObj>
              </mc:Choice>
              <mc:Fallback>
                <p:oleObj name="Equation" r:id="rId5" imgW="2510394" imgH="2437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2573338"/>
                        <a:ext cx="5719762" cy="557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2051050" y="3284538"/>
          <a:ext cx="355282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43" name="Equation" r:id="rId7" imgW="1536646" imgH="243771" progId="Equation.DSMT4">
                  <p:embed/>
                </p:oleObj>
              </mc:Choice>
              <mc:Fallback>
                <p:oleObj name="Equation" r:id="rId7" imgW="1536646" imgH="2437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3284538"/>
                        <a:ext cx="3552825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2195513" y="4076700"/>
          <a:ext cx="516890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44" name="Equation" r:id="rId9" imgW="2358347" imgH="281996" progId="Equation.DSMT4">
                  <p:embed/>
                </p:oleObj>
              </mc:Choice>
              <mc:Fallback>
                <p:oleObj name="Equation" r:id="rId9" imgW="2358347" imgH="281996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4076700"/>
                        <a:ext cx="5168900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2268538" y="4797425"/>
          <a:ext cx="5195887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45" name="Equation" r:id="rId11" imgW="2457196" imgH="419388" progId="Equation.DSMT4">
                  <p:embed/>
                </p:oleObj>
              </mc:Choice>
              <mc:Fallback>
                <p:oleObj name="Equation" r:id="rId11" imgW="2457196" imgH="41938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4797425"/>
                        <a:ext cx="5195887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05" name="Group 9"/>
          <p:cNvGrpSpPr>
            <a:grpSpLocks/>
          </p:cNvGrpSpPr>
          <p:nvPr/>
        </p:nvGrpSpPr>
        <p:grpSpPr bwMode="auto">
          <a:xfrm>
            <a:off x="6372225" y="3089275"/>
            <a:ext cx="1584325" cy="661988"/>
            <a:chOff x="4014" y="1946"/>
            <a:chExt cx="998" cy="417"/>
          </a:xfrm>
        </p:grpSpPr>
        <p:sp>
          <p:nvSpPr>
            <p:cNvPr id="4106" name="AutoShape 10"/>
            <p:cNvSpPr>
              <a:spLocks noChangeArrowheads="1"/>
            </p:cNvSpPr>
            <p:nvPr/>
          </p:nvSpPr>
          <p:spPr bwMode="auto">
            <a:xfrm>
              <a:off x="4014" y="1979"/>
              <a:ext cx="998" cy="384"/>
            </a:xfrm>
            <a:prstGeom prst="wedgeRoundRectCallout">
              <a:avLst>
                <a:gd name="adj1" fmla="val -106713"/>
                <a:gd name="adj2" fmla="val 34375"/>
                <a:gd name="adj3" fmla="val 16667"/>
              </a:avLst>
            </a:prstGeom>
            <a:solidFill>
              <a:srgbClr val="F7FE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4107" name="Text Box 11"/>
            <p:cNvSpPr txBox="1">
              <a:spLocks noChangeArrowheads="1"/>
            </p:cNvSpPr>
            <p:nvPr/>
          </p:nvSpPr>
          <p:spPr bwMode="auto">
            <a:xfrm>
              <a:off x="4047" y="1946"/>
              <a:ext cx="86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>
                  <a:solidFill>
                    <a:schemeClr val="accent2"/>
                  </a:solidFill>
                </a:rPr>
                <a:t>Radioactive</a:t>
              </a:r>
            </a:p>
            <a:p>
              <a:pPr algn="l"/>
              <a:r>
                <a:rPr lang="en-US" altLang="en-US">
                  <a:solidFill>
                    <a:schemeClr val="accent2"/>
                  </a:solidFill>
                </a:rPr>
                <a:t>decay</a:t>
              </a:r>
            </a:p>
          </p:txBody>
        </p:sp>
      </p:grpSp>
      <p:grpSp>
        <p:nvGrpSpPr>
          <p:cNvPr id="4108" name="Group 12"/>
          <p:cNvGrpSpPr>
            <a:grpSpLocks/>
          </p:cNvGrpSpPr>
          <p:nvPr/>
        </p:nvGrpSpPr>
        <p:grpSpPr bwMode="auto">
          <a:xfrm>
            <a:off x="179388" y="5445125"/>
            <a:ext cx="1911350" cy="641350"/>
            <a:chOff x="113" y="3430"/>
            <a:chExt cx="1204" cy="404"/>
          </a:xfrm>
        </p:grpSpPr>
        <p:sp>
          <p:nvSpPr>
            <p:cNvPr id="4109" name="AutoShape 13"/>
            <p:cNvSpPr>
              <a:spLocks noChangeArrowheads="1"/>
            </p:cNvSpPr>
            <p:nvPr/>
          </p:nvSpPr>
          <p:spPr bwMode="auto">
            <a:xfrm>
              <a:off x="113" y="3430"/>
              <a:ext cx="1075" cy="384"/>
            </a:xfrm>
            <a:prstGeom prst="wedgeRoundRectCallout">
              <a:avLst>
                <a:gd name="adj1" fmla="val 81347"/>
                <a:gd name="adj2" fmla="val -30468"/>
                <a:gd name="adj3" fmla="val 16667"/>
              </a:avLst>
            </a:prstGeom>
            <a:solidFill>
              <a:srgbClr val="F7FE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4110" name="Text Box 14"/>
            <p:cNvSpPr txBox="1">
              <a:spLocks noChangeArrowheads="1"/>
            </p:cNvSpPr>
            <p:nvPr/>
          </p:nvSpPr>
          <p:spPr bwMode="auto">
            <a:xfrm>
              <a:off x="113" y="3430"/>
              <a:ext cx="120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>
                  <a:solidFill>
                    <a:schemeClr val="accent2"/>
                  </a:solidFill>
                </a:rPr>
                <a:t>Does not change</a:t>
              </a:r>
            </a:p>
            <a:p>
              <a:pPr algn="l"/>
              <a:r>
                <a:rPr lang="en-US" altLang="en-US">
                  <a:solidFill>
                    <a:schemeClr val="accent2"/>
                  </a:solidFill>
                </a:rPr>
                <a:t>over time</a:t>
              </a:r>
            </a:p>
          </p:txBody>
        </p:sp>
      </p:grpSp>
      <p:grpSp>
        <p:nvGrpSpPr>
          <p:cNvPr id="4111" name="Group 15"/>
          <p:cNvGrpSpPr>
            <a:grpSpLocks/>
          </p:cNvGrpSpPr>
          <p:nvPr/>
        </p:nvGrpSpPr>
        <p:grpSpPr bwMode="auto">
          <a:xfrm>
            <a:off x="2895600" y="5661025"/>
            <a:ext cx="3511550" cy="890588"/>
            <a:chOff x="1824" y="3566"/>
            <a:chExt cx="2212" cy="561"/>
          </a:xfrm>
        </p:grpSpPr>
        <p:sp>
          <p:nvSpPr>
            <p:cNvPr id="4112" name="Line 16"/>
            <p:cNvSpPr>
              <a:spLocks noChangeShapeType="1"/>
            </p:cNvSpPr>
            <p:nvPr/>
          </p:nvSpPr>
          <p:spPr bwMode="auto">
            <a:xfrm flipH="1" flipV="1">
              <a:off x="1973" y="3566"/>
              <a:ext cx="635" cy="363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Line 17"/>
            <p:cNvSpPr>
              <a:spLocks noChangeShapeType="1"/>
            </p:cNvSpPr>
            <p:nvPr/>
          </p:nvSpPr>
          <p:spPr bwMode="auto">
            <a:xfrm flipV="1">
              <a:off x="2880" y="3612"/>
              <a:ext cx="590" cy="317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4" name="Text Box 18"/>
            <p:cNvSpPr txBox="1">
              <a:spLocks noChangeArrowheads="1"/>
            </p:cNvSpPr>
            <p:nvPr/>
          </p:nvSpPr>
          <p:spPr bwMode="auto">
            <a:xfrm>
              <a:off x="1824" y="3896"/>
              <a:ext cx="2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>
                  <a:solidFill>
                    <a:srgbClr val="FF3300"/>
                  </a:solidFill>
                </a:rPr>
                <a:t>Measured by mass spectrometer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96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/>
              <a:t>Spectral energy distribution</a:t>
            </a: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254420"/>
              </p:ext>
            </p:extLst>
          </p:nvPr>
        </p:nvGraphicFramePr>
        <p:xfrm>
          <a:off x="155575" y="1379538"/>
          <a:ext cx="8764588" cy="436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1" name="Document" r:id="rId3" imgW="4478095" imgH="2236954" progId="Word.Document.8">
                  <p:embed/>
                </p:oleObj>
              </mc:Choice>
              <mc:Fallback>
                <p:oleObj name="Document" r:id="rId3" imgW="4478095" imgH="22369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575" y="1379538"/>
                        <a:ext cx="8764588" cy="436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994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25487"/>
          </a:xfrm>
        </p:spPr>
        <p:txBody>
          <a:bodyPr/>
          <a:lstStyle/>
          <a:p>
            <a:r>
              <a:rPr lang="en-US" altLang="en-US" sz="2800"/>
              <a:t>Visible spectrum</a:t>
            </a:r>
          </a:p>
        </p:txBody>
      </p:sp>
      <p:grpSp>
        <p:nvGrpSpPr>
          <p:cNvPr id="27651" name="Group 3"/>
          <p:cNvGrpSpPr>
            <a:grpSpLocks noChangeAspect="1"/>
          </p:cNvGrpSpPr>
          <p:nvPr/>
        </p:nvGrpSpPr>
        <p:grpSpPr bwMode="auto">
          <a:xfrm>
            <a:off x="1403350" y="765175"/>
            <a:ext cx="6278563" cy="4381500"/>
            <a:chOff x="1247" y="1123"/>
            <a:chExt cx="3683" cy="2570"/>
          </a:xfrm>
        </p:grpSpPr>
        <p:sp>
          <p:nvSpPr>
            <p:cNvPr id="27652" name="AutoShape 4"/>
            <p:cNvSpPr>
              <a:spLocks noChangeAspect="1" noChangeArrowheads="1" noTextEdit="1"/>
            </p:cNvSpPr>
            <p:nvPr/>
          </p:nvSpPr>
          <p:spPr bwMode="auto">
            <a:xfrm>
              <a:off x="1247" y="1123"/>
              <a:ext cx="3683" cy="2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53" name="Rectangle 5"/>
            <p:cNvSpPr>
              <a:spLocks noChangeArrowheads="1"/>
            </p:cNvSpPr>
            <p:nvPr/>
          </p:nvSpPr>
          <p:spPr bwMode="auto">
            <a:xfrm>
              <a:off x="1247" y="1123"/>
              <a:ext cx="3683" cy="257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7654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6" y="1100"/>
              <a:ext cx="3885" cy="2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7655" name="Object 7"/>
          <p:cNvGraphicFramePr>
            <a:graphicFrameLocks noChangeAspect="1"/>
          </p:cNvGraphicFramePr>
          <p:nvPr/>
        </p:nvGraphicFramePr>
        <p:xfrm>
          <a:off x="1403350" y="5157788"/>
          <a:ext cx="7056438" cy="153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0" name="Document" r:id="rId4" imgW="4493476" imgH="974364" progId="Word.Document.8">
                  <p:embed/>
                </p:oleObj>
              </mc:Choice>
              <mc:Fallback>
                <p:oleObj name="Document" r:id="rId4" imgW="4493476" imgH="974364" progId="Word.Document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5157788"/>
                        <a:ext cx="7056438" cy="153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029200" y="3581400"/>
            <a:ext cx="1415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H-alpha line</a:t>
            </a:r>
          </a:p>
          <a:p>
            <a:r>
              <a:rPr lang="en-US" dirty="0" smtClean="0"/>
              <a:t>6563 </a:t>
            </a:r>
            <a:r>
              <a:rPr lang="en-US" dirty="0" smtClean="0"/>
              <a:t>A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5410200" y="3124200"/>
            <a:ext cx="326886" cy="457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Hydrogen series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1143000"/>
            <a:ext cx="7061200" cy="5295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69948" y="2907268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Symbol" panose="05050102010706020507" pitchFamily="18" charset="2"/>
              </a:rPr>
              <a:t>a</a:t>
            </a:r>
            <a:endParaRPr lang="en-US" b="1" dirty="0">
              <a:solidFill>
                <a:srgbClr val="FF0000"/>
              </a:solidFill>
              <a:latin typeface="Symbol" panose="05050102010706020507" pitchFamily="18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9600" y="3035481"/>
            <a:ext cx="47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H</a:t>
            </a:r>
            <a:r>
              <a:rPr lang="en-US" b="1" dirty="0" err="1">
                <a:solidFill>
                  <a:srgbClr val="FF0000"/>
                </a:solidFill>
                <a:latin typeface="Symbol" panose="05050102010706020507" pitchFamily="18" charset="2"/>
              </a:rPr>
              <a:t>b</a:t>
            </a:r>
            <a:endParaRPr lang="en-US" b="1" dirty="0">
              <a:solidFill>
                <a:srgbClr val="FF0000"/>
              </a:solidFill>
              <a:latin typeface="Symbol" panose="05050102010706020507" pitchFamily="18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41096" y="3288598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</a:t>
            </a:r>
            <a:r>
              <a:rPr lang="en-US" b="1" dirty="0">
                <a:solidFill>
                  <a:srgbClr val="FF0000"/>
                </a:solidFill>
                <a:latin typeface="Symbol" panose="05050102010706020507" pitchFamily="18" charset="2"/>
              </a:rPr>
              <a:t>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62200" y="2438400"/>
            <a:ext cx="591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Ly</a:t>
            </a:r>
            <a:r>
              <a:rPr lang="en-US" b="1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a</a:t>
            </a:r>
            <a:endParaRPr lang="en-US" b="1" dirty="0">
              <a:solidFill>
                <a:srgbClr val="FF0000"/>
              </a:solidFill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6740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25487"/>
          </a:xfrm>
        </p:spPr>
        <p:txBody>
          <a:bodyPr/>
          <a:lstStyle/>
          <a:p>
            <a:r>
              <a:rPr lang="en-US" altLang="en-US" sz="2800"/>
              <a:t>Visible spectrum</a:t>
            </a:r>
          </a:p>
        </p:txBody>
      </p:sp>
      <p:grpSp>
        <p:nvGrpSpPr>
          <p:cNvPr id="27651" name="Group 3"/>
          <p:cNvGrpSpPr>
            <a:grpSpLocks noChangeAspect="1"/>
          </p:cNvGrpSpPr>
          <p:nvPr/>
        </p:nvGrpSpPr>
        <p:grpSpPr bwMode="auto">
          <a:xfrm>
            <a:off x="1403350" y="765175"/>
            <a:ext cx="6278563" cy="4381500"/>
            <a:chOff x="1247" y="1123"/>
            <a:chExt cx="3683" cy="2570"/>
          </a:xfrm>
        </p:grpSpPr>
        <p:sp>
          <p:nvSpPr>
            <p:cNvPr id="27652" name="AutoShape 4"/>
            <p:cNvSpPr>
              <a:spLocks noChangeAspect="1" noChangeArrowheads="1" noTextEdit="1"/>
            </p:cNvSpPr>
            <p:nvPr/>
          </p:nvSpPr>
          <p:spPr bwMode="auto">
            <a:xfrm>
              <a:off x="1247" y="1123"/>
              <a:ext cx="3683" cy="2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53" name="Rectangle 5"/>
            <p:cNvSpPr>
              <a:spLocks noChangeArrowheads="1"/>
            </p:cNvSpPr>
            <p:nvPr/>
          </p:nvSpPr>
          <p:spPr bwMode="auto">
            <a:xfrm>
              <a:off x="1247" y="1123"/>
              <a:ext cx="3683" cy="257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7654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6" y="1100"/>
              <a:ext cx="3885" cy="2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7655" name="Object 7"/>
          <p:cNvGraphicFramePr>
            <a:graphicFrameLocks noChangeAspect="1"/>
          </p:cNvGraphicFramePr>
          <p:nvPr/>
        </p:nvGraphicFramePr>
        <p:xfrm>
          <a:off x="1403350" y="5157788"/>
          <a:ext cx="7056438" cy="153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84" name="Document" r:id="rId4" imgW="4493476" imgH="974364" progId="Word.Document.8">
                  <p:embed/>
                </p:oleObj>
              </mc:Choice>
              <mc:Fallback>
                <p:oleObj name="Document" r:id="rId4" imgW="4493476" imgH="97436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5157788"/>
                        <a:ext cx="7056438" cy="153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029200" y="3581400"/>
            <a:ext cx="920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r>
              <a:rPr lang="en-US" dirty="0" smtClean="0">
                <a:latin typeface="Symbol" panose="05050102010706020507" pitchFamily="18" charset="2"/>
              </a:rPr>
              <a:t>a</a:t>
            </a:r>
            <a:r>
              <a:rPr lang="en-US" dirty="0" smtClean="0"/>
              <a:t> line</a:t>
            </a:r>
          </a:p>
          <a:p>
            <a:r>
              <a:rPr lang="en-US" dirty="0" smtClean="0"/>
              <a:t>6553 A</a:t>
            </a:r>
            <a:endParaRPr lang="en-US" dirty="0"/>
          </a:p>
        </p:txBody>
      </p:sp>
      <p:cxnSp>
        <p:nvCxnSpPr>
          <p:cNvPr id="4" name="Straight Arrow Connector 3"/>
          <p:cNvCxnSpPr>
            <a:stCxn id="2" idx="0"/>
          </p:cNvCxnSpPr>
          <p:nvPr/>
        </p:nvCxnSpPr>
        <p:spPr>
          <a:xfrm flipH="1" flipV="1">
            <a:off x="5410200" y="3124200"/>
            <a:ext cx="79223" cy="457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133600" y="3858399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CaII</a:t>
            </a:r>
            <a:r>
              <a:rPr lang="en-US" dirty="0" smtClean="0"/>
              <a:t> H&amp;K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66129" y="3038036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r>
              <a:rPr lang="en-US" dirty="0" smtClean="0">
                <a:latin typeface="Symbol" panose="05050102010706020507" pitchFamily="18" charset="2"/>
              </a:rPr>
              <a:t>g</a:t>
            </a:r>
            <a:endParaRPr lang="en-US" dirty="0">
              <a:latin typeface="Symbol" panose="05050102010706020507" pitchFamily="18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266033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</a:t>
            </a:r>
            <a:r>
              <a:rPr lang="en-US" dirty="0" err="1" smtClean="0">
                <a:latin typeface="Symbol" panose="05050102010706020507" pitchFamily="18" charset="2"/>
              </a:rPr>
              <a:t>b</a:t>
            </a:r>
            <a:endParaRPr lang="en-US" dirty="0"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3092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1000" y="228600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r>
              <a:rPr lang="en-US" dirty="0" smtClean="0">
                <a:latin typeface="Symbol" panose="05050102010706020507" pitchFamily="18" charset="2"/>
              </a:rPr>
              <a:t>a</a:t>
            </a:r>
            <a:r>
              <a:rPr lang="en-US" dirty="0" smtClean="0"/>
              <a:t> image from BBSO September </a:t>
            </a:r>
            <a:r>
              <a:rPr lang="en-US" dirty="0" smtClean="0"/>
              <a:t>9, 2018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7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28600"/>
            <a:ext cx="12954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dirty="0" smtClean="0"/>
              <a:t>Magneto-gram</a:t>
            </a:r>
            <a:endParaRPr lang="en-US" altLang="en-US" dirty="0"/>
          </a:p>
          <a:p>
            <a:r>
              <a:rPr lang="en-US" altLang="en-US" dirty="0" smtClean="0"/>
              <a:t>SDO/HMI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7250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-76200" y="228600"/>
            <a:ext cx="12954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dirty="0" smtClean="0"/>
              <a:t>Continuum</a:t>
            </a:r>
            <a:endParaRPr lang="en-US" altLang="en-US" dirty="0"/>
          </a:p>
          <a:p>
            <a:r>
              <a:rPr lang="en-US" altLang="en-US" dirty="0"/>
              <a:t>Image</a:t>
            </a:r>
          </a:p>
          <a:p>
            <a:r>
              <a:rPr lang="en-US" altLang="en-US" dirty="0" smtClean="0"/>
              <a:t>SDO/HMI</a:t>
            </a:r>
            <a:endParaRPr lang="en-US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90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6867" name="Picture 3" descr="solar_spectrum_visib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013" y="17463"/>
            <a:ext cx="10260013" cy="684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455738" y="136525"/>
            <a:ext cx="5886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</a:rPr>
              <a:t>Visible solar spectrum with absorption (Fraunhofer) lines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/>
          <a:lstStyle/>
          <a:p>
            <a:r>
              <a:rPr lang="en-US" sz="3200" dirty="0" smtClean="0"/>
              <a:t>Different parts of </a:t>
            </a:r>
            <a:r>
              <a:rPr lang="en-US" sz="3200" dirty="0" err="1" smtClean="0"/>
              <a:t>Fraunhofer</a:t>
            </a:r>
            <a:r>
              <a:rPr lang="en-US" sz="3200" dirty="0" smtClean="0"/>
              <a:t> lines are formed in different layers: the line core is formed higher than the line wings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905000"/>
            <a:ext cx="59436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0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sz="3200" dirty="0" smtClean="0"/>
              <a:t>VAL (</a:t>
            </a:r>
            <a:r>
              <a:rPr lang="en-US" sz="3200" dirty="0" err="1" smtClean="0"/>
              <a:t>Vernazza</a:t>
            </a:r>
            <a:r>
              <a:rPr lang="en-US" sz="3200" dirty="0" smtClean="0"/>
              <a:t>, </a:t>
            </a:r>
            <a:r>
              <a:rPr lang="en-US" sz="3200" dirty="0" err="1" smtClean="0"/>
              <a:t>Avrett</a:t>
            </a:r>
            <a:r>
              <a:rPr lang="en-US" sz="3200" dirty="0" smtClean="0"/>
              <a:t>, </a:t>
            </a:r>
            <a:r>
              <a:rPr lang="en-US" sz="3200" dirty="0" err="1" smtClean="0"/>
              <a:t>Loeser</a:t>
            </a:r>
            <a:r>
              <a:rPr lang="en-US" sz="3200" dirty="0" smtClean="0"/>
              <a:t>) model of the solar atmosphere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404050"/>
            <a:ext cx="7372932" cy="545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58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sochr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619250"/>
            <a:ext cx="5715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2124075" y="0"/>
          <a:ext cx="5195888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4" name="Equation" r:id="rId4" imgW="2457196" imgH="419388" progId="Equation.DSMT4">
                  <p:embed/>
                </p:oleObj>
              </mc:Choice>
              <mc:Fallback>
                <p:oleObj name="Equation" r:id="rId4" imgW="2457196" imgH="41938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0"/>
                        <a:ext cx="5195888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1247650"/>
              </p:ext>
            </p:extLst>
          </p:nvPr>
        </p:nvGraphicFramePr>
        <p:xfrm>
          <a:off x="1692275" y="908050"/>
          <a:ext cx="6443663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5" name="Document" r:id="rId6" imgW="5947922" imgH="1157052" progId="Word.Document.8">
                  <p:embed/>
                </p:oleObj>
              </mc:Choice>
              <mc:Fallback>
                <p:oleObj name="Document" r:id="rId6" imgW="5947922" imgH="115705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908050"/>
                        <a:ext cx="6443663" cy="1247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827088" y="333375"/>
            <a:ext cx="576262" cy="3095625"/>
          </a:xfrm>
          <a:prstGeom prst="curvedRightArrow">
            <a:avLst>
              <a:gd name="adj1" fmla="val 107438"/>
              <a:gd name="adj2" fmla="val 214876"/>
              <a:gd name="adj3" fmla="val 399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7092950" y="2133600"/>
            <a:ext cx="2266950" cy="1008063"/>
            <a:chOff x="4468" y="1344"/>
            <a:chExt cx="1428" cy="635"/>
          </a:xfrm>
        </p:grpSpPr>
        <p:sp>
          <p:nvSpPr>
            <p:cNvPr id="5127" name="AutoShape 7"/>
            <p:cNvSpPr>
              <a:spLocks noChangeArrowheads="1"/>
            </p:cNvSpPr>
            <p:nvPr/>
          </p:nvSpPr>
          <p:spPr bwMode="auto">
            <a:xfrm>
              <a:off x="4468" y="1344"/>
              <a:ext cx="1179" cy="635"/>
            </a:xfrm>
            <a:prstGeom prst="wedgeRectCallout">
              <a:avLst>
                <a:gd name="adj1" fmla="val -122773"/>
                <a:gd name="adj2" fmla="val 9528"/>
              </a:avLst>
            </a:prstGeom>
            <a:solidFill>
              <a:srgbClr val="F7FEA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5128" name="Text Box 8"/>
            <p:cNvSpPr txBox="1">
              <a:spLocks noChangeArrowheads="1"/>
            </p:cNvSpPr>
            <p:nvPr/>
          </p:nvSpPr>
          <p:spPr bwMode="auto">
            <a:xfrm>
              <a:off x="4513" y="1344"/>
              <a:ext cx="1383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en-US"/>
                <a:t>The age is </a:t>
              </a:r>
            </a:p>
            <a:p>
              <a:pPr algn="l"/>
              <a:r>
                <a:rPr lang="en-US" altLang="en-US"/>
                <a:t>determined from</a:t>
              </a:r>
            </a:p>
            <a:p>
              <a:pPr algn="l"/>
              <a:r>
                <a:rPr lang="en-US" altLang="en-US"/>
                <a:t>the slope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885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/>
              <a:t>Color indices</a:t>
            </a:r>
          </a:p>
        </p:txBody>
      </p:sp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539750" y="1725613"/>
          <a:ext cx="8064500" cy="419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0" name="Document" r:id="rId3" imgW="4673560" imgH="2444565" progId="Word.Document.8">
                  <p:embed/>
                </p:oleObj>
              </mc:Choice>
              <mc:Fallback>
                <p:oleObj name="Document" r:id="rId3" imgW="4673560" imgH="2444565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725613"/>
                        <a:ext cx="8064500" cy="4198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850900"/>
          </a:xfrm>
        </p:spPr>
        <p:txBody>
          <a:bodyPr/>
          <a:lstStyle/>
          <a:p>
            <a:r>
              <a:rPr lang="en-US" altLang="en-US" sz="2800"/>
              <a:t>Infrared spectrum</a:t>
            </a:r>
          </a:p>
        </p:txBody>
      </p:sp>
      <p:grpSp>
        <p:nvGrpSpPr>
          <p:cNvPr id="28675" name="Group 3"/>
          <p:cNvGrpSpPr>
            <a:grpSpLocks noChangeAspect="1"/>
          </p:cNvGrpSpPr>
          <p:nvPr/>
        </p:nvGrpSpPr>
        <p:grpSpPr bwMode="auto">
          <a:xfrm>
            <a:off x="214587" y="3581400"/>
            <a:ext cx="5422260" cy="3097973"/>
            <a:chOff x="521" y="1797"/>
            <a:chExt cx="2792" cy="2016"/>
          </a:xfrm>
        </p:grpSpPr>
        <p:sp>
          <p:nvSpPr>
            <p:cNvPr id="28676" name="AutoShape 4"/>
            <p:cNvSpPr>
              <a:spLocks noChangeAspect="1" noChangeArrowheads="1" noTextEdit="1"/>
            </p:cNvSpPr>
            <p:nvPr/>
          </p:nvSpPr>
          <p:spPr bwMode="auto">
            <a:xfrm>
              <a:off x="521" y="1797"/>
              <a:ext cx="2792" cy="2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77" name="Rectangle 5"/>
            <p:cNvSpPr>
              <a:spLocks noChangeArrowheads="1"/>
            </p:cNvSpPr>
            <p:nvPr/>
          </p:nvSpPr>
          <p:spPr bwMode="auto">
            <a:xfrm>
              <a:off x="521" y="1797"/>
              <a:ext cx="2792" cy="2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8678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" y="1603"/>
              <a:ext cx="3072" cy="2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867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8204695"/>
              </p:ext>
            </p:extLst>
          </p:nvPr>
        </p:nvGraphicFramePr>
        <p:xfrm>
          <a:off x="652463" y="688975"/>
          <a:ext cx="8337550" cy="334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5" name="Document" r:id="rId4" imgW="5727060" imgH="2298321" progId="Word.Document.8">
                  <p:embed/>
                </p:oleObj>
              </mc:Choice>
              <mc:Fallback>
                <p:oleObj name="Document" r:id="rId4" imgW="5727060" imgH="2298321" progId="Word.Document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463" y="688975"/>
                        <a:ext cx="8337550" cy="334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6300788" y="5516563"/>
            <a:ext cx="33131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>
                <a:ea typeface="ＭＳ Ｐゴシック" charset="-128"/>
              </a:rPr>
              <a:t>The infrared spectral irradiance. 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en-US" altLang="en-US" sz="2800" dirty="0"/>
              <a:t>Radio spectrum</a:t>
            </a:r>
          </a:p>
        </p:txBody>
      </p:sp>
      <p:grpSp>
        <p:nvGrpSpPr>
          <p:cNvPr id="29699" name="Group 3"/>
          <p:cNvGrpSpPr>
            <a:grpSpLocks noChangeAspect="1"/>
          </p:cNvGrpSpPr>
          <p:nvPr/>
        </p:nvGrpSpPr>
        <p:grpSpPr bwMode="auto">
          <a:xfrm>
            <a:off x="179388" y="2349500"/>
            <a:ext cx="4787900" cy="4038600"/>
            <a:chOff x="113" y="1253"/>
            <a:chExt cx="2597" cy="2586"/>
          </a:xfrm>
        </p:grpSpPr>
        <p:sp>
          <p:nvSpPr>
            <p:cNvPr id="29700" name="AutoShape 4"/>
            <p:cNvSpPr>
              <a:spLocks noChangeAspect="1" noChangeArrowheads="1" noTextEdit="1"/>
            </p:cNvSpPr>
            <p:nvPr/>
          </p:nvSpPr>
          <p:spPr bwMode="auto">
            <a:xfrm>
              <a:off x="113" y="1253"/>
              <a:ext cx="2597" cy="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1" name="Rectangle 5"/>
            <p:cNvSpPr>
              <a:spLocks noChangeArrowheads="1"/>
            </p:cNvSpPr>
            <p:nvPr/>
          </p:nvSpPr>
          <p:spPr bwMode="auto">
            <a:xfrm>
              <a:off x="113" y="1253"/>
              <a:ext cx="2597" cy="258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9702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" y="1123"/>
              <a:ext cx="2858" cy="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970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3061586"/>
              </p:ext>
            </p:extLst>
          </p:nvPr>
        </p:nvGraphicFramePr>
        <p:xfrm>
          <a:off x="5224463" y="2992438"/>
          <a:ext cx="3765550" cy="344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33" name="Document" r:id="rId4" imgW="2702021" imgH="2473172" progId="Word.Document.8">
                  <p:embed/>
                </p:oleObj>
              </mc:Choice>
              <mc:Fallback>
                <p:oleObj name="Document" r:id="rId4" imgW="2702021" imgH="2473172" progId="Word.Document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4463" y="2992438"/>
                        <a:ext cx="3765550" cy="3443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2336868"/>
              </p:ext>
            </p:extLst>
          </p:nvPr>
        </p:nvGraphicFramePr>
        <p:xfrm>
          <a:off x="539750" y="1052513"/>
          <a:ext cx="7993063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34" name="Document" r:id="rId6" imgW="4229121" imgH="532482" progId="Word.Document.8">
                  <p:embed/>
                </p:oleObj>
              </mc:Choice>
              <mc:Fallback>
                <p:oleObj name="Document" r:id="rId6" imgW="4229121" imgH="532482" progId="Word.Document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052513"/>
                        <a:ext cx="7993063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850900"/>
          </a:xfrm>
        </p:spPr>
        <p:txBody>
          <a:bodyPr/>
          <a:lstStyle/>
          <a:p>
            <a:r>
              <a:rPr lang="en-US" altLang="en-US" sz="2800"/>
              <a:t>UV spectrum</a:t>
            </a:r>
          </a:p>
        </p:txBody>
      </p:sp>
      <p:grpSp>
        <p:nvGrpSpPr>
          <p:cNvPr id="30723" name="Group 3"/>
          <p:cNvGrpSpPr>
            <a:grpSpLocks noChangeAspect="1"/>
          </p:cNvGrpSpPr>
          <p:nvPr/>
        </p:nvGrpSpPr>
        <p:grpSpPr bwMode="auto">
          <a:xfrm>
            <a:off x="1403350" y="981075"/>
            <a:ext cx="5813425" cy="4117975"/>
            <a:chOff x="884" y="618"/>
            <a:chExt cx="3662" cy="2594"/>
          </a:xfrm>
        </p:grpSpPr>
        <p:sp>
          <p:nvSpPr>
            <p:cNvPr id="30724" name="AutoShape 4"/>
            <p:cNvSpPr>
              <a:spLocks noChangeAspect="1" noChangeArrowheads="1" noTextEdit="1"/>
            </p:cNvSpPr>
            <p:nvPr/>
          </p:nvSpPr>
          <p:spPr bwMode="auto">
            <a:xfrm>
              <a:off x="884" y="618"/>
              <a:ext cx="3662" cy="2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25" name="Rectangle 5"/>
            <p:cNvSpPr>
              <a:spLocks noChangeArrowheads="1"/>
            </p:cNvSpPr>
            <p:nvPr/>
          </p:nvSpPr>
          <p:spPr bwMode="auto">
            <a:xfrm>
              <a:off x="884" y="618"/>
              <a:ext cx="3662" cy="2594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30726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" y="513"/>
              <a:ext cx="3832" cy="2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30727" name="Object 7"/>
          <p:cNvGraphicFramePr>
            <a:graphicFrameLocks noChangeAspect="1"/>
          </p:cNvGraphicFramePr>
          <p:nvPr/>
        </p:nvGraphicFramePr>
        <p:xfrm>
          <a:off x="1042988" y="5246688"/>
          <a:ext cx="7780337" cy="161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2" name="Document" r:id="rId4" imgW="7276357" imgH="1500863" progId="Word.Document.8">
                  <p:embed/>
                </p:oleObj>
              </mc:Choice>
              <mc:Fallback>
                <p:oleObj name="Document" r:id="rId4" imgW="7276357" imgH="1500863" progId="Word.Document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5246688"/>
                        <a:ext cx="7780337" cy="161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14600" y="2159431"/>
            <a:ext cx="607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Ly</a:t>
            </a:r>
            <a:r>
              <a:rPr lang="en-US" sz="2000" dirty="0" err="1" smtClean="0">
                <a:latin typeface="Symbol" panose="05050102010706020507" pitchFamily="18" charset="2"/>
              </a:rPr>
              <a:t>a</a:t>
            </a:r>
            <a:endParaRPr lang="en-US" sz="2000" dirty="0">
              <a:latin typeface="Symbol" panose="05050102010706020507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r>
              <a:rPr lang="en-US" altLang="en-US" sz="2800"/>
              <a:t>EUV and X-ray spectrum</a:t>
            </a:r>
          </a:p>
        </p:txBody>
      </p:sp>
      <p:pic>
        <p:nvPicPr>
          <p:cNvPr id="31747" name="Picture 3" descr="fig7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836613"/>
            <a:ext cx="4965700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893763" y="4343400"/>
          <a:ext cx="7926387" cy="231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13" name="Document" r:id="rId4" imgW="5636671" imgH="1649079" progId="Word.Document.8">
                  <p:embed/>
                </p:oleObj>
              </mc:Choice>
              <mc:Fallback>
                <p:oleObj name="Document" r:id="rId4" imgW="5636671" imgH="1649079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3763" y="4343400"/>
                        <a:ext cx="7926387" cy="231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229600" cy="563562"/>
          </a:xfrm>
        </p:spPr>
        <p:txBody>
          <a:bodyPr/>
          <a:lstStyle/>
          <a:p>
            <a:r>
              <a:rPr lang="en-US" altLang="en-US" sz="4000" dirty="0" smtClean="0"/>
              <a:t>X-ray emission is highly variable</a:t>
            </a:r>
            <a:br>
              <a:rPr lang="en-US" altLang="en-US" sz="4000" dirty="0" smtClean="0"/>
            </a:br>
            <a:r>
              <a:rPr lang="en-US" altLang="en-US" sz="2800" dirty="0" smtClean="0"/>
              <a:t>Soft </a:t>
            </a:r>
            <a:r>
              <a:rPr lang="en-US" altLang="en-US" sz="2800" dirty="0"/>
              <a:t>X-ray from GOES </a:t>
            </a:r>
            <a:r>
              <a:rPr lang="en-US" altLang="en-US" sz="2800" dirty="0" smtClean="0"/>
              <a:t>satellite (last 2 days)</a:t>
            </a:r>
            <a:endParaRPr lang="en-US" alt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19200"/>
            <a:ext cx="7264400" cy="5448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981075"/>
            <a:ext cx="8229600" cy="1143000"/>
          </a:xfrm>
        </p:spPr>
        <p:txBody>
          <a:bodyPr/>
          <a:lstStyle/>
          <a:p>
            <a:r>
              <a:rPr lang="en-US" altLang="en-US" dirty="0"/>
              <a:t>Real-time solar images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86594" y="2057400"/>
            <a:ext cx="575720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hlinkClick r:id="rId2"/>
              </a:rPr>
              <a:t>http://jsoc.stanford.edu/data/hmi/images/latest/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>
                <a:hlinkClick r:id="rId3"/>
              </a:rPr>
              <a:t>http://sdowww.lmsal.com/suntoday/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>
                <a:hlinkClick r:id="rId4"/>
              </a:rPr>
              <a:t>http://helioviewer.org/</a:t>
            </a:r>
            <a:endParaRPr lang="en-US" sz="2000" dirty="0" smtClean="0"/>
          </a:p>
          <a:p>
            <a:endParaRPr lang="en-US" sz="2000" dirty="0"/>
          </a:p>
          <a:p>
            <a:r>
              <a:rPr lang="en-US" altLang="en-US" sz="2000" dirty="0" smtClean="0">
                <a:hlinkClick r:id="rId5"/>
              </a:rPr>
              <a:t>http://www.bbso.njit.edu/cgi-bin/LatestImages</a:t>
            </a:r>
            <a:endParaRPr lang="en-US" altLang="en-US" sz="2000" dirty="0" smtClean="0"/>
          </a:p>
          <a:p>
            <a:endParaRPr lang="en-US" altLang="en-US" sz="2000" dirty="0"/>
          </a:p>
          <a:p>
            <a:r>
              <a:rPr lang="en-US" altLang="en-US" sz="2000" dirty="0" smtClean="0">
                <a:hlinkClick r:id="rId6"/>
              </a:rPr>
              <a:t>http://sohowww.nascom.nasa.gov/</a:t>
            </a:r>
            <a:endParaRPr lang="en-US" altLang="en-US" sz="2000" dirty="0" smtClean="0"/>
          </a:p>
          <a:p>
            <a:endParaRPr lang="en-US" altLang="en-US" sz="2000" dirty="0"/>
          </a:p>
          <a:p>
            <a:r>
              <a:rPr lang="en-US" altLang="en-US" sz="2000" dirty="0" smtClean="0">
                <a:hlinkClick r:id="rId7"/>
              </a:rPr>
              <a:t>http://www.raben.com/maps/</a:t>
            </a:r>
            <a:endParaRPr lang="en-US" altLang="en-US" sz="2000" dirty="0" smtClean="0"/>
          </a:p>
          <a:p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2005"/>
            <a:ext cx="9144000" cy="337399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New solar parameters adopted by the International Astronomical Union (2015)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2887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6926238"/>
              </p:ext>
            </p:extLst>
          </p:nvPr>
        </p:nvGraphicFramePr>
        <p:xfrm>
          <a:off x="450850" y="914400"/>
          <a:ext cx="8415338" cy="519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2" name="Document" r:id="rId3" imgW="5207313" imgH="3223761" progId="Word.Document.8">
                  <p:embed/>
                </p:oleObj>
              </mc:Choice>
              <mc:Fallback>
                <p:oleObj name="Document" r:id="rId3" imgW="5207313" imgH="3223761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" y="914400"/>
                        <a:ext cx="8415338" cy="519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en-US" altLang="en-US" sz="2800" dirty="0" smtClean="0"/>
              <a:t>Distance - I</a:t>
            </a:r>
            <a:endParaRPr lang="en-US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en-US" altLang="en-US" sz="2800"/>
              <a:t>Distance - II</a:t>
            </a:r>
          </a:p>
        </p:txBody>
      </p:sp>
      <p:pic>
        <p:nvPicPr>
          <p:cNvPr id="12291" name="Picture 3" descr="kepler_law_vt2004-if27-fig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775484"/>
            <a:ext cx="4708525" cy="263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295400" y="3657600"/>
            <a:ext cx="150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Triangulation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5105400" y="1371600"/>
            <a:ext cx="1416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Kepler’s law</a:t>
            </a:r>
          </a:p>
        </p:txBody>
      </p:sp>
      <p:pic>
        <p:nvPicPr>
          <p:cNvPr id="12294" name="Picture 6" descr="vt2004-if27-fi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4267200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vt2004-if27-fig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1000"/>
            <a:ext cx="5257800" cy="246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13425" y="4648200"/>
            <a:ext cx="30257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Measure the distance between the planets, 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, the orbital periods, t</a:t>
            </a:r>
            <a:r>
              <a:rPr lang="en-US" baseline="-25000" dirty="0" smtClean="0"/>
              <a:t>1</a:t>
            </a:r>
            <a:r>
              <a:rPr lang="en-US" dirty="0" smtClean="0"/>
              <a:t> and t</a:t>
            </a:r>
            <a:r>
              <a:rPr lang="en-US" baseline="-25000" dirty="0" smtClean="0"/>
              <a:t>2</a:t>
            </a:r>
            <a:r>
              <a:rPr lang="en-US" dirty="0" smtClean="0"/>
              <a:t>, and then calculate their distances to the Sun, a</a:t>
            </a:r>
            <a:r>
              <a:rPr lang="en-US" baseline="-25000" dirty="0" smtClean="0"/>
              <a:t>1</a:t>
            </a:r>
            <a:r>
              <a:rPr lang="en-US" dirty="0" smtClean="0"/>
              <a:t> and a</a:t>
            </a:r>
            <a:r>
              <a:rPr lang="en-US" baseline="-25000" dirty="0" smtClean="0"/>
              <a:t>2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1770215"/>
              </p:ext>
            </p:extLst>
          </p:nvPr>
        </p:nvGraphicFramePr>
        <p:xfrm>
          <a:off x="500062" y="1122363"/>
          <a:ext cx="8948738" cy="429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0" name="Document" r:id="rId3" imgW="4986323" imgH="2404788" progId="Word.Document.8">
                  <p:embed/>
                </p:oleObj>
              </mc:Choice>
              <mc:Fallback>
                <p:oleObj name="Document" r:id="rId3" imgW="4986323" imgH="2404788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" y="1122363"/>
                        <a:ext cx="8948738" cy="429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84213" y="5276671"/>
            <a:ext cx="736441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 dirty="0">
                <a:latin typeface="Times New Roman" pitchFamily="18" charset="0"/>
              </a:rPr>
              <a:t>The Sun's angular size varies from 31' 27.7" to 32' 31.9" during the course of a </a:t>
            </a:r>
            <a:r>
              <a:rPr lang="en-US" altLang="en-US" sz="2400" dirty="0" smtClean="0">
                <a:latin typeface="Times New Roman" pitchFamily="18" charset="0"/>
              </a:rPr>
              <a:t>year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smtClean="0">
                <a:latin typeface="Times New Roman" pitchFamily="18" charset="0"/>
              </a:rPr>
              <a:t>because the distance changes from 1.471x10</a:t>
            </a:r>
            <a:r>
              <a:rPr lang="en-US" altLang="en-US" sz="2400" baseline="30000" dirty="0" smtClean="0">
                <a:latin typeface="Times New Roman" pitchFamily="18" charset="0"/>
              </a:rPr>
              <a:t>11</a:t>
            </a:r>
            <a:r>
              <a:rPr lang="en-US" altLang="en-US" sz="2400" dirty="0" smtClean="0">
                <a:latin typeface="Times New Roman" pitchFamily="18" charset="0"/>
              </a:rPr>
              <a:t>m in January to 1.521x10</a:t>
            </a:r>
            <a:r>
              <a:rPr lang="en-US" altLang="en-US" sz="2400" baseline="30000" dirty="0" smtClean="0">
                <a:latin typeface="Times New Roman" pitchFamily="18" charset="0"/>
              </a:rPr>
              <a:t>11</a:t>
            </a:r>
            <a:r>
              <a:rPr lang="en-US" altLang="en-US" sz="2400" dirty="0" smtClean="0">
                <a:latin typeface="Times New Roman" pitchFamily="18" charset="0"/>
              </a:rPr>
              <a:t> m in July. </a:t>
            </a:r>
          </a:p>
          <a:p>
            <a:r>
              <a:rPr lang="en-US" altLang="en-US" sz="2400" dirty="0" smtClean="0">
                <a:latin typeface="Times New Roman" pitchFamily="18" charset="0"/>
              </a:rPr>
              <a:t>1 </a:t>
            </a:r>
            <a:r>
              <a:rPr lang="en-US" altLang="en-US" sz="2400" dirty="0" err="1" smtClean="0">
                <a:latin typeface="Times New Roman" pitchFamily="18" charset="0"/>
              </a:rPr>
              <a:t>arcsec</a:t>
            </a:r>
            <a:r>
              <a:rPr lang="en-US" altLang="en-US" sz="2400" dirty="0" smtClean="0">
                <a:latin typeface="Times New Roman" pitchFamily="18" charset="0"/>
              </a:rPr>
              <a:t>  varies from 710 km to 734 km.</a:t>
            </a:r>
            <a:endParaRPr lang="en-US" altLang="en-US" sz="2000" dirty="0"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3200" dirty="0" smtClean="0"/>
              <a:t>Distance - III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7567</TotalTime>
  <Words>1331</Words>
  <Application>Microsoft Office PowerPoint</Application>
  <PresentationFormat>On-screen Show (4:3)</PresentationFormat>
  <Paragraphs>220</Paragraphs>
  <Slides>56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Default Design</vt:lpstr>
      <vt:lpstr>Artwork</vt:lpstr>
      <vt:lpstr>Document</vt:lpstr>
      <vt:lpstr>Equation</vt:lpstr>
      <vt:lpstr>Microsoft Word 97 - 2003 Document</vt:lpstr>
      <vt:lpstr>   2. The Sun as a star   General properties, place in the Hertzsprung-Russell diagram. Distance, mass, radius, luminosity, composition, age, evolution, spectral energy distribution.  </vt:lpstr>
      <vt:lpstr>General Properties of the Sun. Hertzsprung-Russel Diagram.</vt:lpstr>
      <vt:lpstr>Overall properties</vt:lpstr>
      <vt:lpstr>Sun’s age</vt:lpstr>
      <vt:lpstr>PowerPoint Presentation</vt:lpstr>
      <vt:lpstr>New solar parameters adopted by the International Astronomical Union (2015)</vt:lpstr>
      <vt:lpstr>Distance - I</vt:lpstr>
      <vt:lpstr>Distance - II</vt:lpstr>
      <vt:lpstr>Distance - III</vt:lpstr>
      <vt:lpstr>The Solar Mass</vt:lpstr>
      <vt:lpstr>Sun’s rotation axis is inclined by 7.23 degrees to the ecliptic</vt:lpstr>
      <vt:lpstr>Solar coordinates</vt:lpstr>
      <vt:lpstr>The Solar Radius</vt:lpstr>
      <vt:lpstr>Determination of the seismic radius</vt:lpstr>
      <vt:lpstr>Helioseismic estimate of the solar radius</vt:lpstr>
      <vt:lpstr>Measurements of f-mode frequencies and comparison with solar models</vt:lpstr>
      <vt:lpstr>Calibration of solar models to match the helioseismology data</vt:lpstr>
      <vt:lpstr>PowerPoint Presentation</vt:lpstr>
      <vt:lpstr>Radiative transfer calculations to determine the precise surface location</vt:lpstr>
      <vt:lpstr>The apparent solar radius depends on wavelength (the standard value is for 5,000A=500nm)</vt:lpstr>
      <vt:lpstr>Oblateness</vt:lpstr>
      <vt:lpstr>Quadrupole moment</vt:lpstr>
      <vt:lpstr>Composition</vt:lpstr>
      <vt:lpstr>The Periodic Table for Astronomy</vt:lpstr>
      <vt:lpstr>Solar composition</vt:lpstr>
      <vt:lpstr>Determination of solar (stellar) abundances</vt:lpstr>
      <vt:lpstr>Temperature &amp; Density Structure of the Solar Atmosphere</vt:lpstr>
      <vt:lpstr>3D realistic simulation of the solar surface take into account all essential physics: stratification, gravity, radiative energy transfer, ionization, detailed chemical composition</vt:lpstr>
      <vt:lpstr>Example of fitting synthetic spectral line of Fe I from1D and 3D models to observations</vt:lpstr>
      <vt:lpstr>Illustration of the solar abundances (mass fractions)</vt:lpstr>
      <vt:lpstr>The low Z led to a “crisis” in helioseismology and  solar modeling</vt:lpstr>
      <vt:lpstr>Luminosity</vt:lpstr>
      <vt:lpstr>Irradiance variations</vt:lpstr>
      <vt:lpstr>Faint young Sun paradox</vt:lpstr>
      <vt:lpstr>Effective temperature of the Sun</vt:lpstr>
      <vt:lpstr>Spectral energy distribution</vt:lpstr>
      <vt:lpstr>Solar irradiance spectrum</vt:lpstr>
      <vt:lpstr>Black body radiation</vt:lpstr>
      <vt:lpstr>PowerPoint Presentation</vt:lpstr>
      <vt:lpstr>Spectral energy distribution</vt:lpstr>
      <vt:lpstr>Visible spectrum</vt:lpstr>
      <vt:lpstr>Hydrogen series</vt:lpstr>
      <vt:lpstr>Visible spectrum</vt:lpstr>
      <vt:lpstr>PowerPoint Presentation</vt:lpstr>
      <vt:lpstr>PowerPoint Presentation</vt:lpstr>
      <vt:lpstr>PowerPoint Presentation</vt:lpstr>
      <vt:lpstr>PowerPoint Presentation</vt:lpstr>
      <vt:lpstr>Different parts of Fraunhofer lines are formed in different layers: the line core is formed higher than the line wings</vt:lpstr>
      <vt:lpstr>VAL (Vernazza, Avrett, Loeser) model of the solar atmosphere</vt:lpstr>
      <vt:lpstr>Color indices</vt:lpstr>
      <vt:lpstr>Infrared spectrum</vt:lpstr>
      <vt:lpstr>Radio spectrum</vt:lpstr>
      <vt:lpstr>UV spectrum</vt:lpstr>
      <vt:lpstr>EUV and X-ray spectrum</vt:lpstr>
      <vt:lpstr>X-ray emission is highly variable Soft X-ray from GOES satellite (last 2 days)</vt:lpstr>
      <vt:lpstr>Real-time solar images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Alexander Kosovichev</dc:creator>
  <cp:lastModifiedBy>sasha</cp:lastModifiedBy>
  <cp:revision>92</cp:revision>
  <cp:lastPrinted>2018-09-10T03:48:12Z</cp:lastPrinted>
  <dcterms:created xsi:type="dcterms:W3CDTF">2008-01-08T22:10:40Z</dcterms:created>
  <dcterms:modified xsi:type="dcterms:W3CDTF">2018-09-10T03:51:25Z</dcterms:modified>
</cp:coreProperties>
</file>