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doc" ContentType="application/msword"/>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3.jpg" ContentType="image/gif"/>
  <Override PartName="/ppt/media/image4.jpg" ContentType="image/gif"/>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310" r:id="rId2"/>
    <p:sldId id="256" r:id="rId3"/>
    <p:sldId id="313" r:id="rId4"/>
    <p:sldId id="314" r:id="rId5"/>
    <p:sldId id="316" r:id="rId6"/>
    <p:sldId id="318" r:id="rId7"/>
    <p:sldId id="319" r:id="rId8"/>
    <p:sldId id="320" r:id="rId9"/>
    <p:sldId id="321" r:id="rId10"/>
    <p:sldId id="322" r:id="rId11"/>
    <p:sldId id="323" r:id="rId12"/>
    <p:sldId id="327" r:id="rId13"/>
    <p:sldId id="326" r:id="rId14"/>
    <p:sldId id="324" r:id="rId15"/>
    <p:sldId id="329" r:id="rId16"/>
    <p:sldId id="330" r:id="rId17"/>
    <p:sldId id="331" r:id="rId18"/>
    <p:sldId id="332" r:id="rId19"/>
    <p:sldId id="333" r:id="rId20"/>
    <p:sldId id="286" r:id="rId21"/>
    <p:sldId id="335" r:id="rId22"/>
    <p:sldId id="287" r:id="rId23"/>
    <p:sldId id="336" r:id="rId24"/>
    <p:sldId id="337" r:id="rId25"/>
    <p:sldId id="338" r:id="rId26"/>
    <p:sldId id="334" r:id="rId27"/>
    <p:sldId id="339" r:id="rId28"/>
    <p:sldId id="340" r:id="rId29"/>
    <p:sldId id="285" r:id="rId30"/>
    <p:sldId id="341" r:id="rId31"/>
    <p:sldId id="342" r:id="rId32"/>
    <p:sldId id="343" r:id="rId33"/>
    <p:sldId id="344" r:id="rId34"/>
    <p:sldId id="345" r:id="rId35"/>
    <p:sldId id="346" r:id="rId36"/>
    <p:sldId id="347" r:id="rId37"/>
    <p:sldId id="356" r:id="rId38"/>
    <p:sldId id="348" r:id="rId39"/>
    <p:sldId id="357" r:id="rId40"/>
    <p:sldId id="349" r:id="rId41"/>
    <p:sldId id="350" r:id="rId42"/>
    <p:sldId id="358" r:id="rId43"/>
    <p:sldId id="359" r:id="rId44"/>
    <p:sldId id="360" r:id="rId45"/>
    <p:sldId id="361" r:id="rId46"/>
    <p:sldId id="362" r:id="rId47"/>
    <p:sldId id="363" r:id="rId48"/>
    <p:sldId id="365" r:id="rId49"/>
    <p:sldId id="366" r:id="rId50"/>
    <p:sldId id="368" r:id="rId51"/>
    <p:sldId id="367" r:id="rId52"/>
    <p:sldId id="369" r:id="rId53"/>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24" autoAdjust="0"/>
  </p:normalViewPr>
  <p:slideViewPr>
    <p:cSldViewPr>
      <p:cViewPr varScale="1">
        <p:scale>
          <a:sx n="126" d="100"/>
          <a:sy n="126" d="100"/>
        </p:scale>
        <p:origin x="-144" y="-90"/>
      </p:cViewPr>
      <p:guideLst>
        <p:guide orient="horz" pos="2160"/>
        <p:guide pos="2880"/>
      </p:guideLst>
    </p:cSldViewPr>
  </p:slideViewPr>
  <p:notesTextViewPr>
    <p:cViewPr>
      <p:scale>
        <a:sx n="1" d="1"/>
        <a:sy n="1" d="1"/>
      </p:scale>
      <p:origin x="0" y="0"/>
    </p:cViewPr>
  </p:notesTextViewPr>
  <p:sorterViewPr>
    <p:cViewPr>
      <p:scale>
        <a:sx n="49" d="100"/>
        <a:sy n="4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image" Target="../media/image4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4"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474" cy="479399"/>
          </a:xfrm>
          <a:prstGeom prst="rect">
            <a:avLst/>
          </a:prstGeom>
        </p:spPr>
        <p:txBody>
          <a:bodyPr vert="horz" lIns="95674" tIns="47837" rIns="95674" bIns="47837" rtlCol="0"/>
          <a:lstStyle>
            <a:lvl1pPr algn="l">
              <a:defRPr sz="1300"/>
            </a:lvl1pPr>
          </a:lstStyle>
          <a:p>
            <a:endParaRPr lang="en-US"/>
          </a:p>
        </p:txBody>
      </p:sp>
      <p:sp>
        <p:nvSpPr>
          <p:cNvPr id="3" name="Date Placeholder 2"/>
          <p:cNvSpPr>
            <a:spLocks noGrp="1"/>
          </p:cNvSpPr>
          <p:nvPr>
            <p:ph type="dt" sz="quarter" idx="1"/>
          </p:nvPr>
        </p:nvSpPr>
        <p:spPr>
          <a:xfrm>
            <a:off x="4144055" y="0"/>
            <a:ext cx="3169474" cy="479399"/>
          </a:xfrm>
          <a:prstGeom prst="rect">
            <a:avLst/>
          </a:prstGeom>
        </p:spPr>
        <p:txBody>
          <a:bodyPr vert="horz" lIns="95674" tIns="47837" rIns="95674" bIns="47837" rtlCol="0"/>
          <a:lstStyle>
            <a:lvl1pPr algn="r">
              <a:defRPr sz="1300"/>
            </a:lvl1pPr>
          </a:lstStyle>
          <a:p>
            <a:fld id="{9F24EB78-3A79-4320-ACDE-51E931B7F51E}" type="datetimeFigureOut">
              <a:rPr lang="en-US" smtClean="0"/>
              <a:t>11/24/2018</a:t>
            </a:fld>
            <a:endParaRPr lang="en-US"/>
          </a:p>
        </p:txBody>
      </p:sp>
      <p:sp>
        <p:nvSpPr>
          <p:cNvPr id="4" name="Footer Placeholder 3"/>
          <p:cNvSpPr>
            <a:spLocks noGrp="1"/>
          </p:cNvSpPr>
          <p:nvPr>
            <p:ph type="ftr" sz="quarter" idx="2"/>
          </p:nvPr>
        </p:nvSpPr>
        <p:spPr>
          <a:xfrm>
            <a:off x="0" y="9120149"/>
            <a:ext cx="3169474" cy="479399"/>
          </a:xfrm>
          <a:prstGeom prst="rect">
            <a:avLst/>
          </a:prstGeom>
        </p:spPr>
        <p:txBody>
          <a:bodyPr vert="horz" lIns="95674" tIns="47837" rIns="95674" bIns="47837" rtlCol="0" anchor="b"/>
          <a:lstStyle>
            <a:lvl1pPr algn="l">
              <a:defRPr sz="1300"/>
            </a:lvl1pPr>
          </a:lstStyle>
          <a:p>
            <a:endParaRPr lang="en-US"/>
          </a:p>
        </p:txBody>
      </p:sp>
      <p:sp>
        <p:nvSpPr>
          <p:cNvPr id="5" name="Slide Number Placeholder 4"/>
          <p:cNvSpPr>
            <a:spLocks noGrp="1"/>
          </p:cNvSpPr>
          <p:nvPr>
            <p:ph type="sldNum" sz="quarter" idx="3"/>
          </p:nvPr>
        </p:nvSpPr>
        <p:spPr>
          <a:xfrm>
            <a:off x="4144055" y="9120149"/>
            <a:ext cx="3169474" cy="479399"/>
          </a:xfrm>
          <a:prstGeom prst="rect">
            <a:avLst/>
          </a:prstGeom>
        </p:spPr>
        <p:txBody>
          <a:bodyPr vert="horz" lIns="95674" tIns="47837" rIns="95674" bIns="47837" rtlCol="0" anchor="b"/>
          <a:lstStyle>
            <a:lvl1pPr algn="r">
              <a:defRPr sz="1300"/>
            </a:lvl1pPr>
          </a:lstStyle>
          <a:p>
            <a:fld id="{4029C542-9659-4486-93F7-EEA75D2CD90E}" type="slidenum">
              <a:rPr lang="en-US" smtClean="0"/>
              <a:t>‹#›</a:t>
            </a:fld>
            <a:endParaRPr lang="en-US"/>
          </a:p>
        </p:txBody>
      </p:sp>
    </p:spTree>
    <p:extLst>
      <p:ext uri="{BB962C8B-B14F-4D97-AF65-F5344CB8AC3E}">
        <p14:creationId xmlns:p14="http://schemas.microsoft.com/office/powerpoint/2010/main" val="29635370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474" cy="479399"/>
          </a:xfrm>
          <a:prstGeom prst="rect">
            <a:avLst/>
          </a:prstGeom>
        </p:spPr>
        <p:txBody>
          <a:bodyPr vert="horz" lIns="95674" tIns="47837" rIns="95674" bIns="47837" rtlCol="0"/>
          <a:lstStyle>
            <a:lvl1pPr algn="l">
              <a:defRPr sz="1300"/>
            </a:lvl1pPr>
          </a:lstStyle>
          <a:p>
            <a:endParaRPr lang="en-US"/>
          </a:p>
        </p:txBody>
      </p:sp>
      <p:sp>
        <p:nvSpPr>
          <p:cNvPr id="3" name="Date Placeholder 2"/>
          <p:cNvSpPr>
            <a:spLocks noGrp="1"/>
          </p:cNvSpPr>
          <p:nvPr>
            <p:ph type="dt" idx="1"/>
          </p:nvPr>
        </p:nvSpPr>
        <p:spPr>
          <a:xfrm>
            <a:off x="4144055" y="0"/>
            <a:ext cx="3169474" cy="479399"/>
          </a:xfrm>
          <a:prstGeom prst="rect">
            <a:avLst/>
          </a:prstGeom>
        </p:spPr>
        <p:txBody>
          <a:bodyPr vert="horz" lIns="95674" tIns="47837" rIns="95674" bIns="47837" rtlCol="0"/>
          <a:lstStyle>
            <a:lvl1pPr algn="r">
              <a:defRPr sz="1300"/>
            </a:lvl1pPr>
          </a:lstStyle>
          <a:p>
            <a:fld id="{59576E99-CD79-40DD-9B22-FC2298728A89}" type="datetimeFigureOut">
              <a:rPr lang="en-US" smtClean="0"/>
              <a:t>11/24/2018</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5674" tIns="47837" rIns="95674" bIns="47837" rtlCol="0" anchor="ctr"/>
          <a:lstStyle/>
          <a:p>
            <a:endParaRPr lang="en-US"/>
          </a:p>
        </p:txBody>
      </p:sp>
      <p:sp>
        <p:nvSpPr>
          <p:cNvPr id="5" name="Notes Placeholder 4"/>
          <p:cNvSpPr>
            <a:spLocks noGrp="1"/>
          </p:cNvSpPr>
          <p:nvPr>
            <p:ph type="body" sz="quarter" idx="3"/>
          </p:nvPr>
        </p:nvSpPr>
        <p:spPr>
          <a:xfrm>
            <a:off x="732189" y="4560901"/>
            <a:ext cx="5850823" cy="4319548"/>
          </a:xfrm>
          <a:prstGeom prst="rect">
            <a:avLst/>
          </a:prstGeom>
        </p:spPr>
        <p:txBody>
          <a:bodyPr vert="horz" lIns="95674" tIns="47837" rIns="95674" bIns="4783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20149"/>
            <a:ext cx="3169474" cy="479399"/>
          </a:xfrm>
          <a:prstGeom prst="rect">
            <a:avLst/>
          </a:prstGeom>
        </p:spPr>
        <p:txBody>
          <a:bodyPr vert="horz" lIns="95674" tIns="47837" rIns="95674" bIns="47837" rtlCol="0" anchor="b"/>
          <a:lstStyle>
            <a:lvl1pPr algn="l">
              <a:defRPr sz="1300"/>
            </a:lvl1pPr>
          </a:lstStyle>
          <a:p>
            <a:endParaRPr lang="en-US"/>
          </a:p>
        </p:txBody>
      </p:sp>
      <p:sp>
        <p:nvSpPr>
          <p:cNvPr id="7" name="Slide Number Placeholder 6"/>
          <p:cNvSpPr>
            <a:spLocks noGrp="1"/>
          </p:cNvSpPr>
          <p:nvPr>
            <p:ph type="sldNum" sz="quarter" idx="5"/>
          </p:nvPr>
        </p:nvSpPr>
        <p:spPr>
          <a:xfrm>
            <a:off x="4144055" y="9120149"/>
            <a:ext cx="3169474" cy="479399"/>
          </a:xfrm>
          <a:prstGeom prst="rect">
            <a:avLst/>
          </a:prstGeom>
        </p:spPr>
        <p:txBody>
          <a:bodyPr vert="horz" lIns="95674" tIns="47837" rIns="95674" bIns="47837" rtlCol="0" anchor="b"/>
          <a:lstStyle>
            <a:lvl1pPr algn="r">
              <a:defRPr sz="1300"/>
            </a:lvl1pPr>
          </a:lstStyle>
          <a:p>
            <a:fld id="{3CC630BE-7FCD-4362-A6B0-7697B32014C3}" type="slidenum">
              <a:rPr lang="en-US" smtClean="0"/>
              <a:t>‹#›</a:t>
            </a:fld>
            <a:endParaRPr lang="en-US"/>
          </a:p>
        </p:txBody>
      </p:sp>
    </p:spTree>
    <p:extLst>
      <p:ext uri="{BB962C8B-B14F-4D97-AF65-F5344CB8AC3E}">
        <p14:creationId xmlns:p14="http://schemas.microsoft.com/office/powerpoint/2010/main" val="500608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DD532E-75B8-4CBD-8F15-B061B9A0D34C}" type="slidenum">
              <a:rPr lang="en-US" altLang="en-US"/>
              <a:pPr/>
              <a:t>6</a:t>
            </a:fld>
            <a:endParaRPr lang="en-US" altLang="en-US"/>
          </a:p>
        </p:txBody>
      </p:sp>
      <p:sp>
        <p:nvSpPr>
          <p:cNvPr id="9218" name="Rectangle 2"/>
          <p:cNvSpPr>
            <a:spLocks noGrp="1" noRot="1" noChangeAspect="1" noChangeArrowheads="1" noTextEdit="1"/>
          </p:cNvSpPr>
          <p:nvPr>
            <p:ph type="sldImg"/>
          </p:nvPr>
        </p:nvSpPr>
        <p:spPr>
          <a:xfrm>
            <a:off x="1258888" y="720725"/>
            <a:ext cx="4800600" cy="3600450"/>
          </a:xfrm>
          <a:ln/>
        </p:spPr>
      </p:sp>
      <p:sp>
        <p:nvSpPr>
          <p:cNvPr id="9219"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C14ECC-F723-47BA-B0F6-82E47D0A8541}" type="slidenum">
              <a:rPr lang="en-US" altLang="en-US"/>
              <a:pPr/>
              <a:t>28</a:t>
            </a:fld>
            <a:endParaRPr lang="en-US" altLang="en-US"/>
          </a:p>
        </p:txBody>
      </p:sp>
      <p:sp>
        <p:nvSpPr>
          <p:cNvPr id="48130" name="Rectangle 2"/>
          <p:cNvSpPr>
            <a:spLocks noGrp="1" noRot="1" noChangeAspect="1" noChangeArrowheads="1" noTextEdit="1"/>
          </p:cNvSpPr>
          <p:nvPr>
            <p:ph type="sldImg"/>
          </p:nvPr>
        </p:nvSpPr>
        <p:spPr>
          <a:xfrm>
            <a:off x="1258888" y="720725"/>
            <a:ext cx="4800600" cy="3600450"/>
          </a:xfrm>
          <a:ln/>
        </p:spPr>
      </p:sp>
      <p:sp>
        <p:nvSpPr>
          <p:cNvPr id="48131"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F71CFF-BEF3-4DDD-8CFA-C01B6C1E6CCE}" type="slidenum">
              <a:rPr lang="en-US" altLang="en-US"/>
              <a:pPr/>
              <a:t>30</a:t>
            </a:fld>
            <a:endParaRPr lang="en-US" altLang="en-US"/>
          </a:p>
        </p:txBody>
      </p:sp>
      <p:sp>
        <p:nvSpPr>
          <p:cNvPr id="50178" name="Rectangle 2"/>
          <p:cNvSpPr>
            <a:spLocks noGrp="1" noRot="1" noChangeAspect="1" noChangeArrowheads="1" noTextEdit="1"/>
          </p:cNvSpPr>
          <p:nvPr>
            <p:ph type="sldImg"/>
          </p:nvPr>
        </p:nvSpPr>
        <p:spPr>
          <a:xfrm>
            <a:off x="1258888" y="720725"/>
            <a:ext cx="4800600" cy="3600450"/>
          </a:xfrm>
          <a:ln/>
        </p:spPr>
      </p:sp>
      <p:sp>
        <p:nvSpPr>
          <p:cNvPr id="50179"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25DCE3-0096-43A8-987F-E35FBAA83B2D}" type="slidenum">
              <a:rPr lang="en-US" altLang="en-US"/>
              <a:pPr/>
              <a:t>32</a:t>
            </a:fld>
            <a:endParaRPr lang="en-US" altLang="en-US"/>
          </a:p>
        </p:txBody>
      </p:sp>
      <p:sp>
        <p:nvSpPr>
          <p:cNvPr id="52226" name="Rectangle 2"/>
          <p:cNvSpPr>
            <a:spLocks noGrp="1" noRot="1" noChangeAspect="1" noChangeArrowheads="1" noTextEdit="1"/>
          </p:cNvSpPr>
          <p:nvPr>
            <p:ph type="sldImg"/>
          </p:nvPr>
        </p:nvSpPr>
        <p:spPr>
          <a:xfrm>
            <a:off x="1258888" y="720725"/>
            <a:ext cx="4800600" cy="3600450"/>
          </a:xfrm>
          <a:ln/>
        </p:spPr>
      </p:sp>
      <p:sp>
        <p:nvSpPr>
          <p:cNvPr id="52227"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0115FA-F04A-48C5-A32E-1284BD3DB671}" type="slidenum">
              <a:rPr lang="en-US" altLang="en-US"/>
              <a:pPr/>
              <a:t>33</a:t>
            </a:fld>
            <a:endParaRPr lang="en-US" altLang="en-US"/>
          </a:p>
        </p:txBody>
      </p:sp>
      <p:sp>
        <p:nvSpPr>
          <p:cNvPr id="56322" name="Rectangle 2"/>
          <p:cNvSpPr>
            <a:spLocks noGrp="1" noRot="1" noChangeAspect="1" noChangeArrowheads="1" noTextEdit="1"/>
          </p:cNvSpPr>
          <p:nvPr>
            <p:ph type="sldImg"/>
          </p:nvPr>
        </p:nvSpPr>
        <p:spPr>
          <a:xfrm>
            <a:off x="1258888" y="720725"/>
            <a:ext cx="4800600" cy="3600450"/>
          </a:xfrm>
          <a:ln/>
        </p:spPr>
      </p:sp>
      <p:sp>
        <p:nvSpPr>
          <p:cNvPr id="56323"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B0A777-75EC-4086-9C25-2797CC5F4860}" type="slidenum">
              <a:rPr lang="en-US" altLang="en-US"/>
              <a:pPr/>
              <a:t>34</a:t>
            </a:fld>
            <a:endParaRPr lang="en-US" altLang="en-US"/>
          </a:p>
        </p:txBody>
      </p:sp>
      <p:sp>
        <p:nvSpPr>
          <p:cNvPr id="58370" name="Rectangle 2"/>
          <p:cNvSpPr>
            <a:spLocks noGrp="1" noRot="1" noChangeAspect="1" noChangeArrowheads="1" noTextEdit="1"/>
          </p:cNvSpPr>
          <p:nvPr>
            <p:ph type="sldImg"/>
          </p:nvPr>
        </p:nvSpPr>
        <p:spPr>
          <a:xfrm>
            <a:off x="1258888" y="720725"/>
            <a:ext cx="4800600" cy="3600450"/>
          </a:xfrm>
          <a:ln/>
        </p:spPr>
      </p:sp>
      <p:sp>
        <p:nvSpPr>
          <p:cNvPr id="58371"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79045B-FBB7-4997-A2B6-FE89FE5A97EE}" type="slidenum">
              <a:rPr lang="en-US" altLang="en-US"/>
              <a:pPr/>
              <a:t>36</a:t>
            </a:fld>
            <a:endParaRPr lang="en-US" altLang="en-US"/>
          </a:p>
        </p:txBody>
      </p:sp>
      <p:sp>
        <p:nvSpPr>
          <p:cNvPr id="60418" name="Rectangle 2"/>
          <p:cNvSpPr>
            <a:spLocks noGrp="1" noRot="1" noChangeAspect="1" noChangeArrowheads="1" noTextEdit="1"/>
          </p:cNvSpPr>
          <p:nvPr>
            <p:ph type="sldImg"/>
          </p:nvPr>
        </p:nvSpPr>
        <p:spPr>
          <a:xfrm>
            <a:off x="1258888" y="720725"/>
            <a:ext cx="4800600" cy="3600450"/>
          </a:xfrm>
          <a:ln/>
        </p:spPr>
      </p:sp>
      <p:sp>
        <p:nvSpPr>
          <p:cNvPr id="60419"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Vollund</a:t>
            </a:r>
            <a:r>
              <a:rPr lang="en-US" dirty="0" smtClean="0"/>
              <a:t>-Stern</a:t>
            </a:r>
            <a:r>
              <a:rPr lang="en-US" baseline="0" dirty="0" smtClean="0"/>
              <a:t> model: superposition of the convection (solar wind driven) and co-rotational E-fields: yields equipotential lines that explain the </a:t>
            </a:r>
            <a:r>
              <a:rPr lang="en-US" baseline="0" dirty="0" err="1" smtClean="0"/>
              <a:t>plasmasphere</a:t>
            </a:r>
            <a:r>
              <a:rPr lang="en-US" baseline="0" dirty="0" smtClean="0"/>
              <a:t> (inside the Alfven layer) and </a:t>
            </a:r>
            <a:r>
              <a:rPr lang="en-US" baseline="0" dirty="0" err="1" smtClean="0"/>
              <a:t>plasmapause</a:t>
            </a:r>
            <a:r>
              <a:rPr lang="en-US" baseline="0" dirty="0" smtClean="0"/>
              <a:t> (</a:t>
            </a:r>
            <a:r>
              <a:rPr lang="en-US" baseline="0" dirty="0" err="1" smtClean="0"/>
              <a:t>separatrix</a:t>
            </a:r>
            <a:r>
              <a:rPr lang="en-US" baseline="0" dirty="0" smtClean="0"/>
              <a:t>)</a:t>
            </a:r>
          </a:p>
          <a:p>
            <a:r>
              <a:rPr lang="en-US" baseline="0" dirty="0" smtClean="0"/>
              <a:t>Sources: ionosphere</a:t>
            </a:r>
          </a:p>
          <a:p>
            <a:r>
              <a:rPr lang="en-US" baseline="0" dirty="0" smtClean="0"/>
              <a:t>Sinks: loss due to convection to the dayside magnetopause</a:t>
            </a:r>
            <a:r>
              <a:rPr lang="en-US" baseline="0" smtClean="0"/>
              <a:t>… erosion</a:t>
            </a:r>
            <a:endParaRPr lang="en-US" dirty="0"/>
          </a:p>
        </p:txBody>
      </p:sp>
      <p:sp>
        <p:nvSpPr>
          <p:cNvPr id="4" name="Slide Number Placeholder 3"/>
          <p:cNvSpPr>
            <a:spLocks noGrp="1"/>
          </p:cNvSpPr>
          <p:nvPr>
            <p:ph type="sldNum" sz="quarter" idx="10"/>
          </p:nvPr>
        </p:nvSpPr>
        <p:spPr/>
        <p:txBody>
          <a:bodyPr/>
          <a:lstStyle/>
          <a:p>
            <a:fld id="{9C029BC8-015C-5B43-9E1B-0D607F33BD4B}" type="slidenum">
              <a:rPr lang="en-US" smtClean="0"/>
              <a:t>37</a:t>
            </a:fld>
            <a:endParaRPr lang="en-US"/>
          </a:p>
        </p:txBody>
      </p:sp>
    </p:spTree>
    <p:extLst>
      <p:ext uri="{BB962C8B-B14F-4D97-AF65-F5344CB8AC3E}">
        <p14:creationId xmlns:p14="http://schemas.microsoft.com/office/powerpoint/2010/main" val="341512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Dst</a:t>
            </a:r>
            <a:r>
              <a:rPr lang="en-US" baseline="0" dirty="0" smtClean="0"/>
              <a:t> : Disturbance storm-time index; put together of fixed stations using the local horizontal (H) components; </a:t>
            </a:r>
            <a:r>
              <a:rPr lang="en-US" baseline="0" dirty="0" err="1" smtClean="0"/>
              <a:t>sym</a:t>
            </a:r>
            <a:r>
              <a:rPr lang="en-US" baseline="0" dirty="0" smtClean="0"/>
              <a:t>-H is a good proxy</a:t>
            </a:r>
          </a:p>
          <a:p>
            <a:r>
              <a:rPr lang="en-US" baseline="0" dirty="0" smtClean="0"/>
              <a:t>Also mention </a:t>
            </a:r>
            <a:r>
              <a:rPr lang="en-US" baseline="0" dirty="0" err="1" smtClean="0"/>
              <a:t>SuperMag</a:t>
            </a:r>
            <a:r>
              <a:rPr lang="en-US" baseline="0" dirty="0" smtClean="0"/>
              <a:t> indices: local time dependent</a:t>
            </a:r>
          </a:p>
        </p:txBody>
      </p:sp>
      <p:sp>
        <p:nvSpPr>
          <p:cNvPr id="4" name="Slide Number Placeholder 3"/>
          <p:cNvSpPr>
            <a:spLocks noGrp="1"/>
          </p:cNvSpPr>
          <p:nvPr>
            <p:ph type="sldNum" sz="quarter" idx="10"/>
          </p:nvPr>
        </p:nvSpPr>
        <p:spPr/>
        <p:txBody>
          <a:bodyPr/>
          <a:lstStyle/>
          <a:p>
            <a:fld id="{9C029BC8-015C-5B43-9E1B-0D607F33BD4B}" type="slidenum">
              <a:rPr lang="en-US" smtClean="0"/>
              <a:t>39</a:t>
            </a:fld>
            <a:endParaRPr lang="en-US"/>
          </a:p>
        </p:txBody>
      </p:sp>
    </p:spTree>
    <p:extLst>
      <p:ext uri="{BB962C8B-B14F-4D97-AF65-F5344CB8AC3E}">
        <p14:creationId xmlns:p14="http://schemas.microsoft.com/office/powerpoint/2010/main" val="1167337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Let me remind you of the specific science objectives that the core team members are committed to addressing.</a:t>
            </a:r>
          </a:p>
          <a:p>
            <a:endParaRPr lang="en-US" altLang="en-US" smtClean="0"/>
          </a:p>
          <a:p>
            <a:r>
              <a:rPr lang="en-US" altLang="en-US" smtClean="0"/>
              <a:t>These goals are what the team have been given the resources to address.  Their highest priority in managing those resources must be committed to advancing these goals. </a:t>
            </a:r>
          </a:p>
          <a:p>
            <a:endParaRPr lang="en-US" altLang="en-US" smtClean="0"/>
          </a:p>
          <a:p>
            <a:r>
              <a:rPr lang="en-US" altLang="en-US" smtClean="0"/>
              <a:t>These are actually quite narrow goals aren’t they?  This is especially so when one considers the scope and sophistication of the hardware.</a:t>
            </a:r>
          </a:p>
        </p:txBody>
      </p:sp>
      <p:sp>
        <p:nvSpPr>
          <p:cNvPr id="1320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pitchFamily="34" charset="0"/>
                <a:ea typeface="MS PGothic" pitchFamily="34" charset="-128"/>
              </a:defRPr>
            </a:lvl1pPr>
            <a:lvl2pPr marL="785355" indent="-302059" eaLnBrk="0" hangingPunct="0">
              <a:defRPr sz="2500">
                <a:solidFill>
                  <a:schemeClr val="tx1"/>
                </a:solidFill>
                <a:latin typeface="Arial" pitchFamily="34" charset="0"/>
                <a:ea typeface="MS PGothic" pitchFamily="34" charset="-128"/>
              </a:defRPr>
            </a:lvl2pPr>
            <a:lvl3pPr marL="1208239" indent="-241648" eaLnBrk="0" hangingPunct="0">
              <a:defRPr sz="2500">
                <a:solidFill>
                  <a:schemeClr val="tx1"/>
                </a:solidFill>
                <a:latin typeface="Arial" pitchFamily="34" charset="0"/>
                <a:ea typeface="MS PGothic" pitchFamily="34" charset="-128"/>
              </a:defRPr>
            </a:lvl3pPr>
            <a:lvl4pPr marL="1691534" indent="-241648" eaLnBrk="0" hangingPunct="0">
              <a:defRPr sz="2500">
                <a:solidFill>
                  <a:schemeClr val="tx1"/>
                </a:solidFill>
                <a:latin typeface="Arial" pitchFamily="34" charset="0"/>
                <a:ea typeface="MS PGothic" pitchFamily="34" charset="-128"/>
              </a:defRPr>
            </a:lvl4pPr>
            <a:lvl5pPr marL="2174830" indent="-241648" eaLnBrk="0" hangingPunct="0">
              <a:defRPr sz="2500">
                <a:solidFill>
                  <a:schemeClr val="tx1"/>
                </a:solidFill>
                <a:latin typeface="Arial" pitchFamily="34" charset="0"/>
                <a:ea typeface="MS PGothic" pitchFamily="34" charset="-128"/>
              </a:defRPr>
            </a:lvl5pPr>
            <a:lvl6pPr marL="2658125"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6pPr>
            <a:lvl7pPr marL="3141422"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7pPr>
            <a:lvl8pPr marL="3624717"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8pPr>
            <a:lvl9pPr marL="4108012"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9pPr>
          </a:lstStyle>
          <a:p>
            <a:pPr eaLnBrk="1" hangingPunct="1"/>
            <a:fld id="{8F23899D-0F28-4657-A1B2-1A26C06D2B02}" type="slidenum">
              <a:rPr lang="en-US" altLang="en-US" sz="1300">
                <a:latin typeface="Calibri" pitchFamily="34" charset="0"/>
              </a:rPr>
              <a:pPr eaLnBrk="1" hangingPunct="1"/>
              <a:t>48</a:t>
            </a:fld>
            <a:endParaRPr lang="en-US" altLang="en-US" sz="13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 core MMS team will be laser focused on two regions of geospace: the dayside magnetopause boundary and the nightside neutral sheet.  Their interests are on the extremely small electron and ion diffusion regions.</a:t>
            </a:r>
          </a:p>
          <a:p>
            <a:endParaRPr lang="en-US" altLang="en-US" smtClean="0"/>
          </a:p>
          <a:p>
            <a:endParaRPr lang="en-US" altLang="en-US" smtClean="0"/>
          </a:p>
        </p:txBody>
      </p:sp>
      <p:sp>
        <p:nvSpPr>
          <p:cNvPr id="1331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pitchFamily="34" charset="0"/>
                <a:ea typeface="MS PGothic" pitchFamily="34" charset="-128"/>
              </a:defRPr>
            </a:lvl1pPr>
            <a:lvl2pPr marL="785355" indent="-302059" eaLnBrk="0" hangingPunct="0">
              <a:defRPr sz="2500">
                <a:solidFill>
                  <a:schemeClr val="tx1"/>
                </a:solidFill>
                <a:latin typeface="Arial" pitchFamily="34" charset="0"/>
                <a:ea typeface="MS PGothic" pitchFamily="34" charset="-128"/>
              </a:defRPr>
            </a:lvl2pPr>
            <a:lvl3pPr marL="1208239" indent="-241648" eaLnBrk="0" hangingPunct="0">
              <a:defRPr sz="2500">
                <a:solidFill>
                  <a:schemeClr val="tx1"/>
                </a:solidFill>
                <a:latin typeface="Arial" pitchFamily="34" charset="0"/>
                <a:ea typeface="MS PGothic" pitchFamily="34" charset="-128"/>
              </a:defRPr>
            </a:lvl3pPr>
            <a:lvl4pPr marL="1691534" indent="-241648" eaLnBrk="0" hangingPunct="0">
              <a:defRPr sz="2500">
                <a:solidFill>
                  <a:schemeClr val="tx1"/>
                </a:solidFill>
                <a:latin typeface="Arial" pitchFamily="34" charset="0"/>
                <a:ea typeface="MS PGothic" pitchFamily="34" charset="-128"/>
              </a:defRPr>
            </a:lvl4pPr>
            <a:lvl5pPr marL="2174830" indent="-241648" eaLnBrk="0" hangingPunct="0">
              <a:defRPr sz="2500">
                <a:solidFill>
                  <a:schemeClr val="tx1"/>
                </a:solidFill>
                <a:latin typeface="Arial" pitchFamily="34" charset="0"/>
                <a:ea typeface="MS PGothic" pitchFamily="34" charset="-128"/>
              </a:defRPr>
            </a:lvl5pPr>
            <a:lvl6pPr marL="2658125"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6pPr>
            <a:lvl7pPr marL="3141422"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7pPr>
            <a:lvl8pPr marL="3624717"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8pPr>
            <a:lvl9pPr marL="4108012"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9pPr>
          </a:lstStyle>
          <a:p>
            <a:pPr eaLnBrk="1" hangingPunct="1"/>
            <a:fld id="{09A3F7A5-D093-467A-AB52-8589240AA799}" type="slidenum">
              <a:rPr lang="en-US" altLang="en-US" sz="1300">
                <a:latin typeface="Calibri" pitchFamily="34" charset="0"/>
              </a:rPr>
              <a:pPr eaLnBrk="1" hangingPunct="1"/>
              <a:t>49</a:t>
            </a:fld>
            <a:endParaRPr lang="en-US" altLang="en-US" sz="13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E8943A-CE1A-44F6-A41C-8F9532E5CCB6}" type="slidenum">
              <a:rPr lang="en-US" altLang="en-US"/>
              <a:pPr/>
              <a:t>7</a:t>
            </a:fld>
            <a:endParaRPr lang="en-US" altLang="en-US"/>
          </a:p>
        </p:txBody>
      </p:sp>
      <p:sp>
        <p:nvSpPr>
          <p:cNvPr id="13314" name="Rectangle 2"/>
          <p:cNvSpPr>
            <a:spLocks noGrp="1" noRot="1" noChangeAspect="1" noChangeArrowheads="1" noTextEdit="1"/>
          </p:cNvSpPr>
          <p:nvPr>
            <p:ph type="sldImg"/>
          </p:nvPr>
        </p:nvSpPr>
        <p:spPr>
          <a:xfrm>
            <a:off x="1258888" y="720725"/>
            <a:ext cx="4800600" cy="3600450"/>
          </a:xfrm>
          <a:ln/>
        </p:spPr>
      </p:sp>
      <p:sp>
        <p:nvSpPr>
          <p:cNvPr id="13315"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pitchFamily="34" charset="0"/>
                <a:ea typeface="MS PGothic" pitchFamily="34" charset="-128"/>
              </a:defRPr>
            </a:lvl1pPr>
            <a:lvl2pPr marL="785355" indent="-302059" eaLnBrk="0" hangingPunct="0">
              <a:defRPr sz="2500">
                <a:solidFill>
                  <a:schemeClr val="tx1"/>
                </a:solidFill>
                <a:latin typeface="Arial" pitchFamily="34" charset="0"/>
                <a:ea typeface="MS PGothic" pitchFamily="34" charset="-128"/>
              </a:defRPr>
            </a:lvl2pPr>
            <a:lvl3pPr marL="1208239" indent="-241648" eaLnBrk="0" hangingPunct="0">
              <a:defRPr sz="2500">
                <a:solidFill>
                  <a:schemeClr val="tx1"/>
                </a:solidFill>
                <a:latin typeface="Arial" pitchFamily="34" charset="0"/>
                <a:ea typeface="MS PGothic" pitchFamily="34" charset="-128"/>
              </a:defRPr>
            </a:lvl3pPr>
            <a:lvl4pPr marL="1691534" indent="-241648" eaLnBrk="0" hangingPunct="0">
              <a:defRPr sz="2500">
                <a:solidFill>
                  <a:schemeClr val="tx1"/>
                </a:solidFill>
                <a:latin typeface="Arial" pitchFamily="34" charset="0"/>
                <a:ea typeface="MS PGothic" pitchFamily="34" charset="-128"/>
              </a:defRPr>
            </a:lvl4pPr>
            <a:lvl5pPr marL="2174830" indent="-241648" eaLnBrk="0" hangingPunct="0">
              <a:defRPr sz="2500">
                <a:solidFill>
                  <a:schemeClr val="tx1"/>
                </a:solidFill>
                <a:latin typeface="Arial" pitchFamily="34" charset="0"/>
                <a:ea typeface="MS PGothic" pitchFamily="34" charset="-128"/>
              </a:defRPr>
            </a:lvl5pPr>
            <a:lvl6pPr marL="2658125"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6pPr>
            <a:lvl7pPr marL="3141422"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7pPr>
            <a:lvl8pPr marL="3624717"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8pPr>
            <a:lvl9pPr marL="4108012"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9pPr>
          </a:lstStyle>
          <a:p>
            <a:pPr eaLnBrk="1" hangingPunct="1"/>
            <a:fld id="{2B682FFA-53E5-4A83-A5B7-F8B87F5A3F4E}" type="slidenum">
              <a:rPr lang="en-US" altLang="en-US" sz="1300">
                <a:latin typeface="Calibri" pitchFamily="34" charset="0"/>
              </a:rPr>
              <a:pPr eaLnBrk="1" hangingPunct="1"/>
              <a:t>50</a:t>
            </a:fld>
            <a:endParaRPr lang="en-US" altLang="en-US" sz="1300">
              <a:latin typeface="Calibri" pitchFamily="34" charset="0"/>
            </a:endParaRPr>
          </a:p>
        </p:txBody>
      </p:sp>
      <p:sp>
        <p:nvSpPr>
          <p:cNvPr id="747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 mission orbit has two phases to accomplish this.  First is an approximately 12 RE apogee orbit to skim the dayside magnetopause twice, this fall of 2015 and then again next fall in 2016.  MMS will then raise its apogee gradually to approximately 25 RE as it approaches the nightside neutral sheet region in 2016. When that exploration of the nightside is completed, the prime mission officially ends.</a:t>
            </a:r>
          </a:p>
          <a:p>
            <a:endParaRPr lang="en-US" altLang="en-US" smtClean="0"/>
          </a:p>
          <a:p>
            <a:r>
              <a:rPr lang="en-US" altLang="en-US" smtClean="0"/>
              <a:t> If MMS is fortunate, we will be able to hold this configuration for a few years of an extended mission operations. </a:t>
            </a:r>
          </a:p>
        </p:txBody>
      </p:sp>
      <p:sp>
        <p:nvSpPr>
          <p:cNvPr id="1341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pitchFamily="34" charset="0"/>
                <a:ea typeface="MS PGothic" pitchFamily="34" charset="-128"/>
              </a:defRPr>
            </a:lvl1pPr>
            <a:lvl2pPr marL="785355" indent="-302059" eaLnBrk="0" hangingPunct="0">
              <a:defRPr sz="2500">
                <a:solidFill>
                  <a:schemeClr val="tx1"/>
                </a:solidFill>
                <a:latin typeface="Arial" pitchFamily="34" charset="0"/>
                <a:ea typeface="MS PGothic" pitchFamily="34" charset="-128"/>
              </a:defRPr>
            </a:lvl2pPr>
            <a:lvl3pPr marL="1208239" indent="-241648" eaLnBrk="0" hangingPunct="0">
              <a:defRPr sz="2500">
                <a:solidFill>
                  <a:schemeClr val="tx1"/>
                </a:solidFill>
                <a:latin typeface="Arial" pitchFamily="34" charset="0"/>
                <a:ea typeface="MS PGothic" pitchFamily="34" charset="-128"/>
              </a:defRPr>
            </a:lvl3pPr>
            <a:lvl4pPr marL="1691534" indent="-241648" eaLnBrk="0" hangingPunct="0">
              <a:defRPr sz="2500">
                <a:solidFill>
                  <a:schemeClr val="tx1"/>
                </a:solidFill>
                <a:latin typeface="Arial" pitchFamily="34" charset="0"/>
                <a:ea typeface="MS PGothic" pitchFamily="34" charset="-128"/>
              </a:defRPr>
            </a:lvl4pPr>
            <a:lvl5pPr marL="2174830" indent="-241648" eaLnBrk="0" hangingPunct="0">
              <a:defRPr sz="2500">
                <a:solidFill>
                  <a:schemeClr val="tx1"/>
                </a:solidFill>
                <a:latin typeface="Arial" pitchFamily="34" charset="0"/>
                <a:ea typeface="MS PGothic" pitchFamily="34" charset="-128"/>
              </a:defRPr>
            </a:lvl5pPr>
            <a:lvl6pPr marL="2658125"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6pPr>
            <a:lvl7pPr marL="3141422"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7pPr>
            <a:lvl8pPr marL="3624717"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8pPr>
            <a:lvl9pPr marL="4108012" indent="-241648" defTabSz="481618" eaLnBrk="0" fontAlgn="base" hangingPunct="0">
              <a:spcBef>
                <a:spcPct val="0"/>
              </a:spcBef>
              <a:spcAft>
                <a:spcPct val="0"/>
              </a:spcAft>
              <a:defRPr sz="2500">
                <a:solidFill>
                  <a:schemeClr val="tx1"/>
                </a:solidFill>
                <a:latin typeface="Arial" pitchFamily="34" charset="0"/>
                <a:ea typeface="MS PGothic" pitchFamily="34" charset="-128"/>
              </a:defRPr>
            </a:lvl9pPr>
          </a:lstStyle>
          <a:p>
            <a:pPr eaLnBrk="1" hangingPunct="1"/>
            <a:fld id="{9EF5F721-01E0-4A40-995C-E4F844EC35A1}" type="slidenum">
              <a:rPr lang="en-US" altLang="en-US" sz="1300">
                <a:latin typeface="Calibri" pitchFamily="34" charset="0"/>
              </a:rPr>
              <a:pPr eaLnBrk="1" hangingPunct="1"/>
              <a:t>51</a:t>
            </a:fld>
            <a:endParaRPr lang="en-US" altLang="en-US" sz="13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03E1F3-B8F5-4D00-969A-4E64AB1C48B1}" type="slidenum">
              <a:rPr lang="en-US" altLang="en-US"/>
              <a:pPr/>
              <a:t>8</a:t>
            </a:fld>
            <a:endParaRPr lang="en-US" altLang="en-US"/>
          </a:p>
        </p:txBody>
      </p:sp>
      <p:sp>
        <p:nvSpPr>
          <p:cNvPr id="15362" name="Rectangle 2"/>
          <p:cNvSpPr>
            <a:spLocks noGrp="1" noRot="1" noChangeAspect="1" noChangeArrowheads="1" noTextEdit="1"/>
          </p:cNvSpPr>
          <p:nvPr>
            <p:ph type="sldImg"/>
          </p:nvPr>
        </p:nvSpPr>
        <p:spPr>
          <a:xfrm>
            <a:off x="1258888" y="720725"/>
            <a:ext cx="4800600" cy="3600450"/>
          </a:xfrm>
          <a:ln/>
        </p:spPr>
      </p:sp>
      <p:sp>
        <p:nvSpPr>
          <p:cNvPr id="15363"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5A3D63-ACF0-4DA4-A264-4E551C4FC065}" type="slidenum">
              <a:rPr lang="en-US" altLang="en-US"/>
              <a:pPr/>
              <a:t>17</a:t>
            </a:fld>
            <a:endParaRPr lang="en-US" altLang="en-US"/>
          </a:p>
        </p:txBody>
      </p:sp>
      <p:sp>
        <p:nvSpPr>
          <p:cNvPr id="28674" name="Rectangle 2"/>
          <p:cNvSpPr>
            <a:spLocks noGrp="1" noRot="1" noChangeAspect="1" noChangeArrowheads="1" noTextEdit="1"/>
          </p:cNvSpPr>
          <p:nvPr>
            <p:ph type="sldImg"/>
          </p:nvPr>
        </p:nvSpPr>
        <p:spPr>
          <a:xfrm>
            <a:off x="1258888" y="720725"/>
            <a:ext cx="4800600" cy="3600450"/>
          </a:xfrm>
          <a:ln/>
        </p:spPr>
      </p:sp>
      <p:sp>
        <p:nvSpPr>
          <p:cNvPr id="28675"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21578D-EF2D-4AA0-A69E-06439B071797}" type="slidenum">
              <a:rPr lang="en-US" altLang="en-US"/>
              <a:pPr/>
              <a:t>23</a:t>
            </a:fld>
            <a:endParaRPr lang="en-US" altLang="en-US"/>
          </a:p>
        </p:txBody>
      </p:sp>
      <p:sp>
        <p:nvSpPr>
          <p:cNvPr id="33794" name="Rectangle 2"/>
          <p:cNvSpPr>
            <a:spLocks noGrp="1" noRot="1" noChangeAspect="1" noChangeArrowheads="1" noTextEdit="1"/>
          </p:cNvSpPr>
          <p:nvPr>
            <p:ph type="sldImg"/>
          </p:nvPr>
        </p:nvSpPr>
        <p:spPr>
          <a:xfrm>
            <a:off x="1258888" y="720725"/>
            <a:ext cx="4800600" cy="3600450"/>
          </a:xfrm>
          <a:ln/>
        </p:spPr>
      </p:sp>
      <p:sp>
        <p:nvSpPr>
          <p:cNvPr id="33795"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5F0D7A-9503-4C09-B491-3476F63FE7F0}" type="slidenum">
              <a:rPr lang="en-US" altLang="en-US"/>
              <a:pPr/>
              <a:t>24</a:t>
            </a:fld>
            <a:endParaRPr lang="en-US" altLang="en-US"/>
          </a:p>
        </p:txBody>
      </p:sp>
      <p:sp>
        <p:nvSpPr>
          <p:cNvPr id="35842" name="Rectangle 2"/>
          <p:cNvSpPr>
            <a:spLocks noGrp="1" noRot="1" noChangeAspect="1" noChangeArrowheads="1" noTextEdit="1"/>
          </p:cNvSpPr>
          <p:nvPr>
            <p:ph type="sldImg"/>
          </p:nvPr>
        </p:nvSpPr>
        <p:spPr>
          <a:xfrm>
            <a:off x="1258888" y="720725"/>
            <a:ext cx="4800600" cy="3600450"/>
          </a:xfrm>
          <a:ln/>
        </p:spPr>
      </p:sp>
      <p:sp>
        <p:nvSpPr>
          <p:cNvPr id="35843"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E5525B-C2CB-4BB4-8C5C-F427B132DCBF}" type="slidenum">
              <a:rPr lang="en-US" altLang="en-US"/>
              <a:pPr/>
              <a:t>25</a:t>
            </a:fld>
            <a:endParaRPr lang="en-US" altLang="en-US"/>
          </a:p>
        </p:txBody>
      </p:sp>
      <p:sp>
        <p:nvSpPr>
          <p:cNvPr id="37890" name="Rectangle 2"/>
          <p:cNvSpPr>
            <a:spLocks noGrp="1" noRot="1" noChangeAspect="1" noChangeArrowheads="1" noTextEdit="1"/>
          </p:cNvSpPr>
          <p:nvPr>
            <p:ph type="sldImg"/>
          </p:nvPr>
        </p:nvSpPr>
        <p:spPr>
          <a:xfrm>
            <a:off x="1258888" y="720725"/>
            <a:ext cx="4800600" cy="3600450"/>
          </a:xfrm>
          <a:ln/>
        </p:spPr>
      </p:sp>
      <p:sp>
        <p:nvSpPr>
          <p:cNvPr id="37891"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499D0F-A02E-4B70-8D19-7E0663AE6E0C}" type="slidenum">
              <a:rPr lang="en-US" altLang="en-US"/>
              <a:pPr/>
              <a:t>26</a:t>
            </a:fld>
            <a:endParaRPr lang="en-US" altLang="en-US"/>
          </a:p>
        </p:txBody>
      </p:sp>
      <p:sp>
        <p:nvSpPr>
          <p:cNvPr id="39938" name="Rectangle 2"/>
          <p:cNvSpPr>
            <a:spLocks noGrp="1" noRot="1" noChangeAspect="1" noChangeArrowheads="1" noTextEdit="1"/>
          </p:cNvSpPr>
          <p:nvPr>
            <p:ph type="sldImg"/>
          </p:nvPr>
        </p:nvSpPr>
        <p:spPr>
          <a:xfrm>
            <a:off x="1258888" y="720725"/>
            <a:ext cx="4800600" cy="3600450"/>
          </a:xfrm>
          <a:ln/>
        </p:spPr>
      </p:sp>
      <p:sp>
        <p:nvSpPr>
          <p:cNvPr id="39939"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9C4745-577F-465D-A0DC-EEA5EE8A7B0F}" type="slidenum">
              <a:rPr lang="en-US" altLang="en-US"/>
              <a:pPr/>
              <a:t>27</a:t>
            </a:fld>
            <a:endParaRPr lang="en-US" altLang="en-US"/>
          </a:p>
        </p:txBody>
      </p:sp>
      <p:sp>
        <p:nvSpPr>
          <p:cNvPr id="41986" name="Rectangle 2"/>
          <p:cNvSpPr>
            <a:spLocks noGrp="1" noRot="1" noChangeAspect="1" noChangeArrowheads="1" noTextEdit="1"/>
          </p:cNvSpPr>
          <p:nvPr>
            <p:ph type="sldImg"/>
          </p:nvPr>
        </p:nvSpPr>
        <p:spPr>
          <a:xfrm>
            <a:off x="1258888" y="720725"/>
            <a:ext cx="4800600" cy="3600450"/>
          </a:xfrm>
          <a:ln/>
        </p:spPr>
      </p:sp>
      <p:sp>
        <p:nvSpPr>
          <p:cNvPr id="41987" name="Rectangle 3"/>
          <p:cNvSpPr>
            <a:spLocks noGrp="1" noChangeArrowheads="1"/>
          </p:cNvSpPr>
          <p:nvPr>
            <p:ph type="body" idx="1"/>
          </p:nvPr>
        </p:nvSpPr>
        <p:spPr>
          <a:xfrm>
            <a:off x="975361" y="4558904"/>
            <a:ext cx="5364480" cy="4322206"/>
          </a:xfrm>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E48341C8-B0CE-4F8A-8207-E36E650754C6}" type="slidenum">
              <a:rPr lang="en-US" altLang="en-US"/>
              <a:pPr/>
              <a:t>‹#›</a:t>
            </a:fld>
            <a:endParaRPr lang="en-US" altLang="en-US"/>
          </a:p>
        </p:txBody>
      </p:sp>
    </p:spTree>
    <p:extLst>
      <p:ext uri="{BB962C8B-B14F-4D97-AF65-F5344CB8AC3E}">
        <p14:creationId xmlns:p14="http://schemas.microsoft.com/office/powerpoint/2010/main" val="3792316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endParaRPr lang="en-US" altLang="en-US"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27F5695A-1128-4764-BB22-017F411381E0}" type="slidenum">
              <a:rPr lang="en-US" altLang="en-US"/>
              <a:pPr/>
              <a:t>‹#›</a:t>
            </a:fld>
            <a:endParaRPr lang="en-US" altLang="en-US"/>
          </a:p>
        </p:txBody>
      </p:sp>
    </p:spTree>
    <p:extLst>
      <p:ext uri="{BB962C8B-B14F-4D97-AF65-F5344CB8AC3E}">
        <p14:creationId xmlns:p14="http://schemas.microsoft.com/office/powerpoint/2010/main" val="1497585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AAFEF64C-F7BF-4AA3-B0C8-519C8AD02DA5}" type="slidenum">
              <a:rPr lang="en-US" altLang="en-US"/>
              <a:pPr/>
              <a:t>‹#›</a:t>
            </a:fld>
            <a:endParaRPr lang="en-US" altLang="en-US"/>
          </a:p>
        </p:txBody>
      </p:sp>
    </p:spTree>
    <p:extLst>
      <p:ext uri="{BB962C8B-B14F-4D97-AF65-F5344CB8AC3E}">
        <p14:creationId xmlns:p14="http://schemas.microsoft.com/office/powerpoint/2010/main" val="311993642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7ACB5B2F-CFF8-44CC-B539-1F195E01C89E}" type="slidenum">
              <a:rPr lang="en-US" altLang="en-US"/>
              <a:pPr/>
              <a:t>‹#›</a:t>
            </a:fld>
            <a:endParaRPr lang="en-US" altLang="en-US"/>
          </a:p>
        </p:txBody>
      </p:sp>
    </p:spTree>
    <p:extLst>
      <p:ext uri="{BB962C8B-B14F-4D97-AF65-F5344CB8AC3E}">
        <p14:creationId xmlns:p14="http://schemas.microsoft.com/office/powerpoint/2010/main" val="40137305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EA939A0-3C21-4DCD-AAC5-BD6A8CE5FBEC}" type="slidenum">
              <a:rPr lang="en-US" altLang="en-US"/>
              <a:pPr/>
              <a:t>‹#›</a:t>
            </a:fld>
            <a:endParaRPr lang="en-US" altLang="en-US"/>
          </a:p>
        </p:txBody>
      </p:sp>
    </p:spTree>
    <p:extLst>
      <p:ext uri="{BB962C8B-B14F-4D97-AF65-F5344CB8AC3E}">
        <p14:creationId xmlns:p14="http://schemas.microsoft.com/office/powerpoint/2010/main" val="361013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BD374957-25CE-4256-9D58-AC3E6AB974CE}" type="slidenum">
              <a:rPr lang="en-US" altLang="en-US"/>
              <a:pPr/>
              <a:t>‹#›</a:t>
            </a:fld>
            <a:endParaRPr lang="en-US" altLang="en-US"/>
          </a:p>
        </p:txBody>
      </p:sp>
    </p:spTree>
    <p:extLst>
      <p:ext uri="{BB962C8B-B14F-4D97-AF65-F5344CB8AC3E}">
        <p14:creationId xmlns:p14="http://schemas.microsoft.com/office/powerpoint/2010/main" val="1372755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E011600A-D0F4-4E9E-951F-C66B436D5579}" type="slidenum">
              <a:rPr lang="en-US" altLang="en-US"/>
              <a:pPr/>
              <a:t>‹#›</a:t>
            </a:fld>
            <a:endParaRPr lang="en-US" altLang="en-US"/>
          </a:p>
        </p:txBody>
      </p:sp>
    </p:spTree>
    <p:extLst>
      <p:ext uri="{BB962C8B-B14F-4D97-AF65-F5344CB8AC3E}">
        <p14:creationId xmlns:p14="http://schemas.microsoft.com/office/powerpoint/2010/main" val="1456212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endParaRPr lang="en-US" altLang="en-US" dirty="0"/>
          </a:p>
        </p:txBody>
      </p:sp>
      <p:sp>
        <p:nvSpPr>
          <p:cNvPr id="4" name="Footer Placeholder 3"/>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altLang="en-US" dirty="0"/>
          </a:p>
        </p:txBody>
      </p:sp>
      <p:sp>
        <p:nvSpPr>
          <p:cNvPr id="5" name="Slide Number Placeholder 4"/>
          <p:cNvSpPr>
            <a:spLocks noGrp="1"/>
          </p:cNvSpPr>
          <p:nvPr>
            <p:ph type="sldNum" sz="quarter" idx="12"/>
          </p:nvPr>
        </p:nvSpPr>
        <p:spPr/>
        <p:txBody>
          <a:bodyPr/>
          <a:lstStyle>
            <a:lvl1pPr>
              <a:defRPr/>
            </a:lvl1pPr>
          </a:lstStyle>
          <a:p>
            <a:fld id="{C1BA8E8B-701F-41FB-B526-B42CD2AD4967}" type="slidenum">
              <a:rPr lang="en-US" altLang="en-US"/>
              <a:pPr/>
              <a:t>‹#›</a:t>
            </a:fld>
            <a:endParaRPr lang="en-US" altLang="en-US" dirty="0"/>
          </a:p>
        </p:txBody>
      </p:sp>
    </p:spTree>
    <p:extLst>
      <p:ext uri="{BB962C8B-B14F-4D97-AF65-F5344CB8AC3E}">
        <p14:creationId xmlns:p14="http://schemas.microsoft.com/office/powerpoint/2010/main" val="1698609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8F4EE0AC-C0C8-4B32-9AAB-69910724EC60}" type="slidenum">
              <a:rPr lang="en-US" altLang="en-US"/>
              <a:pPr/>
              <a:t>‹#›</a:t>
            </a:fld>
            <a:endParaRPr lang="en-US" altLang="en-US"/>
          </a:p>
        </p:txBody>
      </p:sp>
    </p:spTree>
    <p:extLst>
      <p:ext uri="{BB962C8B-B14F-4D97-AF65-F5344CB8AC3E}">
        <p14:creationId xmlns:p14="http://schemas.microsoft.com/office/powerpoint/2010/main" val="401859245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atin typeface="Times New Roman" panose="02020603050405020304" pitchFamily="18" charset="0"/>
                <a:cs typeface="Times New Roman" panose="02020603050405020304" pitchFamily="18" charset="0"/>
              </a:defRPr>
            </a:lvl1pPr>
            <a:lvl2pPr>
              <a:defRPr sz="2800">
                <a:latin typeface="Times New Roman" panose="02020603050405020304" pitchFamily="18" charset="0"/>
                <a:cs typeface="Times New Roman" panose="02020603050405020304" pitchFamily="18" charset="0"/>
              </a:defRPr>
            </a:lvl2pPr>
            <a:lvl3pPr>
              <a:defRPr sz="24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735AAE41-24AE-476C-9177-E0FDBCAD0381}" type="slidenum">
              <a:rPr lang="en-US" altLang="en-US"/>
              <a:pPr/>
              <a:t>‹#›</a:t>
            </a:fld>
            <a:endParaRPr lang="en-US" altLang="en-US"/>
          </a:p>
        </p:txBody>
      </p:sp>
    </p:spTree>
    <p:extLst>
      <p:ext uri="{BB962C8B-B14F-4D97-AF65-F5344CB8AC3E}">
        <p14:creationId xmlns:p14="http://schemas.microsoft.com/office/powerpoint/2010/main" val="4038270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02A240CA-7277-4856-A4A7-E9648225617F}" type="slidenum">
              <a:rPr lang="en-US" altLang="en-US"/>
              <a:pPr/>
              <a:t>‹#›</a:t>
            </a:fld>
            <a:endParaRPr lang="en-US" altLang="en-US"/>
          </a:p>
        </p:txBody>
      </p:sp>
    </p:spTree>
    <p:extLst>
      <p:ext uri="{BB962C8B-B14F-4D97-AF65-F5344CB8AC3E}">
        <p14:creationId xmlns:p14="http://schemas.microsoft.com/office/powerpoint/2010/main" val="3684053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Times New Roman" panose="02020603050405020304" pitchFamily="18" charset="0"/>
                <a:cs typeface="Times New Roman" panose="02020603050405020304" pitchFamily="18" charset="0"/>
              </a:defRPr>
            </a:lvl1pPr>
          </a:lstStyle>
          <a:p>
            <a:endParaRPr lang="en-US" alt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Times New Roman" panose="02020603050405020304" pitchFamily="18" charset="0"/>
                <a:cs typeface="Times New Roman" panose="02020603050405020304" pitchFamily="18" charset="0"/>
              </a:defRPr>
            </a:lvl1pPr>
          </a:lstStyle>
          <a:p>
            <a:endParaRPr lang="en-US" alt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C4D31E62-3D71-4134-B39C-AE8A3F2809A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latin typeface="Times New Roman" panose="02020603050405020304" pitchFamily="18" charset="0"/>
          <a:ea typeface="+mj-ea"/>
          <a:cs typeface="Times New Roman" panose="02020603050405020304" pitchFamily="18" charset="0"/>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fontAlgn="base">
        <a:spcBef>
          <a:spcPct val="20000"/>
        </a:spcBef>
        <a:spcAft>
          <a:spcPct val="0"/>
        </a:spcAft>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lgn="l" rtl="0" fontAlgn="base">
        <a:spcBef>
          <a:spcPct val="20000"/>
        </a:spcBef>
        <a:spcAft>
          <a:spcPct val="0"/>
        </a:spcAft>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lgn="l" rtl="0" fontAlgn="base">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lgn="l" rtl="0" fontAlgn="base">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8.wmf"/><Relationship Id="rId5" Type="http://schemas.openxmlformats.org/officeDocument/2006/relationships/oleObject" Target="../embeddings/oleObject11.bin"/><Relationship Id="rId4" Type="http://schemas.openxmlformats.org/officeDocument/2006/relationships/image" Target="../media/image17.wmf"/></Relationships>
</file>

<file path=ppt/slides/_rels/slide1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3.wmf"/><Relationship Id="rId5" Type="http://schemas.openxmlformats.org/officeDocument/2006/relationships/oleObject" Target="../embeddings/oleObject14.bin"/><Relationship Id="rId4" Type="http://schemas.openxmlformats.org/officeDocument/2006/relationships/image" Target="../media/image22.wmf"/></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33.gif"/><Relationship Id="rId4" Type="http://schemas.openxmlformats.org/officeDocument/2006/relationships/image" Target="../media/image32.emf"/></Relationships>
</file>

<file path=ppt/slides/_rels/slide21.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38.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18.bin"/><Relationship Id="rId5" Type="http://schemas.openxmlformats.org/officeDocument/2006/relationships/image" Target="../media/image37.wmf"/><Relationship Id="rId4" Type="http://schemas.openxmlformats.org/officeDocument/2006/relationships/oleObject" Target="../embeddings/oleObject17.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39.emf"/><Relationship Id="rId4" Type="http://schemas.openxmlformats.org/officeDocument/2006/relationships/oleObject" Target="../embeddings/oleObject19.bin"/></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42.emf"/><Relationship Id="rId5" Type="http://schemas.openxmlformats.org/officeDocument/2006/relationships/oleObject" Target="../embeddings/Microsoft_Word_97_-_2003_Document1.doc"/><Relationship Id="rId4" Type="http://schemas.openxmlformats.org/officeDocument/2006/relationships/oleObject" Target="../embeddings/oleObject20.bin"/></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swpc.noaa.gov/products/wsa-enlil-solar-wind-prediction"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mlDrawing" Target="../drawings/vmlDrawing10.vml"/><Relationship Id="rId6" Type="http://schemas.openxmlformats.org/officeDocument/2006/relationships/image" Target="../media/image44.png"/><Relationship Id="rId5" Type="http://schemas.openxmlformats.org/officeDocument/2006/relationships/image" Target="../media/image43.wmf"/><Relationship Id="rId4" Type="http://schemas.openxmlformats.org/officeDocument/2006/relationships/oleObject" Target="../embeddings/oleObject21.bin"/></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46.w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23.bin"/><Relationship Id="rId5" Type="http://schemas.openxmlformats.org/officeDocument/2006/relationships/image" Target="../media/image45.wmf"/><Relationship Id="rId4" Type="http://schemas.openxmlformats.org/officeDocument/2006/relationships/oleObject" Target="../embeddings/oleObject22.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48.png"/><Relationship Id="rId5" Type="http://schemas.openxmlformats.org/officeDocument/2006/relationships/image" Target="../media/image47.wmf"/><Relationship Id="rId4" Type="http://schemas.openxmlformats.org/officeDocument/2006/relationships/oleObject" Target="../embeddings/oleObject24.bin"/></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65.jpeg"/><Relationship Id="rId4" Type="http://schemas.openxmlformats.org/officeDocument/2006/relationships/image" Target="../media/image6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8.png"/></Relationships>
</file>

<file path=ppt/slides/_rels/slide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notesSlide" Target="../notesSlides/notesSlide1.xml"/><Relationship Id="rId7"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w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2.xml"/><Relationship Id="rId7" Type="http://schemas.openxmlformats.org/officeDocument/2006/relationships/image" Target="../media/image9.wmf"/><Relationship Id="rId12" Type="http://schemas.openxmlformats.org/officeDocument/2006/relationships/image" Target="../media/image11.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oleObject" Target="../embeddings/oleObject6.bin"/><Relationship Id="rId5" Type="http://schemas.openxmlformats.org/officeDocument/2006/relationships/image" Target="../media/image8.wmf"/><Relationship Id="rId10" Type="http://schemas.openxmlformats.org/officeDocument/2006/relationships/image" Target="../media/image12.png"/><Relationship Id="rId4" Type="http://schemas.openxmlformats.org/officeDocument/2006/relationships/oleObject" Target="../embeddings/oleObject3.bin"/><Relationship Id="rId9" Type="http://schemas.openxmlformats.org/officeDocument/2006/relationships/image" Target="../media/image10.wmf"/></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5.wmf"/><Relationship Id="rId5" Type="http://schemas.openxmlformats.org/officeDocument/2006/relationships/oleObject" Target="../embeddings/oleObject8.bin"/><Relationship Id="rId4" Type="http://schemas.openxmlformats.org/officeDocument/2006/relationships/image" Target="../media/image1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57400"/>
            <a:ext cx="7772400" cy="1470025"/>
          </a:xfrm>
        </p:spPr>
        <p:txBody>
          <a:bodyPr/>
          <a:lstStyle/>
          <a:p>
            <a:r>
              <a:rPr lang="en-US" sz="2400" b="1" u="sng" dirty="0">
                <a:solidFill>
                  <a:srgbClr val="0000FF"/>
                </a:solidFill>
              </a:rPr>
              <a:t/>
            </a:r>
            <a:br>
              <a:rPr lang="en-US" sz="2400" b="1" u="sng" dirty="0">
                <a:solidFill>
                  <a:srgbClr val="0000FF"/>
                </a:solidFill>
              </a:rPr>
            </a:br>
            <a:r>
              <a:rPr lang="en-US" sz="2400" b="1" u="sng" dirty="0">
                <a:solidFill>
                  <a:srgbClr val="0000FF"/>
                </a:solidFill>
              </a:rPr>
              <a:t/>
            </a:r>
            <a:br>
              <a:rPr lang="en-US" sz="2400" b="1" u="sng" dirty="0">
                <a:solidFill>
                  <a:srgbClr val="0000FF"/>
                </a:solidFill>
              </a:rPr>
            </a:br>
            <a:r>
              <a:rPr lang="en-US" sz="2400" b="1" u="sng" dirty="0">
                <a:solidFill>
                  <a:srgbClr val="0000FF"/>
                </a:solidFill>
              </a:rPr>
              <a:t/>
            </a:r>
            <a:br>
              <a:rPr lang="en-US" sz="2400" b="1" u="sng" dirty="0">
                <a:solidFill>
                  <a:srgbClr val="0000FF"/>
                </a:solidFill>
              </a:rPr>
            </a:br>
            <a:r>
              <a:rPr lang="en-US" sz="4800" b="1" u="sng" dirty="0" smtClean="0">
                <a:solidFill>
                  <a:srgbClr val="FF0000"/>
                </a:solidFill>
              </a:rPr>
              <a:t>23. Magnetosphere.</a:t>
            </a:r>
            <a:endParaRPr lang="en-US" dirty="0"/>
          </a:p>
        </p:txBody>
      </p:sp>
    </p:spTree>
    <p:extLst>
      <p:ext uri="{BB962C8B-B14F-4D97-AF65-F5344CB8AC3E}">
        <p14:creationId xmlns:p14="http://schemas.microsoft.com/office/powerpoint/2010/main" val="26672451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altLang="en-US" sz="2800" b="1" dirty="0"/>
              <a:t>Solar Wind Pressure at the Earth</a:t>
            </a:r>
          </a:p>
        </p:txBody>
      </p:sp>
      <p:sp>
        <p:nvSpPr>
          <p:cNvPr id="62467" name="Rectangle 3"/>
          <p:cNvSpPr>
            <a:spLocks noGrp="1" noChangeArrowheads="1"/>
          </p:cNvSpPr>
          <p:nvPr>
            <p:ph type="body" idx="1"/>
          </p:nvPr>
        </p:nvSpPr>
        <p:spPr/>
        <p:txBody>
          <a:bodyPr/>
          <a:lstStyle/>
          <a:p>
            <a:r>
              <a:rPr lang="en-US" altLang="en-US" sz="2400" dirty="0"/>
              <a:t>Assume that the solar wind has a velocity of 400km/s, density of 5cm</a:t>
            </a:r>
            <a:r>
              <a:rPr lang="en-US" altLang="en-US" sz="2400" baseline="30000" dirty="0"/>
              <a:t>-3</a:t>
            </a:r>
            <a:r>
              <a:rPr lang="en-US" altLang="en-US" sz="2400" dirty="0"/>
              <a:t>, temperature of </a:t>
            </a:r>
            <a:r>
              <a:rPr lang="en-US" altLang="en-US" sz="2400" dirty="0" smtClean="0"/>
              <a:t>2x10</a:t>
            </a:r>
            <a:r>
              <a:rPr lang="en-US" altLang="en-US" sz="2400" baseline="30000" dirty="0" smtClean="0"/>
              <a:t>5</a:t>
            </a:r>
            <a:r>
              <a:rPr lang="en-US" altLang="en-US" sz="2400" dirty="0" smtClean="0"/>
              <a:t>K</a:t>
            </a:r>
            <a:r>
              <a:rPr lang="en-US" altLang="en-US" sz="2400" dirty="0"/>
              <a:t>, and magnetic field strength of </a:t>
            </a:r>
            <a:r>
              <a:rPr lang="en-US" altLang="en-US" sz="2400" dirty="0" smtClean="0"/>
              <a:t>5nT=5x10</a:t>
            </a:r>
            <a:r>
              <a:rPr lang="en-US" altLang="en-US" sz="2400" baseline="30000" dirty="0" smtClean="0"/>
              <a:t>-5</a:t>
            </a:r>
            <a:r>
              <a:rPr lang="en-US" altLang="en-US" sz="2400" dirty="0" smtClean="0"/>
              <a:t> G.</a:t>
            </a:r>
            <a:endParaRPr lang="en-US" altLang="en-US" sz="2400" dirty="0"/>
          </a:p>
        </p:txBody>
      </p:sp>
      <p:graphicFrame>
        <p:nvGraphicFramePr>
          <p:cNvPr id="62468" name="Object 4"/>
          <p:cNvGraphicFramePr>
            <a:graphicFrameLocks noChangeAspect="1"/>
          </p:cNvGraphicFramePr>
          <p:nvPr>
            <p:extLst>
              <p:ext uri="{D42A27DB-BD31-4B8C-83A1-F6EECF244321}">
                <p14:modId xmlns:p14="http://schemas.microsoft.com/office/powerpoint/2010/main" val="2305968862"/>
              </p:ext>
            </p:extLst>
          </p:nvPr>
        </p:nvGraphicFramePr>
        <p:xfrm>
          <a:off x="1352550" y="2881313"/>
          <a:ext cx="5753100" cy="700087"/>
        </p:xfrm>
        <a:graphic>
          <a:graphicData uri="http://schemas.openxmlformats.org/presentationml/2006/ole">
            <mc:AlternateContent xmlns:mc="http://schemas.openxmlformats.org/markup-compatibility/2006">
              <mc:Choice xmlns:v="urn:schemas-microsoft-com:vml" Requires="v">
                <p:oleObj spid="_x0000_s42040" name="Equation" r:id="rId3" imgW="1879560" imgH="228600" progId="Equation.3">
                  <p:embed/>
                </p:oleObj>
              </mc:Choice>
              <mc:Fallback>
                <p:oleObj name="Equation" r:id="rId3" imgW="1879560" imgH="228600" progId="Equation.3">
                  <p:embed/>
                  <p:pic>
                    <p:nvPicPr>
                      <p:cNvPr id="0" name=""/>
                      <p:cNvPicPr>
                        <a:picLocks noChangeAspect="1" noChangeArrowheads="1"/>
                      </p:cNvPicPr>
                      <p:nvPr/>
                    </p:nvPicPr>
                    <p:blipFill>
                      <a:blip r:embed="rId4"/>
                      <a:srcRect/>
                      <a:stretch>
                        <a:fillRect/>
                      </a:stretch>
                    </p:blipFill>
                    <p:spPr bwMode="auto">
                      <a:xfrm>
                        <a:off x="1352550" y="2881313"/>
                        <a:ext cx="5753100" cy="700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2470" name="Object 6"/>
          <p:cNvGraphicFramePr>
            <a:graphicFrameLocks noChangeAspect="1"/>
          </p:cNvGraphicFramePr>
          <p:nvPr>
            <p:extLst>
              <p:ext uri="{D42A27DB-BD31-4B8C-83A1-F6EECF244321}">
                <p14:modId xmlns:p14="http://schemas.microsoft.com/office/powerpoint/2010/main" val="1762784628"/>
              </p:ext>
            </p:extLst>
          </p:nvPr>
        </p:nvGraphicFramePr>
        <p:xfrm>
          <a:off x="1354138" y="3721100"/>
          <a:ext cx="5740400" cy="698500"/>
        </p:xfrm>
        <a:graphic>
          <a:graphicData uri="http://schemas.openxmlformats.org/presentationml/2006/ole">
            <mc:AlternateContent xmlns:mc="http://schemas.openxmlformats.org/markup-compatibility/2006">
              <mc:Choice xmlns:v="urn:schemas-microsoft-com:vml" Requires="v">
                <p:oleObj spid="_x0000_s42041" name="Equation" r:id="rId5" imgW="1879560" imgH="228600" progId="Equation.3">
                  <p:embed/>
                </p:oleObj>
              </mc:Choice>
              <mc:Fallback>
                <p:oleObj name="Equation" r:id="rId5" imgW="1879560" imgH="228600" progId="Equation.3">
                  <p:embed/>
                  <p:pic>
                    <p:nvPicPr>
                      <p:cNvPr id="0" name=""/>
                      <p:cNvPicPr>
                        <a:picLocks noChangeAspect="1" noChangeArrowheads="1"/>
                      </p:cNvPicPr>
                      <p:nvPr/>
                    </p:nvPicPr>
                    <p:blipFill>
                      <a:blip r:embed="rId6"/>
                      <a:srcRect/>
                      <a:stretch>
                        <a:fillRect/>
                      </a:stretch>
                    </p:blipFill>
                    <p:spPr bwMode="auto">
                      <a:xfrm>
                        <a:off x="1354138" y="3721100"/>
                        <a:ext cx="5740400" cy="698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2471" name="Object 7"/>
          <p:cNvGraphicFramePr>
            <a:graphicFrameLocks noChangeAspect="1"/>
          </p:cNvGraphicFramePr>
          <p:nvPr>
            <p:extLst>
              <p:ext uri="{D42A27DB-BD31-4B8C-83A1-F6EECF244321}">
                <p14:modId xmlns:p14="http://schemas.microsoft.com/office/powerpoint/2010/main" val="3585004583"/>
              </p:ext>
            </p:extLst>
          </p:nvPr>
        </p:nvGraphicFramePr>
        <p:xfrm>
          <a:off x="1447800" y="4325938"/>
          <a:ext cx="5627688" cy="1289050"/>
        </p:xfrm>
        <a:graphic>
          <a:graphicData uri="http://schemas.openxmlformats.org/presentationml/2006/ole">
            <mc:AlternateContent xmlns:mc="http://schemas.openxmlformats.org/markup-compatibility/2006">
              <mc:Choice xmlns:v="urn:schemas-microsoft-com:vml" Requires="v">
                <p:oleObj spid="_x0000_s42042" name="Equation" r:id="rId7" imgW="1828800" imgH="419040" progId="Equation.3">
                  <p:embed/>
                </p:oleObj>
              </mc:Choice>
              <mc:Fallback>
                <p:oleObj name="Equation" r:id="rId7" imgW="1828800" imgH="419040" progId="Equation.3">
                  <p:embed/>
                  <p:pic>
                    <p:nvPicPr>
                      <p:cNvPr id="0" name=""/>
                      <p:cNvPicPr>
                        <a:picLocks noChangeAspect="1" noChangeArrowheads="1"/>
                      </p:cNvPicPr>
                      <p:nvPr/>
                    </p:nvPicPr>
                    <p:blipFill>
                      <a:blip r:embed="rId8"/>
                      <a:srcRect/>
                      <a:stretch>
                        <a:fillRect/>
                      </a:stretch>
                    </p:blipFill>
                    <p:spPr bwMode="auto">
                      <a:xfrm>
                        <a:off x="1447800" y="4325938"/>
                        <a:ext cx="5627688" cy="1289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4884396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487362"/>
          </a:xfrm>
        </p:spPr>
        <p:txBody>
          <a:bodyPr/>
          <a:lstStyle/>
          <a:p>
            <a:r>
              <a:rPr lang="en-US" altLang="en-US" sz="2800" b="1" dirty="0"/>
              <a:t>Forming the Magnetopause</a:t>
            </a:r>
          </a:p>
        </p:txBody>
      </p:sp>
      <p:sp>
        <p:nvSpPr>
          <p:cNvPr id="17411" name="Rectangle 3"/>
          <p:cNvSpPr>
            <a:spLocks noGrp="1" noChangeArrowheads="1"/>
          </p:cNvSpPr>
          <p:nvPr>
            <p:ph type="body" idx="1"/>
          </p:nvPr>
        </p:nvSpPr>
        <p:spPr>
          <a:xfrm>
            <a:off x="304800" y="2209800"/>
            <a:ext cx="4724400" cy="4525963"/>
          </a:xfrm>
        </p:spPr>
        <p:txBody>
          <a:bodyPr/>
          <a:lstStyle/>
          <a:p>
            <a:r>
              <a:rPr lang="en-US" altLang="en-US" sz="2000" dirty="0"/>
              <a:t>The dynamic pressure is much larger than the thermal pressure or magnetic pressure in the solar wind. </a:t>
            </a:r>
          </a:p>
          <a:p>
            <a:r>
              <a:rPr lang="en-US" altLang="en-US" sz="2000" dirty="0"/>
              <a:t>Within the magnetosphere the magnetic pressure of the Earth’s internal field dominates.</a:t>
            </a:r>
          </a:p>
          <a:p>
            <a:r>
              <a:rPr lang="en-US" altLang="en-US" sz="2000" dirty="0"/>
              <a:t>To a good approximation the boundary (the magnetopause) between the region dominated by the solar wind and the region dominated by the Earth (the magnetosphere) can be found by balancing the solar wind dynamic pressure with the magnetic pressure of the Earth.</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8839" y="2705604"/>
            <a:ext cx="4507922" cy="3889188"/>
          </a:xfrm>
          <a:prstGeom prst="rect">
            <a:avLst/>
          </a:prstGeom>
        </p:spPr>
      </p:pic>
      <p:sp>
        <p:nvSpPr>
          <p:cNvPr id="4" name="Rectangle 3"/>
          <p:cNvSpPr/>
          <p:nvPr/>
        </p:nvSpPr>
        <p:spPr>
          <a:xfrm>
            <a:off x="6096000" y="4375086"/>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052457" y="4267200"/>
            <a:ext cx="762000"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R</a:t>
            </a:r>
            <a:r>
              <a:rPr lang="en-US" sz="2400" baseline="-25000" dirty="0" smtClean="0">
                <a:latin typeface="Times New Roman" panose="02020603050405020304" pitchFamily="18" charset="0"/>
                <a:cs typeface="Times New Roman" panose="02020603050405020304" pitchFamily="18" charset="0"/>
              </a:rPr>
              <a:t>S</a:t>
            </a:r>
          </a:p>
        </p:txBody>
      </p:sp>
      <p:sp>
        <p:nvSpPr>
          <p:cNvPr id="6" name="TextBox 5"/>
          <p:cNvSpPr txBox="1"/>
          <p:nvPr/>
        </p:nvSpPr>
        <p:spPr>
          <a:xfrm>
            <a:off x="304800" y="886361"/>
            <a:ext cx="8458200" cy="132343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solar wind is supersonic and passes through a </a:t>
            </a:r>
            <a:r>
              <a:rPr lang="en-US" sz="2000" b="1" dirty="0">
                <a:latin typeface="Times New Roman" panose="02020603050405020304" pitchFamily="18" charset="0"/>
                <a:cs typeface="Times New Roman" panose="02020603050405020304" pitchFamily="18" charset="0"/>
              </a:rPr>
              <a:t>bow shock </a:t>
            </a:r>
            <a:r>
              <a:rPr lang="en-US" sz="2000" dirty="0">
                <a:latin typeface="Times New Roman" panose="02020603050405020304" pitchFamily="18" charset="0"/>
                <a:cs typeface="Times New Roman" panose="02020603050405020304" pitchFamily="18" charset="0"/>
              </a:rPr>
              <a:t>where the direction of flow is changed so that most of the solar wind plasma is deflected to either side of the </a:t>
            </a:r>
            <a:r>
              <a:rPr lang="en-US" sz="2000" dirty="0" smtClean="0">
                <a:latin typeface="Times New Roman" panose="02020603050405020304" pitchFamily="18" charset="0"/>
                <a:cs typeface="Times New Roman" panose="02020603050405020304" pitchFamily="18" charset="0"/>
              </a:rPr>
              <a:t>magnetopause. </a:t>
            </a:r>
          </a:p>
          <a:p>
            <a:pPr marL="342900" indent="-3429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zone of shocked solar wind plasma is the </a:t>
            </a:r>
            <a:r>
              <a:rPr lang="en-US" sz="2000" b="1" dirty="0" err="1">
                <a:latin typeface="Times New Roman" panose="02020603050405020304" pitchFamily="18" charset="0"/>
                <a:cs typeface="Times New Roman" panose="02020603050405020304" pitchFamily="18" charset="0"/>
              </a:rPr>
              <a:t>magnetosheath</a:t>
            </a:r>
            <a:r>
              <a:rPr lang="en-US" sz="2000" b="1" dirty="0">
                <a:latin typeface="Times New Roman" panose="02020603050405020304" pitchFamily="18" charset="0"/>
                <a:cs typeface="Times New Roman" panose="02020603050405020304" pitchFamily="18" charset="0"/>
              </a:rPr>
              <a:t>.</a:t>
            </a:r>
            <a:endParaRPr lang="en-US" sz="2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75489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50470" y="800100"/>
            <a:ext cx="4572000" cy="5257800"/>
          </a:xfrm>
          <a:prstGeom prst="rect">
            <a:avLst/>
          </a:prstGeom>
        </p:spPr>
        <p:txBody>
          <a:bodyPr/>
          <a:lstStyle>
            <a:lvl1pPr marL="342900" indent="-342900" algn="l" rtl="0" fontAlgn="base">
              <a:spcBef>
                <a:spcPct val="20000"/>
              </a:spcBef>
              <a:spcAft>
                <a:spcPct val="0"/>
              </a:spcAft>
              <a:buChar char="•"/>
              <a:defRPr sz="32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fontAlgn="base">
              <a:spcBef>
                <a:spcPct val="20000"/>
              </a:spcBef>
              <a:spcAft>
                <a:spcPct val="0"/>
              </a:spcAft>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lgn="l" rtl="0" fontAlgn="base">
              <a:spcBef>
                <a:spcPct val="20000"/>
              </a:spcBef>
              <a:spcAft>
                <a:spcPct val="0"/>
              </a:spcAft>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lgn="l" rtl="0" fontAlgn="base">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lgn="l" rtl="0" fontAlgn="base">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altLang="en-US" sz="2000" kern="0" dirty="0" smtClean="0"/>
              <a:t>Ideally when the pressures are in balance the Earth’s field will be shielded from the solar wind in a cavity called </a:t>
            </a:r>
            <a:r>
              <a:rPr lang="en-US" altLang="en-US" sz="2000" b="1" kern="0" dirty="0" smtClean="0"/>
              <a:t>the magnetosphere</a:t>
            </a:r>
            <a:r>
              <a:rPr lang="en-US" altLang="en-US" sz="2000" kern="0" dirty="0" smtClean="0"/>
              <a:t>.</a:t>
            </a:r>
          </a:p>
          <a:p>
            <a:r>
              <a:rPr lang="en-US" altLang="en-US" sz="2000" kern="0" dirty="0" smtClean="0"/>
              <a:t>The interaction sets up </a:t>
            </a:r>
            <a:r>
              <a:rPr lang="en-US" altLang="en-US" sz="2000" b="1" kern="0" dirty="0" smtClean="0"/>
              <a:t>Chapman-Ferraro currents</a:t>
            </a:r>
            <a:r>
              <a:rPr lang="en-US" altLang="en-US" sz="2000" kern="0" dirty="0" smtClean="0"/>
              <a:t> on the boundary which cancel the Earth’s magnetic field outside. </a:t>
            </a:r>
          </a:p>
          <a:p>
            <a:r>
              <a:rPr lang="en-US" altLang="en-US" sz="2000" kern="0" dirty="0" smtClean="0"/>
              <a:t>Near the pole there is a singular point in the field where |B| = 0. This is called the </a:t>
            </a:r>
            <a:r>
              <a:rPr lang="en-US" altLang="en-US" sz="2000" i="1" kern="0" dirty="0" smtClean="0"/>
              <a:t>neutral point</a:t>
            </a:r>
            <a:r>
              <a:rPr lang="en-US" altLang="en-US" sz="2000" kern="0" dirty="0" smtClean="0"/>
              <a:t>.</a:t>
            </a:r>
          </a:p>
          <a:p>
            <a:pPr>
              <a:lnSpc>
                <a:spcPct val="50000"/>
              </a:lnSpc>
            </a:pPr>
            <a:endParaRPr lang="en-US" altLang="en-US" sz="2000" kern="0" dirty="0" smtClean="0"/>
          </a:p>
          <a:p>
            <a:r>
              <a:rPr lang="en-US" altLang="en-US" sz="2000" kern="0" dirty="0" smtClean="0"/>
              <a:t>The C-F current circulates in a sheet around the neutral point</a:t>
            </a:r>
          </a:p>
          <a:p>
            <a:pPr>
              <a:lnSpc>
                <a:spcPct val="50000"/>
              </a:lnSpc>
            </a:pPr>
            <a:endParaRPr lang="en-US" altLang="en-US" sz="2000" kern="0" dirty="0" smtClean="0"/>
          </a:p>
          <a:p>
            <a:r>
              <a:rPr lang="en-US" altLang="en-US" sz="2000" kern="0" dirty="0" smtClean="0"/>
              <a:t>This current is symmetric about the equator with a corresponding circulation around the southern neutral point</a:t>
            </a:r>
          </a:p>
          <a:p>
            <a:pPr>
              <a:lnSpc>
                <a:spcPct val="50000"/>
              </a:lnSpc>
            </a:pPr>
            <a:endParaRPr lang="en-US" altLang="en-US" sz="2000" kern="0" dirty="0" smtClean="0">
              <a:latin typeface="Arial" pitchFamily="34" charset="0"/>
            </a:endParaRPr>
          </a:p>
        </p:txBody>
      </p:sp>
      <p:pic>
        <p:nvPicPr>
          <p:cNvPr id="5" name="Picture 4" descr="chapcur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0699" y="2133600"/>
            <a:ext cx="4340225" cy="394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txBox="1">
            <a:spLocks noChangeArrowheads="1"/>
          </p:cNvSpPr>
          <p:nvPr/>
        </p:nvSpPr>
        <p:spPr>
          <a:xfrm>
            <a:off x="714499" y="228600"/>
            <a:ext cx="7772400" cy="571500"/>
          </a:xfrm>
          <a:prstGeom prst="rect">
            <a:avLst/>
          </a:prstGeom>
        </p:spPr>
        <p:txBody>
          <a:bodyPr/>
          <a:lstStyle>
            <a:lvl1pPr algn="ctr" rtl="0" fontAlgn="base">
              <a:spcBef>
                <a:spcPct val="0"/>
              </a:spcBef>
              <a:spcAft>
                <a:spcPct val="0"/>
              </a:spcAft>
              <a:defRPr sz="4400">
                <a:solidFill>
                  <a:schemeClr val="tx2"/>
                </a:solidFill>
                <a:latin typeface="Times New Roman" panose="02020603050405020304" pitchFamily="18" charset="0"/>
                <a:ea typeface="+mj-ea"/>
                <a:cs typeface="Times New Roman" panose="02020603050405020304" pitchFamily="18" charset="0"/>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altLang="en-US" sz="2800" b="1" kern="0" dirty="0" smtClean="0"/>
              <a:t>Shielding the Earth from the Solar Wind</a:t>
            </a:r>
          </a:p>
        </p:txBody>
      </p:sp>
    </p:spTree>
    <p:extLst>
      <p:ext uri="{BB962C8B-B14F-4D97-AF65-F5344CB8AC3E}">
        <p14:creationId xmlns:p14="http://schemas.microsoft.com/office/powerpoint/2010/main" val="7085725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685800"/>
            <a:ext cx="4343400" cy="4876800"/>
          </a:xfrm>
          <a:prstGeom prst="rect">
            <a:avLst/>
          </a:prstGeom>
        </p:spPr>
        <p:txBody>
          <a:bodyPr/>
          <a:lstStyle>
            <a:lvl1pPr marL="342900" indent="-342900" algn="l" rtl="0" fontAlgn="base">
              <a:spcBef>
                <a:spcPct val="20000"/>
              </a:spcBef>
              <a:spcAft>
                <a:spcPct val="0"/>
              </a:spcAft>
              <a:buChar char="•"/>
              <a:defRPr sz="32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fontAlgn="base">
              <a:spcBef>
                <a:spcPct val="20000"/>
              </a:spcBef>
              <a:spcAft>
                <a:spcPct val="0"/>
              </a:spcAft>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lgn="l" rtl="0" fontAlgn="base">
              <a:spcBef>
                <a:spcPct val="20000"/>
              </a:spcBef>
              <a:spcAft>
                <a:spcPct val="0"/>
              </a:spcAft>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lgn="l" rtl="0" fontAlgn="base">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lgn="l" rtl="0" fontAlgn="base">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altLang="en-US" sz="2400" kern="0" dirty="0" smtClean="0"/>
              <a:t>The magnetic field inside the boundary is the total field from dipole and boundary current.  For an infinite planar sheet current the field would be exactly doubled. Inside a spherical boundary the multiplication factor is 3. The factor f must lie in this range .</a:t>
            </a:r>
          </a:p>
          <a:p>
            <a:r>
              <a:rPr lang="en-US" altLang="en-US" sz="2400" kern="0" dirty="0" smtClean="0"/>
              <a:t>Equate and substitute for the dipole strength variation with distance.</a:t>
            </a:r>
          </a:p>
          <a:p>
            <a:r>
              <a:rPr lang="en-US" altLang="en-US" sz="2400" kern="0" dirty="0" smtClean="0"/>
              <a:t>Solve for the dimensionless standoff distance </a:t>
            </a:r>
            <a:r>
              <a:rPr lang="en-US" altLang="en-US" sz="2400" i="1" kern="0" dirty="0" err="1" smtClean="0"/>
              <a:t>L</a:t>
            </a:r>
            <a:r>
              <a:rPr lang="en-US" altLang="en-US" sz="2400" i="1" kern="0" baseline="-25000" dirty="0" err="1" smtClean="0"/>
              <a:t>s</a:t>
            </a:r>
            <a:r>
              <a:rPr lang="en-US" altLang="en-US" sz="2400" kern="0" dirty="0" smtClean="0"/>
              <a:t>. </a:t>
            </a:r>
          </a:p>
        </p:txBody>
      </p:sp>
      <p:graphicFrame>
        <p:nvGraphicFramePr>
          <p:cNvPr id="3" name="Object 4"/>
          <p:cNvGraphicFramePr>
            <a:graphicFrameLocks noChangeAspect="1"/>
          </p:cNvGraphicFramePr>
          <p:nvPr>
            <p:extLst>
              <p:ext uri="{D42A27DB-BD31-4B8C-83A1-F6EECF244321}">
                <p14:modId xmlns:p14="http://schemas.microsoft.com/office/powerpoint/2010/main" val="828799465"/>
              </p:ext>
            </p:extLst>
          </p:nvPr>
        </p:nvGraphicFramePr>
        <p:xfrm>
          <a:off x="4699000" y="738188"/>
          <a:ext cx="1431925" cy="1692275"/>
        </p:xfrm>
        <a:graphic>
          <a:graphicData uri="http://schemas.openxmlformats.org/presentationml/2006/ole">
            <mc:AlternateContent xmlns:mc="http://schemas.openxmlformats.org/markup-compatibility/2006">
              <mc:Choice xmlns:v="urn:schemas-microsoft-com:vml" Requires="v">
                <p:oleObj spid="_x0000_s43064" name="Equation" r:id="rId3" imgW="761760" imgH="901440" progId="Equation.3">
                  <p:embed/>
                </p:oleObj>
              </mc:Choice>
              <mc:Fallback>
                <p:oleObj name="Equation" r:id="rId3" imgW="761760" imgH="901440" progId="Equation.3">
                  <p:embed/>
                  <p:pic>
                    <p:nvPicPr>
                      <p:cNvPr id="0" name=""/>
                      <p:cNvPicPr>
                        <a:picLocks noChangeAspect="1" noChangeArrowheads="1"/>
                      </p:cNvPicPr>
                      <p:nvPr/>
                    </p:nvPicPr>
                    <p:blipFill>
                      <a:blip r:embed="rId4"/>
                      <a:srcRect/>
                      <a:stretch>
                        <a:fillRect/>
                      </a:stretch>
                    </p:blipFill>
                    <p:spPr bwMode="auto">
                      <a:xfrm>
                        <a:off x="4699000" y="738188"/>
                        <a:ext cx="1431925" cy="1692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 name="Text Box 5"/>
          <p:cNvSpPr txBox="1">
            <a:spLocks noChangeArrowheads="1"/>
          </p:cNvSpPr>
          <p:nvPr/>
        </p:nvSpPr>
        <p:spPr bwMode="auto">
          <a:xfrm>
            <a:off x="4572000" y="2514600"/>
            <a:ext cx="4113213"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dirty="0">
                <a:cs typeface="Times New Roman" panose="02020603050405020304" pitchFamily="18" charset="0"/>
              </a:rPr>
              <a:t>Where k~0.9 is the elasticity of  particle collisions and f is the factor by which the </a:t>
            </a:r>
            <a:r>
              <a:rPr lang="en-US" altLang="en-US" dirty="0" err="1">
                <a:cs typeface="Times New Roman" panose="02020603050405020304" pitchFamily="18" charset="0"/>
              </a:rPr>
              <a:t>magnetospheric</a:t>
            </a:r>
            <a:r>
              <a:rPr lang="en-US" altLang="en-US" dirty="0">
                <a:cs typeface="Times New Roman" panose="02020603050405020304" pitchFamily="18" charset="0"/>
              </a:rPr>
              <a:t> magnetic field is enhanced by the boundary current. </a:t>
            </a:r>
            <a:r>
              <a:rPr lang="en-US" altLang="en-US" dirty="0" err="1">
                <a:cs typeface="Times New Roman" panose="02020603050405020304" pitchFamily="18" charset="0"/>
              </a:rPr>
              <a:t>R</a:t>
            </a:r>
            <a:r>
              <a:rPr lang="en-US" altLang="en-US" baseline="-25000" dirty="0" err="1">
                <a:cs typeface="Times New Roman" panose="02020603050405020304" pitchFamily="18" charset="0"/>
              </a:rPr>
              <a:t>s</a:t>
            </a:r>
            <a:r>
              <a:rPr lang="en-US" altLang="en-US" dirty="0">
                <a:cs typeface="Times New Roman" panose="02020603050405020304" pitchFamily="18" charset="0"/>
              </a:rPr>
              <a:t> is the </a:t>
            </a:r>
            <a:r>
              <a:rPr lang="en-US" altLang="en-US" dirty="0" err="1">
                <a:cs typeface="Times New Roman" panose="02020603050405020304" pitchFamily="18" charset="0"/>
              </a:rPr>
              <a:t>subsolar</a:t>
            </a:r>
            <a:r>
              <a:rPr lang="en-US" altLang="en-US" dirty="0">
                <a:cs typeface="Times New Roman" panose="02020603050405020304" pitchFamily="18" charset="0"/>
              </a:rPr>
              <a:t> standoff distance</a:t>
            </a:r>
            <a:r>
              <a:rPr lang="en-US" altLang="en-US" sz="2000" dirty="0">
                <a:cs typeface="Times New Roman" panose="02020603050405020304" pitchFamily="18" charset="0"/>
              </a:rPr>
              <a:t>. </a:t>
            </a:r>
            <a:r>
              <a:rPr lang="en-US" altLang="en-US" dirty="0">
                <a:cs typeface="Times New Roman" panose="02020603050405020304" pitchFamily="18" charset="0"/>
              </a:rPr>
              <a:t>B</a:t>
            </a:r>
            <a:r>
              <a:rPr lang="en-US" altLang="en-US" baseline="-25000" dirty="0">
                <a:cs typeface="Times New Roman" panose="02020603050405020304" pitchFamily="18" charset="0"/>
              </a:rPr>
              <a:t>0</a:t>
            </a:r>
            <a:r>
              <a:rPr lang="en-US" altLang="en-US" dirty="0">
                <a:cs typeface="Times New Roman" panose="02020603050405020304" pitchFamily="18" charset="0"/>
              </a:rPr>
              <a:t> is the field at the surface of the Earth</a:t>
            </a:r>
            <a:r>
              <a:rPr lang="en-US" altLang="en-US" sz="2000" dirty="0">
                <a:cs typeface="Times New Roman" panose="02020603050405020304" pitchFamily="18" charset="0"/>
              </a:rPr>
              <a:t>.</a:t>
            </a:r>
          </a:p>
        </p:txBody>
      </p:sp>
      <p:graphicFrame>
        <p:nvGraphicFramePr>
          <p:cNvPr id="5" name="Object 6"/>
          <p:cNvGraphicFramePr>
            <a:graphicFrameLocks noChangeAspect="1"/>
          </p:cNvGraphicFramePr>
          <p:nvPr>
            <p:extLst>
              <p:ext uri="{D42A27DB-BD31-4B8C-83A1-F6EECF244321}">
                <p14:modId xmlns:p14="http://schemas.microsoft.com/office/powerpoint/2010/main" val="2826394025"/>
              </p:ext>
            </p:extLst>
          </p:nvPr>
        </p:nvGraphicFramePr>
        <p:xfrm>
          <a:off x="6564313" y="736600"/>
          <a:ext cx="1882775" cy="1527175"/>
        </p:xfrm>
        <a:graphic>
          <a:graphicData uri="http://schemas.openxmlformats.org/presentationml/2006/ole">
            <mc:AlternateContent xmlns:mc="http://schemas.openxmlformats.org/markup-compatibility/2006">
              <mc:Choice xmlns:v="urn:schemas-microsoft-com:vml" Requires="v">
                <p:oleObj spid="_x0000_s43065" name="Equation" r:id="rId5" imgW="1066680" imgH="863280" progId="Equation.3">
                  <p:embed/>
                </p:oleObj>
              </mc:Choice>
              <mc:Fallback>
                <p:oleObj name="Equation" r:id="rId5" imgW="1066680" imgH="863280" progId="Equation.3">
                  <p:embed/>
                  <p:pic>
                    <p:nvPicPr>
                      <p:cNvPr id="0" name=""/>
                      <p:cNvPicPr>
                        <a:picLocks noChangeAspect="1" noChangeArrowheads="1"/>
                      </p:cNvPicPr>
                      <p:nvPr/>
                    </p:nvPicPr>
                    <p:blipFill>
                      <a:blip r:embed="rId6"/>
                      <a:srcRect/>
                      <a:stretch>
                        <a:fillRect/>
                      </a:stretch>
                    </p:blipFill>
                    <p:spPr bwMode="auto">
                      <a:xfrm>
                        <a:off x="6564313" y="736600"/>
                        <a:ext cx="1882775" cy="152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7"/>
          <p:cNvGraphicFramePr>
            <a:graphicFrameLocks noChangeAspect="1"/>
          </p:cNvGraphicFramePr>
          <p:nvPr>
            <p:extLst>
              <p:ext uri="{D42A27DB-BD31-4B8C-83A1-F6EECF244321}">
                <p14:modId xmlns:p14="http://schemas.microsoft.com/office/powerpoint/2010/main" val="1442084683"/>
              </p:ext>
            </p:extLst>
          </p:nvPr>
        </p:nvGraphicFramePr>
        <p:xfrm>
          <a:off x="4876800" y="5543797"/>
          <a:ext cx="3994598" cy="1219200"/>
        </p:xfrm>
        <a:graphic>
          <a:graphicData uri="http://schemas.openxmlformats.org/presentationml/2006/ole">
            <mc:AlternateContent xmlns:mc="http://schemas.openxmlformats.org/markup-compatibility/2006">
              <mc:Choice xmlns:v="urn:schemas-microsoft-com:vml" Requires="v">
                <p:oleObj spid="_x0000_s43066" name="Equation" r:id="rId7" imgW="1955520" imgH="596880" progId="Equation.3">
                  <p:embed/>
                </p:oleObj>
              </mc:Choice>
              <mc:Fallback>
                <p:oleObj name="Equation" r:id="rId7" imgW="1955520" imgH="596880" progId="Equation.3">
                  <p:embed/>
                  <p:pic>
                    <p:nvPicPr>
                      <p:cNvPr id="0" name=""/>
                      <p:cNvPicPr>
                        <a:picLocks noChangeAspect="1" noChangeArrowheads="1"/>
                      </p:cNvPicPr>
                      <p:nvPr/>
                    </p:nvPicPr>
                    <p:blipFill>
                      <a:blip r:embed="rId8"/>
                      <a:srcRect/>
                      <a:stretch>
                        <a:fillRect/>
                      </a:stretch>
                    </p:blipFill>
                    <p:spPr bwMode="auto">
                      <a:xfrm>
                        <a:off x="4876800" y="5543797"/>
                        <a:ext cx="3994598" cy="1219200"/>
                      </a:xfrm>
                      <a:prstGeom prst="rect">
                        <a:avLst/>
                      </a:prstGeom>
                      <a:noFill/>
                      <a:ln w="9525">
                        <a:solidFill>
                          <a:srgbClr val="000080"/>
                        </a:solidFill>
                        <a:miter lim="800000"/>
                        <a:headEnd/>
                        <a:tailEnd/>
                      </a:ln>
                      <a:effectLst/>
                    </p:spPr>
                  </p:pic>
                </p:oleObj>
              </mc:Fallback>
            </mc:AlternateContent>
          </a:graphicData>
        </a:graphic>
      </p:graphicFrame>
      <p:sp>
        <p:nvSpPr>
          <p:cNvPr id="7" name="Text Box 8"/>
          <p:cNvSpPr txBox="1">
            <a:spLocks noChangeArrowheads="1"/>
          </p:cNvSpPr>
          <p:nvPr/>
        </p:nvSpPr>
        <p:spPr bwMode="auto">
          <a:xfrm>
            <a:off x="974725" y="149225"/>
            <a:ext cx="67976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800" b="1" dirty="0">
                <a:cs typeface="Times New Roman" panose="02020603050405020304" pitchFamily="18" charset="0"/>
              </a:rPr>
              <a:t>The Location of the Magnetopause</a:t>
            </a:r>
          </a:p>
        </p:txBody>
      </p:sp>
    </p:spTree>
    <p:extLst>
      <p:ext uri="{BB962C8B-B14F-4D97-AF65-F5344CB8AC3E}">
        <p14:creationId xmlns:p14="http://schemas.microsoft.com/office/powerpoint/2010/main" val="25543666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1588" y="647700"/>
            <a:ext cx="5029200" cy="4572000"/>
          </a:xfrm>
          <a:prstGeom prst="rect">
            <a:avLst/>
          </a:prstGeom>
        </p:spPr>
        <p:txBody>
          <a:bodyPr/>
          <a:lstStyle>
            <a:lvl1pPr marL="342900" indent="-342900" algn="l" rtl="0" fontAlgn="base">
              <a:spcBef>
                <a:spcPct val="20000"/>
              </a:spcBef>
              <a:spcAft>
                <a:spcPct val="0"/>
              </a:spcAft>
              <a:buChar char="•"/>
              <a:defRPr sz="32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fontAlgn="base">
              <a:spcBef>
                <a:spcPct val="20000"/>
              </a:spcBef>
              <a:spcAft>
                <a:spcPct val="0"/>
              </a:spcAft>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lgn="l" rtl="0" fontAlgn="base">
              <a:spcBef>
                <a:spcPct val="20000"/>
              </a:spcBef>
              <a:spcAft>
                <a:spcPct val="0"/>
              </a:spcAft>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lgn="l" rtl="0" fontAlgn="base">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lgn="l" rtl="0" fontAlgn="base">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altLang="en-US" sz="2400" kern="0" dirty="0" smtClean="0"/>
              <a:t>Close to the Earth the dipole field dominates and there is little distortion</a:t>
            </a:r>
          </a:p>
          <a:p>
            <a:r>
              <a:rPr lang="en-US" altLang="en-US" sz="2400" kern="0" dirty="0" smtClean="0"/>
              <a:t>Further away there is a significant change in the shape of the field lines with all field lines passing through the equator closer to the Earth than dipole field lines from the same latitude. </a:t>
            </a:r>
          </a:p>
          <a:p>
            <a:r>
              <a:rPr lang="en-US" altLang="en-US" sz="2400" kern="0" dirty="0" smtClean="0"/>
              <a:t>All dipole field lines that originally passed through the equator more than 10 R</a:t>
            </a:r>
            <a:r>
              <a:rPr lang="en-US" altLang="en-US" sz="2400" kern="0" baseline="-25000" dirty="0" smtClean="0"/>
              <a:t>E</a:t>
            </a:r>
            <a:r>
              <a:rPr lang="en-US" altLang="en-US" sz="2400" kern="0" dirty="0" smtClean="0"/>
              <a:t> sunward of the Earth are bent back and close on the night side</a:t>
            </a:r>
          </a:p>
          <a:p>
            <a:r>
              <a:rPr lang="en-US" altLang="en-US" sz="2400" kern="0" dirty="0" smtClean="0"/>
              <a:t>The neutral point separates the two types of field lines</a:t>
            </a:r>
            <a:endParaRPr lang="en-US" altLang="en-US" sz="2400" kern="0" dirty="0"/>
          </a:p>
        </p:txBody>
      </p:sp>
      <p:sp>
        <p:nvSpPr>
          <p:cNvPr id="9" name="Rectangle 6"/>
          <p:cNvSpPr txBox="1">
            <a:spLocks noChangeArrowheads="1"/>
          </p:cNvSpPr>
          <p:nvPr/>
        </p:nvSpPr>
        <p:spPr>
          <a:xfrm>
            <a:off x="762000" y="76200"/>
            <a:ext cx="7772400" cy="1143000"/>
          </a:xfrm>
          <a:prstGeom prst="rect">
            <a:avLst/>
          </a:prstGeom>
        </p:spPr>
        <p:txBody>
          <a:bodyPr/>
          <a:lstStyle>
            <a:lvl1pPr algn="ctr" rtl="0" fontAlgn="base">
              <a:spcBef>
                <a:spcPct val="0"/>
              </a:spcBef>
              <a:spcAft>
                <a:spcPct val="0"/>
              </a:spcAft>
              <a:defRPr sz="4400">
                <a:solidFill>
                  <a:schemeClr val="tx2"/>
                </a:solidFill>
                <a:latin typeface="Times New Roman" panose="02020603050405020304" pitchFamily="18" charset="0"/>
                <a:ea typeface="+mj-ea"/>
                <a:cs typeface="Times New Roman" panose="02020603050405020304" pitchFamily="18" charset="0"/>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altLang="en-US" sz="2800" b="1" kern="0" dirty="0" smtClean="0"/>
              <a:t>The Effect of Magnetopause Currents</a:t>
            </a:r>
            <a:endParaRPr lang="en-US" altLang="en-US" sz="2800" b="1" kern="0" dirty="0"/>
          </a:p>
        </p:txBody>
      </p:sp>
      <p:pic>
        <p:nvPicPr>
          <p:cNvPr id="10" name="Picture 3" descr="meadbe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30787" y="838199"/>
            <a:ext cx="5103813" cy="478160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400800" y="5562600"/>
            <a:ext cx="1524000" cy="523220"/>
          </a:xfrm>
          <a:prstGeom prst="rect">
            <a:avLst/>
          </a:prstGeom>
          <a:noFill/>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L</a:t>
            </a:r>
            <a:r>
              <a:rPr lang="en-US" sz="2800" baseline="-25000" dirty="0" smtClean="0">
                <a:latin typeface="Times New Roman" panose="02020603050405020304" pitchFamily="18" charset="0"/>
                <a:cs typeface="Times New Roman" panose="02020603050405020304" pitchFamily="18" charset="0"/>
              </a:rPr>
              <a:t>S</a:t>
            </a:r>
            <a:r>
              <a:rPr lang="en-US" sz="2800" dirty="0" smtClean="0">
                <a:latin typeface="Times New Roman" panose="02020603050405020304" pitchFamily="18" charset="0"/>
                <a:cs typeface="Times New Roman" panose="02020603050405020304" pitchFamily="18" charset="0"/>
              </a:rPr>
              <a:t>~10</a:t>
            </a:r>
          </a:p>
        </p:txBody>
      </p:sp>
    </p:spTree>
    <p:extLst>
      <p:ext uri="{BB962C8B-B14F-4D97-AF65-F5344CB8AC3E}">
        <p14:creationId xmlns:p14="http://schemas.microsoft.com/office/powerpoint/2010/main" val="42030131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1875" y="762000"/>
            <a:ext cx="5105400" cy="6324600"/>
          </a:xfrm>
          <a:prstGeom prst="rect">
            <a:avLst/>
          </a:prstGeom>
        </p:spPr>
        <p:txBody>
          <a:bodyPr/>
          <a:lstStyle>
            <a:lvl1pPr marL="342900" indent="-342900" algn="l" rtl="0" fontAlgn="base">
              <a:spcBef>
                <a:spcPct val="20000"/>
              </a:spcBef>
              <a:spcAft>
                <a:spcPct val="0"/>
              </a:spcAft>
              <a:buChar char="•"/>
              <a:defRPr sz="32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fontAlgn="base">
              <a:spcBef>
                <a:spcPct val="20000"/>
              </a:spcBef>
              <a:spcAft>
                <a:spcPct val="0"/>
              </a:spcAft>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lgn="l" rtl="0" fontAlgn="base">
              <a:spcBef>
                <a:spcPct val="20000"/>
              </a:spcBef>
              <a:spcAft>
                <a:spcPct val="0"/>
              </a:spcAft>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lgn="l" rtl="0" fontAlgn="base">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lgn="l" rtl="0" fontAlgn="base">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altLang="en-US" sz="2000" kern="0" dirty="0" smtClean="0"/>
              <a:t>Data from two spacecraft show two crossings of the boundary.</a:t>
            </a:r>
          </a:p>
          <a:p>
            <a:r>
              <a:rPr lang="en-US" altLang="en-US" sz="2000" kern="0" dirty="0" smtClean="0"/>
              <a:t>Initially both spacecraft are inside the magnetosphere (strong field).</a:t>
            </a:r>
          </a:p>
          <a:p>
            <a:r>
              <a:rPr lang="en-US" altLang="en-US" sz="2000" kern="0" dirty="0" smtClean="0"/>
              <a:t>The boundary moves inward and crosses first the ISEE-1 spacecraft (thick line) and later the ISEE-1 spacecraft (thin line).</a:t>
            </a:r>
          </a:p>
          <a:p>
            <a:r>
              <a:rPr lang="en-US" altLang="en-US" sz="2000" kern="0" dirty="0" smtClean="0"/>
              <a:t>Some time later the boundary reverses and moves outward appearing first at ISEE-2 and later at ISEE-1.</a:t>
            </a:r>
          </a:p>
          <a:p>
            <a:r>
              <a:rPr lang="en-US" altLang="en-US" sz="2000" kern="0" dirty="0" smtClean="0"/>
              <a:t>The spacecraft separation along the average normal divided by the time delay gives the boundary velocity.</a:t>
            </a:r>
          </a:p>
          <a:p>
            <a:r>
              <a:rPr lang="en-US" altLang="en-US" sz="2000" kern="0" dirty="0" smtClean="0"/>
              <a:t>The time profile scaled by the velocity gives the spatial profile of the boundary</a:t>
            </a:r>
          </a:p>
          <a:p>
            <a:r>
              <a:rPr lang="en-US" altLang="en-US" sz="2000" kern="0" dirty="0" smtClean="0"/>
              <a:t>The thickness of the magnetopause varies from 200 to 18000 km with a most probably thickness of 700 km</a:t>
            </a:r>
            <a:r>
              <a:rPr lang="en-US" altLang="en-US" sz="2000" kern="0" dirty="0" smtClean="0">
                <a:latin typeface="Arial" pitchFamily="34" charset="0"/>
              </a:rPr>
              <a:t>.</a:t>
            </a:r>
            <a:endParaRPr lang="en-US" altLang="en-US" sz="2000" kern="0" dirty="0">
              <a:latin typeface="Arial" pitchFamily="34" charset="0"/>
            </a:endParaRPr>
          </a:p>
        </p:txBody>
      </p:sp>
      <p:sp>
        <p:nvSpPr>
          <p:cNvPr id="3" name="Rectangle 5"/>
          <p:cNvSpPr txBox="1">
            <a:spLocks noChangeArrowheads="1"/>
          </p:cNvSpPr>
          <p:nvPr/>
        </p:nvSpPr>
        <p:spPr>
          <a:xfrm>
            <a:off x="697675" y="304800"/>
            <a:ext cx="7772400" cy="623455"/>
          </a:xfrm>
          <a:prstGeom prst="rect">
            <a:avLst/>
          </a:prstGeom>
        </p:spPr>
        <p:txBody>
          <a:bodyPr/>
          <a:lstStyle>
            <a:lvl1pPr algn="ctr" rtl="0" fontAlgn="base">
              <a:spcBef>
                <a:spcPct val="0"/>
              </a:spcBef>
              <a:spcAft>
                <a:spcPct val="0"/>
              </a:spcAft>
              <a:defRPr sz="4400">
                <a:solidFill>
                  <a:schemeClr val="tx2"/>
                </a:solidFill>
                <a:latin typeface="Times New Roman" panose="02020603050405020304" pitchFamily="18" charset="0"/>
                <a:ea typeface="+mj-ea"/>
                <a:cs typeface="Times New Roman" panose="02020603050405020304" pitchFamily="18" charset="0"/>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altLang="en-US" sz="2800" b="1" kern="0" dirty="0" smtClean="0"/>
              <a:t>Observing the Magnetopause</a:t>
            </a:r>
            <a:endParaRPr lang="en-US" altLang="en-US" sz="2800" b="1" kern="0" dirty="0"/>
          </a:p>
        </p:txBody>
      </p:sp>
      <p:pic>
        <p:nvPicPr>
          <p:cNvPr id="4" name="Picture 3" descr="mptwo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33963" y="1371600"/>
            <a:ext cx="4186237"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457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76200"/>
            <a:ext cx="8229600" cy="1143000"/>
          </a:xfrm>
        </p:spPr>
        <p:txBody>
          <a:bodyPr/>
          <a:lstStyle/>
          <a:p>
            <a:r>
              <a:rPr lang="en-US" altLang="en-US" sz="2800" b="1" dirty="0"/>
              <a:t>The </a:t>
            </a:r>
            <a:r>
              <a:rPr lang="en-US" altLang="en-US" sz="2800" b="1" dirty="0" err="1"/>
              <a:t>Magnetotail</a:t>
            </a:r>
            <a:endParaRPr lang="en-US" altLang="en-US" sz="2800" b="1" dirty="0"/>
          </a:p>
        </p:txBody>
      </p:sp>
      <p:sp>
        <p:nvSpPr>
          <p:cNvPr id="26627" name="Rectangle 3"/>
          <p:cNvSpPr>
            <a:spLocks noGrp="1" noChangeArrowheads="1"/>
          </p:cNvSpPr>
          <p:nvPr>
            <p:ph type="body" idx="1"/>
          </p:nvPr>
        </p:nvSpPr>
        <p:spPr>
          <a:xfrm>
            <a:off x="457200" y="990600"/>
            <a:ext cx="8229600" cy="4525962"/>
          </a:xfrm>
        </p:spPr>
        <p:txBody>
          <a:bodyPr/>
          <a:lstStyle/>
          <a:p>
            <a:r>
              <a:rPr lang="en-US" altLang="en-US" sz="2400" dirty="0"/>
              <a:t>Behind the Earth the solar wind extends the magnetosphere a long distance(&gt;3000R</a:t>
            </a:r>
            <a:r>
              <a:rPr lang="en-US" altLang="en-US" sz="2400" baseline="-25000" dirty="0"/>
              <a:t>E</a:t>
            </a:r>
            <a:r>
              <a:rPr lang="en-US" altLang="en-US" sz="2400" dirty="0"/>
              <a:t>) away from the Earth on the night side forming the </a:t>
            </a:r>
            <a:r>
              <a:rPr lang="en-US" altLang="en-US" sz="2400" dirty="0" err="1"/>
              <a:t>magnetotail</a:t>
            </a:r>
            <a:r>
              <a:rPr lang="en-US" altLang="en-US" sz="2400" dirty="0"/>
              <a:t>.</a:t>
            </a:r>
          </a:p>
        </p:txBody>
      </p:sp>
      <p:pic>
        <p:nvPicPr>
          <p:cNvPr id="26628" name="Picture 4" descr="slide0008_image0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438400"/>
            <a:ext cx="7162800" cy="4424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29436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a:xfrm>
            <a:off x="-328056" y="569779"/>
            <a:ext cx="4648200" cy="6096000"/>
          </a:xfrm>
        </p:spPr>
        <p:txBody>
          <a:bodyPr/>
          <a:lstStyle/>
          <a:p>
            <a:pPr>
              <a:lnSpc>
                <a:spcPct val="0"/>
              </a:lnSpc>
              <a:buFontTx/>
              <a:buNone/>
            </a:pPr>
            <a:endParaRPr lang="en-US" altLang="en-US" sz="2400" dirty="0"/>
          </a:p>
          <a:p>
            <a:pPr>
              <a:lnSpc>
                <a:spcPct val="0"/>
              </a:lnSpc>
              <a:buFontTx/>
              <a:buNone/>
            </a:pPr>
            <a:endParaRPr lang="en-US" altLang="en-US" sz="2400" dirty="0"/>
          </a:p>
          <a:p>
            <a:r>
              <a:rPr lang="en-US" altLang="en-US" sz="2000" dirty="0"/>
              <a:t>A current sheet lies in the middle of the tail and separates it into two regions called the lobes. </a:t>
            </a:r>
          </a:p>
          <a:p>
            <a:pPr lvl="1"/>
            <a:r>
              <a:rPr lang="en-US" altLang="en-US" sz="2000" dirty="0"/>
              <a:t>The magnetic field in the north (south) lobe is directed away from (toward) the Earth.</a:t>
            </a:r>
          </a:p>
          <a:p>
            <a:pPr lvl="1"/>
            <a:r>
              <a:rPr lang="en-US" altLang="en-US" sz="2000" dirty="0"/>
              <a:t>The magnetic field strength is typically ~20 </a:t>
            </a:r>
            <a:r>
              <a:rPr lang="en-US" altLang="en-US" sz="2000" dirty="0" err="1"/>
              <a:t>nT.</a:t>
            </a:r>
            <a:endParaRPr lang="en-US" altLang="en-US" sz="2000" dirty="0"/>
          </a:p>
          <a:p>
            <a:pPr lvl="1"/>
            <a:r>
              <a:rPr lang="en-US" altLang="en-US" sz="2000" dirty="0"/>
              <a:t>Plasma densities are low (&lt;0.1 cm</a:t>
            </a:r>
            <a:r>
              <a:rPr lang="en-US" altLang="en-US" sz="2000" baseline="30000" dirty="0"/>
              <a:t>-3</a:t>
            </a:r>
            <a:r>
              <a:rPr lang="en-US" altLang="en-US" sz="2000" dirty="0"/>
              <a:t>). Very few particles in the 5-50keV ( 1eV = </a:t>
            </a:r>
            <a:r>
              <a:rPr lang="en-US" altLang="en-US" sz="2000" dirty="0" smtClean="0"/>
              <a:t>1.6x10</a:t>
            </a:r>
            <a:r>
              <a:rPr lang="en-US" altLang="en-US" sz="2000" baseline="30000" dirty="0" smtClean="0"/>
              <a:t>-19</a:t>
            </a:r>
            <a:r>
              <a:rPr lang="en-US" altLang="en-US" sz="2000" dirty="0" smtClean="0"/>
              <a:t>J </a:t>
            </a:r>
            <a:r>
              <a:rPr lang="en-US" altLang="en-US" sz="2000" dirty="0"/>
              <a:t>it is the energy an electron gains by being accelerated through one volt) range.  Cool ions observed flowing away from the Earth with </a:t>
            </a:r>
            <a:r>
              <a:rPr lang="en-US" altLang="en-US" sz="2000" dirty="0" err="1"/>
              <a:t>ionospheric</a:t>
            </a:r>
            <a:r>
              <a:rPr lang="en-US" altLang="en-US" sz="2000" dirty="0"/>
              <a:t> composition. The tail lobes normally lie on “open” magnetic field lines.</a:t>
            </a:r>
          </a:p>
        </p:txBody>
      </p:sp>
      <p:sp>
        <p:nvSpPr>
          <p:cNvPr id="27651" name="Text Box 3"/>
          <p:cNvSpPr txBox="1">
            <a:spLocks noChangeArrowheads="1"/>
          </p:cNvSpPr>
          <p:nvPr/>
        </p:nvSpPr>
        <p:spPr bwMode="auto">
          <a:xfrm>
            <a:off x="457200" y="65511"/>
            <a:ext cx="76962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dirty="0">
                <a:latin typeface="Times New Roman" panose="02020603050405020304" pitchFamily="18" charset="0"/>
                <a:cs typeface="Times New Roman" panose="02020603050405020304" pitchFamily="18" charset="0"/>
              </a:rPr>
              <a:t>The </a:t>
            </a:r>
            <a:r>
              <a:rPr lang="en-US" altLang="en-US" sz="2800" b="1" dirty="0" err="1">
                <a:latin typeface="Times New Roman" panose="02020603050405020304" pitchFamily="18" charset="0"/>
                <a:cs typeface="Times New Roman" panose="02020603050405020304" pitchFamily="18" charset="0"/>
              </a:rPr>
              <a:t>Magnetotail</a:t>
            </a:r>
            <a:endParaRPr lang="en-US" altLang="en-US" sz="28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0" y="2133600"/>
            <a:ext cx="4876800" cy="4848225"/>
          </a:xfrm>
          <a:prstGeom prst="rect">
            <a:avLst/>
          </a:prstGeom>
        </p:spPr>
      </p:pic>
      <p:sp>
        <p:nvSpPr>
          <p:cNvPr id="4" name="TextBox 3"/>
          <p:cNvSpPr txBox="1"/>
          <p:nvPr/>
        </p:nvSpPr>
        <p:spPr>
          <a:xfrm>
            <a:off x="4572000" y="569779"/>
            <a:ext cx="4343400" cy="1908215"/>
          </a:xfrm>
          <a:prstGeom prst="rect">
            <a:avLst/>
          </a:prstGeom>
          <a:noFill/>
        </p:spPr>
        <p:txBody>
          <a:bodyPr wrap="square" rtlCol="0">
            <a:spAutoFit/>
          </a:bodyPr>
          <a:lstStyle/>
          <a:p>
            <a:r>
              <a:rPr lang="en-US" sz="2000" dirty="0" smtClean="0">
                <a:latin typeface="Times New Roman" panose="02020603050405020304" pitchFamily="18" charset="0"/>
                <a:cs typeface="Times New Roman" panose="02020603050405020304" pitchFamily="18" charset="0"/>
              </a:rPr>
              <a:t>The </a:t>
            </a:r>
            <a:r>
              <a:rPr lang="en-US" sz="2000" b="1" dirty="0" err="1" smtClean="0">
                <a:latin typeface="Times New Roman" panose="02020603050405020304" pitchFamily="18" charset="0"/>
                <a:cs typeface="Times New Roman" panose="02020603050405020304" pitchFamily="18" charset="0"/>
              </a:rPr>
              <a:t>magnetotail</a:t>
            </a:r>
            <a:r>
              <a:rPr lang="en-US" sz="2000" b="1"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acts as a reservoir for plasma and energy. Energy and plasma from the tail are released into the inner magnetosphere </a:t>
            </a:r>
            <a:r>
              <a:rPr lang="en-US" sz="2000" dirty="0" err="1">
                <a:latin typeface="Times New Roman" panose="02020603050405020304" pitchFamily="18" charset="0"/>
                <a:cs typeface="Times New Roman" panose="02020603050405020304" pitchFamily="18" charset="0"/>
              </a:rPr>
              <a:t>aperiodically</a:t>
            </a:r>
            <a:r>
              <a:rPr lang="en-US" sz="2000" dirty="0">
                <a:latin typeface="Times New Roman" panose="02020603050405020304" pitchFamily="18" charset="0"/>
                <a:cs typeface="Times New Roman" panose="02020603050405020304" pitchFamily="18" charset="0"/>
              </a:rPr>
              <a:t> during </a:t>
            </a:r>
            <a:r>
              <a:rPr lang="en-US" sz="2000" dirty="0" err="1">
                <a:latin typeface="Times New Roman" panose="02020603050405020304" pitchFamily="18" charset="0"/>
                <a:cs typeface="Times New Roman" panose="02020603050405020304" pitchFamily="18" charset="0"/>
              </a:rPr>
              <a:t>magnetospheric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substorms</a:t>
            </a:r>
            <a:r>
              <a:rPr lang="en-US" sz="2000" dirty="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49001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4" descr="rw1c"/>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r="8185"/>
          <a:stretch>
            <a:fillRect/>
          </a:stretch>
        </p:blipFill>
        <p:spPr>
          <a:xfrm>
            <a:off x="5562600" y="1076696"/>
            <a:ext cx="2895600" cy="250795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25" name="Text Box 5"/>
          <p:cNvSpPr txBox="1">
            <a:spLocks noChangeArrowheads="1"/>
          </p:cNvSpPr>
          <p:nvPr/>
        </p:nvSpPr>
        <p:spPr bwMode="auto">
          <a:xfrm>
            <a:off x="152400" y="4572000"/>
            <a:ext cx="9001496" cy="2788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Char char="•"/>
            </a:pPr>
            <a:r>
              <a:rPr lang="en-US" altLang="en-US" sz="2400" dirty="0"/>
              <a:t>  </a:t>
            </a:r>
            <a:r>
              <a:rPr lang="en-US" altLang="en-US" sz="2400" dirty="0">
                <a:latin typeface="Times New Roman" panose="02020603050405020304" pitchFamily="18" charset="0"/>
                <a:cs typeface="Times New Roman" panose="02020603050405020304" pitchFamily="18" charset="0"/>
              </a:rPr>
              <a:t>The tail lobes are separated by an equatorial current sheet extend across the tail from dawn to dusk.</a:t>
            </a:r>
          </a:p>
          <a:p>
            <a:pPr>
              <a:lnSpc>
                <a:spcPct val="30000"/>
              </a:lnSpc>
            </a:pPr>
            <a:r>
              <a:rPr lang="en-US" altLang="en-US" sz="2400" dirty="0">
                <a:latin typeface="Times New Roman" panose="02020603050405020304" pitchFamily="18" charset="0"/>
                <a:cs typeface="Times New Roman" panose="02020603050405020304" pitchFamily="18" charset="0"/>
              </a:rPr>
              <a:t> </a:t>
            </a:r>
          </a:p>
          <a:p>
            <a:pPr>
              <a:buFontTx/>
              <a:buChar char="•"/>
            </a:pPr>
            <a:r>
              <a:rPr lang="en-US" altLang="en-US" sz="2400" dirty="0">
                <a:latin typeface="Times New Roman" panose="02020603050405020304" pitchFamily="18" charset="0"/>
                <a:cs typeface="Times New Roman" panose="02020603050405020304" pitchFamily="18" charset="0"/>
              </a:rPr>
              <a:t>  </a:t>
            </a:r>
            <a:r>
              <a:rPr lang="en-US" altLang="en-US" sz="2400" dirty="0" smtClean="0">
                <a:latin typeface="Times New Roman" panose="02020603050405020304" pitchFamily="18" charset="0"/>
                <a:cs typeface="Times New Roman" panose="02020603050405020304" pitchFamily="18" charset="0"/>
              </a:rPr>
              <a:t>Magnetically induced </a:t>
            </a:r>
            <a:r>
              <a:rPr lang="en-US" altLang="en-US" sz="2400" dirty="0">
                <a:latin typeface="Times New Roman" panose="02020603050405020304" pitchFamily="18" charset="0"/>
                <a:cs typeface="Times New Roman" panose="02020603050405020304" pitchFamily="18" charset="0"/>
              </a:rPr>
              <a:t>currents must close – these close on the tail magnetopause. </a:t>
            </a:r>
          </a:p>
          <a:p>
            <a:pPr>
              <a:lnSpc>
                <a:spcPct val="50000"/>
              </a:lnSpc>
              <a:buFontTx/>
              <a:buChar char="•"/>
            </a:pPr>
            <a:endParaRPr lang="en-US" altLang="en-US" sz="2400" dirty="0">
              <a:latin typeface="Times New Roman" panose="02020603050405020304" pitchFamily="18" charset="0"/>
              <a:cs typeface="Times New Roman" panose="02020603050405020304" pitchFamily="18" charset="0"/>
            </a:endParaRPr>
          </a:p>
          <a:p>
            <a:pPr>
              <a:buFontTx/>
              <a:buChar char="•"/>
            </a:pPr>
            <a:r>
              <a:rPr lang="en-US" altLang="en-US" sz="2400" dirty="0">
                <a:latin typeface="Times New Roman" panose="02020603050405020304" pitchFamily="18" charset="0"/>
                <a:cs typeface="Times New Roman" panose="02020603050405020304" pitchFamily="18" charset="0"/>
              </a:rPr>
              <a:t> A current creates a magnetic field.</a:t>
            </a:r>
          </a:p>
          <a:p>
            <a:pPr>
              <a:lnSpc>
                <a:spcPct val="50000"/>
              </a:lnSpc>
              <a:buFontTx/>
              <a:buChar char="•"/>
            </a:pPr>
            <a:endParaRPr lang="en-US" altLang="en-US" sz="2400" dirty="0">
              <a:latin typeface="Times New Roman" panose="02020603050405020304" pitchFamily="18" charset="0"/>
              <a:cs typeface="Times New Roman" panose="02020603050405020304" pitchFamily="18" charset="0"/>
            </a:endParaRPr>
          </a:p>
          <a:p>
            <a:pPr>
              <a:buFontTx/>
              <a:buChar char="•"/>
            </a:pPr>
            <a:endParaRPr lang="en-US" altLang="en-US" sz="2400" dirty="0">
              <a:latin typeface="Times New Roman" panose="02020603050405020304" pitchFamily="18" charset="0"/>
              <a:cs typeface="Times New Roman" panose="02020603050405020304" pitchFamily="18" charset="0"/>
            </a:endParaRPr>
          </a:p>
        </p:txBody>
      </p:sp>
      <p:pic>
        <p:nvPicPr>
          <p:cNvPr id="6" name="Picture 1027" descr="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3291" y="457200"/>
            <a:ext cx="5334000" cy="3796219"/>
          </a:xfrm>
          <a:prstGeom prst="rect">
            <a:avLst/>
          </a:prstGeom>
          <a:noFill/>
          <a:extLst>
            <a:ext uri="{909E8E84-426E-40DD-AFC4-6F175D3DCCD1}">
              <a14:hiddenFill xmlns:a14="http://schemas.microsoft.com/office/drawing/2010/main">
                <a:solidFill>
                  <a:srgbClr val="FFFFFF"/>
                </a:solidFill>
              </a14:hiddenFill>
            </a:ext>
          </a:extLst>
        </p:spPr>
      </p:pic>
      <p:sp>
        <p:nvSpPr>
          <p:cNvPr id="30722" name="Rectangle 2"/>
          <p:cNvSpPr>
            <a:spLocks noGrp="1" noChangeArrowheads="1"/>
          </p:cNvSpPr>
          <p:nvPr>
            <p:ph type="title"/>
          </p:nvPr>
        </p:nvSpPr>
        <p:spPr>
          <a:xfrm>
            <a:off x="457200" y="0"/>
            <a:ext cx="8229600" cy="914400"/>
          </a:xfrm>
        </p:spPr>
        <p:txBody>
          <a:bodyPr/>
          <a:lstStyle/>
          <a:p>
            <a:r>
              <a:rPr lang="en-US" altLang="en-US" sz="2800" b="1" dirty="0"/>
              <a:t>The Equatorial Current Sheet</a:t>
            </a:r>
          </a:p>
        </p:txBody>
      </p:sp>
    </p:spTree>
    <p:extLst>
      <p:ext uri="{BB962C8B-B14F-4D97-AF65-F5344CB8AC3E}">
        <p14:creationId xmlns:p14="http://schemas.microsoft.com/office/powerpoint/2010/main" val="24355332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sz="2800" b="1" dirty="0"/>
              <a:t>The Cross Section of the Tail</a:t>
            </a:r>
          </a:p>
        </p:txBody>
      </p:sp>
      <p:pic>
        <p:nvPicPr>
          <p:cNvPr id="31748" name="Picture 4"/>
          <p:cNvPicPr>
            <a:picLocks noGrp="1" noChangeArrowheads="1"/>
          </p:cNvPicPr>
          <p:nvPr>
            <p:ph type="body" idx="1"/>
          </p:nvPr>
        </p:nvPicPr>
        <p:blipFill>
          <a:blip r:embed="rId2">
            <a:extLst>
              <a:ext uri="{28A0092B-C50C-407E-A947-70E740481C1C}">
                <a14:useLocalDpi xmlns:a14="http://schemas.microsoft.com/office/drawing/2010/main" val="0"/>
              </a:ext>
            </a:extLst>
          </a:blip>
          <a:srcRect l="130" b="4674"/>
          <a:stretch>
            <a:fillRect/>
          </a:stretch>
        </p:blipFill>
        <p:spPr>
          <a:xfrm>
            <a:off x="5029200" y="1963738"/>
            <a:ext cx="4038600" cy="3798887"/>
          </a:xfrm>
          <a:noFill/>
          <a:ln/>
        </p:spPr>
      </p:pic>
      <p:sp>
        <p:nvSpPr>
          <p:cNvPr id="31749" name="Text Box 5"/>
          <p:cNvSpPr txBox="1">
            <a:spLocks noChangeArrowheads="1"/>
          </p:cNvSpPr>
          <p:nvPr/>
        </p:nvSpPr>
        <p:spPr bwMode="auto">
          <a:xfrm>
            <a:off x="228600" y="1409700"/>
            <a:ext cx="47244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en-US" altLang="en-US" sz="2400" dirty="0"/>
              <a:t> </a:t>
            </a:r>
            <a:r>
              <a:rPr lang="en-US" altLang="en-US" sz="2400" dirty="0">
                <a:latin typeface="Times New Roman" panose="02020603050405020304" pitchFamily="18" charset="0"/>
                <a:cs typeface="Times New Roman" panose="02020603050405020304" pitchFamily="18" charset="0"/>
              </a:rPr>
              <a:t>The plasma sheet is found between the lobes in the tail.</a:t>
            </a:r>
          </a:p>
          <a:p>
            <a:endParaRPr lang="en-US" altLang="en-US" sz="2400" dirty="0">
              <a:latin typeface="Times New Roman" panose="02020603050405020304" pitchFamily="18" charset="0"/>
              <a:cs typeface="Times New Roman" panose="02020603050405020304" pitchFamily="18" charset="0"/>
            </a:endParaRPr>
          </a:p>
          <a:p>
            <a:pPr>
              <a:buFontTx/>
              <a:buChar char="•"/>
            </a:pPr>
            <a:r>
              <a:rPr lang="en-US" altLang="en-US" sz="2400" dirty="0">
                <a:latin typeface="Times New Roman" panose="02020603050405020304" pitchFamily="18" charset="0"/>
                <a:cs typeface="Times New Roman" panose="02020603050405020304" pitchFamily="18" charset="0"/>
              </a:rPr>
              <a:t> It contains hot (3keV ions and 1keV electrons).</a:t>
            </a:r>
          </a:p>
          <a:p>
            <a:endParaRPr lang="en-US" altLang="en-US" sz="2400" dirty="0">
              <a:latin typeface="Times New Roman" panose="02020603050405020304" pitchFamily="18" charset="0"/>
              <a:cs typeface="Times New Roman" panose="02020603050405020304" pitchFamily="18" charset="0"/>
            </a:endParaRPr>
          </a:p>
          <a:p>
            <a:pPr>
              <a:buFontTx/>
              <a:buChar char="•"/>
            </a:pPr>
            <a:r>
              <a:rPr lang="en-US" altLang="en-US" sz="2400" dirty="0">
                <a:latin typeface="Times New Roman" panose="02020603050405020304" pitchFamily="18" charset="0"/>
                <a:cs typeface="Times New Roman" panose="02020603050405020304" pitchFamily="18" charset="0"/>
              </a:rPr>
              <a:t> Observers have identified </a:t>
            </a:r>
            <a:r>
              <a:rPr lang="en-US" altLang="en-US" sz="2400" dirty="0" smtClean="0">
                <a:latin typeface="Times New Roman" panose="02020603050405020304" pitchFamily="18" charset="0"/>
                <a:cs typeface="Times New Roman" panose="02020603050405020304" pitchFamily="18" charset="0"/>
              </a:rPr>
              <a:t>small </a:t>
            </a:r>
            <a:r>
              <a:rPr lang="en-US" altLang="en-US" sz="2400" dirty="0">
                <a:latin typeface="Times New Roman" panose="02020603050405020304" pitchFamily="18" charset="0"/>
                <a:cs typeface="Times New Roman" panose="02020603050405020304" pitchFamily="18" charset="0"/>
              </a:rPr>
              <a:t>regions within the plasma sheet (red, yellow and blue</a:t>
            </a:r>
            <a:r>
              <a:rPr lang="en-US" altLang="en-US" sz="2400" dirty="0" smtClean="0">
                <a:latin typeface="Times New Roman" panose="02020603050405020304" pitchFamily="18" charset="0"/>
                <a:cs typeface="Times New Roman" panose="02020603050405020304" pitchFamily="18" charset="0"/>
              </a:rPr>
              <a:t>). The boundary layers are less than 1R</a:t>
            </a:r>
            <a:r>
              <a:rPr lang="en-US" altLang="en-US" sz="2400" baseline="-25000" dirty="0" smtClean="0">
                <a:latin typeface="Times New Roman" panose="02020603050405020304" pitchFamily="18" charset="0"/>
                <a:cs typeface="Times New Roman" panose="02020603050405020304" pitchFamily="18" charset="0"/>
              </a:rPr>
              <a:t>E</a:t>
            </a:r>
            <a:r>
              <a:rPr lang="en-US" altLang="en-US" sz="2400" dirty="0" smtClean="0">
                <a:latin typeface="Times New Roman" panose="02020603050405020304" pitchFamily="18" charset="0"/>
                <a:cs typeface="Times New Roman" panose="02020603050405020304" pitchFamily="18" charset="0"/>
              </a:rPr>
              <a:t> thick.</a:t>
            </a:r>
            <a:endParaRPr lang="en-US" altLang="en-US" sz="2400" dirty="0">
              <a:latin typeface="Times New Roman" panose="02020603050405020304" pitchFamily="18" charset="0"/>
              <a:cs typeface="Times New Roman" panose="02020603050405020304" pitchFamily="18" charset="0"/>
            </a:endParaRPr>
          </a:p>
          <a:p>
            <a:endParaRPr lang="en-US" altLang="en-US" sz="2400" dirty="0">
              <a:latin typeface="Times New Roman" panose="02020603050405020304" pitchFamily="18" charset="0"/>
              <a:cs typeface="Times New Roman" panose="02020603050405020304" pitchFamily="18" charset="0"/>
            </a:endParaRPr>
          </a:p>
          <a:p>
            <a:pPr>
              <a:buFontTx/>
              <a:buChar char="•"/>
            </a:pPr>
            <a:r>
              <a:rPr lang="en-US" altLang="en-US" sz="2400" dirty="0">
                <a:latin typeface="Times New Roman" panose="02020603050405020304" pitchFamily="18" charset="0"/>
                <a:cs typeface="Times New Roman" panose="02020603050405020304" pitchFamily="18" charset="0"/>
              </a:rPr>
              <a:t> The plasma (polar) mantle is found near the magnetopause (green).</a:t>
            </a:r>
          </a:p>
          <a:p>
            <a:endParaRPr lang="en-US" altLang="en-US" sz="2400" dirty="0"/>
          </a:p>
        </p:txBody>
      </p:sp>
    </p:spTree>
    <p:extLst>
      <p:ext uri="{BB962C8B-B14F-4D97-AF65-F5344CB8AC3E}">
        <p14:creationId xmlns:p14="http://schemas.microsoft.com/office/powerpoint/2010/main" val="3110953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r>
              <a:rPr lang="en-US" altLang="en-US" b="1" dirty="0" smtClean="0"/>
              <a:t>Magnetosphere</a:t>
            </a:r>
            <a:endParaRPr lang="en-US" altLang="en-US" b="1" dirty="0"/>
          </a:p>
        </p:txBody>
      </p:sp>
      <p:sp>
        <p:nvSpPr>
          <p:cNvPr id="2051" name="Rectangle 3"/>
          <p:cNvSpPr>
            <a:spLocks noGrp="1" noChangeArrowheads="1"/>
          </p:cNvSpPr>
          <p:nvPr>
            <p:ph type="body" idx="1"/>
          </p:nvPr>
        </p:nvSpPr>
        <p:spPr/>
        <p:txBody>
          <a:bodyPr/>
          <a:lstStyle/>
          <a:p>
            <a:pPr marL="609600" indent="-609600"/>
            <a:r>
              <a:rPr lang="en-US" altLang="en-US" dirty="0" smtClean="0"/>
              <a:t>Interaction of the solar wind with the Earth’s magnetic field </a:t>
            </a:r>
          </a:p>
          <a:p>
            <a:pPr marL="609600" indent="-609600"/>
            <a:r>
              <a:rPr lang="en-US" altLang="en-US" dirty="0" smtClean="0"/>
              <a:t>Formation of the magnetosphere</a:t>
            </a:r>
            <a:endParaRPr lang="en-US" altLang="en-US" dirty="0"/>
          </a:p>
          <a:p>
            <a:pPr marL="609600" indent="-609600"/>
            <a:r>
              <a:rPr lang="en-US" altLang="en-US" dirty="0" smtClean="0"/>
              <a:t>Structure of the magnetosphere</a:t>
            </a:r>
          </a:p>
          <a:p>
            <a:pPr marL="609600" indent="-609600"/>
            <a:r>
              <a:rPr lang="en-US" altLang="en-US" dirty="0"/>
              <a:t>Magnetic reconnection in the magnetosphere</a:t>
            </a:r>
          </a:p>
          <a:p>
            <a:pPr marL="609600" indent="-609600"/>
            <a:r>
              <a:rPr lang="en-US" altLang="en-US" dirty="0" smtClean="0"/>
              <a:t>Storm and </a:t>
            </a:r>
            <a:r>
              <a:rPr lang="en-US" altLang="en-US" dirty="0" err="1" smtClean="0"/>
              <a:t>substorms</a:t>
            </a:r>
            <a:endParaRPr lang="en-US" altLang="en-US" dirty="0" smtClean="0"/>
          </a:p>
          <a:p>
            <a:pPr marL="609600" indent="-609600"/>
            <a:r>
              <a:rPr lang="en-US" altLang="en-US" dirty="0" smtClean="0"/>
              <a:t>Radiation belts</a:t>
            </a:r>
            <a:endParaRPr lang="en-US"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3" name="Object 3"/>
          <p:cNvGraphicFramePr>
            <a:graphicFrameLocks noChangeAspect="1"/>
          </p:cNvGraphicFramePr>
          <p:nvPr/>
        </p:nvGraphicFramePr>
        <p:xfrm>
          <a:off x="323850" y="4824413"/>
          <a:ext cx="8569325" cy="1854200"/>
        </p:xfrm>
        <a:graphic>
          <a:graphicData uri="http://schemas.openxmlformats.org/presentationml/2006/ole">
            <mc:AlternateContent xmlns:mc="http://schemas.openxmlformats.org/markup-compatibility/2006">
              <mc:Choice xmlns:v="urn:schemas-microsoft-com:vml" Requires="v">
                <p:oleObj spid="_x0000_s35870" name="Document" r:id="rId3" imgW="5032650" imgH="1088677" progId="Word.Document.8">
                  <p:embed/>
                </p:oleObj>
              </mc:Choice>
              <mc:Fallback>
                <p:oleObj name="Document" r:id="rId3" imgW="5032650" imgH="1088677"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824413"/>
                        <a:ext cx="8569325" cy="185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6600" y="152400"/>
            <a:ext cx="5476875" cy="4743450"/>
          </a:xfrm>
          <a:prstGeom prst="rect">
            <a:avLst/>
          </a:prstGeom>
        </p:spPr>
      </p:pic>
      <p:sp>
        <p:nvSpPr>
          <p:cNvPr id="3" name="TextBox 2"/>
          <p:cNvSpPr txBox="1"/>
          <p:nvPr/>
        </p:nvSpPr>
        <p:spPr>
          <a:xfrm>
            <a:off x="228600" y="443345"/>
            <a:ext cx="2362200" cy="830997"/>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3D Diagram of Magnetosphere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562" y="1285875"/>
            <a:ext cx="5476875" cy="4429125"/>
          </a:xfrm>
          <a:prstGeom prst="rect">
            <a:avLst/>
          </a:prstGeom>
        </p:spPr>
      </p:pic>
      <p:sp>
        <p:nvSpPr>
          <p:cNvPr id="3" name="TextBox 2"/>
          <p:cNvSpPr txBox="1"/>
          <p:nvPr/>
        </p:nvSpPr>
        <p:spPr>
          <a:xfrm>
            <a:off x="1603354" y="228600"/>
            <a:ext cx="5638800" cy="830997"/>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Inner Magnetosphere contains </a:t>
            </a:r>
            <a:r>
              <a:rPr lang="en-US" sz="2400" b="1" dirty="0" err="1" smtClean="0">
                <a:latin typeface="Times New Roman" panose="02020603050405020304" pitchFamily="18" charset="0"/>
                <a:cs typeface="Times New Roman" panose="02020603050405020304" pitchFamily="18" charset="0"/>
              </a:rPr>
              <a:t>Plasmasphere</a:t>
            </a:r>
            <a:r>
              <a:rPr lang="en-US" sz="2400" b="1" dirty="0" smtClean="0">
                <a:latin typeface="Times New Roman" panose="02020603050405020304" pitchFamily="18" charset="0"/>
                <a:cs typeface="Times New Roman" panose="02020603050405020304" pitchFamily="18" charset="0"/>
              </a:rPr>
              <a:t> and Radiation Belts</a:t>
            </a:r>
          </a:p>
        </p:txBody>
      </p:sp>
    </p:spTree>
    <p:extLst>
      <p:ext uri="{BB962C8B-B14F-4D97-AF65-F5344CB8AC3E}">
        <p14:creationId xmlns:p14="http://schemas.microsoft.com/office/powerpoint/2010/main" val="38295507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geomagnetosphere_r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61" y="655637"/>
            <a:ext cx="8569325" cy="62023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028"/>
          <p:cNvSpPr txBox="1">
            <a:spLocks noChangeArrowheads="1"/>
          </p:cNvSpPr>
          <p:nvPr/>
        </p:nvSpPr>
        <p:spPr>
          <a:xfrm>
            <a:off x="457200" y="274638"/>
            <a:ext cx="8229600" cy="1143000"/>
          </a:xfrm>
          <a:prstGeom prst="rect">
            <a:avLst/>
          </a:prstGeom>
        </p:spPr>
        <p:txBody>
          <a:bodyPr/>
          <a:lstStyle>
            <a:lvl1pPr algn="ctr" rtl="0" fontAlgn="base">
              <a:spcBef>
                <a:spcPct val="0"/>
              </a:spcBef>
              <a:spcAft>
                <a:spcPct val="0"/>
              </a:spcAft>
              <a:defRPr sz="4400">
                <a:solidFill>
                  <a:schemeClr val="tx2"/>
                </a:solidFill>
                <a:latin typeface="Times New Roman" panose="02020603050405020304" pitchFamily="18" charset="0"/>
                <a:ea typeface="+mj-ea"/>
                <a:cs typeface="Times New Roman" panose="02020603050405020304" pitchFamily="18" charset="0"/>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de-DE" altLang="en-US" sz="2800" kern="0" smtClean="0"/>
              <a:t>3D View of the Magnetosphere</a:t>
            </a:r>
            <a:endParaRPr lang="de-DE" altLang="en-US" sz="2800" kern="0" dirty="0"/>
          </a:p>
        </p:txBody>
      </p:sp>
      <p:sp>
        <p:nvSpPr>
          <p:cNvPr id="2" name="TextBox 1"/>
          <p:cNvSpPr txBox="1"/>
          <p:nvPr/>
        </p:nvSpPr>
        <p:spPr>
          <a:xfrm>
            <a:off x="7010400" y="1219200"/>
            <a:ext cx="21336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Plasma mantle</a:t>
            </a:r>
          </a:p>
        </p:txBody>
      </p:sp>
      <p:cxnSp>
        <p:nvCxnSpPr>
          <p:cNvPr id="5" name="Straight Arrow Connector 4"/>
          <p:cNvCxnSpPr/>
          <p:nvPr/>
        </p:nvCxnSpPr>
        <p:spPr>
          <a:xfrm flipH="1">
            <a:off x="5715000" y="1588532"/>
            <a:ext cx="1828800" cy="62126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315200" y="2438400"/>
            <a:ext cx="1371600" cy="92333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Plasma sheet boundary layer</a:t>
            </a:r>
          </a:p>
        </p:txBody>
      </p:sp>
      <p:cxnSp>
        <p:nvCxnSpPr>
          <p:cNvPr id="8" name="Straight Arrow Connector 7"/>
          <p:cNvCxnSpPr/>
          <p:nvPr/>
        </p:nvCxnSpPr>
        <p:spPr>
          <a:xfrm flipH="1">
            <a:off x="4953000" y="2894127"/>
            <a:ext cx="2286000" cy="3810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543800" y="4038600"/>
            <a:ext cx="1295400" cy="92333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Central plasma sheet</a:t>
            </a:r>
          </a:p>
        </p:txBody>
      </p:sp>
      <p:cxnSp>
        <p:nvCxnSpPr>
          <p:cNvPr id="11" name="Straight Arrow Connector 10"/>
          <p:cNvCxnSpPr/>
          <p:nvPr/>
        </p:nvCxnSpPr>
        <p:spPr>
          <a:xfrm flipH="1" flipV="1">
            <a:off x="5410200" y="3756818"/>
            <a:ext cx="2057400" cy="43418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152400"/>
            <a:ext cx="8915400" cy="1143000"/>
          </a:xfrm>
        </p:spPr>
        <p:txBody>
          <a:bodyPr/>
          <a:lstStyle/>
          <a:p>
            <a:r>
              <a:rPr lang="en-US" altLang="en-US" sz="2800" b="1" dirty="0" err="1"/>
              <a:t>Magnetotail</a:t>
            </a:r>
            <a:r>
              <a:rPr lang="en-US" altLang="en-US" sz="2800" b="1" dirty="0"/>
              <a:t> Structure – Plasma Mantle, Plasma Sheet Boundary Layer and Central Plasma Sheet</a:t>
            </a:r>
          </a:p>
        </p:txBody>
      </p:sp>
      <p:sp>
        <p:nvSpPr>
          <p:cNvPr id="32771" name="Rectangle 3"/>
          <p:cNvSpPr>
            <a:spLocks noGrp="1" noChangeArrowheads="1"/>
          </p:cNvSpPr>
          <p:nvPr>
            <p:ph type="body" idx="1"/>
          </p:nvPr>
        </p:nvSpPr>
        <p:spPr>
          <a:xfrm>
            <a:off x="152400" y="762000"/>
            <a:ext cx="8991600" cy="4114800"/>
          </a:xfrm>
        </p:spPr>
        <p:txBody>
          <a:bodyPr/>
          <a:lstStyle/>
          <a:p>
            <a:r>
              <a:rPr lang="en-US" altLang="en-US" sz="2400" dirty="0"/>
              <a:t>The </a:t>
            </a:r>
            <a:r>
              <a:rPr lang="en-US" altLang="en-US" sz="2400" u="sng" dirty="0"/>
              <a:t>plasma mantle</a:t>
            </a:r>
            <a:r>
              <a:rPr lang="en-US" altLang="en-US" sz="2400" dirty="0"/>
              <a:t> has a gradual </a:t>
            </a:r>
            <a:endParaRPr lang="en-US" altLang="en-US" sz="2400" dirty="0" smtClean="0"/>
          </a:p>
          <a:p>
            <a:pPr marL="0" indent="0">
              <a:buNone/>
            </a:pPr>
            <a:r>
              <a:rPr lang="en-US" altLang="en-US" sz="2400" dirty="0"/>
              <a:t> </a:t>
            </a:r>
            <a:r>
              <a:rPr lang="en-US" altLang="en-US" sz="2400" dirty="0" smtClean="0"/>
              <a:t>   transition </a:t>
            </a:r>
            <a:r>
              <a:rPr lang="en-US" altLang="en-US" sz="2400" dirty="0"/>
              <a:t>from </a:t>
            </a:r>
            <a:r>
              <a:rPr lang="en-US" altLang="en-US" sz="2400" dirty="0" err="1"/>
              <a:t>magnetosheath</a:t>
            </a:r>
            <a:r>
              <a:rPr lang="en-US" altLang="en-US" sz="2400" dirty="0"/>
              <a:t> </a:t>
            </a:r>
            <a:endParaRPr lang="en-US" altLang="en-US" sz="2400" dirty="0" smtClean="0"/>
          </a:p>
          <a:p>
            <a:pPr marL="0" indent="0">
              <a:buNone/>
            </a:pPr>
            <a:r>
              <a:rPr lang="en-US" altLang="en-US" sz="2400" dirty="0"/>
              <a:t> </a:t>
            </a:r>
            <a:r>
              <a:rPr lang="en-US" altLang="en-US" sz="2400" dirty="0" smtClean="0"/>
              <a:t>    to </a:t>
            </a:r>
            <a:r>
              <a:rPr lang="en-US" altLang="en-US" sz="2400" dirty="0"/>
              <a:t>lobe plasma values. </a:t>
            </a:r>
          </a:p>
          <a:p>
            <a:pPr lvl="1"/>
            <a:r>
              <a:rPr lang="en-US" altLang="en-US" sz="2000" dirty="0"/>
              <a:t>Flow is always </a:t>
            </a:r>
            <a:r>
              <a:rPr lang="en-US" altLang="en-US" sz="2000" dirty="0" err="1"/>
              <a:t>tailward</a:t>
            </a:r>
            <a:r>
              <a:rPr lang="en-US" altLang="en-US" sz="2000" dirty="0"/>
              <a:t> </a:t>
            </a:r>
          </a:p>
          <a:p>
            <a:pPr lvl="1"/>
            <a:r>
              <a:rPr lang="en-US" altLang="en-US" sz="2000" dirty="0"/>
              <a:t>Flow speed, density and temperature </a:t>
            </a:r>
            <a:endParaRPr lang="en-US" altLang="en-US" sz="2000" dirty="0" smtClean="0"/>
          </a:p>
          <a:p>
            <a:pPr marL="457200" lvl="1" indent="0">
              <a:buNone/>
            </a:pPr>
            <a:r>
              <a:rPr lang="en-US" altLang="en-US" sz="2000" dirty="0"/>
              <a:t> </a:t>
            </a:r>
            <a:r>
              <a:rPr lang="en-US" altLang="en-US" sz="2000" dirty="0" smtClean="0"/>
              <a:t>    all </a:t>
            </a:r>
            <a:r>
              <a:rPr lang="en-US" altLang="en-US" sz="2000" dirty="0"/>
              <a:t>decrease away from the magnetopause.</a:t>
            </a:r>
          </a:p>
          <a:p>
            <a:r>
              <a:rPr lang="en-US" altLang="en-US" sz="2400" dirty="0"/>
              <a:t>Plasma sheet is separated from the tail </a:t>
            </a:r>
          </a:p>
          <a:p>
            <a:pPr marL="0" indent="0">
              <a:buNone/>
            </a:pPr>
            <a:r>
              <a:rPr lang="en-US" altLang="en-US" sz="2400" dirty="0" smtClean="0"/>
              <a:t>lobes </a:t>
            </a:r>
            <a:r>
              <a:rPr lang="en-US" altLang="en-US" sz="2400" dirty="0"/>
              <a:t>by </a:t>
            </a:r>
            <a:r>
              <a:rPr lang="en-US" altLang="en-US" sz="2400" u="sng" dirty="0"/>
              <a:t>the plasma sheet boundary layer</a:t>
            </a:r>
            <a:r>
              <a:rPr lang="en-US" altLang="en-US" sz="2400" dirty="0"/>
              <a:t> (PSBL</a:t>
            </a:r>
            <a:r>
              <a:rPr lang="en-US" altLang="en-US" sz="2400" dirty="0" smtClean="0"/>
              <a:t>). </a:t>
            </a:r>
          </a:p>
          <a:p>
            <a:r>
              <a:rPr lang="en-US" altLang="en-US" sz="2400" dirty="0" smtClean="0"/>
              <a:t>Ions </a:t>
            </a:r>
            <a:r>
              <a:rPr lang="en-US" altLang="en-US" sz="2400" dirty="0"/>
              <a:t>in the </a:t>
            </a:r>
            <a:r>
              <a:rPr lang="en-US" altLang="en-US" sz="2400" dirty="0" smtClean="0"/>
              <a:t>PSBL </a:t>
            </a:r>
            <a:r>
              <a:rPr lang="en-US" altLang="en-US" sz="2400" dirty="0"/>
              <a:t>typically flow at </a:t>
            </a:r>
            <a:r>
              <a:rPr lang="en-US" altLang="en-US" sz="2400" dirty="0" smtClean="0"/>
              <a:t>hundreds </a:t>
            </a:r>
            <a:r>
              <a:rPr lang="en-US" altLang="en-US" sz="2400" dirty="0"/>
              <a:t>of km/s parallel or antiparallel to the magnetic field. </a:t>
            </a:r>
          </a:p>
          <a:p>
            <a:pPr lvl="1"/>
            <a:r>
              <a:rPr lang="en-US" altLang="en-US" sz="2000" dirty="0"/>
              <a:t>Frequently </a:t>
            </a:r>
            <a:r>
              <a:rPr lang="en-US" altLang="en-US" sz="2000" dirty="0" err="1"/>
              <a:t>counterstreaming</a:t>
            </a:r>
            <a:r>
              <a:rPr lang="en-US" altLang="en-US" sz="2000" dirty="0"/>
              <a:t> beams are observed: one flowing earthward and one flowing </a:t>
            </a:r>
            <a:r>
              <a:rPr lang="en-US" altLang="en-US" sz="2000" dirty="0" err="1"/>
              <a:t>tailward</a:t>
            </a:r>
            <a:r>
              <a:rPr lang="en-US" altLang="en-US" sz="2000" dirty="0"/>
              <a:t>. </a:t>
            </a:r>
          </a:p>
          <a:p>
            <a:pPr lvl="1"/>
            <a:r>
              <a:rPr lang="en-US" altLang="en-US" sz="2000" dirty="0"/>
              <a:t>The PSBL is thought to be on “closed” magnetic field lines.</a:t>
            </a:r>
          </a:p>
          <a:p>
            <a:r>
              <a:rPr lang="en-US" altLang="en-US" sz="2400" dirty="0"/>
              <a:t>The </a:t>
            </a:r>
            <a:r>
              <a:rPr lang="en-US" altLang="en-US" sz="2400" u="sng" dirty="0"/>
              <a:t>central plasma sheet</a:t>
            </a:r>
            <a:r>
              <a:rPr lang="en-US" altLang="en-US" sz="2400" dirty="0"/>
              <a:t>  (CPS) consists of hot </a:t>
            </a:r>
            <a:r>
              <a:rPr lang="en-US" altLang="en-US" sz="2400" dirty="0" smtClean="0"/>
              <a:t>(kilovolt) </a:t>
            </a:r>
            <a:r>
              <a:rPr lang="en-US" altLang="en-US" sz="2400" dirty="0"/>
              <a:t>particles. </a:t>
            </a:r>
          </a:p>
          <a:p>
            <a:pPr lvl="1"/>
            <a:r>
              <a:rPr lang="en-US" altLang="en-US" sz="2000" dirty="0"/>
              <a:t>The CPS is usually on “closed” field lines.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838200"/>
            <a:ext cx="3733800" cy="2864359"/>
          </a:xfrm>
          <a:prstGeom prst="rect">
            <a:avLst/>
          </a:prstGeom>
        </p:spPr>
      </p:pic>
      <p:cxnSp>
        <p:nvCxnSpPr>
          <p:cNvPr id="4" name="Straight Arrow Connector 3"/>
          <p:cNvCxnSpPr/>
          <p:nvPr/>
        </p:nvCxnSpPr>
        <p:spPr>
          <a:xfrm>
            <a:off x="2895600" y="1143000"/>
            <a:ext cx="44958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06577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a:xfrm>
            <a:off x="228600" y="685800"/>
            <a:ext cx="4038600" cy="4114800"/>
          </a:xfrm>
        </p:spPr>
        <p:txBody>
          <a:bodyPr/>
          <a:lstStyle/>
          <a:p>
            <a:pPr>
              <a:buFont typeface="Arial" pitchFamily="34" charset="0"/>
              <a:buNone/>
            </a:pPr>
            <a:endParaRPr lang="en-US" altLang="en-US" sz="2400" dirty="0"/>
          </a:p>
          <a:p>
            <a:r>
              <a:rPr lang="en-US" altLang="en-US" sz="2400" dirty="0"/>
              <a:t>The </a:t>
            </a:r>
            <a:r>
              <a:rPr lang="en-US" altLang="en-US" sz="2400" u="sng" dirty="0"/>
              <a:t>low latitude boundary layer </a:t>
            </a:r>
            <a:r>
              <a:rPr lang="en-US" altLang="en-US" sz="2400" dirty="0"/>
              <a:t>(LLBL) contains a mix of </a:t>
            </a:r>
            <a:r>
              <a:rPr lang="en-US" altLang="en-US" sz="2400" dirty="0" err="1"/>
              <a:t>magnetosheath</a:t>
            </a:r>
            <a:r>
              <a:rPr lang="en-US" altLang="en-US" sz="2400" dirty="0"/>
              <a:t> and </a:t>
            </a:r>
            <a:r>
              <a:rPr lang="en-US" altLang="en-US" sz="2400" dirty="0" err="1"/>
              <a:t>magnetospheric</a:t>
            </a:r>
            <a:r>
              <a:rPr lang="en-US" altLang="en-US" sz="2400" dirty="0"/>
              <a:t> plasma. </a:t>
            </a:r>
          </a:p>
          <a:p>
            <a:pPr lvl="1"/>
            <a:r>
              <a:rPr lang="en-US" altLang="en-US" sz="2000" dirty="0"/>
              <a:t>Plasma flows can be found in almost any direction but are generally intermediate between the </a:t>
            </a:r>
            <a:r>
              <a:rPr lang="en-US" altLang="en-US" sz="2000" dirty="0" err="1"/>
              <a:t>magnetosheath</a:t>
            </a:r>
            <a:r>
              <a:rPr lang="en-US" altLang="en-US" sz="2000" dirty="0"/>
              <a:t> flow and </a:t>
            </a:r>
            <a:r>
              <a:rPr lang="en-US" altLang="en-US" sz="2000" dirty="0" err="1"/>
              <a:t>magnetospheric</a:t>
            </a:r>
            <a:r>
              <a:rPr lang="en-US" altLang="en-US" sz="2000" dirty="0"/>
              <a:t> flows. </a:t>
            </a:r>
          </a:p>
          <a:p>
            <a:pPr lvl="1"/>
            <a:r>
              <a:rPr lang="en-US" altLang="en-US" sz="2000" dirty="0"/>
              <a:t>The LLBL extends from the dayside just within the magnetopause along the flanks of the magnetosphere forming a boundary between the plasma sheet and the </a:t>
            </a:r>
            <a:r>
              <a:rPr lang="en-US" altLang="en-US" sz="2000" dirty="0" err="1"/>
              <a:t>magnetosheath</a:t>
            </a:r>
            <a:r>
              <a:rPr lang="en-US" altLang="en-US" sz="2000" dirty="0"/>
              <a:t>.</a:t>
            </a:r>
          </a:p>
        </p:txBody>
      </p:sp>
      <p:sp>
        <p:nvSpPr>
          <p:cNvPr id="34819" name="Text Box 3"/>
          <p:cNvSpPr txBox="1">
            <a:spLocks noChangeArrowheads="1"/>
          </p:cNvSpPr>
          <p:nvPr/>
        </p:nvSpPr>
        <p:spPr bwMode="auto">
          <a:xfrm>
            <a:off x="1279524" y="228600"/>
            <a:ext cx="6797675" cy="946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err="1">
                <a:latin typeface="Times New Roman" panose="02020603050405020304" pitchFamily="18" charset="0"/>
                <a:cs typeface="Times New Roman" panose="02020603050405020304" pitchFamily="18" charset="0"/>
              </a:rPr>
              <a:t>Magnetotail</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Strucrture</a:t>
            </a:r>
            <a:r>
              <a:rPr lang="en-US" altLang="en-US" sz="2800" b="1" dirty="0">
                <a:latin typeface="Times New Roman" panose="02020603050405020304" pitchFamily="18" charset="0"/>
                <a:cs typeface="Times New Roman" panose="02020603050405020304" pitchFamily="18" charset="0"/>
              </a:rPr>
              <a:t> – the Low Latitude Boundary Layer</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371600"/>
            <a:ext cx="5638800" cy="5114925"/>
          </a:xfrm>
          <a:prstGeom prst="rect">
            <a:avLst/>
          </a:prstGeom>
        </p:spPr>
      </p:pic>
      <p:cxnSp>
        <p:nvCxnSpPr>
          <p:cNvPr id="4" name="Straight Arrow Connector 3"/>
          <p:cNvCxnSpPr/>
          <p:nvPr/>
        </p:nvCxnSpPr>
        <p:spPr>
          <a:xfrm>
            <a:off x="4191000" y="2133600"/>
            <a:ext cx="3124200" cy="3200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76121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866" name="Object 2"/>
          <p:cNvGraphicFramePr>
            <a:graphicFrameLocks noChangeAspect="1"/>
          </p:cNvGraphicFramePr>
          <p:nvPr/>
        </p:nvGraphicFramePr>
        <p:xfrm>
          <a:off x="762000" y="2057400"/>
          <a:ext cx="7543800" cy="3090863"/>
        </p:xfrm>
        <a:graphic>
          <a:graphicData uri="http://schemas.openxmlformats.org/presentationml/2006/ole">
            <mc:AlternateContent xmlns:mc="http://schemas.openxmlformats.org/markup-compatibility/2006">
              <mc:Choice xmlns:v="urn:schemas-microsoft-com:vml" Requires="v">
                <p:oleObj spid="_x0000_s45094" name="Document" r:id="rId4" imgW="5630040" imgH="2308680" progId="Word.Document.8">
                  <p:embed/>
                </p:oleObj>
              </mc:Choice>
              <mc:Fallback>
                <p:oleObj name="Document" r:id="rId4" imgW="5630040" imgH="230868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2057400"/>
                        <a:ext cx="7543800" cy="309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6867" name="Text Box 3"/>
          <p:cNvSpPr txBox="1">
            <a:spLocks noChangeArrowheads="1"/>
          </p:cNvSpPr>
          <p:nvPr/>
        </p:nvSpPr>
        <p:spPr bwMode="auto">
          <a:xfrm>
            <a:off x="569101" y="714375"/>
            <a:ext cx="795499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2800" dirty="0">
                <a:latin typeface="Times New Roman" pitchFamily="18" charset="0"/>
              </a:rPr>
              <a:t> </a:t>
            </a:r>
            <a:r>
              <a:rPr lang="en-US" altLang="en-US" sz="2800" b="1" dirty="0">
                <a:latin typeface="Times New Roman" panose="02020603050405020304" pitchFamily="18" charset="0"/>
                <a:cs typeface="Times New Roman" panose="02020603050405020304" pitchFamily="18" charset="0"/>
              </a:rPr>
              <a:t>Typical </a:t>
            </a:r>
            <a:r>
              <a:rPr lang="en-US" altLang="en-US" sz="2800" b="1" dirty="0" err="1">
                <a:latin typeface="Times New Roman" panose="02020603050405020304" pitchFamily="18" charset="0"/>
                <a:cs typeface="Times New Roman" panose="02020603050405020304" pitchFamily="18" charset="0"/>
              </a:rPr>
              <a:t>Magnetotail</a:t>
            </a:r>
            <a:r>
              <a:rPr lang="en-US" altLang="en-US" sz="2800" b="1" dirty="0">
                <a:latin typeface="Times New Roman" panose="02020603050405020304" pitchFamily="18" charset="0"/>
                <a:cs typeface="Times New Roman" panose="02020603050405020304" pitchFamily="18" charset="0"/>
              </a:rPr>
              <a:t> Plasma and Field Parameters</a:t>
            </a:r>
            <a:endParaRPr lang="en-US" altLang="en-US" sz="3600" b="1" dirty="0">
              <a:latin typeface="Times New Roman" panose="02020603050405020304" pitchFamily="18" charset="0"/>
              <a:cs typeface="Times New Roman" panose="02020603050405020304" pitchFamily="18" charset="0"/>
            </a:endParaRPr>
          </a:p>
        </p:txBody>
      </p:sp>
      <p:sp>
        <p:nvSpPr>
          <p:cNvPr id="36868" name="Text Box 4"/>
          <p:cNvSpPr txBox="1">
            <a:spLocks noChangeArrowheads="1"/>
          </p:cNvSpPr>
          <p:nvPr/>
        </p:nvSpPr>
        <p:spPr bwMode="auto">
          <a:xfrm>
            <a:off x="860425" y="5554663"/>
            <a:ext cx="63023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US" altLang="en-US" sz="2400"/>
              <a:t> Beta is the ratio of the plasma thermal pressure to the magnetic pressure </a:t>
            </a:r>
          </a:p>
        </p:txBody>
      </p:sp>
      <p:graphicFrame>
        <p:nvGraphicFramePr>
          <p:cNvPr id="36869" name="Object 5"/>
          <p:cNvGraphicFramePr>
            <a:graphicFrameLocks noChangeAspect="1"/>
          </p:cNvGraphicFramePr>
          <p:nvPr>
            <p:extLst>
              <p:ext uri="{D42A27DB-BD31-4B8C-83A1-F6EECF244321}">
                <p14:modId xmlns:p14="http://schemas.microsoft.com/office/powerpoint/2010/main" val="927165163"/>
              </p:ext>
            </p:extLst>
          </p:nvPr>
        </p:nvGraphicFramePr>
        <p:xfrm>
          <a:off x="6443663" y="5554663"/>
          <a:ext cx="1417637" cy="846137"/>
        </p:xfrm>
        <a:graphic>
          <a:graphicData uri="http://schemas.openxmlformats.org/presentationml/2006/ole">
            <mc:AlternateContent xmlns:mc="http://schemas.openxmlformats.org/markup-compatibility/2006">
              <mc:Choice xmlns:v="urn:schemas-microsoft-com:vml" Requires="v">
                <p:oleObj spid="_x0000_s45095" name="Equation" r:id="rId6" imgW="723600" imgH="431640" progId="Equation.3">
                  <p:embed/>
                </p:oleObj>
              </mc:Choice>
              <mc:Fallback>
                <p:oleObj name="Equation" r:id="rId6" imgW="723600" imgH="431640" progId="Equation.3">
                  <p:embed/>
                  <p:pic>
                    <p:nvPicPr>
                      <p:cNvPr id="0" name=""/>
                      <p:cNvPicPr>
                        <a:picLocks noChangeAspect="1" noChangeArrowheads="1"/>
                      </p:cNvPicPr>
                      <p:nvPr/>
                    </p:nvPicPr>
                    <p:blipFill>
                      <a:blip r:embed="rId7"/>
                      <a:srcRect/>
                      <a:stretch>
                        <a:fillRect/>
                      </a:stretch>
                    </p:blipFill>
                    <p:spPr bwMode="auto">
                      <a:xfrm>
                        <a:off x="6443663" y="5554663"/>
                        <a:ext cx="1417637" cy="846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5707248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Object 2"/>
          <p:cNvGraphicFramePr>
            <a:graphicFrameLocks noChangeAspect="1"/>
          </p:cNvGraphicFramePr>
          <p:nvPr/>
        </p:nvGraphicFramePr>
        <p:xfrm>
          <a:off x="0" y="-1588"/>
          <a:ext cx="9144000" cy="6859588"/>
        </p:xfrm>
        <a:graphic>
          <a:graphicData uri="http://schemas.openxmlformats.org/presentationml/2006/ole">
            <mc:AlternateContent xmlns:mc="http://schemas.openxmlformats.org/markup-compatibility/2006">
              <mc:Choice xmlns:v="urn:schemas-microsoft-com:vml" Requires="v">
                <p:oleObj spid="_x0000_s44052" name="Slide" r:id="rId4" imgW="4544426" imgH="3407642" progId="PowerPoint.Slide.8">
                  <p:embed/>
                </p:oleObj>
              </mc:Choice>
              <mc:Fallback>
                <p:oleObj name="Slide" r:id="rId4" imgW="4544426" imgH="3407642" progId="PowerPoint.Slid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588"/>
                        <a:ext cx="9144000" cy="685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0509628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28600"/>
            <a:ext cx="8229600" cy="1143000"/>
          </a:xfrm>
        </p:spPr>
        <p:txBody>
          <a:bodyPr/>
          <a:lstStyle/>
          <a:p>
            <a:r>
              <a:rPr lang="en-US" altLang="en-US" sz="3200" dirty="0"/>
              <a:t> </a:t>
            </a:r>
            <a:r>
              <a:rPr lang="en-US" altLang="en-US" sz="2800" b="1" dirty="0" smtClean="0"/>
              <a:t>Magnetic Reconnection </a:t>
            </a:r>
            <a:endParaRPr lang="en-US" altLang="en-US" sz="2800" b="1" dirty="0"/>
          </a:p>
        </p:txBody>
      </p:sp>
      <p:pic>
        <p:nvPicPr>
          <p:cNvPr id="40963"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t="11032" b="7175"/>
          <a:stretch>
            <a:fillRect/>
          </a:stretch>
        </p:blipFill>
        <p:spPr>
          <a:xfrm>
            <a:off x="914400" y="2438400"/>
            <a:ext cx="7315200" cy="4343400"/>
          </a:xfrm>
          <a:noFill/>
          <a:ln/>
        </p:spPr>
      </p:pic>
      <p:sp>
        <p:nvSpPr>
          <p:cNvPr id="40964" name="Line 4"/>
          <p:cNvSpPr>
            <a:spLocks noChangeShapeType="1"/>
          </p:cNvSpPr>
          <p:nvPr/>
        </p:nvSpPr>
        <p:spPr bwMode="auto">
          <a:xfrm>
            <a:off x="1524000" y="4191000"/>
            <a:ext cx="381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5" name="Line 5"/>
          <p:cNvSpPr>
            <a:spLocks noChangeShapeType="1"/>
          </p:cNvSpPr>
          <p:nvPr/>
        </p:nvSpPr>
        <p:spPr bwMode="auto">
          <a:xfrm flipV="1">
            <a:off x="1524000" y="38100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6" name="Text Box 6"/>
          <p:cNvSpPr txBox="1">
            <a:spLocks noChangeArrowheads="1"/>
          </p:cNvSpPr>
          <p:nvPr/>
        </p:nvSpPr>
        <p:spPr bwMode="auto">
          <a:xfrm>
            <a:off x="1474788" y="4156075"/>
            <a:ext cx="404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2400">
                <a:latin typeface="Times New Roman" pitchFamily="18" charset="0"/>
              </a:rPr>
              <a:t>X</a:t>
            </a:r>
          </a:p>
        </p:txBody>
      </p:sp>
      <p:sp>
        <p:nvSpPr>
          <p:cNvPr id="40967" name="Text Box 7"/>
          <p:cNvSpPr txBox="1">
            <a:spLocks noChangeArrowheads="1"/>
          </p:cNvSpPr>
          <p:nvPr/>
        </p:nvSpPr>
        <p:spPr bwMode="auto">
          <a:xfrm>
            <a:off x="1035050" y="3775075"/>
            <a:ext cx="369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2400">
                <a:latin typeface="Times New Roman" pitchFamily="18" charset="0"/>
              </a:rPr>
              <a:t>Z</a:t>
            </a:r>
          </a:p>
        </p:txBody>
      </p:sp>
      <p:sp>
        <p:nvSpPr>
          <p:cNvPr id="40968" name="Text Box 8"/>
          <p:cNvSpPr txBox="1">
            <a:spLocks noChangeArrowheads="1"/>
          </p:cNvSpPr>
          <p:nvPr/>
        </p:nvSpPr>
        <p:spPr bwMode="auto">
          <a:xfrm>
            <a:off x="1012825" y="729632"/>
            <a:ext cx="7902575"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buFontTx/>
              <a:buChar char="•"/>
            </a:pPr>
            <a:r>
              <a:rPr lang="en-US" altLang="en-US" sz="2400" dirty="0"/>
              <a:t> </a:t>
            </a:r>
            <a:r>
              <a:rPr lang="en-US" altLang="en-US" sz="2400" dirty="0">
                <a:latin typeface="Times New Roman" panose="02020603050405020304" pitchFamily="18" charset="0"/>
                <a:cs typeface="Times New Roman" panose="02020603050405020304" pitchFamily="18" charset="0"/>
              </a:rPr>
              <a:t>The </a:t>
            </a:r>
            <a:r>
              <a:rPr lang="en-US" altLang="en-US" sz="2400" dirty="0" err="1">
                <a:latin typeface="Times New Roman" panose="02020603050405020304" pitchFamily="18" charset="0"/>
                <a:cs typeface="Times New Roman" panose="02020603050405020304" pitchFamily="18" charset="0"/>
              </a:rPr>
              <a:t>magnetotail</a:t>
            </a:r>
            <a:r>
              <a:rPr lang="en-US" altLang="en-US" sz="2400" dirty="0">
                <a:latin typeface="Times New Roman" panose="02020603050405020304" pitchFamily="18" charset="0"/>
                <a:cs typeface="Times New Roman" panose="02020603050405020304" pitchFamily="18" charset="0"/>
              </a:rPr>
              <a:t> is formed by the process of </a:t>
            </a:r>
            <a:r>
              <a:rPr lang="en-US" altLang="en-US" sz="2400" dirty="0" smtClean="0">
                <a:latin typeface="Times New Roman" panose="02020603050405020304" pitchFamily="18" charset="0"/>
                <a:cs typeface="Times New Roman" panose="02020603050405020304" pitchFamily="18" charset="0"/>
              </a:rPr>
              <a:t>reconnection</a:t>
            </a:r>
            <a:endParaRPr lang="en-US" altLang="en-US" sz="2400" dirty="0">
              <a:latin typeface="Times New Roman" panose="02020603050405020304" pitchFamily="18" charset="0"/>
              <a:cs typeface="Times New Roman" panose="02020603050405020304" pitchFamily="18" charset="0"/>
            </a:endParaRPr>
          </a:p>
          <a:p>
            <a:pPr>
              <a:spcBef>
                <a:spcPct val="50000"/>
              </a:spcBef>
              <a:buFontTx/>
              <a:buChar char="•"/>
            </a:pPr>
            <a:r>
              <a:rPr lang="en-US" altLang="en-US" sz="2400" dirty="0">
                <a:latin typeface="Times New Roman" panose="02020603050405020304" pitchFamily="18" charset="0"/>
                <a:cs typeface="Times New Roman" panose="02020603050405020304" pitchFamily="18" charset="0"/>
              </a:rPr>
              <a:t> Reconnection is thought to drive </a:t>
            </a:r>
            <a:r>
              <a:rPr lang="en-US" altLang="en-US" sz="2400" dirty="0" err="1">
                <a:latin typeface="Times New Roman" panose="02020603050405020304" pitchFamily="18" charset="0"/>
                <a:cs typeface="Times New Roman" panose="02020603050405020304" pitchFamily="18" charset="0"/>
              </a:rPr>
              <a:t>magnetospheric</a:t>
            </a:r>
            <a:r>
              <a:rPr lang="en-US" altLang="en-US" sz="2400" dirty="0">
                <a:latin typeface="Times New Roman" panose="02020603050405020304" pitchFamily="18" charset="0"/>
                <a:cs typeface="Times New Roman" panose="02020603050405020304" pitchFamily="18" charset="0"/>
              </a:rPr>
              <a:t> dynamics and the dynamics of the solar corona.</a:t>
            </a:r>
          </a:p>
        </p:txBody>
      </p:sp>
    </p:spTree>
    <p:extLst>
      <p:ext uri="{BB962C8B-B14F-4D97-AF65-F5344CB8AC3E}">
        <p14:creationId xmlns:p14="http://schemas.microsoft.com/office/powerpoint/2010/main" val="1399642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body" idx="1"/>
          </p:nvPr>
        </p:nvSpPr>
        <p:spPr>
          <a:xfrm>
            <a:off x="0" y="594117"/>
            <a:ext cx="4762500" cy="6324600"/>
          </a:xfrm>
        </p:spPr>
        <p:txBody>
          <a:bodyPr/>
          <a:lstStyle/>
          <a:p>
            <a:pPr>
              <a:lnSpc>
                <a:spcPct val="90000"/>
              </a:lnSpc>
            </a:pPr>
            <a:r>
              <a:rPr lang="en-US" altLang="en-US" sz="2400" dirty="0"/>
              <a:t>By the 1950’s it was realized that plasma flows observed in the polar and </a:t>
            </a:r>
            <a:r>
              <a:rPr lang="en-US" altLang="en-US" sz="2400" dirty="0" err="1"/>
              <a:t>auroral</a:t>
            </a:r>
            <a:r>
              <a:rPr lang="en-US" altLang="en-US" sz="2400" dirty="0"/>
              <a:t> ionospheres must be driven by </a:t>
            </a:r>
            <a:r>
              <a:rPr lang="en-US" altLang="en-US" sz="2400" dirty="0" err="1"/>
              <a:t>magnetospheric</a:t>
            </a:r>
            <a:r>
              <a:rPr lang="en-US" altLang="en-US" sz="2400" dirty="0"/>
              <a:t> flows.</a:t>
            </a:r>
            <a:r>
              <a:rPr lang="en-US" altLang="en-US" sz="2000" dirty="0"/>
              <a:t> </a:t>
            </a:r>
          </a:p>
          <a:p>
            <a:pPr lvl="1">
              <a:lnSpc>
                <a:spcPct val="90000"/>
              </a:lnSpc>
            </a:pPr>
            <a:r>
              <a:rPr lang="en-US" altLang="en-US" sz="2000" dirty="0"/>
              <a:t>Flow in the polar regions was from noon toward midnight.</a:t>
            </a:r>
          </a:p>
          <a:p>
            <a:pPr lvl="1">
              <a:lnSpc>
                <a:spcPct val="90000"/>
              </a:lnSpc>
            </a:pPr>
            <a:r>
              <a:rPr lang="en-US" altLang="en-US" sz="2000" dirty="0"/>
              <a:t>Return flow toward the Sun was at somewhat lower latitudes.</a:t>
            </a:r>
          </a:p>
          <a:p>
            <a:pPr lvl="1">
              <a:lnSpc>
                <a:spcPct val="90000"/>
              </a:lnSpc>
            </a:pPr>
            <a:r>
              <a:rPr lang="en-US" altLang="en-US" sz="2000" dirty="0"/>
              <a:t>This flow pattern is called </a:t>
            </a:r>
            <a:r>
              <a:rPr lang="en-US" altLang="en-US" sz="2000" dirty="0" err="1"/>
              <a:t>magnetospheric</a:t>
            </a:r>
            <a:r>
              <a:rPr lang="en-US" altLang="en-US" sz="2000" dirty="0"/>
              <a:t> convection</a:t>
            </a:r>
            <a:r>
              <a:rPr lang="en-US" altLang="en-US" sz="2000" dirty="0" smtClean="0"/>
              <a:t>.</a:t>
            </a:r>
            <a:endParaRPr lang="en-US" altLang="en-US" sz="1800" dirty="0"/>
          </a:p>
          <a:p>
            <a:pPr>
              <a:lnSpc>
                <a:spcPct val="90000"/>
              </a:lnSpc>
            </a:pPr>
            <a:r>
              <a:rPr lang="en-US" altLang="en-US" sz="2400" dirty="0" err="1"/>
              <a:t>Dungey</a:t>
            </a:r>
            <a:r>
              <a:rPr lang="en-US" altLang="en-US" sz="2400" dirty="0"/>
              <a:t> in 1961 showed that if magnetic field lines reconnected in front of the magnetosphere the required pattern would result</a:t>
            </a:r>
            <a:r>
              <a:rPr lang="en-US" altLang="en-US" sz="2400" dirty="0" smtClean="0"/>
              <a:t>.</a:t>
            </a:r>
            <a:endParaRPr lang="en-US" altLang="en-US" sz="2400" dirty="0"/>
          </a:p>
          <a:p>
            <a:pPr>
              <a:lnSpc>
                <a:spcPct val="90000"/>
              </a:lnSpc>
            </a:pPr>
            <a:r>
              <a:rPr lang="en-US" altLang="en-US" sz="2400" dirty="0"/>
              <a:t>This allows solar wind energy to be directly coupled into the magnetosphere.</a:t>
            </a:r>
            <a:endParaRPr lang="en-US" altLang="en-US" sz="1800" dirty="0"/>
          </a:p>
        </p:txBody>
      </p:sp>
      <p:sp>
        <p:nvSpPr>
          <p:cNvPr id="47107" name="Text Box 3"/>
          <p:cNvSpPr txBox="1">
            <a:spLocks noChangeArrowheads="1"/>
          </p:cNvSpPr>
          <p:nvPr/>
        </p:nvSpPr>
        <p:spPr bwMode="auto">
          <a:xfrm>
            <a:off x="990600" y="73025"/>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a:latin typeface="Times New Roman" panose="02020603050405020304" pitchFamily="18" charset="0"/>
                <a:cs typeface="Times New Roman" panose="02020603050405020304" pitchFamily="18" charset="0"/>
              </a:rPr>
              <a:t>Reconnection Driven Convection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500" y="1828800"/>
            <a:ext cx="5029200" cy="5791200"/>
          </a:xfrm>
          <a:prstGeom prst="rect">
            <a:avLst/>
          </a:prstGeom>
        </p:spPr>
      </p:pic>
      <p:sp>
        <p:nvSpPr>
          <p:cNvPr id="3" name="TextBox 2"/>
          <p:cNvSpPr txBox="1"/>
          <p:nvPr/>
        </p:nvSpPr>
        <p:spPr>
          <a:xfrm>
            <a:off x="5029200" y="457200"/>
            <a:ext cx="4343400" cy="1569660"/>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The reconnection processes critically depend on the orientation of the solar wind magnetic field, “</a:t>
            </a:r>
            <a:r>
              <a:rPr lang="en-US" sz="2400" b="1" dirty="0" err="1" smtClean="0">
                <a:latin typeface="Times New Roman" panose="02020603050405020304" pitchFamily="18" charset="0"/>
                <a:cs typeface="Times New Roman" panose="02020603050405020304" pitchFamily="18" charset="0"/>
              </a:rPr>
              <a:t>Bz</a:t>
            </a:r>
            <a:r>
              <a:rPr lang="en-US" sz="2400" b="1" dirty="0" smtClean="0">
                <a:latin typeface="Times New Roman" panose="02020603050405020304" pitchFamily="18" charset="0"/>
                <a:cs typeface="Times New Roman" panose="02020603050405020304" pitchFamily="18" charset="0"/>
              </a:rPr>
              <a:t> component</a:t>
            </a:r>
            <a:r>
              <a:rPr lang="en-US" sz="24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974763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1" y="1050636"/>
            <a:ext cx="4712368" cy="5426364"/>
          </a:xfrm>
          <a:prstGeom prst="rect">
            <a:avLst/>
          </a:prstGeom>
        </p:spPr>
      </p:pic>
      <p:graphicFrame>
        <p:nvGraphicFramePr>
          <p:cNvPr id="34818" name="Object 2"/>
          <p:cNvGraphicFramePr>
            <a:graphicFrameLocks noChangeAspect="1"/>
          </p:cNvGraphicFramePr>
          <p:nvPr>
            <p:extLst>
              <p:ext uri="{D42A27DB-BD31-4B8C-83A1-F6EECF244321}">
                <p14:modId xmlns:p14="http://schemas.microsoft.com/office/powerpoint/2010/main" val="4209840296"/>
              </p:ext>
            </p:extLst>
          </p:nvPr>
        </p:nvGraphicFramePr>
        <p:xfrm>
          <a:off x="300038" y="152400"/>
          <a:ext cx="4572000" cy="6505575"/>
        </p:xfrm>
        <a:graphic>
          <a:graphicData uri="http://schemas.openxmlformats.org/presentationml/2006/ole">
            <mc:AlternateContent xmlns:mc="http://schemas.openxmlformats.org/markup-compatibility/2006">
              <mc:Choice xmlns:v="urn:schemas-microsoft-com:vml" Requires="v">
                <p:oleObj spid="_x0000_s34845" name="Document" r:id="rId5" imgW="2830437" imgH="4023707" progId="Word.Document.8">
                  <p:embed/>
                </p:oleObj>
              </mc:Choice>
              <mc:Fallback>
                <p:oleObj name="Document" r:id="rId5" imgW="2830437" imgH="4023707" progId="Word.Document.8">
                  <p:embed/>
                  <p:pic>
                    <p:nvPicPr>
                      <p:cNvPr id="0" name="Object 2"/>
                      <p:cNvPicPr>
                        <a:picLocks noChangeAspect="1" noChangeArrowheads="1"/>
                      </p:cNvPicPr>
                      <p:nvPr/>
                    </p:nvPicPr>
                    <p:blipFill>
                      <a:blip r:embed="rId6"/>
                      <a:srcRect/>
                      <a:stretch>
                        <a:fillRect/>
                      </a:stretch>
                    </p:blipFill>
                    <p:spPr bwMode="auto">
                      <a:xfrm>
                        <a:off x="300038" y="152400"/>
                        <a:ext cx="4572000" cy="650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358239"/>
            <a:ext cx="7924800" cy="646331"/>
          </a:xfrm>
          <a:prstGeom prst="rect">
            <a:avLst/>
          </a:prstGeom>
          <a:noFill/>
        </p:spPr>
        <p:txBody>
          <a:bodyPr wrap="square" rtlCol="0">
            <a:spAutoFit/>
          </a:bodyPr>
          <a:lstStyle/>
          <a:p>
            <a:r>
              <a:rPr lang="en-US" b="1" dirty="0"/>
              <a:t>WSA-ENLIL Solar Wind Prediction </a:t>
            </a:r>
            <a:r>
              <a:rPr lang="en-US" b="1" dirty="0" smtClean="0"/>
              <a:t>Model (MHD) </a:t>
            </a:r>
            <a:r>
              <a:rPr lang="en-US" b="1" dirty="0" smtClean="0">
                <a:hlinkClick r:id="rId2"/>
              </a:rPr>
              <a:t>http</a:t>
            </a:r>
            <a:r>
              <a:rPr lang="en-US" b="1" dirty="0">
                <a:hlinkClick r:id="rId2"/>
              </a:rPr>
              <a:t>://www.swpc.noaa.gov/products/wsa-enlil-solar-wind-prediction</a:t>
            </a:r>
            <a:endParaRPr lang="en-US"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066800"/>
            <a:ext cx="9144000" cy="5715000"/>
          </a:xfrm>
          <a:prstGeom prst="rect">
            <a:avLst/>
          </a:prstGeom>
        </p:spPr>
      </p:pic>
    </p:spTree>
    <p:extLst>
      <p:ext uri="{BB962C8B-B14F-4D97-AF65-F5344CB8AC3E}">
        <p14:creationId xmlns:p14="http://schemas.microsoft.com/office/powerpoint/2010/main" val="38645062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body" sz="half" idx="1"/>
          </p:nvPr>
        </p:nvSpPr>
        <p:spPr>
          <a:xfrm>
            <a:off x="76200" y="914400"/>
            <a:ext cx="5334000" cy="5334000"/>
          </a:xfrm>
        </p:spPr>
        <p:txBody>
          <a:bodyPr/>
          <a:lstStyle/>
          <a:p>
            <a:r>
              <a:rPr lang="en-US" altLang="en-US" sz="2400"/>
              <a:t>When IMF driven by the solar -wind has a southward B</a:t>
            </a:r>
            <a:r>
              <a:rPr lang="en-US" altLang="en-US" sz="2400" baseline="-25000"/>
              <a:t>Z</a:t>
            </a:r>
            <a:r>
              <a:rPr lang="en-US" altLang="en-US" sz="2400"/>
              <a:t> reconnection occurs between field lines 1 (closed with both ends at the Earth)  and the IMF field line 1’</a:t>
            </a:r>
          </a:p>
          <a:p>
            <a:pPr lvl="1"/>
            <a:r>
              <a:rPr lang="en-US" altLang="en-US" sz="2000"/>
              <a:t>This forms two new field lines with one end at the Earth and one end in the solar wind (called open). </a:t>
            </a:r>
          </a:p>
          <a:p>
            <a:pPr lvl="1"/>
            <a:r>
              <a:rPr lang="en-US" altLang="en-US" sz="2000"/>
              <a:t>The solar wind will pull its end tailward                        </a:t>
            </a:r>
          </a:p>
          <a:p>
            <a:pPr lvl="1">
              <a:buFont typeface="Wingdings" pitchFamily="2" charset="2"/>
              <a:buNone/>
            </a:pPr>
            <a:endParaRPr lang="en-US" altLang="en-US" sz="2000"/>
          </a:p>
          <a:p>
            <a:endParaRPr lang="en-US" altLang="en-US" sz="2000"/>
          </a:p>
          <a:p>
            <a:r>
              <a:rPr lang="en-US" altLang="en-US" sz="2400"/>
              <a:t>The lower panel shows the motion of the flux tubes in the ionosphere.</a:t>
            </a:r>
          </a:p>
          <a:p>
            <a:r>
              <a:rPr lang="en-US" altLang="en-US" sz="2400"/>
              <a:t>In the ionosphere tailward flow in the solar wind will drive flow tailward as well.</a:t>
            </a:r>
          </a:p>
          <a:p>
            <a:pPr>
              <a:buFont typeface="Arial" pitchFamily="34" charset="0"/>
              <a:buNone/>
            </a:pPr>
            <a:endParaRPr lang="en-US" altLang="en-US" sz="2000"/>
          </a:p>
          <a:p>
            <a:pPr>
              <a:buFont typeface="Arial" pitchFamily="34" charset="0"/>
              <a:buNone/>
            </a:pPr>
            <a:endParaRPr lang="en-US" altLang="en-US" sz="2000"/>
          </a:p>
        </p:txBody>
      </p:sp>
      <p:graphicFrame>
        <p:nvGraphicFramePr>
          <p:cNvPr id="49155" name="Object 3"/>
          <p:cNvGraphicFramePr>
            <a:graphicFrameLocks noChangeAspect="1"/>
          </p:cNvGraphicFramePr>
          <p:nvPr/>
        </p:nvGraphicFramePr>
        <p:xfrm>
          <a:off x="1884363" y="4038600"/>
          <a:ext cx="1773237" cy="968375"/>
        </p:xfrm>
        <a:graphic>
          <a:graphicData uri="http://schemas.openxmlformats.org/presentationml/2006/ole">
            <mc:AlternateContent xmlns:mc="http://schemas.openxmlformats.org/markup-compatibility/2006">
              <mc:Choice xmlns:v="urn:schemas-microsoft-com:vml" Requires="v">
                <p:oleObj spid="_x0000_s46099" name="Equation" r:id="rId4" imgW="990360" imgH="545760" progId="Equation.3">
                  <p:embed/>
                </p:oleObj>
              </mc:Choice>
              <mc:Fallback>
                <p:oleObj name="Equation" r:id="rId4" imgW="990360" imgH="54576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4363" y="4038600"/>
                        <a:ext cx="1773237"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49156" name="Picture 4" descr="rw1"/>
          <p:cNvPicPr>
            <a:picLocks noChangeAspect="1" noChangeArrowheads="1"/>
          </p:cNvPicPr>
          <p:nvPr/>
        </p:nvPicPr>
        <p:blipFill>
          <a:blip r:embed="rId6" cstate="print">
            <a:extLst>
              <a:ext uri="{28A0092B-C50C-407E-A947-70E740481C1C}">
                <a14:useLocalDpi xmlns:a14="http://schemas.microsoft.com/office/drawing/2010/main" val="0"/>
              </a:ext>
            </a:extLst>
          </a:blip>
          <a:srcRect l="11320"/>
          <a:stretch>
            <a:fillRect/>
          </a:stretch>
        </p:blipFill>
        <p:spPr bwMode="auto">
          <a:xfrm>
            <a:off x="5078186" y="1222443"/>
            <a:ext cx="4218214" cy="5025957"/>
          </a:xfrm>
          <a:prstGeom prst="rect">
            <a:avLst/>
          </a:prstGeom>
          <a:noFill/>
          <a:extLst>
            <a:ext uri="{909E8E84-426E-40DD-AFC4-6F175D3DCCD1}">
              <a14:hiddenFill xmlns:a14="http://schemas.microsoft.com/office/drawing/2010/main">
                <a:solidFill>
                  <a:srgbClr val="FFFFFF"/>
                </a:solidFill>
              </a14:hiddenFill>
            </a:ext>
          </a:extLst>
        </p:spPr>
      </p:pic>
      <p:sp>
        <p:nvSpPr>
          <p:cNvPr id="49157" name="Text Box 5"/>
          <p:cNvSpPr txBox="1">
            <a:spLocks noChangeArrowheads="1"/>
          </p:cNvSpPr>
          <p:nvPr/>
        </p:nvSpPr>
        <p:spPr bwMode="auto">
          <a:xfrm>
            <a:off x="381000" y="44450"/>
            <a:ext cx="8305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a:latin typeface="Times New Roman" panose="02020603050405020304" pitchFamily="18" charset="0"/>
                <a:cs typeface="Times New Roman" panose="02020603050405020304" pitchFamily="18" charset="0"/>
              </a:rPr>
              <a:t>The Formation of the </a:t>
            </a:r>
            <a:r>
              <a:rPr lang="en-US" altLang="en-US" sz="2800" b="1" dirty="0" err="1">
                <a:latin typeface="Times New Roman" panose="02020603050405020304" pitchFamily="18" charset="0"/>
                <a:cs typeface="Times New Roman" panose="02020603050405020304" pitchFamily="18" charset="0"/>
              </a:rPr>
              <a:t>Magnetotail</a:t>
            </a:r>
            <a:r>
              <a:rPr lang="en-US" altLang="en-US" sz="2800" b="1" dirty="0">
                <a:latin typeface="Times New Roman" panose="02020603050405020304" pitchFamily="18" charset="0"/>
                <a:cs typeface="Times New Roman" panose="02020603050405020304" pitchFamily="18" charset="0"/>
              </a:rPr>
              <a:t> and Flows in the Magnetosphere</a:t>
            </a:r>
          </a:p>
        </p:txBody>
      </p:sp>
    </p:spTree>
    <p:extLst>
      <p:ext uri="{BB962C8B-B14F-4D97-AF65-F5344CB8AC3E}">
        <p14:creationId xmlns:p14="http://schemas.microsoft.com/office/powerpoint/2010/main" val="30663319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3" name="Picture 5" descr="rw1"/>
          <p:cNvPicPr>
            <a:picLocks noChangeAspect="1" noChangeArrowheads="1"/>
          </p:cNvPicPr>
          <p:nvPr/>
        </p:nvPicPr>
        <p:blipFill>
          <a:blip r:embed="rId2" cstate="print">
            <a:extLst>
              <a:ext uri="{28A0092B-C50C-407E-A947-70E740481C1C}">
                <a14:useLocalDpi xmlns:a14="http://schemas.microsoft.com/office/drawing/2010/main" val="0"/>
              </a:ext>
            </a:extLst>
          </a:blip>
          <a:srcRect l="11320"/>
          <a:stretch>
            <a:fillRect/>
          </a:stretch>
        </p:blipFill>
        <p:spPr bwMode="auto">
          <a:xfrm>
            <a:off x="4114800" y="838200"/>
            <a:ext cx="5190336" cy="6184230"/>
          </a:xfrm>
          <a:prstGeom prst="rect">
            <a:avLst/>
          </a:prstGeom>
          <a:noFill/>
          <a:extLst>
            <a:ext uri="{909E8E84-426E-40DD-AFC4-6F175D3DCCD1}">
              <a14:hiddenFill xmlns:a14="http://schemas.microsoft.com/office/drawing/2010/main">
                <a:solidFill>
                  <a:srgbClr val="FFFFFF"/>
                </a:solidFill>
              </a14:hiddenFill>
            </a:ext>
          </a:extLst>
        </p:spPr>
      </p:pic>
      <p:sp>
        <p:nvSpPr>
          <p:cNvPr id="53250" name="Rectangle 2"/>
          <p:cNvSpPr>
            <a:spLocks noGrp="1" noChangeArrowheads="1"/>
          </p:cNvSpPr>
          <p:nvPr>
            <p:ph type="title"/>
          </p:nvPr>
        </p:nvSpPr>
        <p:spPr>
          <a:xfrm>
            <a:off x="76200" y="66675"/>
            <a:ext cx="8686800" cy="1143000"/>
          </a:xfrm>
        </p:spPr>
        <p:txBody>
          <a:bodyPr/>
          <a:lstStyle/>
          <a:p>
            <a:r>
              <a:rPr lang="en-US" altLang="en-US" sz="2800" b="1" dirty="0" err="1"/>
              <a:t>Magnetospheric</a:t>
            </a:r>
            <a:r>
              <a:rPr lang="en-US" altLang="en-US" sz="2800" b="1" dirty="0"/>
              <a:t> Convection – Steps 2, 3,4 and 5</a:t>
            </a:r>
          </a:p>
        </p:txBody>
      </p:sp>
      <p:sp>
        <p:nvSpPr>
          <p:cNvPr id="53252" name="Rectangle 4"/>
          <p:cNvSpPr>
            <a:spLocks noChangeArrowheads="1"/>
          </p:cNvSpPr>
          <p:nvPr/>
        </p:nvSpPr>
        <p:spPr bwMode="auto">
          <a:xfrm>
            <a:off x="228600" y="1209675"/>
            <a:ext cx="4191000" cy="602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altLang="en-US" dirty="0"/>
          </a:p>
          <a:p>
            <a:pPr>
              <a:buFontTx/>
              <a:buChar char="•"/>
            </a:pPr>
            <a:r>
              <a:rPr lang="en-US" altLang="en-US" sz="2400" dirty="0"/>
              <a:t> </a:t>
            </a:r>
            <a:r>
              <a:rPr lang="en-US" altLang="en-US" sz="2400" dirty="0">
                <a:latin typeface="Times New Roman" panose="02020603050405020304" pitchFamily="18" charset="0"/>
                <a:cs typeface="Times New Roman" panose="02020603050405020304" pitchFamily="18" charset="0"/>
              </a:rPr>
              <a:t>The newly reconnected flux tube will move be dragged </a:t>
            </a:r>
            <a:r>
              <a:rPr lang="en-US" altLang="en-US" sz="2400" dirty="0" err="1">
                <a:latin typeface="Times New Roman" panose="02020603050405020304" pitchFamily="18" charset="0"/>
                <a:cs typeface="Times New Roman" panose="02020603050405020304" pitchFamily="18" charset="0"/>
              </a:rPr>
              <a:t>tailward</a:t>
            </a:r>
            <a:r>
              <a:rPr lang="en-US" altLang="en-US" sz="2400" dirty="0">
                <a:latin typeface="Times New Roman" panose="02020603050405020304" pitchFamily="18" charset="0"/>
                <a:cs typeface="Times New Roman" panose="02020603050405020304" pitchFamily="18" charset="0"/>
              </a:rPr>
              <a:t> by the solar wind (steps 2, 3, 4 and 5).</a:t>
            </a:r>
          </a:p>
          <a:p>
            <a:pPr>
              <a:lnSpc>
                <a:spcPct val="40000"/>
              </a:lnSpc>
              <a:buFontTx/>
              <a:buChar char="•"/>
            </a:pPr>
            <a:endParaRPr lang="en-US" altLang="en-US" sz="2400" dirty="0">
              <a:latin typeface="Times New Roman" panose="02020603050405020304" pitchFamily="18" charset="0"/>
              <a:cs typeface="Times New Roman" panose="02020603050405020304" pitchFamily="18" charset="0"/>
            </a:endParaRPr>
          </a:p>
          <a:p>
            <a:pPr>
              <a:buFontTx/>
              <a:buChar char="•"/>
            </a:pPr>
            <a:r>
              <a:rPr lang="en-US" altLang="en-US" sz="2400" dirty="0">
                <a:latin typeface="Times New Roman" panose="02020603050405020304" pitchFamily="18" charset="0"/>
                <a:cs typeface="Times New Roman" panose="02020603050405020304" pitchFamily="18" charset="0"/>
              </a:rPr>
              <a:t> The part of the flux tube above the ionosphere but inside the magnetopause forms the tail lobes.</a:t>
            </a:r>
          </a:p>
          <a:p>
            <a:pPr>
              <a:lnSpc>
                <a:spcPct val="40000"/>
              </a:lnSpc>
            </a:pPr>
            <a:endParaRPr lang="en-US" altLang="en-US" sz="2400" dirty="0">
              <a:latin typeface="Times New Roman" panose="02020603050405020304" pitchFamily="18" charset="0"/>
              <a:cs typeface="Times New Roman" panose="02020603050405020304" pitchFamily="18" charset="0"/>
            </a:endParaRPr>
          </a:p>
          <a:p>
            <a:pPr>
              <a:buFontTx/>
              <a:buChar char="•"/>
            </a:pPr>
            <a:r>
              <a:rPr lang="en-US" altLang="en-US" sz="2400" dirty="0">
                <a:latin typeface="Times New Roman" panose="02020603050405020304" pitchFamily="18" charset="0"/>
                <a:cs typeface="Times New Roman" panose="02020603050405020304" pitchFamily="18" charset="0"/>
              </a:rPr>
              <a:t> If the process of removing flux from the dayside continued indefinitely without returning some flux the Earth’s field would be lost.</a:t>
            </a:r>
          </a:p>
          <a:p>
            <a:pPr>
              <a:spcBef>
                <a:spcPct val="50000"/>
              </a:spcBef>
              <a:buFont typeface="Arial" pitchFamily="34" charset="0"/>
              <a:buNone/>
            </a:pPr>
            <a:endParaRPr lang="en-US" altLang="en-US" sz="2400" dirty="0"/>
          </a:p>
        </p:txBody>
      </p:sp>
    </p:spTree>
    <p:extLst>
      <p:ext uri="{BB962C8B-B14F-4D97-AF65-F5344CB8AC3E}">
        <p14:creationId xmlns:p14="http://schemas.microsoft.com/office/powerpoint/2010/main" val="38788291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4" name="Picture 4" descr="rw1"/>
          <p:cNvPicPr>
            <a:picLocks noChangeAspect="1" noChangeArrowheads="1"/>
          </p:cNvPicPr>
          <p:nvPr/>
        </p:nvPicPr>
        <p:blipFill>
          <a:blip r:embed="rId3" cstate="print">
            <a:extLst>
              <a:ext uri="{28A0092B-C50C-407E-A947-70E740481C1C}">
                <a14:useLocalDpi xmlns:a14="http://schemas.microsoft.com/office/drawing/2010/main" val="0"/>
              </a:ext>
            </a:extLst>
          </a:blip>
          <a:srcRect l="11320"/>
          <a:stretch>
            <a:fillRect/>
          </a:stretch>
        </p:blipFill>
        <p:spPr bwMode="auto">
          <a:xfrm>
            <a:off x="4648200" y="1070043"/>
            <a:ext cx="4474029" cy="5330757"/>
          </a:xfrm>
          <a:prstGeom prst="rect">
            <a:avLst/>
          </a:prstGeom>
          <a:noFill/>
          <a:extLst>
            <a:ext uri="{909E8E84-426E-40DD-AFC4-6F175D3DCCD1}">
              <a14:hiddenFill xmlns:a14="http://schemas.microsoft.com/office/drawing/2010/main">
                <a:solidFill>
                  <a:srgbClr val="FFFFFF"/>
                </a:solidFill>
              </a14:hiddenFill>
            </a:ext>
          </a:extLst>
        </p:spPr>
      </p:pic>
      <p:sp>
        <p:nvSpPr>
          <p:cNvPr id="51202" name="Rectangle 2"/>
          <p:cNvSpPr>
            <a:spLocks noGrp="1" noChangeArrowheads="1"/>
          </p:cNvSpPr>
          <p:nvPr>
            <p:ph type="body" idx="1"/>
          </p:nvPr>
        </p:nvSpPr>
        <p:spPr>
          <a:xfrm>
            <a:off x="0" y="762000"/>
            <a:ext cx="5105400" cy="4114800"/>
          </a:xfrm>
        </p:spPr>
        <p:txBody>
          <a:bodyPr/>
          <a:lstStyle/>
          <a:p>
            <a:r>
              <a:rPr lang="en-US" altLang="en-US" sz="2000" dirty="0"/>
              <a:t>At a tail reconnection site (called an x-line) the lobe field lines (5 and 5’)  reconnect  at </a:t>
            </a:r>
            <a:r>
              <a:rPr lang="en-US" altLang="en-US" sz="2000" dirty="0" smtClean="0"/>
              <a:t>position </a:t>
            </a:r>
            <a:r>
              <a:rPr lang="en-US" altLang="en-US" sz="2000" dirty="0"/>
              <a:t>(66’) to form new closed field lines 7 and new IMF field lines (7’).</a:t>
            </a:r>
          </a:p>
          <a:p>
            <a:pPr>
              <a:lnSpc>
                <a:spcPct val="50000"/>
              </a:lnSpc>
              <a:buFontTx/>
              <a:buNone/>
            </a:pPr>
            <a:endParaRPr lang="en-US" altLang="en-US" sz="2000" dirty="0"/>
          </a:p>
          <a:p>
            <a:r>
              <a:rPr lang="en-US" altLang="en-US" sz="2000" dirty="0"/>
              <a:t>The new IMF field line 7’ is distorted and stressed and moves </a:t>
            </a:r>
            <a:r>
              <a:rPr lang="en-US" altLang="en-US" sz="2000" dirty="0" err="1"/>
              <a:t>tailward</a:t>
            </a:r>
            <a:r>
              <a:rPr lang="en-US" altLang="en-US" sz="2000" dirty="0"/>
              <a:t>.</a:t>
            </a:r>
          </a:p>
          <a:p>
            <a:pPr>
              <a:lnSpc>
                <a:spcPct val="50000"/>
              </a:lnSpc>
            </a:pPr>
            <a:endParaRPr lang="en-US" altLang="en-US" sz="2000" dirty="0"/>
          </a:p>
          <a:p>
            <a:r>
              <a:rPr lang="en-US" altLang="en-US" sz="2000" dirty="0"/>
              <a:t>The new closed field line 7 is stressed and moves earthward.</a:t>
            </a:r>
          </a:p>
          <a:p>
            <a:pPr>
              <a:lnSpc>
                <a:spcPct val="50000"/>
              </a:lnSpc>
            </a:pPr>
            <a:endParaRPr lang="en-US" altLang="en-US" sz="2000" dirty="0"/>
          </a:p>
          <a:p>
            <a:r>
              <a:rPr lang="en-US" altLang="en-US" sz="2000" dirty="0"/>
              <a:t>The flow circuit is finally closed when the newly closed field lines flow around either the dawn or dusk flanks of the magnetosphere to the dayside (8 and 9)</a:t>
            </a:r>
          </a:p>
          <a:p>
            <a:pPr>
              <a:lnSpc>
                <a:spcPct val="40000"/>
              </a:lnSpc>
            </a:pPr>
            <a:endParaRPr lang="en-US" altLang="en-US" sz="2000" dirty="0"/>
          </a:p>
          <a:p>
            <a:r>
              <a:rPr lang="en-US" altLang="en-US" sz="2000" dirty="0"/>
              <a:t>The insert shows the flow pattern in the ionosphere that results. The return flow in the ionosphere is a lower latitudes than the </a:t>
            </a:r>
            <a:r>
              <a:rPr lang="en-US" altLang="en-US" sz="2000" dirty="0" err="1"/>
              <a:t>tailward</a:t>
            </a:r>
            <a:r>
              <a:rPr lang="en-US" altLang="en-US" sz="2000" dirty="0"/>
              <a:t> flow.</a:t>
            </a:r>
          </a:p>
          <a:p>
            <a:pPr>
              <a:buFontTx/>
              <a:buNone/>
            </a:pPr>
            <a:endParaRPr lang="en-US" altLang="en-US" sz="2000" dirty="0"/>
          </a:p>
        </p:txBody>
      </p:sp>
      <p:sp>
        <p:nvSpPr>
          <p:cNvPr id="51203" name="Text Box 3"/>
          <p:cNvSpPr txBox="1">
            <a:spLocks noChangeArrowheads="1"/>
          </p:cNvSpPr>
          <p:nvPr/>
        </p:nvSpPr>
        <p:spPr bwMode="auto">
          <a:xfrm>
            <a:off x="457200" y="162580"/>
            <a:ext cx="8382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a:latin typeface="Times New Roman" panose="02020603050405020304" pitchFamily="18" charset="0"/>
                <a:cs typeface="Times New Roman" panose="02020603050405020304" pitchFamily="18" charset="0"/>
              </a:rPr>
              <a:t>Returning Flux to the Dayside – Steps 6, 7, 8 and 9</a:t>
            </a:r>
          </a:p>
        </p:txBody>
      </p:sp>
    </p:spTree>
    <p:extLst>
      <p:ext uri="{BB962C8B-B14F-4D97-AF65-F5344CB8AC3E}">
        <p14:creationId xmlns:p14="http://schemas.microsoft.com/office/powerpoint/2010/main" val="4108403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body" idx="1"/>
          </p:nvPr>
        </p:nvSpPr>
        <p:spPr>
          <a:xfrm>
            <a:off x="685800" y="152400"/>
            <a:ext cx="7772400" cy="5562600"/>
          </a:xfrm>
        </p:spPr>
        <p:txBody>
          <a:bodyPr/>
          <a:lstStyle/>
          <a:p>
            <a:pPr>
              <a:buFontTx/>
              <a:buNone/>
            </a:pPr>
            <a:endParaRPr lang="en-US" altLang="en-US" sz="2400" dirty="0"/>
          </a:p>
          <a:p>
            <a:r>
              <a:rPr lang="en-US" altLang="en-US" sz="2400" dirty="0"/>
              <a:t>The process of reconnection causes plasma to flow in the magnetosphere and therefore creates an electric field </a:t>
            </a:r>
          </a:p>
          <a:p>
            <a:endParaRPr lang="en-US" altLang="en-US" sz="2400" dirty="0"/>
          </a:p>
          <a:p>
            <a:endParaRPr lang="en-US" altLang="en-US" sz="2400" dirty="0"/>
          </a:p>
          <a:p>
            <a:endParaRPr lang="en-US" altLang="en-US" sz="2400" dirty="0"/>
          </a:p>
          <a:p>
            <a:pPr>
              <a:buFontTx/>
              <a:buNone/>
            </a:pPr>
            <a:r>
              <a:rPr lang="en-US" altLang="en-US" sz="2400" dirty="0"/>
              <a:t>    where R</a:t>
            </a:r>
            <a:r>
              <a:rPr lang="en-US" altLang="en-US" sz="2400" baseline="-25000" dirty="0"/>
              <a:t>PC </a:t>
            </a:r>
            <a:r>
              <a:rPr lang="en-US" altLang="en-US" sz="2400" dirty="0"/>
              <a:t> is the radius of the polar cap, </a:t>
            </a:r>
            <a:r>
              <a:rPr lang="en-US" altLang="en-US" sz="2400" dirty="0" err="1"/>
              <a:t>v</a:t>
            </a:r>
            <a:r>
              <a:rPr lang="en-US" altLang="en-US" sz="2400" baseline="-25000" dirty="0" err="1"/>
              <a:t>PC</a:t>
            </a:r>
            <a:r>
              <a:rPr lang="en-US" altLang="en-US" sz="2400" dirty="0"/>
              <a:t> is the plasma flow speed and B</a:t>
            </a:r>
            <a:r>
              <a:rPr lang="en-US" altLang="en-US" sz="2400" baseline="-25000" dirty="0"/>
              <a:t>PC </a:t>
            </a:r>
            <a:r>
              <a:rPr lang="en-US" altLang="en-US" sz="2400" dirty="0"/>
              <a:t> is magnetic field strength in the polar cap. For typical </a:t>
            </a:r>
            <a:r>
              <a:rPr lang="en-US" altLang="en-US" sz="2400" dirty="0" err="1"/>
              <a:t>ionospheric</a:t>
            </a:r>
            <a:r>
              <a:rPr lang="en-US" altLang="en-US" sz="2400" dirty="0"/>
              <a:t> parameters </a:t>
            </a:r>
          </a:p>
          <a:p>
            <a:pPr>
              <a:buFontTx/>
              <a:buNone/>
            </a:pPr>
            <a:endParaRPr lang="en-US" altLang="en-US" sz="2400" dirty="0"/>
          </a:p>
          <a:p>
            <a:pPr>
              <a:lnSpc>
                <a:spcPct val="40000"/>
              </a:lnSpc>
              <a:buFontTx/>
              <a:buNone/>
            </a:pPr>
            <a:r>
              <a:rPr lang="en-US" altLang="en-US" sz="2400" dirty="0"/>
              <a:t>   and the electric field is directed from dawn to dusk. </a:t>
            </a:r>
            <a:r>
              <a:rPr lang="en-US" altLang="en-US" sz="2400" baseline="-25000" dirty="0"/>
              <a:t>                 .</a:t>
            </a:r>
          </a:p>
          <a:p>
            <a:r>
              <a:rPr lang="en-US" altLang="en-US" sz="2400" baseline="-25000" dirty="0"/>
              <a:t> </a:t>
            </a:r>
            <a:r>
              <a:rPr lang="en-US" altLang="en-US" sz="2400" dirty="0"/>
              <a:t>The solar wind electric field across a distance equal to one diameter of the tail (50R</a:t>
            </a:r>
            <a:r>
              <a:rPr lang="en-US" altLang="en-US" sz="2400" baseline="-25000" dirty="0"/>
              <a:t>E</a:t>
            </a:r>
            <a:r>
              <a:rPr lang="en-US" altLang="en-US" sz="2400" dirty="0"/>
              <a:t>) is about 640 kV. Thus about 10% of the flux that impacts the magnetosphere interacts with it. The rest goes around the sides of the magnetosphere.</a:t>
            </a:r>
          </a:p>
        </p:txBody>
      </p:sp>
      <p:graphicFrame>
        <p:nvGraphicFramePr>
          <p:cNvPr id="55299" name="Object 3"/>
          <p:cNvGraphicFramePr>
            <a:graphicFrameLocks noChangeAspect="1"/>
          </p:cNvGraphicFramePr>
          <p:nvPr>
            <p:extLst>
              <p:ext uri="{D42A27DB-BD31-4B8C-83A1-F6EECF244321}">
                <p14:modId xmlns:p14="http://schemas.microsoft.com/office/powerpoint/2010/main" val="919601388"/>
              </p:ext>
            </p:extLst>
          </p:nvPr>
        </p:nvGraphicFramePr>
        <p:xfrm>
          <a:off x="2879725" y="1447800"/>
          <a:ext cx="3425825" cy="1292225"/>
        </p:xfrm>
        <a:graphic>
          <a:graphicData uri="http://schemas.openxmlformats.org/presentationml/2006/ole">
            <mc:AlternateContent xmlns:mc="http://schemas.openxmlformats.org/markup-compatibility/2006">
              <mc:Choice xmlns:v="urn:schemas-microsoft-com:vml" Requires="v">
                <p:oleObj spid="_x0000_s47140" name="Equation" r:id="rId4" imgW="1815840" imgH="685800" progId="Equation.3">
                  <p:embed/>
                </p:oleObj>
              </mc:Choice>
              <mc:Fallback>
                <p:oleObj name="Equation" r:id="rId4" imgW="1815840" imgH="685800" progId="Equation.3">
                  <p:embed/>
                  <p:pic>
                    <p:nvPicPr>
                      <p:cNvPr id="0" name=""/>
                      <p:cNvPicPr>
                        <a:picLocks noChangeAspect="1" noChangeArrowheads="1"/>
                      </p:cNvPicPr>
                      <p:nvPr/>
                    </p:nvPicPr>
                    <p:blipFill>
                      <a:blip r:embed="rId5"/>
                      <a:srcRect/>
                      <a:stretch>
                        <a:fillRect/>
                      </a:stretch>
                    </p:blipFill>
                    <p:spPr bwMode="auto">
                      <a:xfrm>
                        <a:off x="2879725" y="1447800"/>
                        <a:ext cx="3425825" cy="1292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5300" name="Object 4"/>
          <p:cNvGraphicFramePr>
            <a:graphicFrameLocks noChangeAspect="1"/>
          </p:cNvGraphicFramePr>
          <p:nvPr>
            <p:extLst>
              <p:ext uri="{D42A27DB-BD31-4B8C-83A1-F6EECF244321}">
                <p14:modId xmlns:p14="http://schemas.microsoft.com/office/powerpoint/2010/main" val="1830318879"/>
              </p:ext>
            </p:extLst>
          </p:nvPr>
        </p:nvGraphicFramePr>
        <p:xfrm>
          <a:off x="3962400" y="3886200"/>
          <a:ext cx="1338262" cy="385763"/>
        </p:xfrm>
        <a:graphic>
          <a:graphicData uri="http://schemas.openxmlformats.org/presentationml/2006/ole">
            <mc:AlternateContent xmlns:mc="http://schemas.openxmlformats.org/markup-compatibility/2006">
              <mc:Choice xmlns:v="urn:schemas-microsoft-com:vml" Requires="v">
                <p:oleObj spid="_x0000_s47141" name="Equation" r:id="rId6" imgW="698400" imgH="203040" progId="Equation.3">
                  <p:embed/>
                </p:oleObj>
              </mc:Choice>
              <mc:Fallback>
                <p:oleObj name="Equation" r:id="rId6" imgW="698400" imgH="203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2400" y="3886200"/>
                        <a:ext cx="1338262" cy="38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5301" name="Text Box 5"/>
          <p:cNvSpPr txBox="1">
            <a:spLocks noChangeArrowheads="1"/>
          </p:cNvSpPr>
          <p:nvPr/>
        </p:nvSpPr>
        <p:spPr bwMode="auto">
          <a:xfrm>
            <a:off x="381000" y="90488"/>
            <a:ext cx="8763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a:latin typeface="Times New Roman" panose="02020603050405020304" pitchFamily="18" charset="0"/>
                <a:cs typeface="Times New Roman" panose="02020603050405020304" pitchFamily="18" charset="0"/>
              </a:rPr>
              <a:t>The Electric Field Across the Magnetosphere</a:t>
            </a:r>
          </a:p>
        </p:txBody>
      </p:sp>
    </p:spTree>
    <p:extLst>
      <p:ext uri="{BB962C8B-B14F-4D97-AF65-F5344CB8AC3E}">
        <p14:creationId xmlns:p14="http://schemas.microsoft.com/office/powerpoint/2010/main" val="29710106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685800" y="1524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itchFamily="34" charset="0"/>
              </a:defRPr>
            </a:lvl1pPr>
            <a:lvl2pPr algn="ctr">
              <a:defRPr sz="4400">
                <a:solidFill>
                  <a:schemeClr val="tx2"/>
                </a:solidFill>
                <a:latin typeface="Arial" pitchFamily="34" charset="0"/>
              </a:defRPr>
            </a:lvl2pPr>
            <a:lvl3pPr algn="ctr">
              <a:defRPr sz="4400">
                <a:solidFill>
                  <a:schemeClr val="tx2"/>
                </a:solidFill>
                <a:latin typeface="Arial" pitchFamily="34" charset="0"/>
              </a:defRPr>
            </a:lvl3pPr>
            <a:lvl4pPr algn="ctr">
              <a:defRPr sz="4400">
                <a:solidFill>
                  <a:schemeClr val="tx2"/>
                </a:solidFill>
                <a:latin typeface="Arial" pitchFamily="34" charset="0"/>
              </a:defRPr>
            </a:lvl4pPr>
            <a:lvl5pPr algn="ctr">
              <a:defRPr sz="4400">
                <a:solidFill>
                  <a:schemeClr val="tx2"/>
                </a:solidFill>
                <a:latin typeface="Arial" pitchFamily="34" charset="0"/>
              </a:defRPr>
            </a:lvl5pPr>
            <a:lvl6pPr marL="457200" algn="ctr" fontAlgn="base">
              <a:spcBef>
                <a:spcPct val="0"/>
              </a:spcBef>
              <a:spcAft>
                <a:spcPct val="0"/>
              </a:spcAft>
              <a:defRPr sz="4400">
                <a:solidFill>
                  <a:schemeClr val="tx2"/>
                </a:solidFill>
                <a:latin typeface="Arial" pitchFamily="34" charset="0"/>
              </a:defRPr>
            </a:lvl6pPr>
            <a:lvl7pPr marL="914400" algn="ctr" fontAlgn="base">
              <a:spcBef>
                <a:spcPct val="0"/>
              </a:spcBef>
              <a:spcAft>
                <a:spcPct val="0"/>
              </a:spcAft>
              <a:defRPr sz="4400">
                <a:solidFill>
                  <a:schemeClr val="tx2"/>
                </a:solidFill>
                <a:latin typeface="Arial" pitchFamily="34" charset="0"/>
              </a:defRPr>
            </a:lvl7pPr>
            <a:lvl8pPr marL="1371600" algn="ctr" fontAlgn="base">
              <a:spcBef>
                <a:spcPct val="0"/>
              </a:spcBef>
              <a:spcAft>
                <a:spcPct val="0"/>
              </a:spcAft>
              <a:defRPr sz="4400">
                <a:solidFill>
                  <a:schemeClr val="tx2"/>
                </a:solidFill>
                <a:latin typeface="Arial" pitchFamily="34" charset="0"/>
              </a:defRPr>
            </a:lvl8pPr>
            <a:lvl9pPr marL="1828800" algn="ctr" fontAlgn="base">
              <a:spcBef>
                <a:spcPct val="0"/>
              </a:spcBef>
              <a:spcAft>
                <a:spcPct val="0"/>
              </a:spcAft>
              <a:defRPr sz="4400">
                <a:solidFill>
                  <a:schemeClr val="tx2"/>
                </a:solidFill>
                <a:latin typeface="Arial" pitchFamily="34" charset="0"/>
              </a:defRPr>
            </a:lvl9pPr>
          </a:lstStyle>
          <a:p>
            <a:endParaRPr lang="en-US" altLang="en-US" sz="3600"/>
          </a:p>
        </p:txBody>
      </p:sp>
      <p:sp>
        <p:nvSpPr>
          <p:cNvPr id="57347" name="Rectangle 3"/>
          <p:cNvSpPr>
            <a:spLocks noChangeArrowheads="1"/>
          </p:cNvSpPr>
          <p:nvPr/>
        </p:nvSpPr>
        <p:spPr bwMode="auto">
          <a:xfrm>
            <a:off x="0" y="762000"/>
            <a:ext cx="49530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2800">
                <a:solidFill>
                  <a:schemeClr val="tx1"/>
                </a:solidFill>
                <a:latin typeface="Arial" pitchFamily="34" charset="0"/>
              </a:defRPr>
            </a:lvl1pPr>
            <a:lvl2pPr marL="742950" indent="-285750">
              <a:spcBef>
                <a:spcPct val="20000"/>
              </a:spcBef>
              <a:buChar char="–"/>
              <a:defRPr sz="2400">
                <a:solidFill>
                  <a:schemeClr val="tx1"/>
                </a:solidFill>
                <a:latin typeface="Arial" pitchFamily="34" charset="0"/>
              </a:defRPr>
            </a:lvl2pPr>
            <a:lvl3pPr marL="1143000" indent="-228600">
              <a:spcBef>
                <a:spcPct val="20000"/>
              </a:spcBef>
              <a:buChar char="•"/>
              <a:defRPr sz="2000">
                <a:solidFill>
                  <a:schemeClr val="tx1"/>
                </a:solidFill>
                <a:latin typeface="Arial" pitchFamily="34" charset="0"/>
              </a:defRPr>
            </a:lvl3pPr>
            <a:lvl4pPr marL="1600200" indent="-228600">
              <a:spcBef>
                <a:spcPct val="20000"/>
              </a:spcBef>
              <a:buChar char="–"/>
              <a:defRPr>
                <a:solidFill>
                  <a:schemeClr val="tx1"/>
                </a:solidFill>
                <a:latin typeface="Arial" pitchFamily="34" charset="0"/>
              </a:defRPr>
            </a:lvl4pPr>
            <a:lvl5pPr marL="2057400" indent="-228600">
              <a:spcBef>
                <a:spcPct val="20000"/>
              </a:spcBef>
              <a:buChar char="»"/>
              <a:defRPr>
                <a:solidFill>
                  <a:schemeClr val="tx1"/>
                </a:solidFill>
                <a:latin typeface="Arial" pitchFamily="34" charset="0"/>
              </a:defRPr>
            </a:lvl5pPr>
            <a:lvl6pPr marL="2514600" indent="-228600" fontAlgn="base">
              <a:spcBef>
                <a:spcPct val="20000"/>
              </a:spcBef>
              <a:spcAft>
                <a:spcPct val="0"/>
              </a:spcAft>
              <a:buChar char="»"/>
              <a:defRPr>
                <a:solidFill>
                  <a:schemeClr val="tx1"/>
                </a:solidFill>
                <a:latin typeface="Arial" pitchFamily="34" charset="0"/>
              </a:defRPr>
            </a:lvl6pPr>
            <a:lvl7pPr marL="2971800" indent="-228600" fontAlgn="base">
              <a:spcBef>
                <a:spcPct val="20000"/>
              </a:spcBef>
              <a:spcAft>
                <a:spcPct val="0"/>
              </a:spcAft>
              <a:buChar char="»"/>
              <a:defRPr>
                <a:solidFill>
                  <a:schemeClr val="tx1"/>
                </a:solidFill>
                <a:latin typeface="Arial" pitchFamily="34" charset="0"/>
              </a:defRPr>
            </a:lvl7pPr>
            <a:lvl8pPr marL="3429000" indent="-228600" fontAlgn="base">
              <a:spcBef>
                <a:spcPct val="20000"/>
              </a:spcBef>
              <a:spcAft>
                <a:spcPct val="0"/>
              </a:spcAft>
              <a:buChar char="»"/>
              <a:defRPr>
                <a:solidFill>
                  <a:schemeClr val="tx1"/>
                </a:solidFill>
                <a:latin typeface="Arial" pitchFamily="34" charset="0"/>
              </a:defRPr>
            </a:lvl8pPr>
            <a:lvl9pPr marL="3886200" indent="-228600" fontAlgn="base">
              <a:spcBef>
                <a:spcPct val="20000"/>
              </a:spcBef>
              <a:spcAft>
                <a:spcPct val="0"/>
              </a:spcAft>
              <a:buChar char="»"/>
              <a:defRPr>
                <a:solidFill>
                  <a:schemeClr val="tx1"/>
                </a:solidFill>
                <a:latin typeface="Arial" pitchFamily="34" charset="0"/>
              </a:defRPr>
            </a:lvl9pPr>
          </a:lstStyle>
          <a:p>
            <a:r>
              <a:rPr lang="en-US" altLang="en-US" sz="2400" dirty="0">
                <a:latin typeface="Times New Roman" panose="02020603050405020304" pitchFamily="18" charset="0"/>
                <a:cs typeface="Times New Roman" panose="02020603050405020304" pitchFamily="18" charset="0"/>
              </a:rPr>
              <a:t>The cross magnetosphere electric field drives flows toward the Sun in the equator. There is another electric field. It causes plasma close to the Earth to go around the planet once every 24 hours – </a:t>
            </a:r>
            <a:r>
              <a:rPr lang="en-US" altLang="en-US" sz="2400" dirty="0" err="1">
                <a:latin typeface="Times New Roman" panose="02020603050405020304" pitchFamily="18" charset="0"/>
                <a:cs typeface="Times New Roman" panose="02020603050405020304" pitchFamily="18" charset="0"/>
              </a:rPr>
              <a:t>corotation</a:t>
            </a:r>
            <a:r>
              <a:rPr lang="en-US" altLang="en-US" sz="2400" dirty="0">
                <a:latin typeface="Times New Roman" panose="02020603050405020304" pitchFamily="18" charset="0"/>
                <a:cs typeface="Times New Roman" panose="02020603050405020304" pitchFamily="18" charset="0"/>
              </a:rPr>
              <a:t>.</a:t>
            </a:r>
          </a:p>
          <a:p>
            <a:r>
              <a:rPr lang="en-US" altLang="en-US" sz="2400" dirty="0">
                <a:latin typeface="Times New Roman" panose="02020603050405020304" pitchFamily="18" charset="0"/>
                <a:cs typeface="Times New Roman" panose="02020603050405020304" pitchFamily="18" charset="0"/>
              </a:rPr>
              <a:t>When we include </a:t>
            </a:r>
            <a:r>
              <a:rPr lang="en-US" altLang="en-US" sz="2400" dirty="0" err="1">
                <a:latin typeface="Times New Roman" panose="02020603050405020304" pitchFamily="18" charset="0"/>
                <a:cs typeface="Times New Roman" panose="02020603050405020304" pitchFamily="18" charset="0"/>
              </a:rPr>
              <a:t>corotation</a:t>
            </a:r>
            <a:r>
              <a:rPr lang="en-US" altLang="en-US" sz="2400" dirty="0">
                <a:latin typeface="Times New Roman" panose="02020603050405020304" pitchFamily="18" charset="0"/>
                <a:cs typeface="Times New Roman" panose="02020603050405020304" pitchFamily="18" charset="0"/>
              </a:rPr>
              <a:t> the electric potential becomes</a:t>
            </a:r>
          </a:p>
          <a:p>
            <a:endParaRPr lang="en-US" altLang="en-US" sz="2400" dirty="0">
              <a:latin typeface="Times New Roman" panose="02020603050405020304" pitchFamily="18" charset="0"/>
              <a:cs typeface="Times New Roman" panose="02020603050405020304" pitchFamily="18" charset="0"/>
            </a:endParaRPr>
          </a:p>
          <a:p>
            <a:endParaRPr lang="en-US" altLang="en-US" sz="2400" dirty="0">
              <a:latin typeface="Times New Roman" panose="02020603050405020304" pitchFamily="18" charset="0"/>
              <a:cs typeface="Times New Roman" panose="02020603050405020304" pitchFamily="18" charset="0"/>
            </a:endParaRPr>
          </a:p>
          <a:p>
            <a:pPr>
              <a:lnSpc>
                <a:spcPct val="90000"/>
              </a:lnSpc>
              <a:buFontTx/>
              <a:buNone/>
            </a:pPr>
            <a:r>
              <a:rPr lang="en-US" altLang="en-US" sz="2400" dirty="0">
                <a:latin typeface="Times New Roman" panose="02020603050405020304" pitchFamily="18" charset="0"/>
                <a:cs typeface="Times New Roman" panose="02020603050405020304" pitchFamily="18" charset="0"/>
              </a:rPr>
              <a:t>    where E</a:t>
            </a:r>
            <a:r>
              <a:rPr lang="en-US" altLang="en-US" sz="2400" baseline="-25000" dirty="0">
                <a:latin typeface="Times New Roman" panose="02020603050405020304" pitchFamily="18" charset="0"/>
                <a:cs typeface="Times New Roman" panose="02020603050405020304" pitchFamily="18" charset="0"/>
              </a:rPr>
              <a:t>0</a:t>
            </a:r>
            <a:r>
              <a:rPr lang="en-US" altLang="en-US" sz="2400" dirty="0">
                <a:latin typeface="Times New Roman" panose="02020603050405020304" pitchFamily="18" charset="0"/>
                <a:cs typeface="Times New Roman" panose="02020603050405020304" pitchFamily="18" charset="0"/>
              </a:rPr>
              <a:t> is the cross tail electric field,  </a:t>
            </a:r>
            <a:r>
              <a:rPr lang="en-US" altLang="en-US" sz="2400" dirty="0">
                <a:latin typeface="Symbol" panose="05050102010706020507" pitchFamily="18" charset="2"/>
                <a:cs typeface="Times New Roman" panose="02020603050405020304" pitchFamily="18" charset="0"/>
              </a:rPr>
              <a:t>f</a:t>
            </a:r>
            <a:r>
              <a:rPr lang="en-US" altLang="en-US" sz="2400" dirty="0">
                <a:latin typeface="Times New Roman" panose="02020603050405020304" pitchFamily="18" charset="0"/>
                <a:cs typeface="Times New Roman" panose="02020603050405020304" pitchFamily="18" charset="0"/>
              </a:rPr>
              <a:t> is the azimuthal angle, r is the radial distance, </a:t>
            </a:r>
            <a:r>
              <a:rPr lang="en-US" altLang="en-US" sz="2400" dirty="0" err="1">
                <a:latin typeface="Symbol" panose="05050102010706020507" pitchFamily="18" charset="2"/>
                <a:cs typeface="Times New Roman" panose="02020603050405020304" pitchFamily="18" charset="0"/>
              </a:rPr>
              <a:t>w</a:t>
            </a:r>
            <a:r>
              <a:rPr lang="en-US" altLang="en-US" sz="2400" baseline="-25000" dirty="0" err="1">
                <a:latin typeface="Times New Roman" panose="02020603050405020304" pitchFamily="18" charset="0"/>
                <a:cs typeface="Times New Roman" panose="02020603050405020304" pitchFamily="18" charset="0"/>
              </a:rPr>
              <a:t>E</a:t>
            </a:r>
            <a:r>
              <a:rPr lang="en-US" altLang="en-US" sz="2400" dirty="0">
                <a:latin typeface="Times New Roman" panose="02020603050405020304" pitchFamily="18" charset="0"/>
                <a:cs typeface="Times New Roman" panose="02020603050405020304" pitchFamily="18" charset="0"/>
              </a:rPr>
              <a:t> is the angular frequency of the Earth</a:t>
            </a:r>
            <a:r>
              <a:rPr lang="en-US" altLang="en-US" sz="2400" dirty="0"/>
              <a:t>, </a:t>
            </a:r>
          </a:p>
        </p:txBody>
      </p:sp>
      <p:sp>
        <p:nvSpPr>
          <p:cNvPr id="57348" name="Rectangle 4"/>
          <p:cNvSpPr>
            <a:spLocks noChangeArrowheads="1"/>
          </p:cNvSpPr>
          <p:nvPr/>
        </p:nvSpPr>
        <p:spPr bwMode="auto">
          <a:xfrm>
            <a:off x="4648200" y="762000"/>
            <a:ext cx="38100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2800">
                <a:solidFill>
                  <a:schemeClr val="tx1"/>
                </a:solidFill>
                <a:latin typeface="Arial" pitchFamily="34" charset="0"/>
              </a:defRPr>
            </a:lvl1pPr>
            <a:lvl2pPr marL="742950" indent="-285750">
              <a:spcBef>
                <a:spcPct val="20000"/>
              </a:spcBef>
              <a:buChar char="–"/>
              <a:defRPr sz="2400">
                <a:solidFill>
                  <a:schemeClr val="tx1"/>
                </a:solidFill>
                <a:latin typeface="Arial" pitchFamily="34" charset="0"/>
              </a:defRPr>
            </a:lvl2pPr>
            <a:lvl3pPr marL="1143000" indent="-228600">
              <a:spcBef>
                <a:spcPct val="20000"/>
              </a:spcBef>
              <a:buChar char="•"/>
              <a:defRPr sz="2000">
                <a:solidFill>
                  <a:schemeClr val="tx1"/>
                </a:solidFill>
                <a:latin typeface="Arial" pitchFamily="34" charset="0"/>
              </a:defRPr>
            </a:lvl3pPr>
            <a:lvl4pPr marL="1600200" indent="-228600">
              <a:spcBef>
                <a:spcPct val="20000"/>
              </a:spcBef>
              <a:buChar char="–"/>
              <a:defRPr>
                <a:solidFill>
                  <a:schemeClr val="tx1"/>
                </a:solidFill>
                <a:latin typeface="Arial" pitchFamily="34" charset="0"/>
              </a:defRPr>
            </a:lvl4pPr>
            <a:lvl5pPr marL="2057400" indent="-228600">
              <a:spcBef>
                <a:spcPct val="20000"/>
              </a:spcBef>
              <a:buChar char="»"/>
              <a:defRPr>
                <a:solidFill>
                  <a:schemeClr val="tx1"/>
                </a:solidFill>
                <a:latin typeface="Arial" pitchFamily="34" charset="0"/>
              </a:defRPr>
            </a:lvl5pPr>
            <a:lvl6pPr marL="2514600" indent="-228600" fontAlgn="base">
              <a:spcBef>
                <a:spcPct val="20000"/>
              </a:spcBef>
              <a:spcAft>
                <a:spcPct val="0"/>
              </a:spcAft>
              <a:buChar char="»"/>
              <a:defRPr>
                <a:solidFill>
                  <a:schemeClr val="tx1"/>
                </a:solidFill>
                <a:latin typeface="Arial" pitchFamily="34" charset="0"/>
              </a:defRPr>
            </a:lvl6pPr>
            <a:lvl7pPr marL="2971800" indent="-228600" fontAlgn="base">
              <a:spcBef>
                <a:spcPct val="20000"/>
              </a:spcBef>
              <a:spcAft>
                <a:spcPct val="0"/>
              </a:spcAft>
              <a:buChar char="»"/>
              <a:defRPr>
                <a:solidFill>
                  <a:schemeClr val="tx1"/>
                </a:solidFill>
                <a:latin typeface="Arial" pitchFamily="34" charset="0"/>
              </a:defRPr>
            </a:lvl7pPr>
            <a:lvl8pPr marL="3429000" indent="-228600" fontAlgn="base">
              <a:spcBef>
                <a:spcPct val="20000"/>
              </a:spcBef>
              <a:spcAft>
                <a:spcPct val="0"/>
              </a:spcAft>
              <a:buChar char="»"/>
              <a:defRPr>
                <a:solidFill>
                  <a:schemeClr val="tx1"/>
                </a:solidFill>
                <a:latin typeface="Arial" pitchFamily="34" charset="0"/>
              </a:defRPr>
            </a:lvl8pPr>
            <a:lvl9pPr marL="3886200" indent="-228600" fontAlgn="base">
              <a:spcBef>
                <a:spcPct val="20000"/>
              </a:spcBef>
              <a:spcAft>
                <a:spcPct val="0"/>
              </a:spcAft>
              <a:buChar char="»"/>
              <a:defRPr>
                <a:solidFill>
                  <a:schemeClr val="tx1"/>
                </a:solidFill>
                <a:latin typeface="Arial" pitchFamily="34" charset="0"/>
              </a:defRPr>
            </a:lvl9pPr>
          </a:lstStyle>
          <a:p>
            <a:endParaRPr lang="en-US" altLang="en-US" sz="2000"/>
          </a:p>
        </p:txBody>
      </p:sp>
      <p:graphicFrame>
        <p:nvGraphicFramePr>
          <p:cNvPr id="57350" name="Object 6"/>
          <p:cNvGraphicFramePr>
            <a:graphicFrameLocks noChangeAspect="1"/>
          </p:cNvGraphicFramePr>
          <p:nvPr>
            <p:extLst>
              <p:ext uri="{D42A27DB-BD31-4B8C-83A1-F6EECF244321}">
                <p14:modId xmlns:p14="http://schemas.microsoft.com/office/powerpoint/2010/main" val="2054339285"/>
              </p:ext>
            </p:extLst>
          </p:nvPr>
        </p:nvGraphicFramePr>
        <p:xfrm>
          <a:off x="752475" y="3886200"/>
          <a:ext cx="3286125" cy="885825"/>
        </p:xfrm>
        <a:graphic>
          <a:graphicData uri="http://schemas.openxmlformats.org/presentationml/2006/ole">
            <mc:AlternateContent xmlns:mc="http://schemas.openxmlformats.org/markup-compatibility/2006">
              <mc:Choice xmlns:v="urn:schemas-microsoft-com:vml" Requires="v">
                <p:oleObj spid="_x0000_s48147" name="Equation" r:id="rId4" imgW="1549080" imgH="419040" progId="Equation.3">
                  <p:embed/>
                </p:oleObj>
              </mc:Choice>
              <mc:Fallback>
                <p:oleObj name="Equation" r:id="rId4" imgW="1549080" imgH="419040" progId="Equation.3">
                  <p:embed/>
                  <p:pic>
                    <p:nvPicPr>
                      <p:cNvPr id="0" name=""/>
                      <p:cNvPicPr>
                        <a:picLocks noChangeAspect="1" noChangeArrowheads="1"/>
                      </p:cNvPicPr>
                      <p:nvPr/>
                    </p:nvPicPr>
                    <p:blipFill>
                      <a:blip r:embed="rId5"/>
                      <a:srcRect/>
                      <a:stretch>
                        <a:fillRect/>
                      </a:stretch>
                    </p:blipFill>
                    <p:spPr bwMode="auto">
                      <a:xfrm>
                        <a:off x="752475" y="3886200"/>
                        <a:ext cx="3286125" cy="88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7352" name="Picture 8" descr="rw8"/>
          <p:cNvPicPr>
            <a:picLocks noChangeAspect="1" noChangeArrowheads="1"/>
          </p:cNvPicPr>
          <p:nvPr/>
        </p:nvPicPr>
        <p:blipFill>
          <a:blip r:embed="rId6">
            <a:extLst>
              <a:ext uri="{28A0092B-C50C-407E-A947-70E740481C1C}">
                <a14:useLocalDpi xmlns:a14="http://schemas.microsoft.com/office/drawing/2010/main" val="0"/>
              </a:ext>
            </a:extLst>
          </a:blip>
          <a:srcRect r="17647"/>
          <a:stretch>
            <a:fillRect/>
          </a:stretch>
        </p:blipFill>
        <p:spPr bwMode="auto">
          <a:xfrm>
            <a:off x="4876800" y="2819400"/>
            <a:ext cx="3594100" cy="4038600"/>
          </a:xfrm>
          <a:prstGeom prst="rect">
            <a:avLst/>
          </a:prstGeom>
          <a:noFill/>
          <a:extLst>
            <a:ext uri="{909E8E84-426E-40DD-AFC4-6F175D3DCCD1}">
              <a14:hiddenFill xmlns:a14="http://schemas.microsoft.com/office/drawing/2010/main">
                <a:solidFill>
                  <a:srgbClr val="FFFFFF"/>
                </a:solidFill>
              </a14:hiddenFill>
            </a:ext>
          </a:extLst>
        </p:spPr>
      </p:pic>
      <p:sp>
        <p:nvSpPr>
          <p:cNvPr id="57353" name="Text Box 9"/>
          <p:cNvSpPr txBox="1">
            <a:spLocks noChangeArrowheads="1"/>
          </p:cNvSpPr>
          <p:nvPr/>
        </p:nvSpPr>
        <p:spPr bwMode="auto">
          <a:xfrm>
            <a:off x="457200" y="166687"/>
            <a:ext cx="8077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a:latin typeface="Times New Roman" panose="02020603050405020304" pitchFamily="18" charset="0"/>
                <a:cs typeface="Times New Roman" panose="02020603050405020304" pitchFamily="18" charset="0"/>
              </a:rPr>
              <a:t>The Convection in the Inner Magnetosphere</a:t>
            </a:r>
          </a:p>
        </p:txBody>
      </p:sp>
      <p:sp>
        <p:nvSpPr>
          <p:cNvPr id="57356" name="Text Box 12"/>
          <p:cNvSpPr txBox="1">
            <a:spLocks noChangeArrowheads="1"/>
          </p:cNvSpPr>
          <p:nvPr/>
        </p:nvSpPr>
        <p:spPr bwMode="auto">
          <a:xfrm>
            <a:off x="4800600" y="620713"/>
            <a:ext cx="3810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sz="2000"/>
          </a:p>
        </p:txBody>
      </p:sp>
      <p:sp>
        <p:nvSpPr>
          <p:cNvPr id="57357" name="Text Box 13"/>
          <p:cNvSpPr txBox="1">
            <a:spLocks noChangeArrowheads="1"/>
          </p:cNvSpPr>
          <p:nvPr/>
        </p:nvSpPr>
        <p:spPr bwMode="auto">
          <a:xfrm>
            <a:off x="5013325" y="801688"/>
            <a:ext cx="3825875" cy="2751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n-US" altLang="en-US" sz="2400" dirty="0">
                <a:latin typeface="Times New Roman" panose="02020603050405020304" pitchFamily="18" charset="0"/>
                <a:cs typeface="Times New Roman" panose="02020603050405020304" pitchFamily="18" charset="0"/>
              </a:rPr>
              <a:t>and B</a:t>
            </a:r>
            <a:r>
              <a:rPr lang="en-US" altLang="en-US" sz="2400" baseline="-25000" dirty="0">
                <a:latin typeface="Times New Roman" panose="02020603050405020304" pitchFamily="18" charset="0"/>
                <a:cs typeface="Times New Roman" panose="02020603050405020304" pitchFamily="18" charset="0"/>
              </a:rPr>
              <a:t>0</a:t>
            </a:r>
            <a:r>
              <a:rPr lang="en-US" altLang="en-US" sz="2400" dirty="0">
                <a:latin typeface="Times New Roman" panose="02020603050405020304" pitchFamily="18" charset="0"/>
                <a:cs typeface="Times New Roman" panose="02020603050405020304" pitchFamily="18" charset="0"/>
              </a:rPr>
              <a:t> is the magnetic field magnitude at the equator at  1R</a:t>
            </a:r>
            <a:r>
              <a:rPr lang="en-US" altLang="en-US" sz="2400" baseline="-25000" dirty="0">
                <a:latin typeface="Times New Roman" panose="02020603050405020304" pitchFamily="18" charset="0"/>
                <a:cs typeface="Times New Roman" panose="02020603050405020304" pitchFamily="18" charset="0"/>
              </a:rPr>
              <a:t>E</a:t>
            </a:r>
            <a:r>
              <a:rPr lang="en-US" altLang="en-US" sz="2400" dirty="0">
                <a:latin typeface="Times New Roman" panose="02020603050405020304" pitchFamily="18" charset="0"/>
                <a:cs typeface="Times New Roman" panose="02020603050405020304" pitchFamily="18" charset="0"/>
              </a:rPr>
              <a:t>.</a:t>
            </a:r>
          </a:p>
          <a:p>
            <a:pPr>
              <a:spcBef>
                <a:spcPct val="20000"/>
              </a:spcBef>
              <a:buFontTx/>
              <a:buChar char="•"/>
            </a:pPr>
            <a:r>
              <a:rPr lang="en-US" altLang="en-US" sz="2400" dirty="0">
                <a:latin typeface="Times New Roman" panose="02020603050405020304" pitchFamily="18" charset="0"/>
                <a:cs typeface="Times New Roman" panose="02020603050405020304" pitchFamily="18" charset="0"/>
              </a:rPr>
              <a:t>Contours of constant potential give the motion of the flux tube.            </a:t>
            </a:r>
          </a:p>
          <a:p>
            <a:endParaRPr lang="en-US" altLang="en-US" sz="2400" dirty="0"/>
          </a:p>
        </p:txBody>
      </p:sp>
      <p:cxnSp>
        <p:nvCxnSpPr>
          <p:cNvPr id="3" name="Straight Arrow Connector 2"/>
          <p:cNvCxnSpPr/>
          <p:nvPr/>
        </p:nvCxnSpPr>
        <p:spPr>
          <a:xfrm>
            <a:off x="8229600" y="3553210"/>
            <a:ext cx="0" cy="1628390"/>
          </a:xfrm>
          <a:prstGeom prst="straightConnector1">
            <a:avLst/>
          </a:prstGeom>
          <a:ln w="158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8458200" y="4367405"/>
            <a:ext cx="423514" cy="523220"/>
          </a:xfrm>
          <a:prstGeom prst="rect">
            <a:avLst/>
          </a:prstGeom>
          <a:noFill/>
        </p:spPr>
        <p:txBody>
          <a:bodyPr wrap="none" rtlCol="0">
            <a:spAutoFit/>
          </a:bodyPr>
          <a:lstStyle/>
          <a:p>
            <a:r>
              <a:rPr lang="en-US" sz="2800" b="1" i="1" dirty="0" smtClean="0">
                <a:latin typeface="Times New Roman" panose="02020603050405020304" pitchFamily="18" charset="0"/>
                <a:cs typeface="Times New Roman" panose="02020603050405020304" pitchFamily="18" charset="0"/>
              </a:rPr>
              <a:t>E</a:t>
            </a:r>
          </a:p>
        </p:txBody>
      </p:sp>
    </p:spTree>
    <p:extLst>
      <p:ext uri="{BB962C8B-B14F-4D97-AF65-F5344CB8AC3E}">
        <p14:creationId xmlns:p14="http://schemas.microsoft.com/office/powerpoint/2010/main" val="17720865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76200"/>
            <a:ext cx="8229600" cy="1143000"/>
          </a:xfrm>
        </p:spPr>
        <p:txBody>
          <a:bodyPr/>
          <a:lstStyle/>
          <a:p>
            <a:r>
              <a:rPr lang="en-US" altLang="en-US" sz="2800" b="1" dirty="0"/>
              <a:t>The </a:t>
            </a:r>
            <a:r>
              <a:rPr lang="en-US" altLang="en-US" sz="2800" b="1" dirty="0" err="1"/>
              <a:t>Plasmasphere</a:t>
            </a:r>
            <a:endParaRPr lang="en-US" altLang="en-US" sz="2800" b="1" dirty="0"/>
          </a:p>
        </p:txBody>
      </p:sp>
      <p:sp>
        <p:nvSpPr>
          <p:cNvPr id="54275" name="Rectangle 3"/>
          <p:cNvSpPr>
            <a:spLocks noGrp="1" noChangeArrowheads="1"/>
          </p:cNvSpPr>
          <p:nvPr>
            <p:ph type="body" idx="1"/>
          </p:nvPr>
        </p:nvSpPr>
        <p:spPr>
          <a:xfrm>
            <a:off x="76200" y="1066800"/>
            <a:ext cx="4572000" cy="4525963"/>
          </a:xfrm>
        </p:spPr>
        <p:txBody>
          <a:bodyPr/>
          <a:lstStyle/>
          <a:p>
            <a:r>
              <a:rPr lang="en-US" altLang="en-US" sz="2400" dirty="0"/>
              <a:t>Near the Earth the </a:t>
            </a:r>
            <a:r>
              <a:rPr lang="en-US" altLang="en-US" sz="2400" dirty="0" err="1"/>
              <a:t>corotation</a:t>
            </a:r>
            <a:r>
              <a:rPr lang="en-US" altLang="en-US" sz="2400" dirty="0"/>
              <a:t> term dominates the effective potential while far out in the tail the convection potential dominates.</a:t>
            </a:r>
          </a:p>
          <a:p>
            <a:pPr>
              <a:buFontTx/>
              <a:buNone/>
            </a:pPr>
            <a:endParaRPr lang="en-US" altLang="en-US" sz="2400" dirty="0"/>
          </a:p>
          <a:p>
            <a:r>
              <a:rPr lang="en-US" altLang="en-US" sz="2400" dirty="0"/>
              <a:t>On the dusk side the two terms fight each other  and at one point the velocity is zero.</a:t>
            </a:r>
          </a:p>
          <a:p>
            <a:pPr>
              <a:buFontTx/>
              <a:buNone/>
            </a:pPr>
            <a:endParaRPr lang="en-US" altLang="en-US" sz="2400" dirty="0"/>
          </a:p>
          <a:p>
            <a:r>
              <a:rPr lang="en-US" altLang="en-US" sz="2400" dirty="0"/>
              <a:t>The solid line shows a </a:t>
            </a:r>
            <a:r>
              <a:rPr lang="en-US" altLang="en-US" sz="2400" dirty="0" err="1"/>
              <a:t>separatrix</a:t>
            </a:r>
            <a:r>
              <a:rPr lang="en-US" altLang="en-US" sz="2400" dirty="0"/>
              <a:t> inside of which plasma from the tail can’t enter.</a:t>
            </a:r>
          </a:p>
          <a:p>
            <a:endParaRPr lang="en-US" altLang="en-US" sz="2400" dirty="0"/>
          </a:p>
          <a:p>
            <a:endParaRPr lang="en-US" altLang="en-US" dirty="0"/>
          </a:p>
        </p:txBody>
      </p:sp>
      <p:pic>
        <p:nvPicPr>
          <p:cNvPr id="54277" name="Picture 5" descr="rw8"/>
          <p:cNvPicPr>
            <a:picLocks noChangeAspect="1" noChangeArrowheads="1"/>
          </p:cNvPicPr>
          <p:nvPr/>
        </p:nvPicPr>
        <p:blipFill>
          <a:blip r:embed="rId2">
            <a:extLst>
              <a:ext uri="{28A0092B-C50C-407E-A947-70E740481C1C}">
                <a14:useLocalDpi xmlns:a14="http://schemas.microsoft.com/office/drawing/2010/main" val="0"/>
              </a:ext>
            </a:extLst>
          </a:blip>
          <a:srcRect r="17647"/>
          <a:stretch>
            <a:fillRect/>
          </a:stretch>
        </p:blipFill>
        <p:spPr bwMode="auto">
          <a:xfrm>
            <a:off x="4953000" y="2895600"/>
            <a:ext cx="3594100" cy="4038600"/>
          </a:xfrm>
          <a:prstGeom prst="rect">
            <a:avLst/>
          </a:prstGeom>
          <a:noFill/>
          <a:extLst>
            <a:ext uri="{909E8E84-426E-40DD-AFC4-6F175D3DCCD1}">
              <a14:hiddenFill xmlns:a14="http://schemas.microsoft.com/office/drawing/2010/main">
                <a:solidFill>
                  <a:srgbClr val="FFFFFF"/>
                </a:solidFill>
              </a14:hiddenFill>
            </a:ext>
          </a:extLst>
        </p:spPr>
      </p:pic>
      <p:sp>
        <p:nvSpPr>
          <p:cNvPr id="54279" name="Rectangle 7"/>
          <p:cNvSpPr>
            <a:spLocks noChangeArrowheads="1"/>
          </p:cNvSpPr>
          <p:nvPr/>
        </p:nvSpPr>
        <p:spPr bwMode="auto">
          <a:xfrm>
            <a:off x="4495800" y="1066800"/>
            <a:ext cx="4800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fontAlgn="base">
              <a:spcBef>
                <a:spcPct val="20000"/>
              </a:spcBef>
              <a:spcAft>
                <a:spcPct val="0"/>
              </a:spcAft>
              <a:buChar char="»"/>
              <a:defRPr sz="2000">
                <a:solidFill>
                  <a:schemeClr val="tx1"/>
                </a:solidFill>
                <a:latin typeface="Arial" pitchFamily="34" charset="0"/>
              </a:defRPr>
            </a:lvl6pPr>
            <a:lvl7pPr marL="2971800" indent="-228600" fontAlgn="base">
              <a:spcBef>
                <a:spcPct val="20000"/>
              </a:spcBef>
              <a:spcAft>
                <a:spcPct val="0"/>
              </a:spcAft>
              <a:buChar char="»"/>
              <a:defRPr sz="2000">
                <a:solidFill>
                  <a:schemeClr val="tx1"/>
                </a:solidFill>
                <a:latin typeface="Arial" pitchFamily="34" charset="0"/>
              </a:defRPr>
            </a:lvl7pPr>
            <a:lvl8pPr marL="3429000" indent="-228600" fontAlgn="base">
              <a:spcBef>
                <a:spcPct val="20000"/>
              </a:spcBef>
              <a:spcAft>
                <a:spcPct val="0"/>
              </a:spcAft>
              <a:buChar char="»"/>
              <a:defRPr sz="2000">
                <a:solidFill>
                  <a:schemeClr val="tx1"/>
                </a:solidFill>
                <a:latin typeface="Arial" pitchFamily="34" charset="0"/>
              </a:defRPr>
            </a:lvl8pPr>
            <a:lvl9pPr marL="3886200" indent="-228600" fontAlgn="base">
              <a:spcBef>
                <a:spcPct val="20000"/>
              </a:spcBef>
              <a:spcAft>
                <a:spcPct val="0"/>
              </a:spcAft>
              <a:buChar char="»"/>
              <a:defRPr sz="2000">
                <a:solidFill>
                  <a:schemeClr val="tx1"/>
                </a:solidFill>
                <a:latin typeface="Arial" pitchFamily="34" charset="0"/>
              </a:defRPr>
            </a:lvl9pPr>
          </a:lstStyle>
          <a:p>
            <a:r>
              <a:rPr lang="en-US" altLang="en-US" sz="2400" dirty="0">
                <a:latin typeface="Times New Roman" panose="02020603050405020304" pitchFamily="18" charset="0"/>
                <a:cs typeface="Times New Roman" panose="02020603050405020304" pitchFamily="18" charset="0"/>
              </a:rPr>
              <a:t>Cold particles that lie inside the </a:t>
            </a:r>
            <a:r>
              <a:rPr lang="en-US" altLang="en-US" sz="2400" dirty="0" err="1">
                <a:latin typeface="Times New Roman" panose="02020603050405020304" pitchFamily="18" charset="0"/>
                <a:cs typeface="Times New Roman" panose="02020603050405020304" pitchFamily="18" charset="0"/>
              </a:rPr>
              <a:t>separatrix</a:t>
            </a:r>
            <a:r>
              <a:rPr lang="en-US" altLang="en-US" sz="2400" dirty="0">
                <a:latin typeface="Times New Roman" panose="02020603050405020304" pitchFamily="18" charset="0"/>
                <a:cs typeface="Times New Roman" panose="02020603050405020304" pitchFamily="18" charset="0"/>
              </a:rPr>
              <a:t> go continuously around the Earth. They form the </a:t>
            </a:r>
            <a:r>
              <a:rPr lang="en-US" altLang="en-US" sz="2400" b="1" dirty="0" err="1">
                <a:latin typeface="Times New Roman" panose="02020603050405020304" pitchFamily="18" charset="0"/>
                <a:cs typeface="Times New Roman" panose="02020603050405020304" pitchFamily="18" charset="0"/>
              </a:rPr>
              <a:t>plasmasphere</a:t>
            </a:r>
            <a:r>
              <a:rPr lang="en-US" altLang="en-US" sz="2400" dirty="0">
                <a:latin typeface="Times New Roman" panose="02020603050405020304" pitchFamily="18" charset="0"/>
                <a:cs typeface="Times New Roman" panose="02020603050405020304" pitchFamily="18" charset="0"/>
              </a:rPr>
              <a:t>. It is filled with dense cold plasma from the ionosphere.</a:t>
            </a:r>
          </a:p>
          <a:p>
            <a:pPr>
              <a:buFontTx/>
              <a:buNone/>
            </a:pPr>
            <a:endParaRPr lang="en-US" altLang="en-US" sz="2400" dirty="0">
              <a:latin typeface="Times New Roman" panose="02020603050405020304" pitchFamily="18" charset="0"/>
              <a:cs typeface="Times New Roman" panose="02020603050405020304" pitchFamily="18" charset="0"/>
            </a:endParaRPr>
          </a:p>
        </p:txBody>
      </p:sp>
      <p:cxnSp>
        <p:nvCxnSpPr>
          <p:cNvPr id="6" name="Straight Arrow Connector 5"/>
          <p:cNvCxnSpPr/>
          <p:nvPr/>
        </p:nvCxnSpPr>
        <p:spPr>
          <a:xfrm>
            <a:off x="8229600" y="3553210"/>
            <a:ext cx="0" cy="1628390"/>
          </a:xfrm>
          <a:prstGeom prst="straightConnector1">
            <a:avLst/>
          </a:prstGeom>
          <a:ln w="158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458200" y="4367405"/>
            <a:ext cx="423514" cy="523220"/>
          </a:xfrm>
          <a:prstGeom prst="rect">
            <a:avLst/>
          </a:prstGeom>
          <a:noFill/>
        </p:spPr>
        <p:txBody>
          <a:bodyPr wrap="none" rtlCol="0">
            <a:spAutoFit/>
          </a:bodyPr>
          <a:lstStyle/>
          <a:p>
            <a:r>
              <a:rPr lang="en-US" sz="2800" b="1" i="1" dirty="0" smtClean="0">
                <a:latin typeface="Times New Roman" panose="02020603050405020304" pitchFamily="18" charset="0"/>
                <a:cs typeface="Times New Roman" panose="02020603050405020304" pitchFamily="18" charset="0"/>
              </a:rPr>
              <a:t>E</a:t>
            </a:r>
          </a:p>
        </p:txBody>
      </p:sp>
      <p:cxnSp>
        <p:nvCxnSpPr>
          <p:cNvPr id="3" name="Straight Arrow Connector 2"/>
          <p:cNvCxnSpPr/>
          <p:nvPr/>
        </p:nvCxnSpPr>
        <p:spPr>
          <a:xfrm>
            <a:off x="4648200" y="5334000"/>
            <a:ext cx="2362200" cy="25876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13183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Plasmasphere_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9575" y="0"/>
            <a:ext cx="8277225" cy="4194175"/>
          </a:xfrm>
          <a:prstGeom prst="rect">
            <a:avLst/>
          </a:prstGeom>
          <a:noFill/>
          <a:extLst>
            <a:ext uri="{909E8E84-426E-40DD-AFC4-6F175D3DCCD1}">
              <a14:hiddenFill xmlns:a14="http://schemas.microsoft.com/office/drawing/2010/main">
                <a:solidFill>
                  <a:srgbClr val="FFFFFF"/>
                </a:solidFill>
              </a14:hiddenFill>
            </a:ext>
          </a:extLst>
        </p:spPr>
      </p:pic>
      <p:sp>
        <p:nvSpPr>
          <p:cNvPr id="59395" name="Text Box 3"/>
          <p:cNvSpPr txBox="1">
            <a:spLocks noChangeArrowheads="1"/>
          </p:cNvSpPr>
          <p:nvPr/>
        </p:nvSpPr>
        <p:spPr bwMode="auto">
          <a:xfrm>
            <a:off x="212725" y="4308475"/>
            <a:ext cx="8702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endParaRPr lang="en-US" altLang="en-US" sz="2400">
              <a:latin typeface="Times New Roman" pitchFamily="18" charset="0"/>
            </a:endParaRPr>
          </a:p>
        </p:txBody>
      </p:sp>
      <p:sp>
        <p:nvSpPr>
          <p:cNvPr id="59396" name="Text Box 4"/>
          <p:cNvSpPr txBox="1">
            <a:spLocks noChangeArrowheads="1"/>
          </p:cNvSpPr>
          <p:nvPr/>
        </p:nvSpPr>
        <p:spPr bwMode="auto">
          <a:xfrm>
            <a:off x="288925" y="44196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endParaRPr lang="en-US" altLang="en-US" sz="2400">
              <a:latin typeface="Times New Roman" pitchFamily="18" charset="0"/>
            </a:endParaRPr>
          </a:p>
        </p:txBody>
      </p:sp>
      <p:sp>
        <p:nvSpPr>
          <p:cNvPr id="59397" name="Text Box 5"/>
          <p:cNvSpPr txBox="1">
            <a:spLocks noChangeArrowheads="1"/>
          </p:cNvSpPr>
          <p:nvPr/>
        </p:nvSpPr>
        <p:spPr bwMode="auto">
          <a:xfrm>
            <a:off x="288925" y="4191000"/>
            <a:ext cx="8474075"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buFontTx/>
              <a:buChar char="•"/>
            </a:pPr>
            <a:r>
              <a:rPr lang="en-US" altLang="en-US" sz="2000" dirty="0"/>
              <a:t> </a:t>
            </a:r>
            <a:r>
              <a:rPr lang="en-US" altLang="en-US" sz="2000" dirty="0">
                <a:latin typeface="Times New Roman" panose="02020603050405020304" pitchFamily="18" charset="0"/>
                <a:cs typeface="Times New Roman" panose="02020603050405020304" pitchFamily="18" charset="0"/>
              </a:rPr>
              <a:t>Images in the EUV from the IMAGE spacecraft on May 24, 2000.</a:t>
            </a:r>
          </a:p>
          <a:p>
            <a:pPr eaLnBrk="0" hangingPunct="0">
              <a:lnSpc>
                <a:spcPct val="50000"/>
              </a:lnSpc>
              <a:buFontTx/>
              <a:buChar char="•"/>
            </a:pPr>
            <a:endParaRPr lang="en-US" altLang="en-US" sz="2000" dirty="0">
              <a:latin typeface="Times New Roman" panose="02020603050405020304" pitchFamily="18" charset="0"/>
              <a:cs typeface="Times New Roman" panose="02020603050405020304" pitchFamily="18" charset="0"/>
            </a:endParaRPr>
          </a:p>
          <a:p>
            <a:pPr eaLnBrk="0" hangingPunct="0">
              <a:buFontTx/>
              <a:buChar char="•"/>
            </a:pPr>
            <a:r>
              <a:rPr lang="en-US" altLang="en-US" sz="2000" dirty="0">
                <a:latin typeface="Times New Roman" panose="02020603050405020304" pitchFamily="18" charset="0"/>
                <a:cs typeface="Times New Roman" panose="02020603050405020304" pitchFamily="18" charset="0"/>
              </a:rPr>
              <a:t> The 30.4nm emission from helium ions appears as a pale blue cloud.</a:t>
            </a:r>
          </a:p>
          <a:p>
            <a:pPr eaLnBrk="0" hangingPunct="0">
              <a:lnSpc>
                <a:spcPct val="50000"/>
              </a:lnSpc>
              <a:buFontTx/>
              <a:buChar char="•"/>
            </a:pPr>
            <a:endParaRPr lang="en-US" altLang="en-US" sz="2000" dirty="0">
              <a:latin typeface="Times New Roman" panose="02020603050405020304" pitchFamily="18" charset="0"/>
              <a:cs typeface="Times New Roman" panose="02020603050405020304" pitchFamily="18" charset="0"/>
            </a:endParaRPr>
          </a:p>
          <a:p>
            <a:pPr eaLnBrk="0" hangingPunct="0">
              <a:buFontTx/>
              <a:buChar char="•"/>
            </a:pPr>
            <a:r>
              <a:rPr lang="en-US" altLang="en-US" sz="2000" dirty="0">
                <a:latin typeface="Times New Roman" panose="02020603050405020304" pitchFamily="18" charset="0"/>
                <a:cs typeface="Times New Roman" panose="02020603050405020304" pitchFamily="18" charset="0"/>
              </a:rPr>
              <a:t> The “bite out” in the lower right is caused by the Earth’s shadow. The helium is excited by sunlight.</a:t>
            </a:r>
          </a:p>
          <a:p>
            <a:pPr eaLnBrk="0" hangingPunct="0">
              <a:lnSpc>
                <a:spcPct val="50000"/>
              </a:lnSpc>
              <a:buFontTx/>
              <a:buChar char="•"/>
            </a:pPr>
            <a:endParaRPr lang="en-US" altLang="en-US" sz="2000" dirty="0">
              <a:latin typeface="Times New Roman" panose="02020603050405020304" pitchFamily="18" charset="0"/>
              <a:cs typeface="Times New Roman" panose="02020603050405020304" pitchFamily="18" charset="0"/>
            </a:endParaRPr>
          </a:p>
          <a:p>
            <a:pPr eaLnBrk="0" hangingPunct="0">
              <a:buFontTx/>
              <a:buChar char="•"/>
            </a:pPr>
            <a:r>
              <a:rPr lang="en-US" altLang="en-US" sz="2000" dirty="0">
                <a:latin typeface="Times New Roman" panose="02020603050405020304" pitchFamily="18" charset="0"/>
                <a:cs typeface="Times New Roman" panose="02020603050405020304" pitchFamily="18" charset="0"/>
              </a:rPr>
              <a:t> The emission at high latitudes is from aurora and is thought to be caused by 53.9nm emission from atomic oxygen.</a:t>
            </a:r>
          </a:p>
        </p:txBody>
      </p:sp>
      <p:sp>
        <p:nvSpPr>
          <p:cNvPr id="59398" name="Text Box 6"/>
          <p:cNvSpPr txBox="1">
            <a:spLocks noChangeArrowheads="1"/>
          </p:cNvSpPr>
          <p:nvPr/>
        </p:nvSpPr>
        <p:spPr bwMode="auto">
          <a:xfrm>
            <a:off x="1676400" y="152400"/>
            <a:ext cx="5791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chemeClr val="bg1"/>
                </a:solidFill>
                <a:effectLst>
                  <a:outerShdw blurRad="38100" dist="38100" dir="2700000" algn="tl">
                    <a:srgbClr val="C0C0C0"/>
                  </a:outerShdw>
                </a:effectLst>
                <a:latin typeface="Comic Sans MS" pitchFamily="66" charset="0"/>
              </a:rPr>
              <a:t>Imaging the Plasmasphere</a:t>
            </a:r>
          </a:p>
        </p:txBody>
      </p:sp>
    </p:spTree>
    <p:extLst>
      <p:ext uri="{BB962C8B-B14F-4D97-AF65-F5344CB8AC3E}">
        <p14:creationId xmlns:p14="http://schemas.microsoft.com/office/powerpoint/2010/main" val="11648134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631" y="1934642"/>
            <a:ext cx="4475865" cy="3525938"/>
          </a:xfrm>
        </p:spPr>
        <p:txBody>
          <a:bodyPr/>
          <a:lstStyle/>
          <a:p>
            <a:pPr marL="177800" indent="-177800"/>
            <a:r>
              <a:rPr lang="en-US" sz="1400" dirty="0" smtClean="0"/>
              <a:t>Variability and storm-time dynamics</a:t>
            </a:r>
          </a:p>
          <a:p>
            <a:pPr marL="177800" indent="-177800"/>
            <a:endParaRPr lang="en-US" sz="400" dirty="0" smtClean="0"/>
          </a:p>
          <a:p>
            <a:pPr marL="177800" indent="-177800"/>
            <a:r>
              <a:rPr lang="en-US" sz="1400" dirty="0" smtClean="0"/>
              <a:t>Difficult to observe in situ due to s/c potential, but plays an important role for waves affecting the </a:t>
            </a:r>
            <a:r>
              <a:rPr lang="en-US" sz="1400" dirty="0" smtClean="0">
                <a:solidFill>
                  <a:srgbClr val="FF00FF"/>
                </a:solidFill>
              </a:rPr>
              <a:t>ring current </a:t>
            </a:r>
            <a:r>
              <a:rPr lang="en-US" sz="1400" dirty="0" smtClean="0"/>
              <a:t>and </a:t>
            </a:r>
            <a:r>
              <a:rPr lang="en-US" sz="1400" dirty="0" smtClean="0">
                <a:solidFill>
                  <a:srgbClr val="FF0000"/>
                </a:solidFill>
              </a:rPr>
              <a:t>radiation belts</a:t>
            </a:r>
          </a:p>
          <a:p>
            <a:pPr marL="177800" indent="-177800"/>
            <a:endParaRPr lang="en-US" sz="400" dirty="0" smtClean="0"/>
          </a:p>
          <a:p>
            <a:pPr marL="177800" indent="-177800"/>
            <a:r>
              <a:rPr lang="en-US" sz="1400" dirty="0" smtClean="0"/>
              <a:t>Some good references:</a:t>
            </a:r>
          </a:p>
          <a:p>
            <a:pPr marL="339725" lvl="1" indent="-161925"/>
            <a:r>
              <a:rPr lang="en-US" sz="1200" i="1" dirty="0" err="1" smtClean="0"/>
              <a:t>Lemaire</a:t>
            </a:r>
            <a:r>
              <a:rPr lang="en-US" sz="1200" i="1" dirty="0" smtClean="0"/>
              <a:t> and </a:t>
            </a:r>
            <a:r>
              <a:rPr lang="en-US" sz="1200" i="1" dirty="0" err="1" smtClean="0"/>
              <a:t>Gringauz</a:t>
            </a:r>
            <a:r>
              <a:rPr lang="en-US" sz="1200" i="1" dirty="0" smtClean="0"/>
              <a:t> [Cambridge Univ. Press, 1998]</a:t>
            </a:r>
          </a:p>
          <a:p>
            <a:pPr marL="339725" lvl="1" indent="-161925"/>
            <a:r>
              <a:rPr lang="en-US" sz="1200" i="1" dirty="0" err="1" smtClean="0"/>
              <a:t>Kotova</a:t>
            </a:r>
            <a:r>
              <a:rPr lang="en-US" sz="1200" i="1" dirty="0" smtClean="0"/>
              <a:t> [</a:t>
            </a:r>
            <a:r>
              <a:rPr lang="en-US" sz="1200" i="1" dirty="0" err="1" smtClean="0"/>
              <a:t>Geomag</a:t>
            </a:r>
            <a:r>
              <a:rPr lang="en-US" sz="1200" i="1" dirty="0" smtClean="0"/>
              <a:t>. Aero., 2007]</a:t>
            </a:r>
          </a:p>
          <a:p>
            <a:pPr marL="339725" lvl="1" indent="-161925"/>
            <a:r>
              <a:rPr lang="en-US" sz="1200" i="1" dirty="0" err="1" smtClean="0"/>
              <a:t>Darouzet</a:t>
            </a:r>
            <a:r>
              <a:rPr lang="en-US" sz="1200" i="1" dirty="0" smtClean="0"/>
              <a:t> et al. [SSR, 2009]</a:t>
            </a:r>
          </a:p>
          <a:p>
            <a:pPr marL="177800" indent="-177800"/>
            <a:endParaRPr lang="en-US" sz="1400" dirty="0"/>
          </a:p>
        </p:txBody>
      </p:sp>
      <p:sp>
        <p:nvSpPr>
          <p:cNvPr id="3" name="Title 2"/>
          <p:cNvSpPr>
            <a:spLocks noGrp="1"/>
          </p:cNvSpPr>
          <p:nvPr>
            <p:ph type="title"/>
          </p:nvPr>
        </p:nvSpPr>
        <p:spPr>
          <a:xfrm>
            <a:off x="195864" y="0"/>
            <a:ext cx="7543121" cy="841866"/>
          </a:xfrm>
        </p:spPr>
        <p:txBody>
          <a:bodyPr/>
          <a:lstStyle/>
          <a:p>
            <a:r>
              <a:rPr lang="en-US" dirty="0" smtClean="0">
                <a:solidFill>
                  <a:schemeClr val="tx1"/>
                </a:solidFill>
              </a:rPr>
              <a:t>The </a:t>
            </a:r>
            <a:r>
              <a:rPr lang="en-US" dirty="0" err="1" smtClean="0">
                <a:solidFill>
                  <a:schemeClr val="tx1"/>
                </a:solidFill>
              </a:rPr>
              <a:t>Plasmasphere</a:t>
            </a:r>
            <a:endParaRPr lang="en-US" dirty="0">
              <a:solidFill>
                <a:schemeClr val="tx1"/>
              </a:solidFill>
            </a:endParaRPr>
          </a:p>
        </p:txBody>
      </p:sp>
      <p:pic>
        <p:nvPicPr>
          <p:cNvPr id="4" name="Picture 3"/>
          <p:cNvPicPr>
            <a:picLocks noChangeAspect="1"/>
          </p:cNvPicPr>
          <p:nvPr/>
        </p:nvPicPr>
        <p:blipFill>
          <a:blip r:embed="rId3"/>
          <a:stretch>
            <a:fillRect/>
          </a:stretch>
        </p:blipFill>
        <p:spPr>
          <a:xfrm>
            <a:off x="4771794" y="1912091"/>
            <a:ext cx="4292600" cy="4495800"/>
          </a:xfrm>
          <a:prstGeom prst="rect">
            <a:avLst/>
          </a:prstGeom>
        </p:spPr>
      </p:pic>
      <p:sp>
        <p:nvSpPr>
          <p:cNvPr id="5" name="TextBox 4"/>
          <p:cNvSpPr txBox="1"/>
          <p:nvPr/>
        </p:nvSpPr>
        <p:spPr>
          <a:xfrm>
            <a:off x="4737094" y="1878345"/>
            <a:ext cx="2532157" cy="369332"/>
          </a:xfrm>
          <a:prstGeom prst="rect">
            <a:avLst/>
          </a:prstGeom>
          <a:noFill/>
        </p:spPr>
        <p:txBody>
          <a:bodyPr wrap="none" rtlCol="0">
            <a:spAutoFit/>
          </a:bodyPr>
          <a:lstStyle/>
          <a:p>
            <a:r>
              <a:rPr lang="en-US" sz="900" dirty="0" smtClean="0">
                <a:solidFill>
                  <a:srgbClr val="E6E6E6"/>
                </a:solidFill>
                <a:latin typeface="Helvetica"/>
                <a:cs typeface="Helvetica"/>
              </a:rPr>
              <a:t>Extreme Ultraviolet Imager data from IMAGE</a:t>
            </a:r>
          </a:p>
          <a:p>
            <a:r>
              <a:rPr lang="en-US" sz="900" dirty="0" smtClean="0">
                <a:solidFill>
                  <a:srgbClr val="E6E6E6"/>
                </a:solidFill>
                <a:latin typeface="Helvetica"/>
                <a:cs typeface="Helvetica"/>
              </a:rPr>
              <a:t>Source: </a:t>
            </a:r>
            <a:r>
              <a:rPr lang="en-US" sz="900" dirty="0" err="1" smtClean="0">
                <a:solidFill>
                  <a:srgbClr val="E6E6E6"/>
                </a:solidFill>
                <a:latin typeface="Helvetica"/>
                <a:cs typeface="Helvetica"/>
              </a:rPr>
              <a:t>vlf.stanford.edu</a:t>
            </a:r>
            <a:endParaRPr lang="en-US" sz="900" dirty="0">
              <a:solidFill>
                <a:srgbClr val="E6E6E6"/>
              </a:solidFill>
              <a:latin typeface="Helvetica"/>
              <a:cs typeface="Helvetica"/>
            </a:endParaRPr>
          </a:p>
        </p:txBody>
      </p:sp>
      <p:pic>
        <p:nvPicPr>
          <p:cNvPr id="6" name="Picture 5"/>
          <p:cNvPicPr>
            <a:picLocks noChangeAspect="1"/>
          </p:cNvPicPr>
          <p:nvPr/>
        </p:nvPicPr>
        <p:blipFill>
          <a:blip r:embed="rId4"/>
          <a:stretch>
            <a:fillRect/>
          </a:stretch>
        </p:blipFill>
        <p:spPr>
          <a:xfrm>
            <a:off x="1183545" y="3996986"/>
            <a:ext cx="3539278" cy="2417067"/>
          </a:xfrm>
          <a:prstGeom prst="rect">
            <a:avLst/>
          </a:prstGeom>
        </p:spPr>
      </p:pic>
      <p:sp>
        <p:nvSpPr>
          <p:cNvPr id="7" name="TextBox 6"/>
          <p:cNvSpPr txBox="1"/>
          <p:nvPr/>
        </p:nvSpPr>
        <p:spPr>
          <a:xfrm>
            <a:off x="1121085" y="6248698"/>
            <a:ext cx="1390124" cy="200055"/>
          </a:xfrm>
          <a:prstGeom prst="rect">
            <a:avLst/>
          </a:prstGeom>
          <a:noFill/>
        </p:spPr>
        <p:txBody>
          <a:bodyPr wrap="none" rtlCol="0">
            <a:spAutoFit/>
          </a:bodyPr>
          <a:lstStyle/>
          <a:p>
            <a:r>
              <a:rPr lang="en-US" sz="700" dirty="0" smtClean="0">
                <a:solidFill>
                  <a:srgbClr val="E6E6E6"/>
                </a:solidFill>
                <a:latin typeface="Helvetica"/>
                <a:cs typeface="Helvetica"/>
              </a:rPr>
              <a:t>Source: Jerry Goldstein, </a:t>
            </a:r>
            <a:r>
              <a:rPr lang="en-US" sz="700" dirty="0" err="1" smtClean="0">
                <a:solidFill>
                  <a:srgbClr val="E6E6E6"/>
                </a:solidFill>
                <a:latin typeface="Helvetica"/>
                <a:cs typeface="Helvetica"/>
              </a:rPr>
              <a:t>SwRI</a:t>
            </a:r>
            <a:endParaRPr lang="en-US" sz="700" dirty="0">
              <a:solidFill>
                <a:srgbClr val="E6E6E6"/>
              </a:solidFill>
              <a:latin typeface="Helvetica"/>
              <a:cs typeface="Helvetica"/>
            </a:endParaRPr>
          </a:p>
        </p:txBody>
      </p:sp>
      <p:sp>
        <p:nvSpPr>
          <p:cNvPr id="8" name="Content Placeholder 1"/>
          <p:cNvSpPr txBox="1">
            <a:spLocks/>
          </p:cNvSpPr>
          <p:nvPr/>
        </p:nvSpPr>
        <p:spPr bwMode="auto">
          <a:xfrm>
            <a:off x="251631" y="902173"/>
            <a:ext cx="8667183" cy="847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9" tIns="45714" rIns="91429" bIns="45714" numCol="1" anchor="t" anchorCtr="0" compatLnSpc="1">
            <a:prstTxWarp prst="textNoShape">
              <a:avLst/>
            </a:prstTxWarp>
          </a:bodyPr>
          <a:lstStyle>
            <a:lvl1pPr marL="343334" indent="-343334" algn="l" defTabSz="914608" rtl="0" eaLnBrk="1" fontAlgn="base" hangingPunct="1">
              <a:spcBef>
                <a:spcPct val="20000"/>
              </a:spcBef>
              <a:spcAft>
                <a:spcPct val="0"/>
              </a:spcAft>
              <a:buChar char="•"/>
              <a:defRPr sz="2400">
                <a:solidFill>
                  <a:srgbClr val="E6E6E6"/>
                </a:solidFill>
                <a:latin typeface="Eurostile"/>
                <a:ea typeface="ＭＳ Ｐゴシック" charset="0"/>
                <a:cs typeface="Eurostile"/>
              </a:defRPr>
            </a:lvl1pPr>
            <a:lvl2pPr marL="742229" indent="-284925" algn="l" defTabSz="914608" rtl="0" eaLnBrk="1" fontAlgn="base" hangingPunct="1">
              <a:spcBef>
                <a:spcPct val="20000"/>
              </a:spcBef>
              <a:spcAft>
                <a:spcPct val="0"/>
              </a:spcAft>
              <a:buChar char="–"/>
              <a:defRPr sz="2000">
                <a:solidFill>
                  <a:srgbClr val="E6E6E6"/>
                </a:solidFill>
                <a:latin typeface="Eurostile"/>
                <a:ea typeface="ＭＳ Ｐゴシック" charset="0"/>
                <a:cs typeface="Eurostile"/>
              </a:defRPr>
            </a:lvl2pPr>
            <a:lvl3pPr marL="1142547" indent="-227940" algn="l" defTabSz="914608" rtl="0" eaLnBrk="1" fontAlgn="base" hangingPunct="1">
              <a:spcBef>
                <a:spcPct val="20000"/>
              </a:spcBef>
              <a:spcAft>
                <a:spcPct val="0"/>
              </a:spcAft>
              <a:buChar char="•"/>
              <a:defRPr sz="1800">
                <a:solidFill>
                  <a:srgbClr val="E6E6E6"/>
                </a:solidFill>
                <a:latin typeface="Eurostile"/>
                <a:ea typeface="ＭＳ Ｐゴシック" charset="0"/>
                <a:cs typeface="Eurostile"/>
              </a:defRPr>
            </a:lvl3pPr>
            <a:lvl4pPr marL="1599852" indent="-227940" algn="l" defTabSz="914608" rtl="0" eaLnBrk="1" fontAlgn="base" hangingPunct="1">
              <a:spcBef>
                <a:spcPct val="20000"/>
              </a:spcBef>
              <a:spcAft>
                <a:spcPct val="0"/>
              </a:spcAft>
              <a:buChar char="–"/>
              <a:defRPr sz="1600">
                <a:solidFill>
                  <a:srgbClr val="E6E6E6"/>
                </a:solidFill>
                <a:latin typeface="Eurostile"/>
                <a:ea typeface="ＭＳ Ｐゴシック" charset="0"/>
                <a:cs typeface="Eurostile"/>
              </a:defRPr>
            </a:lvl4pPr>
            <a:lvl5pPr marL="2057155" indent="-227940" algn="l" defTabSz="914608" rtl="0" eaLnBrk="1" fontAlgn="base" hangingPunct="1">
              <a:spcBef>
                <a:spcPct val="20000"/>
              </a:spcBef>
              <a:spcAft>
                <a:spcPct val="0"/>
              </a:spcAft>
              <a:buChar char="»"/>
              <a:defRPr sz="1600">
                <a:solidFill>
                  <a:srgbClr val="E6E6E6"/>
                </a:solidFill>
                <a:latin typeface="Eurostile"/>
                <a:ea typeface="ＭＳ Ｐゴシック" charset="0"/>
                <a:cs typeface="Eurostile"/>
              </a:defRPr>
            </a:lvl5pPr>
            <a:lvl6pPr marL="2467446" indent="-227940" algn="l" defTabSz="914608" rtl="0" eaLnBrk="1" fontAlgn="base" hangingPunct="1">
              <a:spcBef>
                <a:spcPct val="20000"/>
              </a:spcBef>
              <a:spcAft>
                <a:spcPct val="0"/>
              </a:spcAft>
              <a:buChar char="»"/>
              <a:defRPr sz="2000">
                <a:solidFill>
                  <a:schemeClr val="tx1"/>
                </a:solidFill>
                <a:latin typeface="+mn-lt"/>
              </a:defRPr>
            </a:lvl6pPr>
            <a:lvl7pPr marL="2877737" indent="-227940" algn="l" defTabSz="914608" rtl="0" eaLnBrk="1" fontAlgn="base" hangingPunct="1">
              <a:spcBef>
                <a:spcPct val="20000"/>
              </a:spcBef>
              <a:spcAft>
                <a:spcPct val="0"/>
              </a:spcAft>
              <a:buChar char="»"/>
              <a:defRPr sz="2000">
                <a:solidFill>
                  <a:schemeClr val="tx1"/>
                </a:solidFill>
                <a:latin typeface="+mn-lt"/>
              </a:defRPr>
            </a:lvl7pPr>
            <a:lvl8pPr marL="3288029" indent="-227940" algn="l" defTabSz="914608" rtl="0" eaLnBrk="1" fontAlgn="base" hangingPunct="1">
              <a:spcBef>
                <a:spcPct val="20000"/>
              </a:spcBef>
              <a:spcAft>
                <a:spcPct val="0"/>
              </a:spcAft>
              <a:buChar char="»"/>
              <a:defRPr sz="2000">
                <a:solidFill>
                  <a:schemeClr val="tx1"/>
                </a:solidFill>
                <a:latin typeface="+mn-lt"/>
              </a:defRPr>
            </a:lvl8pPr>
            <a:lvl9pPr marL="3698320" indent="-227940" algn="l" defTabSz="914608" rtl="0" eaLnBrk="1" fontAlgn="base" hangingPunct="1">
              <a:spcBef>
                <a:spcPct val="20000"/>
              </a:spcBef>
              <a:spcAft>
                <a:spcPct val="0"/>
              </a:spcAft>
              <a:buChar char="»"/>
              <a:defRPr sz="2000">
                <a:solidFill>
                  <a:schemeClr val="tx1"/>
                </a:solidFill>
                <a:latin typeface="+mn-lt"/>
              </a:defRPr>
            </a:lvl9pPr>
          </a:lstStyle>
          <a:p>
            <a:pPr marL="177800" indent="-177800"/>
            <a:r>
              <a:rPr lang="en-US" sz="1400" dirty="0" smtClean="0">
                <a:solidFill>
                  <a:schemeClr val="tx1"/>
                </a:solidFill>
              </a:rPr>
              <a:t>Region of cold (</a:t>
            </a:r>
            <a:r>
              <a:rPr lang="en-US" sz="1400" dirty="0" smtClean="0">
                <a:solidFill>
                  <a:schemeClr val="tx1"/>
                </a:solidFill>
                <a:latin typeface="Times New Roman"/>
                <a:cs typeface="Times New Roman"/>
              </a:rPr>
              <a:t>~</a:t>
            </a:r>
            <a:r>
              <a:rPr lang="en-US" sz="1400" dirty="0" smtClean="0">
                <a:solidFill>
                  <a:schemeClr val="tx1"/>
                </a:solidFill>
              </a:rPr>
              <a:t>1-2 </a:t>
            </a:r>
            <a:r>
              <a:rPr lang="en-US" sz="1400" dirty="0" err="1" smtClean="0">
                <a:solidFill>
                  <a:schemeClr val="tx1"/>
                </a:solidFill>
              </a:rPr>
              <a:t>eV</a:t>
            </a:r>
            <a:r>
              <a:rPr lang="en-US" sz="1400" dirty="0" smtClean="0">
                <a:solidFill>
                  <a:schemeClr val="tx1"/>
                </a:solidFill>
              </a:rPr>
              <a:t>), dense (</a:t>
            </a:r>
            <a:r>
              <a:rPr lang="en-US" sz="1400" dirty="0" smtClean="0">
                <a:solidFill>
                  <a:schemeClr val="tx1"/>
                </a:solidFill>
                <a:latin typeface="Times New Roman"/>
                <a:cs typeface="Times New Roman"/>
              </a:rPr>
              <a:t>~</a:t>
            </a:r>
            <a:r>
              <a:rPr lang="en-US" sz="1400" dirty="0" smtClean="0">
                <a:solidFill>
                  <a:schemeClr val="tx1"/>
                </a:solidFill>
              </a:rPr>
              <a:t>100-1000 cm</a:t>
            </a:r>
            <a:r>
              <a:rPr lang="en-US" sz="1400" baseline="30000" dirty="0" smtClean="0">
                <a:solidFill>
                  <a:schemeClr val="tx1"/>
                </a:solidFill>
              </a:rPr>
              <a:t>-3</a:t>
            </a:r>
            <a:r>
              <a:rPr lang="en-US" sz="1400" dirty="0" smtClean="0">
                <a:solidFill>
                  <a:schemeClr val="tx1"/>
                </a:solidFill>
              </a:rPr>
              <a:t>) plasma, ions and electrons of </a:t>
            </a:r>
            <a:r>
              <a:rPr lang="en-US" sz="1400" dirty="0" err="1" smtClean="0">
                <a:solidFill>
                  <a:schemeClr val="tx1"/>
                </a:solidFill>
              </a:rPr>
              <a:t>ionospheric</a:t>
            </a:r>
            <a:r>
              <a:rPr lang="en-US" sz="1400" dirty="0" smtClean="0">
                <a:solidFill>
                  <a:schemeClr val="tx1"/>
                </a:solidFill>
              </a:rPr>
              <a:t> origin, in the inner magnetosphere</a:t>
            </a:r>
          </a:p>
          <a:p>
            <a:pPr marL="177800" indent="-177800"/>
            <a:endParaRPr lang="en-US" sz="400" dirty="0">
              <a:solidFill>
                <a:schemeClr val="tx1"/>
              </a:solidFill>
            </a:endParaRPr>
          </a:p>
          <a:p>
            <a:pPr marL="177800" indent="-177800"/>
            <a:r>
              <a:rPr lang="en-US" sz="1400" dirty="0" smtClean="0">
                <a:solidFill>
                  <a:schemeClr val="tx1"/>
                </a:solidFill>
              </a:rPr>
              <a:t>Plasma co-rotates with Earth; </a:t>
            </a:r>
            <a:r>
              <a:rPr lang="en-US" sz="1400" dirty="0" err="1" smtClean="0">
                <a:solidFill>
                  <a:schemeClr val="tx1"/>
                </a:solidFill>
              </a:rPr>
              <a:t>plasmapause</a:t>
            </a:r>
            <a:r>
              <a:rPr lang="en-US" sz="1400" dirty="0" smtClean="0">
                <a:solidFill>
                  <a:schemeClr val="tx1"/>
                </a:solidFill>
              </a:rPr>
              <a:t> varies with changes in the convection electric field, and system has a “memory” of sorts…</a:t>
            </a:r>
          </a:p>
        </p:txBody>
      </p:sp>
      <p:pic>
        <p:nvPicPr>
          <p:cNvPr id="9" name="Picture 8"/>
          <p:cNvPicPr>
            <a:picLocks noChangeAspect="1"/>
          </p:cNvPicPr>
          <p:nvPr/>
        </p:nvPicPr>
        <p:blipFill rotWithShape="1">
          <a:blip r:embed="rId5"/>
          <a:srcRect l="46185" r="2463"/>
          <a:stretch/>
        </p:blipFill>
        <p:spPr>
          <a:xfrm rot="10800000">
            <a:off x="7269251" y="5048639"/>
            <a:ext cx="1783054" cy="1809361"/>
          </a:xfrm>
          <a:prstGeom prst="rect">
            <a:avLst/>
          </a:prstGeom>
        </p:spPr>
      </p:pic>
      <p:sp>
        <p:nvSpPr>
          <p:cNvPr id="10" name="TextBox 9"/>
          <p:cNvSpPr txBox="1"/>
          <p:nvPr/>
        </p:nvSpPr>
        <p:spPr>
          <a:xfrm>
            <a:off x="7201523" y="6590273"/>
            <a:ext cx="993105" cy="307777"/>
          </a:xfrm>
          <a:prstGeom prst="rect">
            <a:avLst/>
          </a:prstGeom>
          <a:noFill/>
        </p:spPr>
        <p:txBody>
          <a:bodyPr wrap="none" rtlCol="0">
            <a:spAutoFit/>
          </a:bodyPr>
          <a:lstStyle/>
          <a:p>
            <a:r>
              <a:rPr lang="en-US" sz="700" dirty="0" smtClean="0">
                <a:latin typeface="Helvetica"/>
                <a:cs typeface="Helvetica"/>
              </a:rPr>
              <a:t>Equipotential in the</a:t>
            </a:r>
          </a:p>
          <a:p>
            <a:r>
              <a:rPr lang="en-US" sz="700" dirty="0" err="1" smtClean="0">
                <a:latin typeface="Helvetica"/>
                <a:cs typeface="Helvetica"/>
              </a:rPr>
              <a:t>Vollund</a:t>
            </a:r>
            <a:r>
              <a:rPr lang="en-US" sz="700" dirty="0" smtClean="0">
                <a:latin typeface="Helvetica"/>
                <a:cs typeface="Helvetica"/>
              </a:rPr>
              <a:t>-Stern Model</a:t>
            </a:r>
            <a:endParaRPr lang="en-US" sz="700" dirty="0">
              <a:latin typeface="Helvetica"/>
              <a:cs typeface="Helvetica"/>
            </a:endParaRPr>
          </a:p>
        </p:txBody>
      </p:sp>
      <p:sp>
        <p:nvSpPr>
          <p:cNvPr id="11" name="TextBox 10"/>
          <p:cNvSpPr txBox="1"/>
          <p:nvPr/>
        </p:nvSpPr>
        <p:spPr>
          <a:xfrm>
            <a:off x="8668860" y="5866366"/>
            <a:ext cx="479518" cy="230832"/>
          </a:xfrm>
          <a:prstGeom prst="rect">
            <a:avLst/>
          </a:prstGeom>
          <a:noFill/>
        </p:spPr>
        <p:txBody>
          <a:bodyPr wrap="none" rtlCol="0">
            <a:spAutoFit/>
          </a:bodyPr>
          <a:lstStyle/>
          <a:p>
            <a:r>
              <a:rPr lang="en-US" sz="900" b="1" dirty="0" smtClean="0">
                <a:latin typeface="Helvetica"/>
                <a:cs typeface="Helvetica"/>
              </a:rPr>
              <a:t>Noon</a:t>
            </a:r>
            <a:endParaRPr lang="en-US" sz="900" b="1" dirty="0">
              <a:latin typeface="Helvetica"/>
              <a:cs typeface="Helvetica"/>
            </a:endParaRPr>
          </a:p>
        </p:txBody>
      </p:sp>
      <p:sp>
        <p:nvSpPr>
          <p:cNvPr id="12" name="TextBox 11"/>
          <p:cNvSpPr txBox="1"/>
          <p:nvPr/>
        </p:nvSpPr>
        <p:spPr>
          <a:xfrm>
            <a:off x="7180358" y="5866366"/>
            <a:ext cx="485943" cy="230832"/>
          </a:xfrm>
          <a:prstGeom prst="rect">
            <a:avLst/>
          </a:prstGeom>
          <a:noFill/>
        </p:spPr>
        <p:txBody>
          <a:bodyPr wrap="none" rtlCol="0">
            <a:spAutoFit/>
          </a:bodyPr>
          <a:lstStyle/>
          <a:p>
            <a:r>
              <a:rPr lang="en-US" sz="900" b="1" dirty="0" smtClean="0">
                <a:latin typeface="Helvetica"/>
                <a:cs typeface="Helvetica"/>
              </a:rPr>
              <a:t>Midn.</a:t>
            </a:r>
            <a:endParaRPr lang="en-US" sz="900" b="1" dirty="0">
              <a:latin typeface="Helvetica"/>
              <a:cs typeface="Helvetica"/>
            </a:endParaRPr>
          </a:p>
        </p:txBody>
      </p:sp>
      <p:sp>
        <p:nvSpPr>
          <p:cNvPr id="13" name="TextBox 12"/>
          <p:cNvSpPr txBox="1"/>
          <p:nvPr/>
        </p:nvSpPr>
        <p:spPr>
          <a:xfrm>
            <a:off x="8101502" y="6644156"/>
            <a:ext cx="492480" cy="230832"/>
          </a:xfrm>
          <a:prstGeom prst="rect">
            <a:avLst/>
          </a:prstGeom>
          <a:noFill/>
        </p:spPr>
        <p:txBody>
          <a:bodyPr wrap="none" rtlCol="0">
            <a:spAutoFit/>
          </a:bodyPr>
          <a:lstStyle/>
          <a:p>
            <a:r>
              <a:rPr lang="en-US" sz="900" b="1" dirty="0" smtClean="0">
                <a:latin typeface="Helvetica"/>
                <a:cs typeface="Helvetica"/>
              </a:rPr>
              <a:t>Dawn</a:t>
            </a:r>
            <a:endParaRPr lang="en-US" sz="900" b="1" dirty="0">
              <a:latin typeface="Helvetica"/>
              <a:cs typeface="Helvetica"/>
            </a:endParaRPr>
          </a:p>
        </p:txBody>
      </p:sp>
      <p:sp>
        <p:nvSpPr>
          <p:cNvPr id="14" name="TextBox 13"/>
          <p:cNvSpPr txBox="1"/>
          <p:nvPr/>
        </p:nvSpPr>
        <p:spPr>
          <a:xfrm>
            <a:off x="8101502" y="5017364"/>
            <a:ext cx="466895" cy="230832"/>
          </a:xfrm>
          <a:prstGeom prst="rect">
            <a:avLst/>
          </a:prstGeom>
          <a:noFill/>
        </p:spPr>
        <p:txBody>
          <a:bodyPr wrap="none" rtlCol="0">
            <a:spAutoFit/>
          </a:bodyPr>
          <a:lstStyle/>
          <a:p>
            <a:r>
              <a:rPr lang="en-US" sz="900" b="1" dirty="0" smtClean="0">
                <a:latin typeface="Helvetica"/>
                <a:cs typeface="Helvetica"/>
              </a:rPr>
              <a:t>Dusk</a:t>
            </a:r>
            <a:endParaRPr lang="en-US" sz="900" b="1" dirty="0">
              <a:latin typeface="Helvetica"/>
              <a:cs typeface="Helvetica"/>
            </a:endParaRPr>
          </a:p>
        </p:txBody>
      </p:sp>
    </p:spTree>
    <p:extLst>
      <p:ext uri="{BB962C8B-B14F-4D97-AF65-F5344CB8AC3E}">
        <p14:creationId xmlns:p14="http://schemas.microsoft.com/office/powerpoint/2010/main" val="26715129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a:xfrm>
            <a:off x="685800" y="1066800"/>
            <a:ext cx="8001000" cy="2514600"/>
          </a:xfrm>
        </p:spPr>
        <p:txBody>
          <a:bodyPr/>
          <a:lstStyle/>
          <a:p>
            <a:pPr>
              <a:lnSpc>
                <a:spcPct val="90000"/>
              </a:lnSpc>
            </a:pPr>
            <a:r>
              <a:rPr lang="en-US" altLang="en-US" sz="2400" dirty="0"/>
              <a:t>An isolated </a:t>
            </a:r>
            <a:r>
              <a:rPr lang="en-US" altLang="en-US" sz="2400" dirty="0" err="1"/>
              <a:t>substorm</a:t>
            </a:r>
            <a:r>
              <a:rPr lang="en-US" altLang="en-US" sz="2400" dirty="0"/>
              <a:t> is caused by a brief (30-60 min) pulse of southward IMF.</a:t>
            </a:r>
          </a:p>
          <a:p>
            <a:pPr>
              <a:lnSpc>
                <a:spcPct val="90000"/>
              </a:lnSpc>
            </a:pPr>
            <a:r>
              <a:rPr lang="en-US" altLang="en-US" sz="2400" dirty="0" err="1"/>
              <a:t>Magnetospheric</a:t>
            </a:r>
            <a:r>
              <a:rPr lang="en-US" altLang="en-US" sz="2400" dirty="0"/>
              <a:t> storms are large, prolonged disturbances of the magnetosphere caused by variations in the solar wind.</a:t>
            </a:r>
          </a:p>
          <a:p>
            <a:pPr lvl="1">
              <a:lnSpc>
                <a:spcPct val="90000"/>
              </a:lnSpc>
            </a:pPr>
            <a:r>
              <a:rPr lang="en-US" altLang="en-US" sz="2000" dirty="0"/>
              <a:t>Many storms follow coronal mass ejections.</a:t>
            </a:r>
          </a:p>
          <a:p>
            <a:pPr lvl="1">
              <a:lnSpc>
                <a:spcPct val="90000"/>
              </a:lnSpc>
            </a:pPr>
            <a:r>
              <a:rPr lang="en-US" altLang="en-US" sz="2000" dirty="0"/>
              <a:t>Storms also can be caused by high speed streams (interplanetary shocks).</a:t>
            </a:r>
          </a:p>
          <a:p>
            <a:pPr>
              <a:lnSpc>
                <a:spcPct val="90000"/>
              </a:lnSpc>
            </a:pPr>
            <a:r>
              <a:rPr lang="en-US" altLang="en-US" sz="2400" dirty="0"/>
              <a:t>Storms are global disturbances of the magnetosphere while </a:t>
            </a:r>
            <a:r>
              <a:rPr lang="en-US" altLang="en-US" sz="2400" dirty="0" err="1"/>
              <a:t>substorms</a:t>
            </a:r>
            <a:r>
              <a:rPr lang="en-US" altLang="en-US" sz="2400" dirty="0"/>
              <a:t> tend to be localized in the </a:t>
            </a:r>
            <a:r>
              <a:rPr lang="en-US" altLang="en-US" sz="2400" dirty="0" err="1"/>
              <a:t>magnetotail</a:t>
            </a:r>
            <a:r>
              <a:rPr lang="en-US" altLang="en-US" sz="2400" dirty="0"/>
              <a:t>.</a:t>
            </a:r>
          </a:p>
          <a:p>
            <a:pPr>
              <a:lnSpc>
                <a:spcPct val="90000"/>
              </a:lnSpc>
            </a:pPr>
            <a:r>
              <a:rPr lang="en-US" altLang="en-US" sz="2400" dirty="0"/>
              <a:t>During storms large amounts of energy are placed in the ring current – this does not happen in </a:t>
            </a:r>
            <a:r>
              <a:rPr lang="en-US" altLang="en-US" sz="2400" dirty="0" err="1"/>
              <a:t>substorms</a:t>
            </a:r>
            <a:r>
              <a:rPr lang="en-US" altLang="en-US" sz="2400" dirty="0"/>
              <a:t>.</a:t>
            </a:r>
          </a:p>
          <a:p>
            <a:pPr>
              <a:lnSpc>
                <a:spcPct val="90000"/>
              </a:lnSpc>
            </a:pPr>
            <a:r>
              <a:rPr lang="en-US" altLang="en-US" sz="2400" dirty="0" err="1"/>
              <a:t>Substorms</a:t>
            </a:r>
            <a:r>
              <a:rPr lang="en-US" altLang="en-US" sz="2400" dirty="0"/>
              <a:t> occur during storms but also at other times. </a:t>
            </a:r>
          </a:p>
          <a:p>
            <a:pPr lvl="1">
              <a:lnSpc>
                <a:spcPct val="90000"/>
              </a:lnSpc>
              <a:buFontTx/>
              <a:buNone/>
            </a:pPr>
            <a:endParaRPr lang="en-US" altLang="en-US" sz="2000" dirty="0"/>
          </a:p>
        </p:txBody>
      </p:sp>
      <p:sp>
        <p:nvSpPr>
          <p:cNvPr id="4099" name="Text Box 3"/>
          <p:cNvSpPr txBox="1">
            <a:spLocks noChangeArrowheads="1"/>
          </p:cNvSpPr>
          <p:nvPr/>
        </p:nvSpPr>
        <p:spPr bwMode="auto">
          <a:xfrm>
            <a:off x="1219200" y="449263"/>
            <a:ext cx="6705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dirty="0">
                <a:latin typeface="Times New Roman" panose="02020603050405020304" pitchFamily="18" charset="0"/>
                <a:cs typeface="Times New Roman" panose="02020603050405020304" pitchFamily="18" charset="0"/>
              </a:rPr>
              <a:t>Magnetic Storms Versus </a:t>
            </a:r>
            <a:r>
              <a:rPr lang="en-US" altLang="en-US" sz="2800" b="1" dirty="0" err="1">
                <a:latin typeface="Times New Roman" panose="02020603050405020304" pitchFamily="18" charset="0"/>
                <a:cs typeface="Times New Roman" panose="02020603050405020304" pitchFamily="18" charset="0"/>
              </a:rPr>
              <a:t>Substorms</a:t>
            </a:r>
            <a:endParaRPr lang="en-US" alt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34614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4319368" y="903743"/>
            <a:ext cx="4719777" cy="5535904"/>
          </a:xfrm>
          <a:prstGeom prst="rect">
            <a:avLst/>
          </a:prstGeom>
        </p:spPr>
      </p:pic>
      <p:sp>
        <p:nvSpPr>
          <p:cNvPr id="2" name="Content Placeholder 1"/>
          <p:cNvSpPr>
            <a:spLocks noGrp="1"/>
          </p:cNvSpPr>
          <p:nvPr>
            <p:ph idx="1"/>
          </p:nvPr>
        </p:nvSpPr>
        <p:spPr>
          <a:xfrm>
            <a:off x="195865" y="936248"/>
            <a:ext cx="4123504" cy="4953000"/>
          </a:xfrm>
        </p:spPr>
        <p:txBody>
          <a:bodyPr/>
          <a:lstStyle/>
          <a:p>
            <a:pPr marL="168275" indent="-168275"/>
            <a:r>
              <a:rPr lang="en-US" sz="1600" dirty="0" smtClean="0"/>
              <a:t>Geomagnetic storms are periods of very strong activity in the inner magnetosphere</a:t>
            </a:r>
            <a:r>
              <a:rPr lang="en-US" sz="1600" b="1" i="1" dirty="0" smtClean="0"/>
              <a:t>; storms affect all populations.</a:t>
            </a:r>
          </a:p>
          <a:p>
            <a:pPr marL="168275" indent="-168275"/>
            <a:endParaRPr lang="en-US" sz="500" dirty="0" smtClean="0"/>
          </a:p>
          <a:p>
            <a:pPr marL="168275" indent="-168275"/>
            <a:r>
              <a:rPr lang="en-US" sz="1600" dirty="0" smtClean="0"/>
              <a:t>Storm intensity is characterized by the “Disturbance storm-time” (</a:t>
            </a:r>
            <a:r>
              <a:rPr lang="en-US" sz="1600" dirty="0" err="1" smtClean="0"/>
              <a:t>Dst</a:t>
            </a:r>
            <a:r>
              <a:rPr lang="en-US" sz="1600" dirty="0" smtClean="0"/>
              <a:t>) index, which is a measure of perturbations to the symmetric near-equatorial magnetic field that result from enhancements of the ring current</a:t>
            </a:r>
          </a:p>
          <a:p>
            <a:pPr marL="168275" indent="-168275"/>
            <a:endParaRPr lang="en-US" sz="500" dirty="0" smtClean="0"/>
          </a:p>
          <a:p>
            <a:pPr marL="168275" indent="-168275"/>
            <a:r>
              <a:rPr lang="en-US" sz="1600" dirty="0" smtClean="0"/>
              <a:t>Different drivers</a:t>
            </a:r>
            <a:r>
              <a:rPr lang="en-US" sz="1600" smtClean="0"/>
              <a:t>: CME </a:t>
            </a:r>
            <a:r>
              <a:rPr lang="en-US" sz="1600" dirty="0" smtClean="0"/>
              <a:t>shocks, sheaths, and magnetic clouds, SIs/CIRs, HSSs; prolonged periods of </a:t>
            </a:r>
            <a:r>
              <a:rPr lang="en-US" sz="1600" dirty="0" err="1" smtClean="0"/>
              <a:t>Bz</a:t>
            </a:r>
            <a:r>
              <a:rPr lang="en-US" sz="1600" dirty="0" smtClean="0"/>
              <a:t> south accompanied by high </a:t>
            </a:r>
            <a:r>
              <a:rPr lang="en-US" sz="1600" dirty="0" err="1" smtClean="0"/>
              <a:t>Vsw</a:t>
            </a:r>
            <a:endParaRPr lang="en-US" sz="1600" dirty="0" smtClean="0"/>
          </a:p>
          <a:p>
            <a:pPr marL="168275" indent="-168275"/>
            <a:endParaRPr lang="en-US" sz="500" dirty="0" smtClean="0"/>
          </a:p>
          <a:p>
            <a:pPr marL="168275" indent="-168275"/>
            <a:r>
              <a:rPr lang="en-US" sz="1600" dirty="0" smtClean="0"/>
              <a:t>Slow decay during recovery: Charge exchange with exospheric neutrals </a:t>
            </a:r>
            <a:r>
              <a:rPr lang="en-US" sz="1600" i="1" dirty="0" smtClean="0"/>
              <a:t>[</a:t>
            </a:r>
            <a:r>
              <a:rPr lang="en-US" sz="1600" i="1" dirty="0" err="1" smtClean="0"/>
              <a:t>Keika</a:t>
            </a:r>
            <a:r>
              <a:rPr lang="en-US" sz="1600" i="1" dirty="0" smtClean="0"/>
              <a:t> et al., JGR, 2006]</a:t>
            </a:r>
          </a:p>
          <a:p>
            <a:pPr marL="168275" indent="-168275"/>
            <a:endParaRPr lang="en-US" sz="500" dirty="0" smtClean="0"/>
          </a:p>
          <a:p>
            <a:pPr marL="168275" indent="-168275"/>
            <a:r>
              <a:rPr lang="en-US" sz="1600" dirty="0" smtClean="0"/>
              <a:t>Rapid decay: ??? …unanswered question</a:t>
            </a:r>
            <a:endParaRPr lang="en-US" sz="1600" dirty="0"/>
          </a:p>
          <a:p>
            <a:pPr marL="177800" indent="-177800"/>
            <a:endParaRPr lang="en-US" sz="500" dirty="0" smtClean="0"/>
          </a:p>
          <a:p>
            <a:pPr marL="177800" indent="-177800"/>
            <a:r>
              <a:rPr lang="en-US" sz="1600" dirty="0" smtClean="0"/>
              <a:t>Some </a:t>
            </a:r>
            <a:r>
              <a:rPr lang="en-US" sz="1600" dirty="0"/>
              <a:t>good references:</a:t>
            </a:r>
          </a:p>
          <a:p>
            <a:pPr marL="339725" lvl="1" indent="-161925"/>
            <a:r>
              <a:rPr lang="en-US" sz="1400" i="1" dirty="0" err="1"/>
              <a:t>Tsurutani</a:t>
            </a:r>
            <a:r>
              <a:rPr lang="en-US" sz="1400" i="1" dirty="0"/>
              <a:t> et al., [Geo. Mono., 1997]</a:t>
            </a:r>
          </a:p>
          <a:p>
            <a:pPr marL="339725" lvl="1" indent="-161925"/>
            <a:r>
              <a:rPr lang="en-US" sz="1400" i="1" dirty="0" err="1" smtClean="0"/>
              <a:t>Katus</a:t>
            </a:r>
            <a:r>
              <a:rPr lang="en-US" sz="1400" i="1" dirty="0" smtClean="0"/>
              <a:t> </a:t>
            </a:r>
            <a:r>
              <a:rPr lang="en-US" sz="1400" i="1" dirty="0"/>
              <a:t>et al. [JGR, 2013]</a:t>
            </a:r>
            <a:endParaRPr lang="en-US" sz="1600" dirty="0"/>
          </a:p>
          <a:p>
            <a:pPr marL="168275" indent="-168275"/>
            <a:endParaRPr lang="en-US" sz="1600" dirty="0"/>
          </a:p>
        </p:txBody>
      </p:sp>
      <p:sp>
        <p:nvSpPr>
          <p:cNvPr id="3" name="Title 2"/>
          <p:cNvSpPr>
            <a:spLocks noGrp="1"/>
          </p:cNvSpPr>
          <p:nvPr>
            <p:ph type="title"/>
          </p:nvPr>
        </p:nvSpPr>
        <p:spPr>
          <a:xfrm>
            <a:off x="457200" y="274638"/>
            <a:ext cx="8229600" cy="411162"/>
          </a:xfrm>
        </p:spPr>
        <p:txBody>
          <a:bodyPr/>
          <a:lstStyle/>
          <a:p>
            <a:r>
              <a:rPr lang="en-US" dirty="0" smtClean="0"/>
              <a:t>Geomagnetic Storms</a:t>
            </a:r>
            <a:endParaRPr lang="en-US" dirty="0"/>
          </a:p>
        </p:txBody>
      </p:sp>
      <p:sp>
        <p:nvSpPr>
          <p:cNvPr id="5" name="TextBox 4"/>
          <p:cNvSpPr txBox="1"/>
          <p:nvPr/>
        </p:nvSpPr>
        <p:spPr>
          <a:xfrm>
            <a:off x="4319369" y="6224203"/>
            <a:ext cx="1544012" cy="215444"/>
          </a:xfrm>
          <a:prstGeom prst="rect">
            <a:avLst/>
          </a:prstGeom>
          <a:noFill/>
        </p:spPr>
        <p:txBody>
          <a:bodyPr wrap="none" rtlCol="0">
            <a:spAutoFit/>
          </a:bodyPr>
          <a:lstStyle/>
          <a:p>
            <a:r>
              <a:rPr lang="en-US" sz="800" dirty="0" smtClean="0">
                <a:latin typeface="Helvetica"/>
                <a:cs typeface="Helvetica"/>
              </a:rPr>
              <a:t>From </a:t>
            </a:r>
            <a:r>
              <a:rPr lang="en-US" sz="800" i="1" dirty="0" err="1" smtClean="0">
                <a:latin typeface="Helvetica"/>
                <a:cs typeface="Helvetica"/>
              </a:rPr>
              <a:t>Katus</a:t>
            </a:r>
            <a:r>
              <a:rPr lang="en-US" sz="800" i="1" dirty="0" smtClean="0">
                <a:latin typeface="Helvetica"/>
                <a:cs typeface="Helvetica"/>
              </a:rPr>
              <a:t> et al. [JGR, 2013]</a:t>
            </a:r>
            <a:endParaRPr lang="en-US" sz="800" i="1" dirty="0">
              <a:latin typeface="Helvetica"/>
              <a:cs typeface="Helvetica"/>
            </a:endParaRPr>
          </a:p>
        </p:txBody>
      </p:sp>
    </p:spTree>
    <p:extLst>
      <p:ext uri="{BB962C8B-B14F-4D97-AF65-F5344CB8AC3E}">
        <p14:creationId xmlns:p14="http://schemas.microsoft.com/office/powerpoint/2010/main" val="14667600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TEREO-A sees CME engulf the Earth - YouTube [720p].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81000" y="674111"/>
            <a:ext cx="8555180" cy="4812289"/>
          </a:xfrm>
          <a:prstGeom prst="rect">
            <a:avLst/>
          </a:prstGeom>
        </p:spPr>
      </p:pic>
      <p:sp>
        <p:nvSpPr>
          <p:cNvPr id="4" name="TextBox 3"/>
          <p:cNvSpPr txBox="1"/>
          <p:nvPr/>
        </p:nvSpPr>
        <p:spPr>
          <a:xfrm>
            <a:off x="838200" y="228600"/>
            <a:ext cx="7924800"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STEREO-A tracks a </a:t>
            </a:r>
            <a:r>
              <a:rPr lang="en-US" sz="2000" b="1" dirty="0" smtClean="0">
                <a:latin typeface="Times New Roman" panose="02020603050405020304" pitchFamily="18" charset="0"/>
                <a:cs typeface="Times New Roman" panose="02020603050405020304" pitchFamily="18" charset="0"/>
              </a:rPr>
              <a:t>Coronal Mass </a:t>
            </a:r>
            <a:r>
              <a:rPr lang="en-US" sz="2000" b="1" dirty="0">
                <a:latin typeface="Times New Roman" panose="02020603050405020304" pitchFamily="18" charset="0"/>
                <a:cs typeface="Times New Roman" panose="02020603050405020304" pitchFamily="18" charset="0"/>
              </a:rPr>
              <a:t>E</a:t>
            </a:r>
            <a:r>
              <a:rPr lang="en-US" sz="2000" b="1" dirty="0" smtClean="0">
                <a:latin typeface="Times New Roman" panose="02020603050405020304" pitchFamily="18" charset="0"/>
                <a:cs typeface="Times New Roman" panose="02020603050405020304" pitchFamily="18" charset="0"/>
              </a:rPr>
              <a:t>jection </a:t>
            </a:r>
            <a:r>
              <a:rPr lang="en-US" sz="2000" b="1" dirty="0">
                <a:latin typeface="Times New Roman" panose="02020603050405020304" pitchFamily="18" charset="0"/>
                <a:cs typeface="Times New Roman" panose="02020603050405020304" pitchFamily="18" charset="0"/>
              </a:rPr>
              <a:t>from the </a:t>
            </a:r>
            <a:r>
              <a:rPr lang="en-US" sz="2000" b="1" dirty="0" smtClean="0">
                <a:latin typeface="Times New Roman" panose="02020603050405020304" pitchFamily="18" charset="0"/>
                <a:cs typeface="Times New Roman" panose="02020603050405020304" pitchFamily="18" charset="0"/>
              </a:rPr>
              <a:t>Sun </a:t>
            </a:r>
            <a:r>
              <a:rPr lang="en-US" sz="2000" b="1" dirty="0">
                <a:latin typeface="Times New Roman" panose="02020603050405020304" pitchFamily="18" charset="0"/>
                <a:cs typeface="Times New Roman" panose="02020603050405020304" pitchFamily="18" charset="0"/>
              </a:rPr>
              <a:t>to Earth.</a:t>
            </a:r>
            <a:endParaRPr lang="en-US" sz="2000" b="1" dirty="0" smtClean="0">
              <a:latin typeface="Times New Roman" panose="02020603050405020304" pitchFamily="18" charset="0"/>
              <a:cs typeface="Times New Roman" panose="02020603050405020304" pitchFamily="18" charset="0"/>
            </a:endParaRPr>
          </a:p>
        </p:txBody>
      </p:sp>
      <p:sp>
        <p:nvSpPr>
          <p:cNvPr id="5" name="TextBox 4"/>
          <p:cNvSpPr txBox="1"/>
          <p:nvPr/>
        </p:nvSpPr>
        <p:spPr>
          <a:xfrm>
            <a:off x="213754" y="5638800"/>
            <a:ext cx="8686800" cy="1200329"/>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When the CME first left the sun, it was cavernous, with walls of magnetism encircling a cloud of low-density gas. As the CME crossed the Sun-Earth divide, however, its shape changed. The CME "snow-plowed" through the solar wind, scooping up material to form a towering wall of plasma. </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DeForest</a:t>
            </a:r>
            <a:r>
              <a:rPr lang="en-US" dirty="0" smtClean="0">
                <a:latin typeface="Times New Roman" panose="02020603050405020304" pitchFamily="18" charset="0"/>
                <a:cs typeface="Times New Roman" panose="02020603050405020304" pitchFamily="18" charset="0"/>
              </a:rPr>
              <a:t>, 2011)</a:t>
            </a:r>
          </a:p>
        </p:txBody>
      </p:sp>
    </p:spTree>
    <p:extLst>
      <p:ext uri="{BB962C8B-B14F-4D97-AF65-F5344CB8AC3E}">
        <p14:creationId xmlns:p14="http://schemas.microsoft.com/office/powerpoint/2010/main" val="22072773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lstStyle/>
          <a:p>
            <a:r>
              <a:rPr lang="en-US" altLang="en-US" sz="2800" b="1" dirty="0"/>
              <a:t>Time Series of Images of the </a:t>
            </a:r>
            <a:r>
              <a:rPr lang="en-US" altLang="en-US" sz="2800" b="1" dirty="0" err="1"/>
              <a:t>Auroral</a:t>
            </a:r>
            <a:r>
              <a:rPr lang="en-US" altLang="en-US" sz="2800" b="1" dirty="0"/>
              <a:t> </a:t>
            </a:r>
            <a:r>
              <a:rPr lang="en-US" altLang="en-US" sz="2800" b="1" dirty="0" err="1"/>
              <a:t>Substorm</a:t>
            </a:r>
            <a:endParaRPr lang="en-US" altLang="en-US" sz="2800" b="1" dirty="0"/>
          </a:p>
        </p:txBody>
      </p:sp>
      <p:sp>
        <p:nvSpPr>
          <p:cNvPr id="3075" name="Rectangle 3"/>
          <p:cNvSpPr>
            <a:spLocks noGrp="1" noChangeArrowheads="1"/>
          </p:cNvSpPr>
          <p:nvPr>
            <p:ph type="body" idx="1"/>
          </p:nvPr>
        </p:nvSpPr>
        <p:spPr>
          <a:xfrm>
            <a:off x="0" y="1219200"/>
            <a:ext cx="4267200" cy="4525963"/>
          </a:xfrm>
        </p:spPr>
        <p:txBody>
          <a:bodyPr/>
          <a:lstStyle/>
          <a:p>
            <a:r>
              <a:rPr lang="en-US" altLang="en-US" sz="2400"/>
              <a:t>This set of images in the ultra-violet from the Polar satellite shows changes that occur during an auroral substorm.</a:t>
            </a:r>
          </a:p>
          <a:p>
            <a:r>
              <a:rPr lang="en-US" altLang="en-US" sz="2400"/>
              <a:t>In aurora substorms go through a series of stages.</a:t>
            </a:r>
          </a:p>
          <a:p>
            <a:r>
              <a:rPr lang="en-US" altLang="en-US" sz="2400"/>
              <a:t>They start with a brightening of an auroral arc nearest the equator.</a:t>
            </a:r>
          </a:p>
          <a:p>
            <a:r>
              <a:rPr lang="en-US" altLang="en-US" sz="2400"/>
              <a:t>Moments later the aurora brightens more, and expands poleward and to the west.</a:t>
            </a:r>
          </a:p>
        </p:txBody>
      </p:sp>
      <p:pic>
        <p:nvPicPr>
          <p:cNvPr id="3076" name="Picture 4" descr="slide0012_image0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3263" y="1295400"/>
            <a:ext cx="4325937"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7151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sz="half" idx="1"/>
          </p:nvPr>
        </p:nvSpPr>
        <p:spPr>
          <a:xfrm>
            <a:off x="190500" y="1066800"/>
            <a:ext cx="4267200" cy="6019800"/>
          </a:xfrm>
        </p:spPr>
        <p:txBody>
          <a:bodyPr/>
          <a:lstStyle/>
          <a:p>
            <a:pPr>
              <a:lnSpc>
                <a:spcPct val="90000"/>
              </a:lnSpc>
            </a:pPr>
            <a:r>
              <a:rPr lang="en-US" altLang="en-US" sz="2000" dirty="0"/>
              <a:t>The phenomena associated with </a:t>
            </a:r>
            <a:r>
              <a:rPr lang="en-US" altLang="en-US" sz="2000" dirty="0" err="1"/>
              <a:t>substorms</a:t>
            </a:r>
            <a:r>
              <a:rPr lang="en-US" altLang="en-US" sz="2000" dirty="0"/>
              <a:t> in the magnetosphere start before the </a:t>
            </a:r>
            <a:r>
              <a:rPr lang="en-US" altLang="en-US" sz="2000" dirty="0" err="1"/>
              <a:t>auroral</a:t>
            </a:r>
            <a:r>
              <a:rPr lang="en-US" altLang="en-US" sz="2000" dirty="0"/>
              <a:t> signatures. </a:t>
            </a:r>
          </a:p>
          <a:p>
            <a:pPr lvl="1">
              <a:lnSpc>
                <a:spcPct val="90000"/>
              </a:lnSpc>
              <a:buFontTx/>
              <a:buNone/>
            </a:pPr>
            <a:endParaRPr lang="en-US" altLang="en-US" sz="1800" dirty="0"/>
          </a:p>
          <a:p>
            <a:pPr>
              <a:lnSpc>
                <a:spcPct val="90000"/>
              </a:lnSpc>
            </a:pPr>
            <a:r>
              <a:rPr lang="en-US" altLang="en-US" sz="2000" dirty="0" err="1"/>
              <a:t>McPherron</a:t>
            </a:r>
            <a:r>
              <a:rPr lang="en-US" altLang="en-US" sz="2000" dirty="0"/>
              <a:t> interpreted these phenomena as the </a:t>
            </a:r>
            <a:r>
              <a:rPr lang="en-US" altLang="en-US" sz="2000" b="1" i="1" dirty="0"/>
              <a:t>growth phase</a:t>
            </a:r>
            <a:r>
              <a:rPr lang="en-US" altLang="en-US" sz="2000" dirty="0"/>
              <a:t> of the </a:t>
            </a:r>
            <a:r>
              <a:rPr lang="en-US" altLang="en-US" sz="2000" dirty="0" err="1"/>
              <a:t>substorm</a:t>
            </a:r>
            <a:r>
              <a:rPr lang="en-US" altLang="en-US" sz="1800" dirty="0"/>
              <a:t>.</a:t>
            </a:r>
          </a:p>
          <a:p>
            <a:pPr lvl="1">
              <a:lnSpc>
                <a:spcPct val="90000"/>
              </a:lnSpc>
            </a:pPr>
            <a:r>
              <a:rPr lang="en-US" altLang="en-US" sz="1800" dirty="0"/>
              <a:t>Energy extracted from the solar wind is stored in the magnetosphere. </a:t>
            </a:r>
          </a:p>
          <a:p>
            <a:pPr lvl="1">
              <a:lnSpc>
                <a:spcPct val="90000"/>
              </a:lnSpc>
            </a:pPr>
            <a:r>
              <a:rPr lang="en-US" altLang="en-US" sz="1800" dirty="0"/>
              <a:t>The initial interval of slowly growing AU and AL.</a:t>
            </a:r>
          </a:p>
          <a:p>
            <a:pPr lvl="1">
              <a:lnSpc>
                <a:spcPct val="90000"/>
              </a:lnSpc>
            </a:pPr>
            <a:r>
              <a:rPr lang="en-US" altLang="en-US" sz="1800" dirty="0"/>
              <a:t>The growth phase usually lasts 30 minutes to one hour.</a:t>
            </a:r>
          </a:p>
          <a:p>
            <a:pPr lvl="1">
              <a:lnSpc>
                <a:spcPct val="90000"/>
              </a:lnSpc>
            </a:pPr>
            <a:r>
              <a:rPr lang="en-US" altLang="en-US" sz="1800" dirty="0"/>
              <a:t>The magnetic perturbations during the growth phase results from increased </a:t>
            </a:r>
            <a:r>
              <a:rPr lang="en-US" altLang="en-US" sz="1800" dirty="0" err="1"/>
              <a:t>ionospheric</a:t>
            </a:r>
            <a:r>
              <a:rPr lang="en-US" altLang="en-US" sz="1800" dirty="0"/>
              <a:t> currents. </a:t>
            </a:r>
          </a:p>
        </p:txBody>
      </p:sp>
      <p:sp>
        <p:nvSpPr>
          <p:cNvPr id="18435" name="Rectangle 3"/>
          <p:cNvSpPr>
            <a:spLocks noGrp="1" noChangeArrowheads="1"/>
          </p:cNvSpPr>
          <p:nvPr>
            <p:ph type="body" sz="half" idx="2"/>
          </p:nvPr>
        </p:nvSpPr>
        <p:spPr>
          <a:xfrm>
            <a:off x="4648200" y="1066800"/>
            <a:ext cx="4191000" cy="4114800"/>
          </a:xfrm>
        </p:spPr>
        <p:txBody>
          <a:bodyPr/>
          <a:lstStyle/>
          <a:p>
            <a:r>
              <a:rPr lang="en-US" altLang="en-US" sz="2000"/>
              <a:t>The </a:t>
            </a:r>
            <a:r>
              <a:rPr lang="en-US" altLang="en-US" sz="2000" b="1" i="1"/>
              <a:t>expansion phase</a:t>
            </a:r>
            <a:r>
              <a:rPr lang="en-US" altLang="en-US" sz="2000"/>
              <a:t> corresponds to the release and unloading of the stored energy.</a:t>
            </a:r>
          </a:p>
          <a:p>
            <a:pPr>
              <a:lnSpc>
                <a:spcPct val="30000"/>
              </a:lnSpc>
              <a:buFontTx/>
              <a:buNone/>
            </a:pPr>
            <a:endParaRPr lang="en-US" altLang="en-US" sz="2000"/>
          </a:p>
          <a:p>
            <a:r>
              <a:rPr lang="en-US" altLang="en-US" sz="2000"/>
              <a:t>The </a:t>
            </a:r>
            <a:r>
              <a:rPr lang="en-US" altLang="en-US" sz="2000" b="1" i="1"/>
              <a:t>recovery phase</a:t>
            </a:r>
            <a:r>
              <a:rPr lang="en-US" altLang="en-US" sz="2000"/>
              <a:t> is the return of the system to its ground state.</a:t>
            </a:r>
          </a:p>
        </p:txBody>
      </p:sp>
      <p:pic>
        <p:nvPicPr>
          <p:cNvPr id="18436" name="Picture 4" descr="3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7283" y="3276600"/>
            <a:ext cx="4369517" cy="3143250"/>
          </a:xfrm>
          <a:prstGeom prst="rect">
            <a:avLst/>
          </a:prstGeom>
          <a:noFill/>
          <a:extLst>
            <a:ext uri="{909E8E84-426E-40DD-AFC4-6F175D3DCCD1}">
              <a14:hiddenFill xmlns:a14="http://schemas.microsoft.com/office/drawing/2010/main">
                <a:solidFill>
                  <a:srgbClr val="FFFFFF"/>
                </a:solidFill>
              </a14:hiddenFill>
            </a:ext>
          </a:extLst>
        </p:spPr>
      </p:pic>
      <p:sp>
        <p:nvSpPr>
          <p:cNvPr id="18437" name="Text Box 5"/>
          <p:cNvSpPr txBox="1">
            <a:spLocks noChangeArrowheads="1"/>
          </p:cNvSpPr>
          <p:nvPr/>
        </p:nvSpPr>
        <p:spPr bwMode="auto">
          <a:xfrm>
            <a:off x="914400" y="431615"/>
            <a:ext cx="7086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err="1">
                <a:latin typeface="Times New Roman" panose="02020603050405020304" pitchFamily="18" charset="0"/>
                <a:cs typeface="Times New Roman" panose="02020603050405020304" pitchFamily="18" charset="0"/>
              </a:rPr>
              <a:t>Magnetospheric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Substorms</a:t>
            </a:r>
            <a:endParaRPr lang="en-US" alt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37583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0" y="838200"/>
            <a:ext cx="9144000" cy="2895600"/>
          </a:xfrm>
        </p:spPr>
        <p:txBody>
          <a:bodyPr/>
          <a:lstStyle/>
          <a:p>
            <a:r>
              <a:rPr lang="en-US" altLang="en-US" sz="2000"/>
              <a:t>Positive perturbations are produced by a concentrated current (called an auroral elecrojet) flowing eastward. They are observed by stations in the afternoon or evening.</a:t>
            </a:r>
          </a:p>
          <a:p>
            <a:r>
              <a:rPr lang="en-US" altLang="en-US" sz="2000"/>
              <a:t>Negative perturbations are produced by a westward electrojet. They are observed near and past midnight.</a:t>
            </a:r>
          </a:p>
          <a:p>
            <a:r>
              <a:rPr lang="en-US" altLang="en-US" sz="2000"/>
              <a:t>These currents flow at ~120km altitude and are carried by auroral particles.</a:t>
            </a:r>
          </a:p>
          <a:p>
            <a:r>
              <a:rPr lang="en-US" altLang="en-US" sz="2000"/>
              <a:t>The positive and negative envelopes give the AU and AL indices.</a:t>
            </a:r>
          </a:p>
        </p:txBody>
      </p:sp>
      <p:pic>
        <p:nvPicPr>
          <p:cNvPr id="12292" name="Picture 4" descr="46"/>
          <p:cNvPicPr>
            <a:picLocks noChangeAspect="1" noChangeArrowheads="1"/>
          </p:cNvPicPr>
          <p:nvPr/>
        </p:nvPicPr>
        <p:blipFill>
          <a:blip r:embed="rId2" cstate="print">
            <a:extLst>
              <a:ext uri="{28A0092B-C50C-407E-A947-70E740481C1C}">
                <a14:useLocalDpi xmlns:a14="http://schemas.microsoft.com/office/drawing/2010/main" val="0"/>
              </a:ext>
            </a:extLst>
          </a:blip>
          <a:srcRect t="2509" b="5734"/>
          <a:stretch>
            <a:fillRect/>
          </a:stretch>
        </p:blipFill>
        <p:spPr bwMode="auto">
          <a:xfrm>
            <a:off x="1752600" y="3200400"/>
            <a:ext cx="5867400" cy="3657600"/>
          </a:xfrm>
          <a:prstGeom prst="rect">
            <a:avLst/>
          </a:prstGeom>
          <a:noFill/>
          <a:extLst>
            <a:ext uri="{909E8E84-426E-40DD-AFC4-6F175D3DCCD1}">
              <a14:hiddenFill xmlns:a14="http://schemas.microsoft.com/office/drawing/2010/main">
                <a:solidFill>
                  <a:srgbClr val="FFFFFF"/>
                </a:solidFill>
              </a14:hiddenFill>
            </a:ext>
          </a:extLst>
        </p:spPr>
      </p:pic>
      <p:sp>
        <p:nvSpPr>
          <p:cNvPr id="12293" name="Text Box 5"/>
          <p:cNvSpPr txBox="1">
            <a:spLocks noChangeArrowheads="1"/>
          </p:cNvSpPr>
          <p:nvPr/>
        </p:nvSpPr>
        <p:spPr bwMode="auto">
          <a:xfrm>
            <a:off x="914400" y="225425"/>
            <a:ext cx="7162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err="1">
                <a:latin typeface="Times New Roman" panose="02020603050405020304" pitchFamily="18" charset="0"/>
                <a:cs typeface="Times New Roman" panose="02020603050405020304" pitchFamily="18" charset="0"/>
              </a:rPr>
              <a:t>Auroral</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Electrojet</a:t>
            </a:r>
            <a:r>
              <a:rPr lang="en-US" altLang="en-US" sz="2800" b="1" dirty="0">
                <a:latin typeface="Times New Roman" panose="02020603050405020304" pitchFamily="18" charset="0"/>
                <a:cs typeface="Times New Roman" panose="02020603050405020304" pitchFamily="18" charset="0"/>
              </a:rPr>
              <a:t> Indices</a:t>
            </a:r>
          </a:p>
        </p:txBody>
      </p:sp>
    </p:spTree>
    <p:extLst>
      <p:ext uri="{BB962C8B-B14F-4D97-AF65-F5344CB8AC3E}">
        <p14:creationId xmlns:p14="http://schemas.microsoft.com/office/powerpoint/2010/main" val="36078260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sz="half" idx="1"/>
          </p:nvPr>
        </p:nvSpPr>
        <p:spPr>
          <a:xfrm>
            <a:off x="76200" y="990600"/>
            <a:ext cx="4267200" cy="6324600"/>
          </a:xfrm>
        </p:spPr>
        <p:txBody>
          <a:bodyPr/>
          <a:lstStyle/>
          <a:p>
            <a:pPr>
              <a:lnSpc>
                <a:spcPct val="90000"/>
              </a:lnSpc>
            </a:pPr>
            <a:r>
              <a:rPr lang="en-US" altLang="en-US" sz="2000" dirty="0"/>
              <a:t>Correlation analysis between the </a:t>
            </a:r>
            <a:r>
              <a:rPr lang="en-US" altLang="en-US" sz="2000" dirty="0" err="1"/>
              <a:t>auroral-electrojet</a:t>
            </a:r>
            <a:r>
              <a:rPr lang="en-US" altLang="en-US" sz="2000" dirty="0"/>
              <a:t> index AE (difference between the </a:t>
            </a:r>
            <a:r>
              <a:rPr lang="en-US" altLang="en-US" sz="2000" dirty="0" smtClean="0"/>
              <a:t>envelope </a:t>
            </a:r>
            <a:r>
              <a:rPr lang="en-US" altLang="en-US" sz="2000" dirty="0"/>
              <a:t>of positive -AU- and negative -AL- magnetic perturbations at </a:t>
            </a:r>
            <a:r>
              <a:rPr lang="en-US" altLang="en-US" sz="2000" dirty="0" err="1"/>
              <a:t>auroral</a:t>
            </a:r>
            <a:r>
              <a:rPr lang="en-US" altLang="en-US" sz="2000" dirty="0"/>
              <a:t> latitudes) and five solar wind parameters (u, n, B, </a:t>
            </a:r>
            <a:r>
              <a:rPr lang="en-US" altLang="en-US" sz="2000" dirty="0" err="1"/>
              <a:t>B</a:t>
            </a:r>
            <a:r>
              <a:rPr lang="en-US" altLang="en-US" sz="2000" baseline="-25000" dirty="0" err="1"/>
              <a:t>n</a:t>
            </a:r>
            <a:r>
              <a:rPr lang="en-US" altLang="en-US" sz="2000" dirty="0"/>
              <a:t>, </a:t>
            </a:r>
            <a:r>
              <a:rPr lang="en-US" altLang="en-US" sz="2000" dirty="0" err="1"/>
              <a:t>B</a:t>
            </a:r>
            <a:r>
              <a:rPr lang="en-US" altLang="en-US" sz="2000" baseline="-25000" dirty="0" err="1"/>
              <a:t>s</a:t>
            </a:r>
            <a:r>
              <a:rPr lang="en-US" altLang="en-US" sz="2000" dirty="0"/>
              <a:t>)</a:t>
            </a:r>
          </a:p>
          <a:p>
            <a:pPr lvl="1">
              <a:lnSpc>
                <a:spcPct val="90000"/>
              </a:lnSpc>
            </a:pPr>
            <a:r>
              <a:rPr lang="en-US" altLang="en-US" sz="1800" dirty="0" err="1"/>
              <a:t>B</a:t>
            </a:r>
            <a:r>
              <a:rPr lang="en-US" altLang="en-US" sz="1800" baseline="-25000" dirty="0" err="1"/>
              <a:t>n</a:t>
            </a:r>
            <a:r>
              <a:rPr lang="en-US" altLang="en-US" sz="1800" dirty="0"/>
              <a:t> is hourly average of the </a:t>
            </a:r>
            <a:r>
              <a:rPr lang="en-US" altLang="en-US" sz="1800" dirty="0" err="1"/>
              <a:t>B</a:t>
            </a:r>
            <a:r>
              <a:rPr lang="en-US" altLang="en-US" sz="1800" baseline="-25000" dirty="0" err="1"/>
              <a:t>zGSM</a:t>
            </a:r>
            <a:r>
              <a:rPr lang="en-US" altLang="en-US" sz="1800" dirty="0"/>
              <a:t> magnetic field when </a:t>
            </a:r>
            <a:r>
              <a:rPr lang="en-US" altLang="en-US" sz="1800" dirty="0" err="1"/>
              <a:t>B</a:t>
            </a:r>
            <a:r>
              <a:rPr lang="en-US" altLang="en-US" sz="1800" baseline="-25000" dirty="0" err="1"/>
              <a:t>zGSM</a:t>
            </a:r>
            <a:r>
              <a:rPr lang="en-US" altLang="en-US" sz="1800" dirty="0"/>
              <a:t>&gt;0.</a:t>
            </a:r>
          </a:p>
          <a:p>
            <a:pPr lvl="1">
              <a:lnSpc>
                <a:spcPct val="90000"/>
              </a:lnSpc>
            </a:pPr>
            <a:r>
              <a:rPr lang="en-US" altLang="en-US" sz="1800" dirty="0" err="1"/>
              <a:t>B</a:t>
            </a:r>
            <a:r>
              <a:rPr lang="en-US" altLang="en-US" sz="1800" baseline="-25000" dirty="0" err="1"/>
              <a:t>s</a:t>
            </a:r>
            <a:r>
              <a:rPr lang="en-US" altLang="en-US" sz="1800" dirty="0"/>
              <a:t> is hourly average of the </a:t>
            </a:r>
            <a:r>
              <a:rPr lang="en-US" altLang="en-US" sz="1800" dirty="0" err="1"/>
              <a:t>B</a:t>
            </a:r>
            <a:r>
              <a:rPr lang="en-US" altLang="en-US" sz="1800" baseline="-25000" dirty="0" err="1"/>
              <a:t>zGSM</a:t>
            </a:r>
            <a:r>
              <a:rPr lang="en-US" altLang="en-US" sz="1800" dirty="0"/>
              <a:t> magnetic field when </a:t>
            </a:r>
            <a:r>
              <a:rPr lang="en-US" altLang="en-US" sz="1800" dirty="0" err="1"/>
              <a:t>B</a:t>
            </a:r>
            <a:r>
              <a:rPr lang="en-US" altLang="en-US" sz="1800" baseline="-25000" dirty="0" err="1"/>
              <a:t>zGSM</a:t>
            </a:r>
            <a:r>
              <a:rPr lang="en-US" altLang="en-US" sz="1800" dirty="0"/>
              <a:t>&lt;0.</a:t>
            </a:r>
          </a:p>
          <a:p>
            <a:pPr lvl="1">
              <a:lnSpc>
                <a:spcPct val="90000"/>
              </a:lnSpc>
              <a:buFontTx/>
              <a:buNone/>
            </a:pPr>
            <a:endParaRPr lang="en-US" altLang="en-US" sz="1800" dirty="0"/>
          </a:p>
          <a:p>
            <a:pPr>
              <a:lnSpc>
                <a:spcPct val="90000"/>
              </a:lnSpc>
            </a:pPr>
            <a:r>
              <a:rPr lang="en-US" altLang="en-US" sz="2000" dirty="0"/>
              <a:t>Activity peaks in </a:t>
            </a:r>
            <a:r>
              <a:rPr lang="en-US" altLang="en-US" sz="2000" dirty="0" err="1"/>
              <a:t>B</a:t>
            </a:r>
            <a:r>
              <a:rPr lang="en-US" altLang="en-US" sz="2000" baseline="-25000" dirty="0" err="1"/>
              <a:t>s</a:t>
            </a:r>
            <a:r>
              <a:rPr lang="en-US" altLang="en-US" sz="2000" baseline="-25000" dirty="0"/>
              <a:t> </a:t>
            </a:r>
            <a:r>
              <a:rPr lang="en-US" altLang="en-US" sz="2000" dirty="0"/>
              <a:t> for the hour prior to the hour when the activity was measured.</a:t>
            </a:r>
          </a:p>
          <a:p>
            <a:pPr>
              <a:lnSpc>
                <a:spcPct val="90000"/>
              </a:lnSpc>
              <a:buFontTx/>
              <a:buNone/>
            </a:pPr>
            <a:endParaRPr lang="en-US" altLang="en-US" sz="2000" dirty="0"/>
          </a:p>
          <a:p>
            <a:pPr>
              <a:lnSpc>
                <a:spcPct val="90000"/>
              </a:lnSpc>
            </a:pPr>
            <a:r>
              <a:rPr lang="en-US" altLang="en-US" sz="2000" dirty="0"/>
              <a:t>AL/v</a:t>
            </a:r>
            <a:r>
              <a:rPr lang="en-US" altLang="en-US" sz="2000" baseline="30000" dirty="0"/>
              <a:t>2 </a:t>
            </a:r>
            <a:r>
              <a:rPr lang="en-US" altLang="en-US" sz="2000" dirty="0"/>
              <a:t>as a function of </a:t>
            </a:r>
            <a:r>
              <a:rPr lang="en-US" altLang="en-US" sz="2000" dirty="0" err="1"/>
              <a:t>B</a:t>
            </a:r>
            <a:r>
              <a:rPr lang="en-US" altLang="en-US" sz="2000" baseline="-25000" dirty="0" err="1"/>
              <a:t>s</a:t>
            </a:r>
            <a:r>
              <a:rPr lang="en-US" altLang="en-US" sz="2000" baseline="-25000" dirty="0"/>
              <a:t> </a:t>
            </a:r>
            <a:r>
              <a:rPr lang="en-US" altLang="en-US" sz="2000" dirty="0"/>
              <a:t>(</a:t>
            </a:r>
            <a:r>
              <a:rPr lang="en-US" altLang="en-US" sz="2000" dirty="0" err="1"/>
              <a:t>B</a:t>
            </a:r>
            <a:r>
              <a:rPr lang="en-US" altLang="en-US" sz="2000" baseline="-25000" dirty="0" err="1"/>
              <a:t>z</a:t>
            </a:r>
            <a:r>
              <a:rPr lang="en-US" altLang="en-US" sz="2000" dirty="0"/>
              <a:t>&lt;0) and </a:t>
            </a:r>
            <a:r>
              <a:rPr lang="en-US" altLang="en-US" sz="2000" dirty="0" err="1"/>
              <a:t>B</a:t>
            </a:r>
            <a:r>
              <a:rPr lang="en-US" altLang="en-US" sz="2000" baseline="-25000" dirty="0" err="1"/>
              <a:t>n</a:t>
            </a:r>
            <a:r>
              <a:rPr lang="en-US" altLang="en-US" sz="2000" dirty="0"/>
              <a:t> (</a:t>
            </a:r>
            <a:r>
              <a:rPr lang="en-US" altLang="en-US" sz="2000" dirty="0" err="1"/>
              <a:t>B</a:t>
            </a:r>
            <a:r>
              <a:rPr lang="en-US" altLang="en-US" sz="2000" baseline="-25000" dirty="0" err="1"/>
              <a:t>z</a:t>
            </a:r>
            <a:r>
              <a:rPr lang="en-US" altLang="en-US" sz="2000" dirty="0"/>
              <a:t>&gt;0). No dependence on </a:t>
            </a:r>
            <a:r>
              <a:rPr lang="en-US" altLang="en-US" sz="2000" dirty="0" err="1"/>
              <a:t>B</a:t>
            </a:r>
            <a:r>
              <a:rPr lang="en-US" altLang="en-US" sz="2000" baseline="-25000" dirty="0" err="1"/>
              <a:t>n</a:t>
            </a:r>
            <a:r>
              <a:rPr lang="en-US" altLang="en-US" sz="2000" dirty="0"/>
              <a:t> but strong dependence on </a:t>
            </a:r>
            <a:r>
              <a:rPr lang="en-US" altLang="en-US" sz="2000" dirty="0" err="1"/>
              <a:t>B</a:t>
            </a:r>
            <a:r>
              <a:rPr lang="en-US" altLang="en-US" sz="2000" baseline="-25000" dirty="0" err="1"/>
              <a:t>s</a:t>
            </a:r>
            <a:endParaRPr lang="en-US" altLang="en-US" sz="2000" dirty="0"/>
          </a:p>
        </p:txBody>
      </p:sp>
      <p:pic>
        <p:nvPicPr>
          <p:cNvPr id="17411" name="Picture 3" descr="4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9599" y="838200"/>
            <a:ext cx="5053135" cy="585653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50"/>
          <p:cNvPicPr>
            <a:picLocks noChangeAspect="1" noChangeArrowheads="1"/>
          </p:cNvPicPr>
          <p:nvPr/>
        </p:nvPicPr>
        <p:blipFill>
          <a:blip r:embed="rId3" cstate="print">
            <a:extLst>
              <a:ext uri="{28A0092B-C50C-407E-A947-70E740481C1C}">
                <a14:useLocalDpi xmlns:a14="http://schemas.microsoft.com/office/drawing/2010/main" val="0"/>
              </a:ext>
            </a:extLst>
          </a:blip>
          <a:srcRect r="12500" b="8905"/>
          <a:stretch>
            <a:fillRect/>
          </a:stretch>
        </p:blipFill>
        <p:spPr bwMode="auto">
          <a:xfrm>
            <a:off x="4231186" y="3581645"/>
            <a:ext cx="2703014" cy="2509673"/>
          </a:xfrm>
          <a:prstGeom prst="rect">
            <a:avLst/>
          </a:prstGeom>
          <a:noFill/>
          <a:extLst>
            <a:ext uri="{909E8E84-426E-40DD-AFC4-6F175D3DCCD1}">
              <a14:hiddenFill xmlns:a14="http://schemas.microsoft.com/office/drawing/2010/main">
                <a:solidFill>
                  <a:srgbClr val="FFFFFF"/>
                </a:solidFill>
              </a14:hiddenFill>
            </a:ext>
          </a:extLst>
        </p:spPr>
      </p:pic>
      <p:sp>
        <p:nvSpPr>
          <p:cNvPr id="17413" name="Text Box 5"/>
          <p:cNvSpPr txBox="1">
            <a:spLocks noChangeArrowheads="1"/>
          </p:cNvSpPr>
          <p:nvPr/>
        </p:nvSpPr>
        <p:spPr bwMode="auto">
          <a:xfrm>
            <a:off x="838200" y="76200"/>
            <a:ext cx="76962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err="1">
                <a:latin typeface="Times New Roman" panose="02020603050405020304" pitchFamily="18" charset="0"/>
                <a:cs typeface="Times New Roman" panose="02020603050405020304" pitchFamily="18" charset="0"/>
              </a:rPr>
              <a:t>Substorms</a:t>
            </a:r>
            <a:r>
              <a:rPr lang="en-US" altLang="en-US" sz="2800" b="1" dirty="0">
                <a:latin typeface="Times New Roman" panose="02020603050405020304" pitchFamily="18" charset="0"/>
                <a:cs typeface="Times New Roman" panose="02020603050405020304" pitchFamily="18" charset="0"/>
              </a:rPr>
              <a:t> Occur when the Interplanetary Magnetic is Southward</a:t>
            </a:r>
          </a:p>
        </p:txBody>
      </p:sp>
    </p:spTree>
    <p:extLst>
      <p:ext uri="{BB962C8B-B14F-4D97-AF65-F5344CB8AC3E}">
        <p14:creationId xmlns:p14="http://schemas.microsoft.com/office/powerpoint/2010/main" val="13416330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sz="half" idx="1"/>
          </p:nvPr>
        </p:nvSpPr>
        <p:spPr>
          <a:xfrm>
            <a:off x="76200" y="838200"/>
            <a:ext cx="4267200" cy="6019800"/>
          </a:xfrm>
        </p:spPr>
        <p:txBody>
          <a:bodyPr/>
          <a:lstStyle/>
          <a:p>
            <a:pPr>
              <a:lnSpc>
                <a:spcPct val="90000"/>
              </a:lnSpc>
            </a:pPr>
            <a:r>
              <a:rPr lang="en-US" altLang="en-US" sz="2000" dirty="0"/>
              <a:t>The phenomena associated with </a:t>
            </a:r>
            <a:r>
              <a:rPr lang="en-US" altLang="en-US" sz="2000" dirty="0" err="1"/>
              <a:t>substorms</a:t>
            </a:r>
            <a:r>
              <a:rPr lang="en-US" altLang="en-US" sz="2000" dirty="0"/>
              <a:t> in the magnetosphere start before the </a:t>
            </a:r>
            <a:r>
              <a:rPr lang="en-US" altLang="en-US" sz="2000" dirty="0" err="1"/>
              <a:t>auroral</a:t>
            </a:r>
            <a:r>
              <a:rPr lang="en-US" altLang="en-US" sz="2000" dirty="0"/>
              <a:t> signatures. </a:t>
            </a:r>
          </a:p>
          <a:p>
            <a:pPr lvl="1">
              <a:lnSpc>
                <a:spcPct val="90000"/>
              </a:lnSpc>
              <a:buFontTx/>
              <a:buNone/>
            </a:pPr>
            <a:endParaRPr lang="en-US" altLang="en-US" sz="1800" dirty="0"/>
          </a:p>
          <a:p>
            <a:pPr>
              <a:lnSpc>
                <a:spcPct val="90000"/>
              </a:lnSpc>
            </a:pPr>
            <a:r>
              <a:rPr lang="en-US" altLang="en-US" sz="2000" dirty="0" err="1"/>
              <a:t>McPherron</a:t>
            </a:r>
            <a:r>
              <a:rPr lang="en-US" altLang="en-US" sz="2000" dirty="0"/>
              <a:t> interpreted these phenomena as the </a:t>
            </a:r>
            <a:r>
              <a:rPr lang="en-US" altLang="en-US" sz="2000" b="1" i="1" dirty="0"/>
              <a:t>growth phase</a:t>
            </a:r>
            <a:r>
              <a:rPr lang="en-US" altLang="en-US" sz="2000" dirty="0"/>
              <a:t> of the </a:t>
            </a:r>
            <a:r>
              <a:rPr lang="en-US" altLang="en-US" sz="2000" dirty="0" err="1"/>
              <a:t>substorm</a:t>
            </a:r>
            <a:r>
              <a:rPr lang="en-US" altLang="en-US" sz="1800" dirty="0"/>
              <a:t>.</a:t>
            </a:r>
          </a:p>
          <a:p>
            <a:pPr lvl="1">
              <a:lnSpc>
                <a:spcPct val="90000"/>
              </a:lnSpc>
            </a:pPr>
            <a:r>
              <a:rPr lang="en-US" altLang="en-US" sz="1800" dirty="0"/>
              <a:t>Energy extracted from the solar wind is stored in the magnetosphere. </a:t>
            </a:r>
          </a:p>
          <a:p>
            <a:pPr lvl="1">
              <a:lnSpc>
                <a:spcPct val="90000"/>
              </a:lnSpc>
            </a:pPr>
            <a:r>
              <a:rPr lang="en-US" altLang="en-US" sz="1800" dirty="0"/>
              <a:t>The initial interval of slowly growing AU and AL.</a:t>
            </a:r>
          </a:p>
          <a:p>
            <a:pPr lvl="1">
              <a:lnSpc>
                <a:spcPct val="90000"/>
              </a:lnSpc>
            </a:pPr>
            <a:r>
              <a:rPr lang="en-US" altLang="en-US" sz="1800" dirty="0"/>
              <a:t>The growth phase usually lasts 30 minutes to one hour.</a:t>
            </a:r>
          </a:p>
          <a:p>
            <a:pPr lvl="1">
              <a:lnSpc>
                <a:spcPct val="90000"/>
              </a:lnSpc>
            </a:pPr>
            <a:r>
              <a:rPr lang="en-US" altLang="en-US" sz="1800" dirty="0"/>
              <a:t>The magnetic perturbations during the growth phase results from increased </a:t>
            </a:r>
            <a:r>
              <a:rPr lang="en-US" altLang="en-US" sz="1800" dirty="0" err="1"/>
              <a:t>ionospheric</a:t>
            </a:r>
            <a:r>
              <a:rPr lang="en-US" altLang="en-US" sz="1800" dirty="0"/>
              <a:t> currents. </a:t>
            </a:r>
          </a:p>
        </p:txBody>
      </p:sp>
      <p:sp>
        <p:nvSpPr>
          <p:cNvPr id="18435" name="Rectangle 3"/>
          <p:cNvSpPr>
            <a:spLocks noGrp="1" noChangeArrowheads="1"/>
          </p:cNvSpPr>
          <p:nvPr>
            <p:ph type="body" sz="half" idx="2"/>
          </p:nvPr>
        </p:nvSpPr>
        <p:spPr>
          <a:xfrm>
            <a:off x="4648200" y="1066800"/>
            <a:ext cx="4191000" cy="4114800"/>
          </a:xfrm>
        </p:spPr>
        <p:txBody>
          <a:bodyPr/>
          <a:lstStyle/>
          <a:p>
            <a:r>
              <a:rPr lang="en-US" altLang="en-US" sz="2000"/>
              <a:t>The </a:t>
            </a:r>
            <a:r>
              <a:rPr lang="en-US" altLang="en-US" sz="2000" b="1" i="1"/>
              <a:t>expansion phase</a:t>
            </a:r>
            <a:r>
              <a:rPr lang="en-US" altLang="en-US" sz="2000"/>
              <a:t> corresponds to the release and unloading of the stored energy.</a:t>
            </a:r>
          </a:p>
          <a:p>
            <a:pPr>
              <a:lnSpc>
                <a:spcPct val="30000"/>
              </a:lnSpc>
              <a:buFontTx/>
              <a:buNone/>
            </a:pPr>
            <a:endParaRPr lang="en-US" altLang="en-US" sz="2000"/>
          </a:p>
          <a:p>
            <a:r>
              <a:rPr lang="en-US" altLang="en-US" sz="2000"/>
              <a:t>The </a:t>
            </a:r>
            <a:r>
              <a:rPr lang="en-US" altLang="en-US" sz="2000" b="1" i="1"/>
              <a:t>recovery phase</a:t>
            </a:r>
            <a:r>
              <a:rPr lang="en-US" altLang="en-US" sz="2000"/>
              <a:t> is the return of the system to its ground state.</a:t>
            </a:r>
          </a:p>
        </p:txBody>
      </p:sp>
      <p:pic>
        <p:nvPicPr>
          <p:cNvPr id="18436" name="Picture 4" descr="3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89397" y="3048000"/>
            <a:ext cx="5111011" cy="3676650"/>
          </a:xfrm>
          <a:prstGeom prst="rect">
            <a:avLst/>
          </a:prstGeom>
          <a:noFill/>
          <a:extLst>
            <a:ext uri="{909E8E84-426E-40DD-AFC4-6F175D3DCCD1}">
              <a14:hiddenFill xmlns:a14="http://schemas.microsoft.com/office/drawing/2010/main">
                <a:solidFill>
                  <a:srgbClr val="FFFFFF"/>
                </a:solidFill>
              </a14:hiddenFill>
            </a:ext>
          </a:extLst>
        </p:spPr>
      </p:pic>
      <p:sp>
        <p:nvSpPr>
          <p:cNvPr id="18437" name="Text Box 5"/>
          <p:cNvSpPr txBox="1">
            <a:spLocks noChangeArrowheads="1"/>
          </p:cNvSpPr>
          <p:nvPr/>
        </p:nvSpPr>
        <p:spPr bwMode="auto">
          <a:xfrm>
            <a:off x="914400" y="219559"/>
            <a:ext cx="7086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err="1">
                <a:latin typeface="Times New Roman" panose="02020603050405020304" pitchFamily="18" charset="0"/>
                <a:cs typeface="Times New Roman" panose="02020603050405020304" pitchFamily="18" charset="0"/>
              </a:rPr>
              <a:t>Magnetospheric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Substorms</a:t>
            </a:r>
            <a:endParaRPr lang="en-US" alt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57727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31"/>
          <p:cNvPicPr>
            <a:picLocks noChangeAspect="1" noChangeArrowheads="1"/>
          </p:cNvPicPr>
          <p:nvPr/>
        </p:nvPicPr>
        <p:blipFill>
          <a:blip r:embed="rId2" cstate="print">
            <a:extLst>
              <a:ext uri="{28A0092B-C50C-407E-A947-70E740481C1C}">
                <a14:useLocalDpi xmlns:a14="http://schemas.microsoft.com/office/drawing/2010/main" val="0"/>
              </a:ext>
            </a:extLst>
          </a:blip>
          <a:srcRect t="2058" r="3999" b="9639"/>
          <a:stretch>
            <a:fillRect/>
          </a:stretch>
        </p:blipFill>
        <p:spPr bwMode="auto">
          <a:xfrm>
            <a:off x="4049486" y="1600200"/>
            <a:ext cx="5105400" cy="3898669"/>
          </a:xfrm>
          <a:prstGeom prst="rect">
            <a:avLst/>
          </a:prstGeom>
          <a:noFill/>
          <a:extLst>
            <a:ext uri="{909E8E84-426E-40DD-AFC4-6F175D3DCCD1}">
              <a14:hiddenFill xmlns:a14="http://schemas.microsoft.com/office/drawing/2010/main">
                <a:solidFill>
                  <a:srgbClr val="FFFFFF"/>
                </a:solidFill>
              </a14:hiddenFill>
            </a:ext>
          </a:extLst>
        </p:spPr>
      </p:pic>
      <p:sp>
        <p:nvSpPr>
          <p:cNvPr id="19458" name="Rectangle 2"/>
          <p:cNvSpPr>
            <a:spLocks noGrp="1" noChangeArrowheads="1"/>
          </p:cNvSpPr>
          <p:nvPr>
            <p:ph type="body" sz="half" idx="1"/>
          </p:nvPr>
        </p:nvSpPr>
        <p:spPr>
          <a:xfrm>
            <a:off x="152400" y="1143000"/>
            <a:ext cx="4343400" cy="6019800"/>
          </a:xfrm>
        </p:spPr>
        <p:txBody>
          <a:bodyPr/>
          <a:lstStyle/>
          <a:p>
            <a:pPr>
              <a:lnSpc>
                <a:spcPct val="90000"/>
              </a:lnSpc>
            </a:pPr>
            <a:r>
              <a:rPr lang="en-US" altLang="en-US" sz="2000" dirty="0"/>
              <a:t> A southward turning of the IMF initiates or increases dayside reconnection.</a:t>
            </a:r>
          </a:p>
          <a:p>
            <a:pPr lvl="1">
              <a:lnSpc>
                <a:spcPct val="90000"/>
              </a:lnSpc>
            </a:pPr>
            <a:r>
              <a:rPr lang="en-US" altLang="en-US" sz="1800" dirty="0"/>
              <a:t>Magnetic flux from the Earth connects to the IMF and is transported over the polar caps into the lobes.</a:t>
            </a:r>
          </a:p>
          <a:p>
            <a:pPr lvl="1">
              <a:lnSpc>
                <a:spcPct val="90000"/>
              </a:lnSpc>
            </a:pPr>
            <a:r>
              <a:rPr lang="en-US" altLang="en-US" sz="1800" dirty="0"/>
              <a:t>The return flow in the magnetosphere is unable to return flux to the dayside as fast as it is removed. The dayside magnetopause is eroded.</a:t>
            </a:r>
          </a:p>
          <a:p>
            <a:pPr lvl="1">
              <a:lnSpc>
                <a:spcPct val="90000"/>
              </a:lnSpc>
              <a:buFontTx/>
              <a:buNone/>
            </a:pPr>
            <a:endParaRPr lang="en-US" altLang="en-US" sz="1800" dirty="0"/>
          </a:p>
          <a:p>
            <a:pPr>
              <a:lnSpc>
                <a:spcPct val="80000"/>
              </a:lnSpc>
            </a:pPr>
            <a:r>
              <a:rPr lang="en-US" altLang="en-US" sz="2000" dirty="0"/>
              <a:t>The magnetic field in the tail lobes increases storing energy for later release.</a:t>
            </a:r>
          </a:p>
          <a:p>
            <a:pPr>
              <a:lnSpc>
                <a:spcPct val="80000"/>
              </a:lnSpc>
              <a:buFontTx/>
              <a:buNone/>
            </a:pPr>
            <a:endParaRPr lang="en-US" altLang="en-US" sz="2000" dirty="0"/>
          </a:p>
          <a:p>
            <a:pPr>
              <a:lnSpc>
                <a:spcPct val="80000"/>
              </a:lnSpc>
            </a:pPr>
            <a:r>
              <a:rPr lang="en-US" altLang="en-US" sz="2000" dirty="0"/>
              <a:t>The plasma sheet thins. </a:t>
            </a:r>
            <a:endParaRPr lang="en-US" altLang="en-US" sz="1800" dirty="0"/>
          </a:p>
          <a:p>
            <a:pPr>
              <a:lnSpc>
                <a:spcPct val="90000"/>
              </a:lnSpc>
            </a:pPr>
            <a:endParaRPr lang="en-US" altLang="en-US" sz="1800" dirty="0"/>
          </a:p>
        </p:txBody>
      </p:sp>
      <p:sp>
        <p:nvSpPr>
          <p:cNvPr id="19461" name="Text Box 5"/>
          <p:cNvSpPr txBox="1">
            <a:spLocks noChangeArrowheads="1"/>
          </p:cNvSpPr>
          <p:nvPr/>
        </p:nvSpPr>
        <p:spPr bwMode="auto">
          <a:xfrm>
            <a:off x="990600" y="73025"/>
            <a:ext cx="73152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a:latin typeface="Times New Roman" panose="02020603050405020304" pitchFamily="18" charset="0"/>
                <a:cs typeface="Times New Roman" panose="02020603050405020304" pitchFamily="18" charset="0"/>
              </a:rPr>
              <a:t>The Events in the Magnetosphere During a </a:t>
            </a:r>
            <a:r>
              <a:rPr lang="en-US" altLang="en-US" sz="2800" b="1" dirty="0" err="1">
                <a:latin typeface="Times New Roman" panose="02020603050405020304" pitchFamily="18" charset="0"/>
                <a:cs typeface="Times New Roman" panose="02020603050405020304" pitchFamily="18" charset="0"/>
              </a:rPr>
              <a:t>Substorm</a:t>
            </a:r>
            <a:r>
              <a:rPr lang="en-US" altLang="en-US" sz="2800" b="1" dirty="0">
                <a:latin typeface="Times New Roman" panose="02020603050405020304" pitchFamily="18" charset="0"/>
                <a:cs typeface="Times New Roman" panose="02020603050405020304" pitchFamily="18" charset="0"/>
              </a:rPr>
              <a:t> – Growth Phase</a:t>
            </a:r>
          </a:p>
        </p:txBody>
      </p:sp>
    </p:spTree>
    <p:extLst>
      <p:ext uri="{BB962C8B-B14F-4D97-AF65-F5344CB8AC3E}">
        <p14:creationId xmlns:p14="http://schemas.microsoft.com/office/powerpoint/2010/main" val="31250818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body" idx="1"/>
          </p:nvPr>
        </p:nvSpPr>
        <p:spPr>
          <a:xfrm>
            <a:off x="0" y="1143000"/>
            <a:ext cx="8915400" cy="4114800"/>
          </a:xfrm>
        </p:spPr>
        <p:txBody>
          <a:bodyPr/>
          <a:lstStyle/>
          <a:p>
            <a:pPr>
              <a:lnSpc>
                <a:spcPct val="90000"/>
              </a:lnSpc>
            </a:pPr>
            <a:r>
              <a:rPr lang="en-US" altLang="en-US" sz="2000"/>
              <a:t>Some time during the late growth phase reconnection begins on closed field lines in the near-Earth plasma sheet.</a:t>
            </a:r>
          </a:p>
          <a:p>
            <a:pPr lvl="1">
              <a:lnSpc>
                <a:spcPct val="90000"/>
              </a:lnSpc>
            </a:pPr>
            <a:r>
              <a:rPr lang="en-US" altLang="en-US" sz="1800"/>
              <a:t>The reconnection is slow at first.</a:t>
            </a:r>
          </a:p>
          <a:p>
            <a:pPr lvl="1">
              <a:lnSpc>
                <a:spcPct val="70000"/>
              </a:lnSpc>
            </a:pPr>
            <a:r>
              <a:rPr lang="en-US" altLang="en-US" sz="1800"/>
              <a:t>As closed field lines are cut they reconnect to form a magnetic O region called a plasmoid (technically a magnetic flux rope).</a:t>
            </a:r>
          </a:p>
          <a:p>
            <a:pPr lvl="1">
              <a:lnSpc>
                <a:spcPct val="80000"/>
              </a:lnSpc>
            </a:pPr>
            <a:r>
              <a:rPr lang="en-US" altLang="en-US" sz="1800"/>
              <a:t>This stage of the substorm continues until the last closed field line is severed by the reconnection process.</a:t>
            </a:r>
          </a:p>
          <a:p>
            <a:pPr lvl="1">
              <a:lnSpc>
                <a:spcPct val="80000"/>
              </a:lnSpc>
            </a:pPr>
            <a:r>
              <a:rPr lang="en-US" altLang="en-US" sz="1800"/>
              <a:t>The reconnection rate increases during the late growth phase.</a:t>
            </a:r>
          </a:p>
        </p:txBody>
      </p:sp>
      <p:pic>
        <p:nvPicPr>
          <p:cNvPr id="20484" name="Picture 4" descr="32"/>
          <p:cNvPicPr>
            <a:picLocks noChangeAspect="1" noChangeArrowheads="1"/>
          </p:cNvPicPr>
          <p:nvPr/>
        </p:nvPicPr>
        <p:blipFill>
          <a:blip r:embed="rId2">
            <a:extLst>
              <a:ext uri="{28A0092B-C50C-407E-A947-70E740481C1C}">
                <a14:useLocalDpi xmlns:a14="http://schemas.microsoft.com/office/drawing/2010/main" val="0"/>
              </a:ext>
            </a:extLst>
          </a:blip>
          <a:srcRect r="8247" b="8115"/>
          <a:stretch>
            <a:fillRect/>
          </a:stretch>
        </p:blipFill>
        <p:spPr bwMode="auto">
          <a:xfrm>
            <a:off x="1219200" y="3276600"/>
            <a:ext cx="6781800" cy="3505200"/>
          </a:xfrm>
          <a:prstGeom prst="rect">
            <a:avLst/>
          </a:prstGeom>
          <a:noFill/>
          <a:extLst>
            <a:ext uri="{909E8E84-426E-40DD-AFC4-6F175D3DCCD1}">
              <a14:hiddenFill xmlns:a14="http://schemas.microsoft.com/office/drawing/2010/main">
                <a:solidFill>
                  <a:srgbClr val="FFFFFF"/>
                </a:solidFill>
              </a14:hiddenFill>
            </a:ext>
          </a:extLst>
        </p:spPr>
      </p:pic>
      <p:sp>
        <p:nvSpPr>
          <p:cNvPr id="20485" name="Text Box 5"/>
          <p:cNvSpPr txBox="1">
            <a:spLocks noChangeArrowheads="1"/>
          </p:cNvSpPr>
          <p:nvPr/>
        </p:nvSpPr>
        <p:spPr bwMode="auto">
          <a:xfrm>
            <a:off x="762000" y="73025"/>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sz="2800" b="1">
              <a:latin typeface="Comic Sans MS" pitchFamily="66" charset="0"/>
            </a:endParaRPr>
          </a:p>
        </p:txBody>
      </p:sp>
      <p:sp>
        <p:nvSpPr>
          <p:cNvPr id="20486" name="Text Box 6"/>
          <p:cNvSpPr txBox="1">
            <a:spLocks noChangeArrowheads="1"/>
          </p:cNvSpPr>
          <p:nvPr/>
        </p:nvSpPr>
        <p:spPr bwMode="auto">
          <a:xfrm>
            <a:off x="0" y="149225"/>
            <a:ext cx="9144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a:latin typeface="Times New Roman" panose="02020603050405020304" pitchFamily="18" charset="0"/>
                <a:cs typeface="Times New Roman" panose="02020603050405020304" pitchFamily="18" charset="0"/>
              </a:rPr>
              <a:t>Events in the Magnetosphere During a </a:t>
            </a:r>
            <a:r>
              <a:rPr lang="en-US" altLang="en-US" sz="2800" b="1" dirty="0" err="1">
                <a:latin typeface="Times New Roman" panose="02020603050405020304" pitchFamily="18" charset="0"/>
                <a:cs typeface="Times New Roman" panose="02020603050405020304" pitchFamily="18" charset="0"/>
              </a:rPr>
              <a:t>Substorm</a:t>
            </a:r>
            <a:r>
              <a:rPr lang="en-US" altLang="en-US" sz="2800" b="1" dirty="0">
                <a:latin typeface="Times New Roman" panose="02020603050405020304" pitchFamily="18" charset="0"/>
                <a:cs typeface="Times New Roman" panose="02020603050405020304" pitchFamily="18" charset="0"/>
              </a:rPr>
              <a:t> – The Late Growth Phase</a:t>
            </a:r>
          </a:p>
        </p:txBody>
      </p:sp>
    </p:spTree>
    <p:extLst>
      <p:ext uri="{BB962C8B-B14F-4D97-AF65-F5344CB8AC3E}">
        <p14:creationId xmlns:p14="http://schemas.microsoft.com/office/powerpoint/2010/main" val="26348537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body" idx="1"/>
          </p:nvPr>
        </p:nvSpPr>
        <p:spPr>
          <a:xfrm>
            <a:off x="0" y="1143000"/>
            <a:ext cx="9144000" cy="4114800"/>
          </a:xfrm>
        </p:spPr>
        <p:txBody>
          <a:bodyPr/>
          <a:lstStyle/>
          <a:p>
            <a:pPr>
              <a:lnSpc>
                <a:spcPct val="80000"/>
              </a:lnSpc>
            </a:pPr>
            <a:r>
              <a:rPr lang="en-US" altLang="en-US" sz="2000" dirty="0"/>
              <a:t>When the last closed field line is severed the reconnection rate becomes explosive. This is the onset of the expansion phase of the </a:t>
            </a:r>
            <a:r>
              <a:rPr lang="en-US" altLang="en-US" sz="2000" dirty="0" err="1"/>
              <a:t>substorm</a:t>
            </a:r>
            <a:r>
              <a:rPr lang="en-US" altLang="en-US" sz="2000" dirty="0"/>
              <a:t>.</a:t>
            </a:r>
          </a:p>
          <a:p>
            <a:pPr lvl="1">
              <a:lnSpc>
                <a:spcPct val="80000"/>
              </a:lnSpc>
            </a:pPr>
            <a:r>
              <a:rPr lang="en-US" altLang="en-US" sz="2000" dirty="0"/>
              <a:t>The current “wedge” may occur at this time.</a:t>
            </a:r>
          </a:p>
          <a:p>
            <a:pPr lvl="1">
              <a:lnSpc>
                <a:spcPct val="80000"/>
              </a:lnSpc>
            </a:pPr>
            <a:r>
              <a:rPr lang="en-US" altLang="en-US" sz="2000" dirty="0"/>
              <a:t>20%-30% of the open magnetic flux stored in the tail lobes is rapidly reconnected.</a:t>
            </a:r>
          </a:p>
          <a:p>
            <a:pPr lvl="1">
              <a:lnSpc>
                <a:spcPct val="80000"/>
              </a:lnSpc>
            </a:pPr>
            <a:r>
              <a:rPr lang="en-US" altLang="en-US" sz="2000" dirty="0"/>
              <a:t>This is the principal energy conversion process during </a:t>
            </a:r>
            <a:r>
              <a:rPr lang="en-US" altLang="en-US" sz="2000" dirty="0" err="1"/>
              <a:t>substorms</a:t>
            </a:r>
            <a:r>
              <a:rPr lang="en-US" altLang="en-US" sz="2000" dirty="0"/>
              <a:t>.</a:t>
            </a:r>
          </a:p>
          <a:p>
            <a:pPr>
              <a:lnSpc>
                <a:spcPct val="80000"/>
              </a:lnSpc>
            </a:pPr>
            <a:r>
              <a:rPr lang="en-US" altLang="en-US" sz="2000" dirty="0"/>
              <a:t>The severed </a:t>
            </a:r>
            <a:r>
              <a:rPr lang="en-US" altLang="en-US" sz="2000" dirty="0" err="1"/>
              <a:t>plasmoid</a:t>
            </a:r>
            <a:r>
              <a:rPr lang="en-US" altLang="en-US" sz="2000" dirty="0"/>
              <a:t> leaves the </a:t>
            </a:r>
            <a:r>
              <a:rPr lang="en-US" altLang="en-US" sz="2000" dirty="0" err="1"/>
              <a:t>magnetotail</a:t>
            </a:r>
            <a:r>
              <a:rPr lang="en-US" altLang="en-US" sz="2000" dirty="0"/>
              <a:t>.</a:t>
            </a:r>
          </a:p>
          <a:p>
            <a:pPr>
              <a:lnSpc>
                <a:spcPct val="80000"/>
              </a:lnSpc>
            </a:pPr>
            <a:r>
              <a:rPr lang="en-US" altLang="en-US" sz="2000" dirty="0"/>
              <a:t>If the reconnection fails to reach the lobe field lines the disturbance is quenched. This is called a </a:t>
            </a:r>
            <a:r>
              <a:rPr lang="en-US" altLang="en-US" sz="2000" dirty="0" smtClean="0"/>
              <a:t>pseudo-breakup</a:t>
            </a:r>
            <a:r>
              <a:rPr lang="en-US" altLang="en-US" sz="2000" dirty="0"/>
              <a:t>.</a:t>
            </a:r>
          </a:p>
        </p:txBody>
      </p:sp>
      <p:pic>
        <p:nvPicPr>
          <p:cNvPr id="21507" name="Picture 3" descr="33"/>
          <p:cNvPicPr>
            <a:picLocks noChangeAspect="1" noChangeArrowheads="1"/>
          </p:cNvPicPr>
          <p:nvPr/>
        </p:nvPicPr>
        <p:blipFill>
          <a:blip r:embed="rId2">
            <a:extLst>
              <a:ext uri="{28A0092B-C50C-407E-A947-70E740481C1C}">
                <a14:useLocalDpi xmlns:a14="http://schemas.microsoft.com/office/drawing/2010/main" val="0"/>
              </a:ext>
            </a:extLst>
          </a:blip>
          <a:srcRect l="6250" t="6569" b="10219"/>
          <a:stretch>
            <a:fillRect/>
          </a:stretch>
        </p:blipFill>
        <p:spPr bwMode="auto">
          <a:xfrm>
            <a:off x="1752600" y="3886200"/>
            <a:ext cx="5715000" cy="2895600"/>
          </a:xfrm>
          <a:prstGeom prst="rect">
            <a:avLst/>
          </a:prstGeom>
          <a:noFill/>
          <a:extLst>
            <a:ext uri="{909E8E84-426E-40DD-AFC4-6F175D3DCCD1}">
              <a14:hiddenFill xmlns:a14="http://schemas.microsoft.com/office/drawing/2010/main">
                <a:solidFill>
                  <a:srgbClr val="FFFFFF"/>
                </a:solidFill>
              </a14:hiddenFill>
            </a:ext>
          </a:extLst>
        </p:spPr>
      </p:pic>
      <p:sp>
        <p:nvSpPr>
          <p:cNvPr id="21508" name="Text Box 4"/>
          <p:cNvSpPr txBox="1">
            <a:spLocks noChangeArrowheads="1"/>
          </p:cNvSpPr>
          <p:nvPr/>
        </p:nvSpPr>
        <p:spPr bwMode="auto">
          <a:xfrm>
            <a:off x="304800" y="-3175"/>
            <a:ext cx="8382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a:latin typeface="Times New Roman" panose="02020603050405020304" pitchFamily="18" charset="0"/>
                <a:cs typeface="Times New Roman" panose="02020603050405020304" pitchFamily="18" charset="0"/>
              </a:rPr>
              <a:t>Events in the Magnetosphere During </a:t>
            </a:r>
            <a:r>
              <a:rPr lang="en-US" altLang="en-US" sz="2800" b="1" dirty="0" err="1">
                <a:latin typeface="Times New Roman" panose="02020603050405020304" pitchFamily="18" charset="0"/>
                <a:cs typeface="Times New Roman" panose="02020603050405020304" pitchFamily="18" charset="0"/>
              </a:rPr>
              <a:t>Substorms</a:t>
            </a:r>
            <a:r>
              <a:rPr lang="en-US" altLang="en-US" sz="2800" b="1" dirty="0">
                <a:latin typeface="Times New Roman" panose="02020603050405020304" pitchFamily="18" charset="0"/>
                <a:cs typeface="Times New Roman" panose="02020603050405020304" pitchFamily="18" charset="0"/>
              </a:rPr>
              <a:t> – The Expansion Phase</a:t>
            </a:r>
          </a:p>
        </p:txBody>
      </p:sp>
    </p:spTree>
    <p:extLst>
      <p:ext uri="{BB962C8B-B14F-4D97-AF65-F5344CB8AC3E}">
        <p14:creationId xmlns:p14="http://schemas.microsoft.com/office/powerpoint/2010/main" val="3980757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err="1"/>
              <a:t>Magnetospheric</a:t>
            </a:r>
            <a:r>
              <a:rPr lang="en-US" altLang="en-US" dirty="0"/>
              <a:t> </a:t>
            </a:r>
            <a:r>
              <a:rPr lang="en-US" altLang="en-US" dirty="0" err="1"/>
              <a:t>Multiscale</a:t>
            </a:r>
            <a:r>
              <a:rPr lang="en-US" altLang="en-US" dirty="0"/>
              <a:t> Mission</a:t>
            </a:r>
            <a:endParaRPr lang="en-US" altLang="en-US" dirty="0" smtClean="0"/>
          </a:p>
        </p:txBody>
      </p:sp>
      <p:sp>
        <p:nvSpPr>
          <p:cNvPr id="4" name="TextBox 3"/>
          <p:cNvSpPr txBox="1"/>
          <p:nvPr/>
        </p:nvSpPr>
        <p:spPr>
          <a:xfrm>
            <a:off x="363538" y="1595438"/>
            <a:ext cx="4894262" cy="4062651"/>
          </a:xfrm>
          <a:prstGeom prst="rect">
            <a:avLst/>
          </a:prstGeom>
          <a:noFill/>
        </p:spPr>
        <p:txBody>
          <a:bodyPr wrap="squar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5613"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5613"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5613"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5613"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spcBef>
                <a:spcPts val="1200"/>
              </a:spcBef>
            </a:pPr>
            <a:r>
              <a:rPr lang="en-US" altLang="en-US" sz="2000" dirty="0">
                <a:latin typeface="Times New Roman" panose="02020603050405020304" pitchFamily="18" charset="0"/>
                <a:cs typeface="Times New Roman" panose="02020603050405020304" pitchFamily="18" charset="0"/>
              </a:rPr>
              <a:t>Understand the microphysics of magnetic reconnection by determining the kinetic processes occurring in the electron diffusion region that are responsible for </a:t>
            </a:r>
            <a:r>
              <a:rPr lang="en-US" altLang="en-US" sz="2000" dirty="0" err="1">
                <a:latin typeface="Times New Roman" panose="02020603050405020304" pitchFamily="18" charset="0"/>
                <a:cs typeface="Times New Roman" panose="02020603050405020304" pitchFamily="18" charset="0"/>
              </a:rPr>
              <a:t>collisionless</a:t>
            </a:r>
            <a:r>
              <a:rPr lang="en-US" altLang="en-US" sz="2000" dirty="0">
                <a:latin typeface="Times New Roman" panose="02020603050405020304" pitchFamily="18" charset="0"/>
                <a:cs typeface="Times New Roman" panose="02020603050405020304" pitchFamily="18" charset="0"/>
              </a:rPr>
              <a:t> magnetic reconnection, especially how reconnection is initiated. </a:t>
            </a:r>
          </a:p>
          <a:p>
            <a:pPr eaLnBrk="1" hangingPunct="1">
              <a:spcBef>
                <a:spcPts val="1200"/>
              </a:spcBef>
              <a:buFont typeface="Arial" pitchFamily="34" charset="0"/>
              <a:buChar char="•"/>
            </a:pPr>
            <a:r>
              <a:rPr lang="en-US" altLang="en-US" sz="1800" dirty="0">
                <a:latin typeface="Times New Roman" panose="02020603050405020304" pitchFamily="18" charset="0"/>
                <a:cs typeface="Times New Roman" panose="02020603050405020304" pitchFamily="18" charset="0"/>
              </a:rPr>
              <a:t>Determine the role played by electron inertia and turbulence in regulating magnetic reconnection.</a:t>
            </a:r>
          </a:p>
          <a:p>
            <a:pPr eaLnBrk="1" hangingPunct="1">
              <a:spcBef>
                <a:spcPts val="1200"/>
              </a:spcBef>
              <a:buFont typeface="Arial" pitchFamily="34" charset="0"/>
              <a:buChar char="•"/>
            </a:pPr>
            <a:r>
              <a:rPr lang="en-US" altLang="en-US" sz="1800" dirty="0">
                <a:latin typeface="Times New Roman" panose="02020603050405020304" pitchFamily="18" charset="0"/>
                <a:cs typeface="Times New Roman" panose="02020603050405020304" pitchFamily="18" charset="0"/>
              </a:rPr>
              <a:t>Determine the rate of magnetic reconnection and the parameters that control it.</a:t>
            </a:r>
          </a:p>
          <a:p>
            <a:pPr eaLnBrk="1" hangingPunct="1">
              <a:spcBef>
                <a:spcPts val="1200"/>
              </a:spcBef>
              <a:buFont typeface="Arial" pitchFamily="34" charset="0"/>
              <a:buChar char="•"/>
            </a:pPr>
            <a:r>
              <a:rPr lang="en-US" altLang="en-US" sz="1800" dirty="0">
                <a:latin typeface="Times New Roman" panose="02020603050405020304" pitchFamily="18" charset="0"/>
                <a:cs typeface="Times New Roman" panose="02020603050405020304" pitchFamily="18" charset="0"/>
              </a:rPr>
              <a:t>Determine the role played by ion inertia and turbulence in magnetic reconnection.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1403063"/>
            <a:ext cx="3081131" cy="4724400"/>
          </a:xfrm>
          <a:prstGeom prst="rect">
            <a:avLst/>
          </a:prstGeom>
        </p:spPr>
      </p:pic>
    </p:spTree>
    <p:extLst>
      <p:ext uri="{BB962C8B-B14F-4D97-AF65-F5344CB8AC3E}">
        <p14:creationId xmlns:p14="http://schemas.microsoft.com/office/powerpoint/2010/main" val="3519853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altLang="en-US" dirty="0" smtClean="0"/>
              <a:t>Magnetic Reconnection is a Fundamental Universal Process</a:t>
            </a:r>
          </a:p>
        </p:txBody>
      </p:sp>
      <p:pic>
        <p:nvPicPr>
          <p:cNvPr id="66562" name="Picture 9" descr="reconnection-places.jpg"/>
          <p:cNvPicPr>
            <a:picLocks noChangeAspect="1"/>
          </p:cNvPicPr>
          <p:nvPr/>
        </p:nvPicPr>
        <p:blipFill>
          <a:blip r:embed="rId3">
            <a:extLst>
              <a:ext uri="{28A0092B-C50C-407E-A947-70E740481C1C}">
                <a14:useLocalDpi xmlns:a14="http://schemas.microsoft.com/office/drawing/2010/main" val="0"/>
              </a:ext>
            </a:extLst>
          </a:blip>
          <a:srcRect l="71271" t="59799" r="27327" b="9325"/>
          <a:stretch>
            <a:fillRect/>
          </a:stretch>
        </p:blipFill>
        <p:spPr bwMode="auto">
          <a:xfrm>
            <a:off x="6086475" y="5505450"/>
            <a:ext cx="200025"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 name="Picture 6" descr="magnetosphere.jpg"/>
          <p:cNvPicPr>
            <a:picLocks noChangeAspect="1"/>
          </p:cNvPicPr>
          <p:nvPr/>
        </p:nvPicPr>
        <p:blipFill>
          <a:blip r:embed="rId4">
            <a:extLst>
              <a:ext uri="{28A0092B-C50C-407E-A947-70E740481C1C}">
                <a14:useLocalDpi xmlns:a14="http://schemas.microsoft.com/office/drawing/2010/main" val="0"/>
              </a:ext>
            </a:extLst>
          </a:blip>
          <a:srcRect t="433"/>
          <a:stretch>
            <a:fillRect/>
          </a:stretch>
        </p:blipFill>
        <p:spPr bwMode="auto">
          <a:xfrm>
            <a:off x="215900" y="1460500"/>
            <a:ext cx="5224463" cy="3419475"/>
          </a:xfrm>
          <a:prstGeom prst="rect">
            <a:avLst/>
          </a:prstGeom>
          <a:noFill/>
          <a:ln w="12700">
            <a:solidFill>
              <a:schemeClr val="tx1"/>
            </a:solidFill>
            <a:miter lim="800000"/>
            <a:headEnd/>
            <a:tailEnd/>
          </a:ln>
          <a:effectLst>
            <a:outerShdw blurRad="50800" dist="38100" dir="2700000" algn="tl" rotWithShape="0">
              <a:srgbClr val="808080">
                <a:alpha val="39999"/>
              </a:srgbClr>
            </a:outerShdw>
          </a:effectLst>
          <a:extLst>
            <a:ext uri="{909E8E84-426E-40DD-AFC4-6F175D3DCCD1}">
              <a14:hiddenFill xmlns:a14="http://schemas.microsoft.com/office/drawing/2010/main">
                <a:solidFill>
                  <a:srgbClr val="FFFFFF"/>
                </a:solidFill>
              </a14:hiddenFill>
            </a:ext>
          </a:extLst>
        </p:spPr>
      </p:pic>
      <p:pic>
        <p:nvPicPr>
          <p:cNvPr id="66564" name="Picture 9" descr="reconnection-places.jpg"/>
          <p:cNvPicPr>
            <a:picLocks noChangeAspect="1"/>
          </p:cNvPicPr>
          <p:nvPr/>
        </p:nvPicPr>
        <p:blipFill>
          <a:blip r:embed="rId5">
            <a:extLst>
              <a:ext uri="{28A0092B-C50C-407E-A947-70E740481C1C}">
                <a14:useLocalDpi xmlns:a14="http://schemas.microsoft.com/office/drawing/2010/main" val="0"/>
              </a:ext>
            </a:extLst>
          </a:blip>
          <a:srcRect l="55820" t="3427" r="871" b="7628"/>
          <a:stretch>
            <a:fillRect/>
          </a:stretch>
        </p:blipFill>
        <p:spPr bwMode="auto">
          <a:xfrm>
            <a:off x="4465638" y="3519488"/>
            <a:ext cx="4476750" cy="310673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846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969"/>
            <a:ext cx="8229600" cy="1143000"/>
          </a:xfrm>
        </p:spPr>
        <p:txBody>
          <a:bodyPr/>
          <a:lstStyle/>
          <a:p>
            <a:r>
              <a:rPr lang="en-US" dirty="0"/>
              <a:t>Chapman and Ferraro </a:t>
            </a:r>
            <a:r>
              <a:rPr lang="en-US" dirty="0" smtClean="0"/>
              <a:t>model</a:t>
            </a:r>
            <a:endParaRPr lang="en-US" dirty="0"/>
          </a:p>
        </p:txBody>
      </p:sp>
      <p:sp>
        <p:nvSpPr>
          <p:cNvPr id="3" name="Content Placeholder 2"/>
          <p:cNvSpPr>
            <a:spLocks noGrp="1"/>
          </p:cNvSpPr>
          <p:nvPr>
            <p:ph idx="1"/>
          </p:nvPr>
        </p:nvSpPr>
        <p:spPr>
          <a:xfrm>
            <a:off x="4953000" y="1212273"/>
            <a:ext cx="4038600" cy="4953000"/>
          </a:xfrm>
        </p:spPr>
        <p:txBody>
          <a:bodyPr/>
          <a:lstStyle/>
          <a:p>
            <a:r>
              <a:rPr lang="en-US" sz="2000" dirty="0"/>
              <a:t>Back in 1930 Chapman and Ferraro foresaw that a planetary magnetic field could provide an effective obstacle to the solar-wind plasma</a:t>
            </a:r>
            <a:r>
              <a:rPr lang="en-US" sz="2000" dirty="0" smtClean="0"/>
              <a:t>.</a:t>
            </a:r>
            <a:endParaRPr lang="en-US" sz="2000" dirty="0"/>
          </a:p>
          <a:p>
            <a:r>
              <a:rPr lang="en-US" sz="2000" dirty="0"/>
              <a:t>The solar-wind dynamic pressure presses on the outer reaches of the magnetic field confining it to a </a:t>
            </a:r>
            <a:r>
              <a:rPr lang="en-US" sz="2000" dirty="0" err="1"/>
              <a:t>magnetospheric</a:t>
            </a:r>
            <a:r>
              <a:rPr lang="en-US" sz="2000" dirty="0"/>
              <a:t> cavity that has a long tail consisting of two antiparallel bundles of magnetic flux that stretch in the </a:t>
            </a:r>
            <a:r>
              <a:rPr lang="en-US" sz="2000" dirty="0" err="1"/>
              <a:t>antisolar</a:t>
            </a:r>
            <a:r>
              <a:rPr lang="en-US" sz="2000" dirty="0"/>
              <a:t> direction. </a:t>
            </a:r>
          </a:p>
          <a:p>
            <a:r>
              <a:rPr lang="en-US" sz="2000" dirty="0"/>
              <a:t>The pressure of the magnetic field and plasma it contains establishes an equilibrium with the solar wind. </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395969"/>
            <a:ext cx="2105025" cy="27432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12" y="1315006"/>
            <a:ext cx="2352675" cy="2905125"/>
          </a:xfrm>
          <a:prstGeom prst="rect">
            <a:avLst/>
          </a:prstGeom>
        </p:spPr>
      </p:pic>
      <p:sp>
        <p:nvSpPr>
          <p:cNvPr id="6" name="TextBox 5"/>
          <p:cNvSpPr txBox="1"/>
          <p:nvPr/>
        </p:nvSpPr>
        <p:spPr>
          <a:xfrm>
            <a:off x="152400" y="4419600"/>
            <a:ext cx="2333625" cy="1754326"/>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The Earth's dipole field (left), flattened by the addition of the field of an image dipole (right), as proposed by Chapman and Ferraro. </a:t>
            </a:r>
            <a:endParaRPr lang="en-US" dirty="0" smtClean="0">
              <a:latin typeface="Times New Roman" panose="02020603050405020304" pitchFamily="18" charset="0"/>
              <a:cs typeface="Times New Roman" panose="02020603050405020304" pitchFamily="18" charset="0"/>
            </a:endParaRPr>
          </a:p>
        </p:txBody>
      </p:sp>
      <p:sp>
        <p:nvSpPr>
          <p:cNvPr id="7" name="TextBox 6"/>
          <p:cNvSpPr txBox="1"/>
          <p:nvPr/>
        </p:nvSpPr>
        <p:spPr>
          <a:xfrm rot="16200000">
            <a:off x="984849" y="2716293"/>
            <a:ext cx="1819729"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Perfect conductor</a:t>
            </a:r>
          </a:p>
        </p:txBody>
      </p:sp>
      <p:sp>
        <p:nvSpPr>
          <p:cNvPr id="8" name="TextBox 7"/>
          <p:cNvSpPr txBox="1"/>
          <p:nvPr/>
        </p:nvSpPr>
        <p:spPr>
          <a:xfrm>
            <a:off x="2590800" y="4188650"/>
            <a:ext cx="2362200" cy="2308324"/>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The formation of the Chapman-Ferraro cavity. Arrows trace the paths of ions and electrons by which Chapman and Ferraro proposed to account for ring current effects. </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97852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bwMode="auto">
          <a:xfrm>
            <a:off x="762000" y="0"/>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US" altLang="en-US" sz="3600" smtClean="0"/>
              <a:t>MMS Instrument Suite</a:t>
            </a:r>
          </a:p>
        </p:txBody>
      </p:sp>
      <p:pic>
        <p:nvPicPr>
          <p:cNvPr id="73730" name="Picture 1" descr="instrument-suite.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500" y="1066800"/>
            <a:ext cx="8672513" cy="528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9799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idx="4294967295"/>
          </p:nvPr>
        </p:nvSpPr>
        <p:spPr bwMode="auto">
          <a:xfrm>
            <a:off x="685800" y="174625"/>
            <a:ext cx="77724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01" tIns="45650" rIns="91301" bIns="45650"/>
          <a:lstStyle/>
          <a:p>
            <a:pPr eaLnBrk="1" hangingPunct="1"/>
            <a:r>
              <a:rPr lang="en-US" altLang="en-US" sz="3600" smtClean="0">
                <a:solidFill>
                  <a:srgbClr val="00134C"/>
                </a:solidFill>
                <a:ea typeface="ヒラギノ角ゴ Pro W3" charset="-128"/>
              </a:rPr>
              <a:t>Orbital Phases</a:t>
            </a:r>
            <a:endParaRPr lang="en-US" altLang="en-US" sz="3600" smtClean="0">
              <a:solidFill>
                <a:srgbClr val="000A64"/>
              </a:solidFill>
              <a:ea typeface="ヒラギノ角ゴ Pro W3" charset="-128"/>
            </a:endParaRPr>
          </a:p>
        </p:txBody>
      </p:sp>
      <p:sp>
        <p:nvSpPr>
          <p:cNvPr id="67586" name="Rectangle 4"/>
          <p:cNvSpPr txBox="1">
            <a:spLocks noChangeArrowheads="1"/>
          </p:cNvSpPr>
          <p:nvPr/>
        </p:nvSpPr>
        <p:spPr bwMode="auto">
          <a:xfrm>
            <a:off x="152400" y="1295400"/>
            <a:ext cx="8534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01" tIns="45650" rIns="91301" bIns="45650"/>
          <a:lstStyle>
            <a:lvl1pPr marL="342900" indent="-342900" eaLnBrk="0" hangingPunct="0">
              <a:defRPr sz="2400">
                <a:solidFill>
                  <a:schemeClr val="tx1"/>
                </a:solidFill>
                <a:latin typeface="Arial" pitchFamily="34" charset="0"/>
                <a:ea typeface="MS PGothic" pitchFamily="34" charset="-128"/>
              </a:defRPr>
            </a:lvl1pPr>
            <a:lvl2pPr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5613"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5613"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5613"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5613" eaLnBrk="0" fontAlgn="base" hangingPunct="0">
              <a:spcBef>
                <a:spcPct val="0"/>
              </a:spcBef>
              <a:spcAft>
                <a:spcPct val="0"/>
              </a:spcAft>
              <a:defRPr sz="2400">
                <a:solidFill>
                  <a:schemeClr val="tx1"/>
                </a:solidFill>
                <a:latin typeface="Arial" pitchFamily="34" charset="0"/>
                <a:ea typeface="MS PGothic" pitchFamily="34" charset="-128"/>
              </a:defRPr>
            </a:lvl9pPr>
          </a:lstStyle>
          <a:p>
            <a:pPr lvl="1" indent="0" eaLnBrk="1" hangingPunct="1">
              <a:lnSpc>
                <a:spcPct val="90000"/>
              </a:lnSpc>
              <a:spcBef>
                <a:spcPct val="20000"/>
              </a:spcBef>
            </a:pPr>
            <a:r>
              <a:rPr lang="en-US" altLang="en-US">
                <a:latin typeface="Calibri" pitchFamily="34" charset="0"/>
              </a:rPr>
              <a:t>MMS employs two mission phases with inclination of 28 deg. to optimize encounters with both dayside and nightside reconnection regions.</a:t>
            </a:r>
          </a:p>
        </p:txBody>
      </p:sp>
      <p:pic>
        <p:nvPicPr>
          <p:cNvPr id="67587" name="Picture 8" descr="mms-orbit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7500" y="2532063"/>
            <a:ext cx="8626475" cy="366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23123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Animation of reconnection and MMS orbit</a:t>
            </a:r>
            <a:endParaRPr lang="en-US" dirty="0"/>
          </a:p>
        </p:txBody>
      </p:sp>
      <p:pic>
        <p:nvPicPr>
          <p:cNvPr id="4" name="recon_000002.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49275" y="1600200"/>
            <a:ext cx="8045450" cy="4525963"/>
          </a:xfrm>
        </p:spPr>
      </p:pic>
    </p:spTree>
    <p:extLst>
      <p:ext uri="{BB962C8B-B14F-4D97-AF65-F5344CB8AC3E}">
        <p14:creationId xmlns:p14="http://schemas.microsoft.com/office/powerpoint/2010/main" val="42055323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76200" y="722313"/>
            <a:ext cx="6076950" cy="5334000"/>
          </a:xfrm>
        </p:spPr>
        <p:txBody>
          <a:bodyPr/>
          <a:lstStyle/>
          <a:p>
            <a:pPr>
              <a:buFont typeface="Arial" pitchFamily="34" charset="0"/>
              <a:buChar char="–"/>
            </a:pPr>
            <a:r>
              <a:rPr lang="en-US" altLang="en-US" sz="2400" dirty="0"/>
              <a:t>To a first approximation the magnetic field of the Earth can be expressed as that of a dipole. The dipole moment of the Earth is tilted ~11</a:t>
            </a:r>
            <a:r>
              <a:rPr lang="en-US" altLang="en-US" sz="2400" baseline="30000" dirty="0"/>
              <a:t>0</a:t>
            </a:r>
            <a:r>
              <a:rPr lang="en-US" altLang="en-US" sz="2400" dirty="0"/>
              <a:t> to the rotation axis with a present day value of </a:t>
            </a:r>
            <a:r>
              <a:rPr lang="en-US" altLang="en-US" sz="2400" dirty="0" smtClean="0"/>
              <a:t>8x10</a:t>
            </a:r>
            <a:r>
              <a:rPr lang="en-US" altLang="en-US" sz="2400" baseline="30000" dirty="0" smtClean="0"/>
              <a:t>15</a:t>
            </a:r>
            <a:r>
              <a:rPr lang="en-US" altLang="en-US" sz="2400" dirty="0" smtClean="0"/>
              <a:t>Tm</a:t>
            </a:r>
            <a:r>
              <a:rPr lang="en-US" altLang="en-US" sz="2400" baseline="30000" dirty="0" smtClean="0"/>
              <a:t>3 </a:t>
            </a:r>
            <a:r>
              <a:rPr lang="en-US" altLang="en-US" sz="2400" dirty="0"/>
              <a:t>or 30.4x10</a:t>
            </a:r>
            <a:r>
              <a:rPr lang="en-US" altLang="en-US" sz="2400" baseline="30000" dirty="0"/>
              <a:t>-6</a:t>
            </a:r>
            <a:r>
              <a:rPr lang="en-US" altLang="en-US" sz="2400" dirty="0"/>
              <a:t>TR</a:t>
            </a:r>
            <a:r>
              <a:rPr lang="en-US" altLang="en-US" sz="2400" baseline="-25000" dirty="0"/>
              <a:t>E</a:t>
            </a:r>
            <a:r>
              <a:rPr lang="en-US" altLang="en-US" sz="2400" baseline="30000" dirty="0"/>
              <a:t>3 </a:t>
            </a:r>
            <a:r>
              <a:rPr lang="en-US" altLang="en-US" sz="2400" dirty="0"/>
              <a:t>where R</a:t>
            </a:r>
            <a:r>
              <a:rPr lang="en-US" altLang="en-US" sz="2400" baseline="-25000" dirty="0"/>
              <a:t>E</a:t>
            </a:r>
            <a:r>
              <a:rPr lang="en-US" altLang="en-US" sz="2400" dirty="0"/>
              <a:t>=6371 km (one Earth radius).</a:t>
            </a:r>
          </a:p>
          <a:p>
            <a:pPr>
              <a:buFont typeface="Arial" pitchFamily="34" charset="0"/>
              <a:buChar char="–"/>
            </a:pPr>
            <a:r>
              <a:rPr lang="en-US" altLang="en-US" sz="2400" dirty="0"/>
              <a:t>In a coordinate system fixed to this dipole moment</a:t>
            </a:r>
          </a:p>
          <a:p>
            <a:pPr>
              <a:buFont typeface="Arial" pitchFamily="34" charset="0"/>
              <a:buChar char="–"/>
            </a:pPr>
            <a:endParaRPr lang="en-US" altLang="en-US" sz="2400" dirty="0"/>
          </a:p>
          <a:p>
            <a:pPr>
              <a:buFont typeface="Arial" pitchFamily="34" charset="0"/>
              <a:buChar char="–"/>
            </a:pPr>
            <a:endParaRPr lang="en-US" altLang="en-US" sz="2400" dirty="0"/>
          </a:p>
          <a:p>
            <a:pPr>
              <a:buFont typeface="Arial" pitchFamily="34" charset="0"/>
              <a:buChar char="–"/>
            </a:pPr>
            <a:endParaRPr lang="en-US" altLang="en-US" sz="2400" dirty="0"/>
          </a:p>
          <a:p>
            <a:pPr>
              <a:buFont typeface="Arial" pitchFamily="34" charset="0"/>
              <a:buChar char="–"/>
            </a:pPr>
            <a:endParaRPr lang="en-US" altLang="en-US" sz="2400" dirty="0"/>
          </a:p>
          <a:p>
            <a:pPr>
              <a:buFont typeface="Arial" pitchFamily="34" charset="0"/>
              <a:buNone/>
            </a:pPr>
            <a:r>
              <a:rPr lang="en-US" altLang="en-US" sz="2400" dirty="0"/>
              <a:t>    </a:t>
            </a:r>
            <a:r>
              <a:rPr lang="en-US" altLang="en-US" sz="2400" dirty="0" smtClean="0"/>
              <a:t>where    </a:t>
            </a:r>
            <a:r>
              <a:rPr lang="en-US" altLang="en-US" sz="2400" dirty="0"/>
              <a:t>is the magnetic colatitude, </a:t>
            </a:r>
          </a:p>
          <a:p>
            <a:pPr>
              <a:buFont typeface="Arial" pitchFamily="34" charset="0"/>
              <a:buNone/>
            </a:pPr>
            <a:r>
              <a:rPr lang="en-US" altLang="en-US" sz="2400" dirty="0"/>
              <a:t>    and </a:t>
            </a:r>
            <a:r>
              <a:rPr lang="en-US" altLang="en-US" sz="2400" dirty="0" smtClean="0"/>
              <a:t>M</a:t>
            </a:r>
            <a:r>
              <a:rPr lang="en-US" altLang="en-US" sz="2400" baseline="-25000" dirty="0" smtClean="0"/>
              <a:t>E</a:t>
            </a:r>
            <a:r>
              <a:rPr lang="en-US" altLang="en-US" sz="2400" dirty="0" smtClean="0"/>
              <a:t> </a:t>
            </a:r>
            <a:r>
              <a:rPr lang="en-US" altLang="en-US" sz="2400" dirty="0"/>
              <a:t>is the dipole magnetic moment.</a:t>
            </a:r>
          </a:p>
        </p:txBody>
      </p:sp>
      <p:graphicFrame>
        <p:nvGraphicFramePr>
          <p:cNvPr id="8196" name="Object 4"/>
          <p:cNvGraphicFramePr>
            <a:graphicFrameLocks noChangeAspect="1"/>
          </p:cNvGraphicFramePr>
          <p:nvPr>
            <p:extLst>
              <p:ext uri="{D42A27DB-BD31-4B8C-83A1-F6EECF244321}">
                <p14:modId xmlns:p14="http://schemas.microsoft.com/office/powerpoint/2010/main" val="657055727"/>
              </p:ext>
            </p:extLst>
          </p:nvPr>
        </p:nvGraphicFramePr>
        <p:xfrm>
          <a:off x="2794000" y="3465513"/>
          <a:ext cx="3100388" cy="2049462"/>
        </p:xfrm>
        <a:graphic>
          <a:graphicData uri="http://schemas.openxmlformats.org/presentationml/2006/ole">
            <mc:AlternateContent xmlns:mc="http://schemas.openxmlformats.org/markup-compatibility/2006">
              <mc:Choice xmlns:v="urn:schemas-microsoft-com:vml" Requires="v">
                <p:oleObj spid="_x0000_s38950" name="Equation" r:id="rId4" imgW="1536480" imgH="1015920" progId="Equation.3">
                  <p:embed/>
                </p:oleObj>
              </mc:Choice>
              <mc:Fallback>
                <p:oleObj name="Equation" r:id="rId4" imgW="1536480" imgH="1015920" progId="Equation.3">
                  <p:embed/>
                  <p:pic>
                    <p:nvPicPr>
                      <p:cNvPr id="0" name=""/>
                      <p:cNvPicPr>
                        <a:picLocks noChangeAspect="1" noChangeArrowheads="1"/>
                      </p:cNvPicPr>
                      <p:nvPr/>
                    </p:nvPicPr>
                    <p:blipFill>
                      <a:blip r:embed="rId5"/>
                      <a:srcRect/>
                      <a:stretch>
                        <a:fillRect/>
                      </a:stretch>
                    </p:blipFill>
                    <p:spPr bwMode="auto">
                      <a:xfrm>
                        <a:off x="2794000" y="3465513"/>
                        <a:ext cx="3100388" cy="2049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197" name="Object 5"/>
          <p:cNvGraphicFramePr>
            <a:graphicFrameLocks noChangeAspect="1"/>
          </p:cNvGraphicFramePr>
          <p:nvPr>
            <p:extLst>
              <p:ext uri="{D42A27DB-BD31-4B8C-83A1-F6EECF244321}">
                <p14:modId xmlns:p14="http://schemas.microsoft.com/office/powerpoint/2010/main" val="3279616894"/>
              </p:ext>
            </p:extLst>
          </p:nvPr>
        </p:nvGraphicFramePr>
        <p:xfrm>
          <a:off x="1265238" y="5638800"/>
          <a:ext cx="293687" cy="317500"/>
        </p:xfrm>
        <a:graphic>
          <a:graphicData uri="http://schemas.openxmlformats.org/presentationml/2006/ole">
            <mc:AlternateContent xmlns:mc="http://schemas.openxmlformats.org/markup-compatibility/2006">
              <mc:Choice xmlns:v="urn:schemas-microsoft-com:vml" Requires="v">
                <p:oleObj spid="_x0000_s38951" name="Equation" r:id="rId6" imgW="164880" imgH="177480" progId="Equation.3">
                  <p:embed/>
                </p:oleObj>
              </mc:Choice>
              <mc:Fallback>
                <p:oleObj name="Equation" r:id="rId6" imgW="164880" imgH="177480" progId="Equation.3">
                  <p:embed/>
                  <p:pic>
                    <p:nvPicPr>
                      <p:cNvPr id="0" name=""/>
                      <p:cNvPicPr>
                        <a:picLocks noChangeAspect="1" noChangeArrowheads="1"/>
                      </p:cNvPicPr>
                      <p:nvPr/>
                    </p:nvPicPr>
                    <p:blipFill>
                      <a:blip r:embed="rId7"/>
                      <a:srcRect/>
                      <a:stretch>
                        <a:fillRect/>
                      </a:stretch>
                    </p:blipFill>
                    <p:spPr bwMode="auto">
                      <a:xfrm>
                        <a:off x="1265238" y="5638800"/>
                        <a:ext cx="293687"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8" name="Text Box 6"/>
          <p:cNvSpPr txBox="1">
            <a:spLocks noChangeArrowheads="1"/>
          </p:cNvSpPr>
          <p:nvPr/>
        </p:nvSpPr>
        <p:spPr bwMode="auto">
          <a:xfrm>
            <a:off x="457201" y="141288"/>
            <a:ext cx="839787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800" b="1" dirty="0">
                <a:latin typeface="Times New Roman" panose="02020603050405020304" pitchFamily="18" charset="0"/>
                <a:cs typeface="Times New Roman" panose="02020603050405020304" pitchFamily="18" charset="0"/>
              </a:rPr>
              <a:t>The Earth’s Magnetic </a:t>
            </a:r>
            <a:r>
              <a:rPr lang="en-US" altLang="en-US" sz="2800" b="1" dirty="0" smtClean="0">
                <a:latin typeface="Times New Roman" panose="02020603050405020304" pitchFamily="18" charset="0"/>
                <a:cs typeface="Times New Roman" panose="02020603050405020304" pitchFamily="18" charset="0"/>
              </a:rPr>
              <a:t>Field (Spherical </a:t>
            </a:r>
            <a:r>
              <a:rPr lang="en-US" altLang="en-US" sz="2800" b="1" dirty="0">
                <a:latin typeface="Times New Roman" panose="02020603050405020304" pitchFamily="18" charset="0"/>
                <a:cs typeface="Times New Roman" panose="02020603050405020304" pitchFamily="18" charset="0"/>
              </a:rPr>
              <a:t>Coordinates)</a:t>
            </a:r>
          </a:p>
        </p:txBody>
      </p:sp>
      <p:grpSp>
        <p:nvGrpSpPr>
          <p:cNvPr id="8217" name="Group 25"/>
          <p:cNvGrpSpPr>
            <a:grpSpLocks/>
          </p:cNvGrpSpPr>
          <p:nvPr/>
        </p:nvGrpSpPr>
        <p:grpSpPr bwMode="auto">
          <a:xfrm>
            <a:off x="6553200" y="3694113"/>
            <a:ext cx="2339975" cy="2728912"/>
            <a:chOff x="4224" y="2327"/>
            <a:chExt cx="1474" cy="1719"/>
          </a:xfrm>
        </p:grpSpPr>
        <p:grpSp>
          <p:nvGrpSpPr>
            <p:cNvPr id="8207" name="Group 15"/>
            <p:cNvGrpSpPr>
              <a:grpSpLocks/>
            </p:cNvGrpSpPr>
            <p:nvPr/>
          </p:nvGrpSpPr>
          <p:grpSpPr bwMode="auto">
            <a:xfrm>
              <a:off x="4224" y="2352"/>
              <a:ext cx="1248" cy="1584"/>
              <a:chOff x="4224" y="2160"/>
              <a:chExt cx="1248" cy="1584"/>
            </a:xfrm>
          </p:grpSpPr>
          <p:grpSp>
            <p:nvGrpSpPr>
              <p:cNvPr id="8201" name="Group 9"/>
              <p:cNvGrpSpPr>
                <a:grpSpLocks/>
              </p:cNvGrpSpPr>
              <p:nvPr/>
            </p:nvGrpSpPr>
            <p:grpSpPr bwMode="auto">
              <a:xfrm>
                <a:off x="4704" y="2160"/>
                <a:ext cx="768" cy="1056"/>
                <a:chOff x="3792" y="2352"/>
                <a:chExt cx="768" cy="864"/>
              </a:xfrm>
            </p:grpSpPr>
            <p:sp>
              <p:nvSpPr>
                <p:cNvPr id="8199" name="Line 7"/>
                <p:cNvSpPr>
                  <a:spLocks noChangeShapeType="1"/>
                </p:cNvSpPr>
                <p:nvPr/>
              </p:nvSpPr>
              <p:spPr bwMode="auto">
                <a:xfrm>
                  <a:off x="3792" y="2352"/>
                  <a:ext cx="0" cy="8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0" name="Line 8"/>
                <p:cNvSpPr>
                  <a:spLocks noChangeShapeType="1"/>
                </p:cNvSpPr>
                <p:nvPr/>
              </p:nvSpPr>
              <p:spPr bwMode="auto">
                <a:xfrm flipH="1">
                  <a:off x="3792" y="3216"/>
                  <a:ext cx="76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202" name="Line 10"/>
              <p:cNvSpPr>
                <a:spLocks noChangeShapeType="1"/>
              </p:cNvSpPr>
              <p:nvPr/>
            </p:nvSpPr>
            <p:spPr bwMode="auto">
              <a:xfrm flipH="1">
                <a:off x="4224" y="3216"/>
                <a:ext cx="480" cy="52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3" name="Line 11"/>
              <p:cNvSpPr>
                <a:spLocks noChangeShapeType="1"/>
              </p:cNvSpPr>
              <p:nvPr/>
            </p:nvSpPr>
            <p:spPr bwMode="auto">
              <a:xfrm flipH="1">
                <a:off x="4704" y="2496"/>
                <a:ext cx="672" cy="72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4" name="Line 12"/>
              <p:cNvSpPr>
                <a:spLocks noChangeShapeType="1"/>
              </p:cNvSpPr>
              <p:nvPr/>
            </p:nvSpPr>
            <p:spPr bwMode="auto">
              <a:xfrm>
                <a:off x="5376" y="2496"/>
                <a:ext cx="0" cy="115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5" name="Line 13"/>
              <p:cNvSpPr>
                <a:spLocks noChangeShapeType="1"/>
              </p:cNvSpPr>
              <p:nvPr/>
            </p:nvSpPr>
            <p:spPr bwMode="auto">
              <a:xfrm>
                <a:off x="4704" y="3216"/>
                <a:ext cx="672" cy="43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6" name="Line 14"/>
              <p:cNvSpPr>
                <a:spLocks noChangeShapeType="1"/>
              </p:cNvSpPr>
              <p:nvPr/>
            </p:nvSpPr>
            <p:spPr bwMode="auto">
              <a:xfrm flipH="1" flipV="1">
                <a:off x="4704" y="2208"/>
                <a:ext cx="672" cy="2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209" name="Text Box 17"/>
            <p:cNvSpPr txBox="1">
              <a:spLocks noChangeArrowheads="1"/>
            </p:cNvSpPr>
            <p:nvPr/>
          </p:nvSpPr>
          <p:spPr bwMode="auto">
            <a:xfrm>
              <a:off x="4718" y="2875"/>
              <a:ext cx="4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
          <p:nvSpPr>
            <p:cNvPr id="8210" name="Text Box 18"/>
            <p:cNvSpPr txBox="1">
              <a:spLocks noChangeArrowheads="1"/>
            </p:cNvSpPr>
            <p:nvPr/>
          </p:nvSpPr>
          <p:spPr bwMode="auto">
            <a:xfrm>
              <a:off x="5220" y="2909"/>
              <a:ext cx="19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latin typeface="Symbol" pitchFamily="18" charset="2"/>
                </a:rPr>
                <a:t>q</a:t>
              </a:r>
            </a:p>
          </p:txBody>
        </p:sp>
        <p:sp>
          <p:nvSpPr>
            <p:cNvPr id="8211" name="Text Box 19"/>
            <p:cNvSpPr txBox="1">
              <a:spLocks noChangeArrowheads="1"/>
            </p:cNvSpPr>
            <p:nvPr/>
          </p:nvSpPr>
          <p:spPr bwMode="auto">
            <a:xfrm>
              <a:off x="4656" y="3504"/>
              <a:ext cx="43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latin typeface="Symbol" pitchFamily="18" charset="2"/>
                </a:rPr>
                <a:t>f</a:t>
              </a:r>
            </a:p>
          </p:txBody>
        </p:sp>
        <p:sp>
          <p:nvSpPr>
            <p:cNvPr id="8212" name="Text Box 20"/>
            <p:cNvSpPr txBox="1">
              <a:spLocks noChangeArrowheads="1"/>
            </p:cNvSpPr>
            <p:nvPr/>
          </p:nvSpPr>
          <p:spPr bwMode="auto">
            <a:xfrm>
              <a:off x="4972" y="3072"/>
              <a:ext cx="1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r</a:t>
              </a:r>
            </a:p>
          </p:txBody>
        </p:sp>
        <p:sp>
          <p:nvSpPr>
            <p:cNvPr id="8213" name="Text Box 21"/>
            <p:cNvSpPr txBox="1">
              <a:spLocks noChangeArrowheads="1"/>
            </p:cNvSpPr>
            <p:nvPr/>
          </p:nvSpPr>
          <p:spPr bwMode="auto">
            <a:xfrm>
              <a:off x="4262" y="3815"/>
              <a:ext cx="21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X</a:t>
              </a:r>
            </a:p>
          </p:txBody>
        </p:sp>
        <p:sp>
          <p:nvSpPr>
            <p:cNvPr id="8214" name="Text Box 22"/>
            <p:cNvSpPr txBox="1">
              <a:spLocks noChangeArrowheads="1"/>
            </p:cNvSpPr>
            <p:nvPr/>
          </p:nvSpPr>
          <p:spPr bwMode="auto">
            <a:xfrm>
              <a:off x="5462" y="3287"/>
              <a:ext cx="21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Y</a:t>
              </a:r>
            </a:p>
          </p:txBody>
        </p:sp>
        <p:sp>
          <p:nvSpPr>
            <p:cNvPr id="8215" name="Text Box 23"/>
            <p:cNvSpPr txBox="1">
              <a:spLocks noChangeArrowheads="1"/>
            </p:cNvSpPr>
            <p:nvPr/>
          </p:nvSpPr>
          <p:spPr bwMode="auto">
            <a:xfrm>
              <a:off x="4500" y="2327"/>
              <a:ext cx="20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Z</a:t>
              </a:r>
            </a:p>
          </p:txBody>
        </p:sp>
        <p:sp>
          <p:nvSpPr>
            <p:cNvPr id="8216" name="Text Box 24"/>
            <p:cNvSpPr txBox="1">
              <a:spLocks noChangeArrowheads="1"/>
            </p:cNvSpPr>
            <p:nvPr/>
          </p:nvSpPr>
          <p:spPr bwMode="auto">
            <a:xfrm>
              <a:off x="5126" y="2423"/>
              <a:ext cx="57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(X,Y,Z)</a:t>
              </a:r>
            </a:p>
          </p:txBody>
        </p:sp>
      </p:grpSp>
      <p:sp>
        <p:nvSpPr>
          <p:cNvPr id="8218" name="Text Box 26"/>
          <p:cNvSpPr txBox="1">
            <a:spLocks noChangeArrowheads="1"/>
          </p:cNvSpPr>
          <p:nvPr/>
        </p:nvSpPr>
        <p:spPr bwMode="auto">
          <a:xfrm>
            <a:off x="7384462" y="4378087"/>
            <a:ext cx="3561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smtClean="0">
                <a:latin typeface="Symbol" pitchFamily="18" charset="2"/>
              </a:rPr>
              <a:t>Q</a:t>
            </a:r>
            <a:endParaRPr lang="en-US" altLang="en-US" dirty="0">
              <a:latin typeface="Symbol" pitchFamily="18" charset="2"/>
            </a:endParaRPr>
          </a:p>
        </p:txBody>
      </p:sp>
      <p:sp>
        <p:nvSpPr>
          <p:cNvPr id="8222" name="AutoShape 30"/>
          <p:cNvSpPr>
            <a:spLocks noChangeArrowheads="1"/>
          </p:cNvSpPr>
          <p:nvPr/>
        </p:nvSpPr>
        <p:spPr bwMode="auto">
          <a:xfrm>
            <a:off x="7315200" y="4829175"/>
            <a:ext cx="457200" cy="200025"/>
          </a:xfrm>
          <a:prstGeom prst="curvedDownArrow">
            <a:avLst>
              <a:gd name="adj1" fmla="val 2709"/>
              <a:gd name="adj2" fmla="val 91429"/>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24" name="AutoShape 32"/>
          <p:cNvSpPr>
            <a:spLocks noChangeArrowheads="1"/>
          </p:cNvSpPr>
          <p:nvPr/>
        </p:nvSpPr>
        <p:spPr bwMode="auto">
          <a:xfrm>
            <a:off x="7162800" y="5791200"/>
            <a:ext cx="838200" cy="152400"/>
          </a:xfrm>
          <a:prstGeom prst="curvedUpArrow">
            <a:avLst>
              <a:gd name="adj1" fmla="val 110000"/>
              <a:gd name="adj2" fmla="val 22000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25" name="AutoShape 33"/>
          <p:cNvSpPr>
            <a:spLocks noChangeArrowheads="1"/>
          </p:cNvSpPr>
          <p:nvPr/>
        </p:nvSpPr>
        <p:spPr bwMode="auto">
          <a:xfrm flipV="1">
            <a:off x="7924800" y="4648200"/>
            <a:ext cx="304800" cy="1066800"/>
          </a:xfrm>
          <a:prstGeom prst="curvedLeftArrow">
            <a:avLst>
              <a:gd name="adj1" fmla="val 70000"/>
              <a:gd name="adj2" fmla="val 14000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86078" y="1055928"/>
            <a:ext cx="2991643" cy="2268905"/>
          </a:xfrm>
          <a:prstGeom prst="rect">
            <a:avLst/>
          </a:prstGeom>
        </p:spPr>
      </p:pic>
    </p:spTree>
    <p:extLst>
      <p:ext uri="{BB962C8B-B14F-4D97-AF65-F5344CB8AC3E}">
        <p14:creationId xmlns:p14="http://schemas.microsoft.com/office/powerpoint/2010/main" val="34085884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ChangeArrowheads="1"/>
          </p:cNvSpPr>
          <p:nvPr/>
        </p:nvSpPr>
        <p:spPr bwMode="auto">
          <a:xfrm>
            <a:off x="685800" y="2971800"/>
            <a:ext cx="77724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a:spcBef>
                <a:spcPct val="20000"/>
              </a:spcBef>
              <a:buChar char="•"/>
              <a:defRPr sz="3200">
                <a:solidFill>
                  <a:schemeClr val="tx1"/>
                </a:solidFill>
                <a:latin typeface="Arial" pitchFamily="34" charset="0"/>
              </a:defRPr>
            </a:lvl1pPr>
            <a:lvl2pPr marL="990600" indent="-533400">
              <a:spcBef>
                <a:spcPct val="20000"/>
              </a:spcBef>
              <a:buChar char="–"/>
              <a:defRPr sz="2800">
                <a:solidFill>
                  <a:schemeClr val="tx1"/>
                </a:solidFill>
                <a:latin typeface="Arial" pitchFamily="34" charset="0"/>
              </a:defRPr>
            </a:lvl2pPr>
            <a:lvl3pPr marL="1371600" indent="-457200">
              <a:spcBef>
                <a:spcPct val="20000"/>
              </a:spcBef>
              <a:buChar char="•"/>
              <a:defRPr sz="2400">
                <a:solidFill>
                  <a:schemeClr val="tx1"/>
                </a:solidFill>
                <a:latin typeface="Arial" pitchFamily="34" charset="0"/>
              </a:defRPr>
            </a:lvl3pPr>
            <a:lvl4pPr marL="1752600" indent="-381000">
              <a:spcBef>
                <a:spcPct val="20000"/>
              </a:spcBef>
              <a:buChar char="–"/>
              <a:defRPr sz="2000">
                <a:solidFill>
                  <a:schemeClr val="tx1"/>
                </a:solidFill>
                <a:latin typeface="Arial" pitchFamily="34" charset="0"/>
              </a:defRPr>
            </a:lvl4pPr>
            <a:lvl5pPr marL="2209800" indent="-381000">
              <a:spcBef>
                <a:spcPct val="20000"/>
              </a:spcBef>
              <a:buChar char="»"/>
              <a:defRPr sz="2000">
                <a:solidFill>
                  <a:schemeClr val="tx1"/>
                </a:solidFill>
                <a:latin typeface="Arial" pitchFamily="34" charset="0"/>
              </a:defRPr>
            </a:lvl5pPr>
            <a:lvl6pPr marL="2667000" indent="-381000" fontAlgn="base">
              <a:spcBef>
                <a:spcPct val="20000"/>
              </a:spcBef>
              <a:spcAft>
                <a:spcPct val="0"/>
              </a:spcAft>
              <a:buChar char="»"/>
              <a:defRPr sz="2000">
                <a:solidFill>
                  <a:schemeClr val="tx1"/>
                </a:solidFill>
                <a:latin typeface="Arial" pitchFamily="34" charset="0"/>
              </a:defRPr>
            </a:lvl6pPr>
            <a:lvl7pPr marL="3124200" indent="-381000" fontAlgn="base">
              <a:spcBef>
                <a:spcPct val="20000"/>
              </a:spcBef>
              <a:spcAft>
                <a:spcPct val="0"/>
              </a:spcAft>
              <a:buChar char="»"/>
              <a:defRPr sz="2000">
                <a:solidFill>
                  <a:schemeClr val="tx1"/>
                </a:solidFill>
                <a:latin typeface="Arial" pitchFamily="34" charset="0"/>
              </a:defRPr>
            </a:lvl7pPr>
            <a:lvl8pPr marL="3581400" indent="-381000" fontAlgn="base">
              <a:spcBef>
                <a:spcPct val="20000"/>
              </a:spcBef>
              <a:spcAft>
                <a:spcPct val="0"/>
              </a:spcAft>
              <a:buChar char="»"/>
              <a:defRPr sz="2000">
                <a:solidFill>
                  <a:schemeClr val="tx1"/>
                </a:solidFill>
                <a:latin typeface="Arial" pitchFamily="34" charset="0"/>
              </a:defRPr>
            </a:lvl8pPr>
            <a:lvl9pPr marL="4038600" indent="-381000" fontAlgn="base">
              <a:spcBef>
                <a:spcPct val="20000"/>
              </a:spcBef>
              <a:spcAft>
                <a:spcPct val="0"/>
              </a:spcAft>
              <a:buChar char="»"/>
              <a:defRPr sz="2000">
                <a:solidFill>
                  <a:schemeClr val="tx1"/>
                </a:solidFill>
                <a:latin typeface="Arial" pitchFamily="34" charset="0"/>
              </a:defRPr>
            </a:lvl9pPr>
          </a:lstStyle>
          <a:p>
            <a:endParaRPr lang="en-US" altLang="en-US" sz="2400" dirty="0">
              <a:latin typeface="Times New Roman" panose="02020603050405020304" pitchFamily="18" charset="0"/>
              <a:cs typeface="Times New Roman" panose="02020603050405020304" pitchFamily="18" charset="0"/>
            </a:endParaRPr>
          </a:p>
          <a:p>
            <a:endParaRPr lang="en-US" altLang="en-US" sz="2400" dirty="0">
              <a:latin typeface="Times New Roman" panose="02020603050405020304" pitchFamily="18" charset="0"/>
              <a:cs typeface="Times New Roman" panose="02020603050405020304" pitchFamily="18" charset="0"/>
            </a:endParaRPr>
          </a:p>
          <a:p>
            <a:endParaRPr lang="en-US" altLang="en-US" sz="2400" dirty="0" smtClean="0">
              <a:latin typeface="Times New Roman" panose="02020603050405020304" pitchFamily="18" charset="0"/>
              <a:cs typeface="Times New Roman" panose="02020603050405020304" pitchFamily="18" charset="0"/>
            </a:endParaRPr>
          </a:p>
          <a:p>
            <a:endParaRPr lang="en-US" altLang="en-US" sz="2400" dirty="0">
              <a:latin typeface="Times New Roman" panose="02020603050405020304" pitchFamily="18" charset="0"/>
              <a:cs typeface="Times New Roman" panose="02020603050405020304" pitchFamily="18" charset="0"/>
            </a:endParaRPr>
          </a:p>
          <a:p>
            <a:r>
              <a:rPr lang="en-US" altLang="en-US" sz="2400" dirty="0" smtClean="0">
                <a:latin typeface="Times New Roman" panose="02020603050405020304" pitchFamily="18" charset="0"/>
                <a:cs typeface="Times New Roman" panose="02020603050405020304" pitchFamily="18" charset="0"/>
              </a:rPr>
              <a:t>where </a:t>
            </a:r>
            <a:r>
              <a:rPr lang="en-US" altLang="en-US" sz="2400" dirty="0">
                <a:latin typeface="Times New Roman" panose="02020603050405020304" pitchFamily="18" charset="0"/>
                <a:cs typeface="Times New Roman" panose="02020603050405020304" pitchFamily="18" charset="0"/>
              </a:rPr>
              <a:t>r</a:t>
            </a:r>
            <a:r>
              <a:rPr lang="en-US" altLang="en-US" sz="2400" baseline="-25000" dirty="0">
                <a:latin typeface="Times New Roman" panose="02020603050405020304" pitchFamily="18" charset="0"/>
                <a:cs typeface="Times New Roman" panose="02020603050405020304" pitchFamily="18" charset="0"/>
              </a:rPr>
              <a:t>0 </a:t>
            </a:r>
            <a:r>
              <a:rPr lang="en-US" altLang="en-US" sz="2400" dirty="0">
                <a:latin typeface="Times New Roman" panose="02020603050405020304" pitchFamily="18" charset="0"/>
                <a:cs typeface="Times New Roman" panose="02020603050405020304" pitchFamily="18" charset="0"/>
              </a:rPr>
              <a:t>is the distance to equatorial crossing of the field line. It is most common to use the magnetic latitude     instead of the colatitude </a:t>
            </a:r>
            <a:endParaRPr lang="en-US" altLang="en-US" sz="2400" dirty="0" smtClean="0">
              <a:latin typeface="Times New Roman" panose="02020603050405020304" pitchFamily="18" charset="0"/>
              <a:cs typeface="Times New Roman" panose="02020603050405020304" pitchFamily="18" charset="0"/>
            </a:endParaRPr>
          </a:p>
          <a:p>
            <a:r>
              <a:rPr lang="en-US" altLang="en-US" sz="2400" dirty="0">
                <a:latin typeface="Times New Roman" panose="02020603050405020304" pitchFamily="18" charset="0"/>
                <a:cs typeface="Times New Roman" panose="02020603050405020304" pitchFamily="18" charset="0"/>
              </a:rPr>
              <a:t> </a:t>
            </a:r>
            <a:r>
              <a:rPr lang="en-US" altLang="en-US" sz="2400" dirty="0" smtClean="0">
                <a:latin typeface="Times New Roman" panose="02020603050405020304" pitchFamily="18" charset="0"/>
                <a:cs typeface="Times New Roman" panose="02020603050405020304" pitchFamily="18" charset="0"/>
              </a:rPr>
              <a:t>                                         </a:t>
            </a:r>
            <a:r>
              <a:rPr lang="en-US" altLang="en-US" sz="2400" dirty="0" smtClean="0">
                <a:latin typeface="Times New Roman" panose="02020603050405020304" pitchFamily="18" charset="0"/>
                <a:cs typeface="Times New Roman" panose="02020603050405020304" pitchFamily="18" charset="0"/>
              </a:rPr>
              <a:t>where </a:t>
            </a:r>
            <a:r>
              <a:rPr lang="en-US" altLang="en-US" sz="2400" i="1" dirty="0">
                <a:latin typeface="Times New Roman" panose="02020603050405020304" pitchFamily="18" charset="0"/>
                <a:cs typeface="Times New Roman" panose="02020603050405020304" pitchFamily="18" charset="0"/>
              </a:rPr>
              <a:t>L</a:t>
            </a:r>
            <a:r>
              <a:rPr lang="en-US" altLang="en-US" sz="2400" dirty="0">
                <a:latin typeface="Times New Roman" panose="02020603050405020304" pitchFamily="18" charset="0"/>
                <a:cs typeface="Times New Roman" panose="02020603050405020304" pitchFamily="18" charset="0"/>
              </a:rPr>
              <a:t> is measured in </a:t>
            </a:r>
            <a:r>
              <a:rPr lang="en-US" altLang="en-US" sz="2400" i="1" dirty="0">
                <a:latin typeface="Times New Roman" panose="02020603050405020304" pitchFamily="18" charset="0"/>
                <a:cs typeface="Times New Roman" panose="02020603050405020304" pitchFamily="18" charset="0"/>
              </a:rPr>
              <a:t>R</a:t>
            </a:r>
            <a:r>
              <a:rPr lang="en-US" altLang="en-US" sz="2400" i="1" baseline="-25000" dirty="0">
                <a:latin typeface="Times New Roman" panose="02020603050405020304" pitchFamily="18" charset="0"/>
                <a:cs typeface="Times New Roman" panose="02020603050405020304" pitchFamily="18" charset="0"/>
              </a:rPr>
              <a:t>E</a:t>
            </a:r>
            <a:r>
              <a:rPr lang="en-US" altLang="en-US" sz="2400" baseline="-25000" dirty="0">
                <a:latin typeface="Times New Roman" panose="02020603050405020304" pitchFamily="18" charset="0"/>
                <a:cs typeface="Times New Roman" panose="02020603050405020304" pitchFamily="18" charset="0"/>
              </a:rPr>
              <a:t>.</a:t>
            </a:r>
            <a:r>
              <a:rPr lang="en-US" altLang="en-US" sz="2400" dirty="0">
                <a:latin typeface="Times New Roman" panose="02020603050405020304" pitchFamily="18" charset="0"/>
                <a:cs typeface="Times New Roman" panose="02020603050405020304" pitchFamily="18" charset="0"/>
              </a:rPr>
              <a:t> </a:t>
            </a:r>
          </a:p>
          <a:p>
            <a:endParaRPr lang="en-US" altLang="en-US" sz="2400" dirty="0">
              <a:latin typeface="Times New Roman" panose="02020603050405020304" pitchFamily="18" charset="0"/>
              <a:cs typeface="Times New Roman" panose="02020603050405020304" pitchFamily="18" charset="0"/>
            </a:endParaRPr>
          </a:p>
          <a:p>
            <a:pPr>
              <a:buFont typeface="Arial" pitchFamily="34" charset="0"/>
              <a:buChar char="–"/>
            </a:pPr>
            <a:endParaRPr lang="en-US" altLang="en-US" sz="2400" dirty="0"/>
          </a:p>
          <a:p>
            <a:pPr>
              <a:buFontTx/>
              <a:buNone/>
            </a:pPr>
            <a:endParaRPr lang="en-US" altLang="en-US" sz="2400" dirty="0"/>
          </a:p>
        </p:txBody>
      </p:sp>
      <p:graphicFrame>
        <p:nvGraphicFramePr>
          <p:cNvPr id="12292" name="Object 4"/>
          <p:cNvGraphicFramePr>
            <a:graphicFrameLocks noChangeAspect="1"/>
          </p:cNvGraphicFramePr>
          <p:nvPr>
            <p:extLst>
              <p:ext uri="{D42A27DB-BD31-4B8C-83A1-F6EECF244321}">
                <p14:modId xmlns:p14="http://schemas.microsoft.com/office/powerpoint/2010/main" val="3350408727"/>
              </p:ext>
            </p:extLst>
          </p:nvPr>
        </p:nvGraphicFramePr>
        <p:xfrm>
          <a:off x="1066800" y="3021925"/>
          <a:ext cx="6208712" cy="879475"/>
        </p:xfrm>
        <a:graphic>
          <a:graphicData uri="http://schemas.openxmlformats.org/presentationml/2006/ole">
            <mc:AlternateContent xmlns:mc="http://schemas.openxmlformats.org/markup-compatibility/2006">
              <mc:Choice xmlns:v="urn:schemas-microsoft-com:vml" Requires="v">
                <p:oleObj spid="_x0000_s40030" name="Equation" r:id="rId4" imgW="3047760" imgH="431640" progId="Equation.DSMT4">
                  <p:embed/>
                </p:oleObj>
              </mc:Choice>
              <mc:Fallback>
                <p:oleObj name="Equation" r:id="rId4" imgW="3047760" imgH="431640" progId="Equation.DSMT4">
                  <p:embed/>
                  <p:pic>
                    <p:nvPicPr>
                      <p:cNvPr id="0" name=""/>
                      <p:cNvPicPr>
                        <a:picLocks noChangeAspect="1" noChangeArrowheads="1"/>
                      </p:cNvPicPr>
                      <p:nvPr/>
                    </p:nvPicPr>
                    <p:blipFill>
                      <a:blip r:embed="rId5"/>
                      <a:srcRect/>
                      <a:stretch>
                        <a:fillRect/>
                      </a:stretch>
                    </p:blipFill>
                    <p:spPr bwMode="auto">
                      <a:xfrm>
                        <a:off x="1066800" y="3021925"/>
                        <a:ext cx="6208712" cy="879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295" name="Object 7"/>
          <p:cNvGraphicFramePr>
            <a:graphicFrameLocks noChangeAspect="1"/>
          </p:cNvGraphicFramePr>
          <p:nvPr>
            <p:extLst>
              <p:ext uri="{D42A27DB-BD31-4B8C-83A1-F6EECF244321}">
                <p14:modId xmlns:p14="http://schemas.microsoft.com/office/powerpoint/2010/main" val="1618068963"/>
              </p:ext>
            </p:extLst>
          </p:nvPr>
        </p:nvGraphicFramePr>
        <p:xfrm>
          <a:off x="7772400" y="5029200"/>
          <a:ext cx="304800" cy="533400"/>
        </p:xfrm>
        <a:graphic>
          <a:graphicData uri="http://schemas.openxmlformats.org/presentationml/2006/ole">
            <mc:AlternateContent xmlns:mc="http://schemas.openxmlformats.org/markup-compatibility/2006">
              <mc:Choice xmlns:v="urn:schemas-microsoft-com:vml" Requires="v">
                <p:oleObj spid="_x0000_s40031" name="Equation" r:id="rId6" imgW="126720" imgH="177480" progId="Equation.3">
                  <p:embed/>
                </p:oleObj>
              </mc:Choice>
              <mc:Fallback>
                <p:oleObj name="Equation" r:id="rId6" imgW="126720" imgH="177480" progId="Equation.3">
                  <p:embed/>
                  <p:pic>
                    <p:nvPicPr>
                      <p:cNvPr id="0" name=""/>
                      <p:cNvPicPr>
                        <a:picLocks noChangeAspect="1" noChangeArrowheads="1"/>
                      </p:cNvPicPr>
                      <p:nvPr/>
                    </p:nvPicPr>
                    <p:blipFill>
                      <a:blip r:embed="rId7"/>
                      <a:srcRect/>
                      <a:stretch>
                        <a:fillRect/>
                      </a:stretch>
                    </p:blipFill>
                    <p:spPr bwMode="auto">
                      <a:xfrm>
                        <a:off x="7772400" y="5029200"/>
                        <a:ext cx="304800" cy="533400"/>
                      </a:xfrm>
                      <a:prstGeom prst="rect">
                        <a:avLst/>
                      </a:prstGeom>
                      <a:noFill/>
                      <a:ln>
                        <a:noFill/>
                      </a:ln>
                      <a:effectLst/>
                      <a:extLst/>
                    </p:spPr>
                  </p:pic>
                </p:oleObj>
              </mc:Fallback>
            </mc:AlternateContent>
          </a:graphicData>
        </a:graphic>
      </p:graphicFrame>
      <p:graphicFrame>
        <p:nvGraphicFramePr>
          <p:cNvPr id="12296" name="Object 8"/>
          <p:cNvGraphicFramePr>
            <a:graphicFrameLocks noChangeAspect="1"/>
          </p:cNvGraphicFramePr>
          <p:nvPr>
            <p:extLst>
              <p:ext uri="{D42A27DB-BD31-4B8C-83A1-F6EECF244321}">
                <p14:modId xmlns:p14="http://schemas.microsoft.com/office/powerpoint/2010/main" val="318607330"/>
              </p:ext>
            </p:extLst>
          </p:nvPr>
        </p:nvGraphicFramePr>
        <p:xfrm>
          <a:off x="1395413" y="5867400"/>
          <a:ext cx="2643187" cy="590550"/>
        </p:xfrm>
        <a:graphic>
          <a:graphicData uri="http://schemas.openxmlformats.org/presentationml/2006/ole">
            <mc:AlternateContent xmlns:mc="http://schemas.openxmlformats.org/markup-compatibility/2006">
              <mc:Choice xmlns:v="urn:schemas-microsoft-com:vml" Requires="v">
                <p:oleObj spid="_x0000_s40032" name="Equation" r:id="rId8" imgW="1015920" imgH="228600" progId="Equation.3">
                  <p:embed/>
                </p:oleObj>
              </mc:Choice>
              <mc:Fallback>
                <p:oleObj name="Equation" r:id="rId8" imgW="1015920" imgH="228600" progId="Equation.3">
                  <p:embed/>
                  <p:pic>
                    <p:nvPicPr>
                      <p:cNvPr id="0" name=""/>
                      <p:cNvPicPr>
                        <a:picLocks noChangeAspect="1" noChangeArrowheads="1"/>
                      </p:cNvPicPr>
                      <p:nvPr/>
                    </p:nvPicPr>
                    <p:blipFill>
                      <a:blip r:embed="rId9"/>
                      <a:srcRect/>
                      <a:stretch>
                        <a:fillRect/>
                      </a:stretch>
                    </p:blipFill>
                    <p:spPr bwMode="auto">
                      <a:xfrm>
                        <a:off x="1395413" y="5867400"/>
                        <a:ext cx="2643187" cy="590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297" name="Text Box 9"/>
          <p:cNvSpPr txBox="1">
            <a:spLocks noChangeArrowheads="1"/>
          </p:cNvSpPr>
          <p:nvPr/>
        </p:nvSpPr>
        <p:spPr bwMode="auto">
          <a:xfrm>
            <a:off x="152400" y="261610"/>
            <a:ext cx="8534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dirty="0">
                <a:latin typeface="Times New Roman" panose="02020603050405020304" pitchFamily="18" charset="0"/>
                <a:cs typeface="Times New Roman" panose="02020603050405020304" pitchFamily="18" charset="0"/>
              </a:rPr>
              <a:t>Dipole Magnetic Field Lines and the </a:t>
            </a:r>
            <a:r>
              <a:rPr lang="en-US" altLang="en-US" sz="2800" b="1" dirty="0" smtClean="0">
                <a:latin typeface="Times New Roman" panose="02020603050405020304" pitchFamily="18" charset="0"/>
                <a:cs typeface="Times New Roman" panose="02020603050405020304" pitchFamily="18" charset="0"/>
              </a:rPr>
              <a:t>L-shell Parameter</a:t>
            </a:r>
            <a:endParaRPr lang="en-US" altLang="en-US" sz="28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8200" y="784830"/>
            <a:ext cx="5309627" cy="2133604"/>
          </a:xfrm>
          <a:prstGeom prst="rect">
            <a:avLst/>
          </a:prstGeom>
        </p:spPr>
      </p:pic>
      <p:sp>
        <p:nvSpPr>
          <p:cNvPr id="3" name="TextBox 2"/>
          <p:cNvSpPr txBox="1"/>
          <p:nvPr/>
        </p:nvSpPr>
        <p:spPr>
          <a:xfrm>
            <a:off x="6324600" y="990600"/>
            <a:ext cx="2362200" cy="2031325"/>
          </a:xfrm>
          <a:prstGeom prst="rect">
            <a:avLst/>
          </a:prstGeom>
          <a:noFill/>
        </p:spPr>
        <p:txBody>
          <a:bodyPr wrap="square" rtlCol="0">
            <a:spAutoFit/>
          </a:bodyPr>
          <a:lstStyle/>
          <a:p>
            <a:r>
              <a:rPr lang="en-US" altLang="en-US" dirty="0">
                <a:latin typeface="Times New Roman" panose="02020603050405020304" pitchFamily="18" charset="0"/>
                <a:cs typeface="Times New Roman" panose="02020603050405020304" pitchFamily="18" charset="0"/>
              </a:rPr>
              <a:t>The magnetic field line for a dipole. </a:t>
            </a:r>
            <a:endParaRPr lang="en-US" altLang="en-US" dirty="0" smtClean="0">
              <a:latin typeface="Times New Roman" panose="02020603050405020304" pitchFamily="18" charset="0"/>
              <a:cs typeface="Times New Roman" panose="02020603050405020304" pitchFamily="18" charset="0"/>
            </a:endParaRPr>
          </a:p>
          <a:p>
            <a:r>
              <a:rPr lang="en-US" altLang="en-US" dirty="0" smtClean="0">
                <a:latin typeface="Times New Roman" panose="02020603050405020304" pitchFamily="18" charset="0"/>
                <a:cs typeface="Times New Roman" panose="02020603050405020304" pitchFamily="18" charset="0"/>
              </a:rPr>
              <a:t>Magnetic </a:t>
            </a:r>
            <a:r>
              <a:rPr lang="en-US" altLang="en-US" dirty="0">
                <a:latin typeface="Times New Roman" panose="02020603050405020304" pitchFamily="18" charset="0"/>
                <a:cs typeface="Times New Roman" panose="02020603050405020304" pitchFamily="18" charset="0"/>
              </a:rPr>
              <a:t>field lines are everywhere tangent to the magnetic field vector.</a:t>
            </a:r>
          </a:p>
          <a:p>
            <a:endParaRPr lang="en-US" dirty="0" smtClean="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624269238"/>
              </p:ext>
            </p:extLst>
          </p:nvPr>
        </p:nvGraphicFramePr>
        <p:xfrm>
          <a:off x="1968500" y="4156075"/>
          <a:ext cx="4864100" cy="490538"/>
        </p:xfrm>
        <a:graphic>
          <a:graphicData uri="http://schemas.openxmlformats.org/presentationml/2006/ole">
            <mc:AlternateContent xmlns:mc="http://schemas.openxmlformats.org/markup-compatibility/2006">
              <mc:Choice xmlns:v="urn:schemas-microsoft-com:vml" Requires="v">
                <p:oleObj spid="_x0000_s40033" name="Equation" r:id="rId11" imgW="2387520" imgH="241200" progId="Equation.DSMT4">
                  <p:embed/>
                </p:oleObj>
              </mc:Choice>
              <mc:Fallback>
                <p:oleObj name="Equation" r:id="rId11" imgW="2387520" imgH="241200" progId="Equation.DSMT4">
                  <p:embed/>
                  <p:pic>
                    <p:nvPicPr>
                      <p:cNvPr id="0" name="Object 4"/>
                      <p:cNvPicPr>
                        <a:picLocks noChangeAspect="1" noChangeArrowheads="1"/>
                      </p:cNvPicPr>
                      <p:nvPr/>
                    </p:nvPicPr>
                    <p:blipFill>
                      <a:blip r:embed="rId12"/>
                      <a:srcRect/>
                      <a:stretch>
                        <a:fillRect/>
                      </a:stretch>
                    </p:blipFill>
                    <p:spPr bwMode="auto">
                      <a:xfrm>
                        <a:off x="1968500" y="4156075"/>
                        <a:ext cx="4864100" cy="490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7204963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228600"/>
            <a:ext cx="7772400" cy="762000"/>
          </a:xfrm>
        </p:spPr>
        <p:txBody>
          <a:bodyPr/>
          <a:lstStyle/>
          <a:p>
            <a:r>
              <a:rPr lang="en-US" altLang="en-US" sz="2800" b="1" dirty="0"/>
              <a:t>Properties of the Earth’s Magnetic Field</a:t>
            </a:r>
          </a:p>
        </p:txBody>
      </p:sp>
      <p:sp>
        <p:nvSpPr>
          <p:cNvPr id="14339" name="Rectangle 3"/>
          <p:cNvSpPr>
            <a:spLocks noGrp="1" noChangeArrowheads="1"/>
          </p:cNvSpPr>
          <p:nvPr>
            <p:ph type="body" idx="1"/>
          </p:nvPr>
        </p:nvSpPr>
        <p:spPr>
          <a:xfrm>
            <a:off x="228600" y="914400"/>
            <a:ext cx="5029200" cy="5867400"/>
          </a:xfrm>
        </p:spPr>
        <p:txBody>
          <a:bodyPr/>
          <a:lstStyle/>
          <a:p>
            <a:r>
              <a:rPr lang="en-US" altLang="en-US" sz="2000" dirty="0"/>
              <a:t>The dipole moment of the Earth presently is ~</a:t>
            </a:r>
            <a:r>
              <a:rPr lang="en-US" altLang="en-US" sz="2000" dirty="0" smtClean="0"/>
              <a:t>8x10</a:t>
            </a:r>
            <a:r>
              <a:rPr lang="en-US" altLang="en-US" sz="2000" baseline="30000" dirty="0" smtClean="0"/>
              <a:t>15</a:t>
            </a:r>
            <a:r>
              <a:rPr lang="en-US" altLang="en-US" sz="2000" dirty="0" smtClean="0"/>
              <a:t>T</a:t>
            </a:r>
            <a:r>
              <a:rPr lang="en-US" altLang="en-US" sz="1050" dirty="0" smtClean="0"/>
              <a:t> </a:t>
            </a:r>
            <a:r>
              <a:rPr lang="en-US" altLang="en-US" sz="2000" dirty="0" smtClean="0"/>
              <a:t>m</a:t>
            </a:r>
            <a:r>
              <a:rPr lang="en-US" altLang="en-US" sz="2000" baseline="30000" dirty="0" smtClean="0"/>
              <a:t>3 </a:t>
            </a:r>
            <a:r>
              <a:rPr lang="en-US" altLang="en-US" sz="2000" dirty="0" smtClean="0"/>
              <a:t>  (3x10</a:t>
            </a:r>
            <a:r>
              <a:rPr lang="en-US" altLang="en-US" sz="2000" baseline="30000" dirty="0" smtClean="0"/>
              <a:t>-5</a:t>
            </a:r>
            <a:r>
              <a:rPr lang="en-US" altLang="en-US" sz="2000" dirty="0" smtClean="0"/>
              <a:t>T</a:t>
            </a:r>
            <a:r>
              <a:rPr lang="en-US" altLang="en-US" sz="900" dirty="0" smtClean="0"/>
              <a:t> </a:t>
            </a:r>
            <a:r>
              <a:rPr lang="en-US" altLang="en-US" sz="2000" dirty="0" smtClean="0"/>
              <a:t>R</a:t>
            </a:r>
            <a:r>
              <a:rPr lang="en-US" altLang="en-US" sz="2000" baseline="-25000" dirty="0" smtClean="0"/>
              <a:t>E</a:t>
            </a:r>
            <a:r>
              <a:rPr lang="en-US" altLang="en-US" sz="2000" baseline="30000" dirty="0" smtClean="0"/>
              <a:t>3</a:t>
            </a:r>
            <a:r>
              <a:rPr lang="en-US" altLang="en-US" sz="2000" dirty="0"/>
              <a:t>).</a:t>
            </a:r>
          </a:p>
          <a:p>
            <a:r>
              <a:rPr lang="en-US" altLang="en-US" sz="2000" dirty="0"/>
              <a:t>The dipole moment is tilted ~11</a:t>
            </a:r>
            <a:r>
              <a:rPr lang="en-US" altLang="en-US" sz="2000" baseline="30000" dirty="0"/>
              <a:t>0</a:t>
            </a:r>
            <a:r>
              <a:rPr lang="en-US" altLang="en-US" sz="2000" dirty="0"/>
              <a:t> with respect to the rotation axis.</a:t>
            </a:r>
          </a:p>
          <a:p>
            <a:r>
              <a:rPr lang="en-US" altLang="en-US" sz="2000" dirty="0"/>
              <a:t>The dipole moment is decreasing. </a:t>
            </a:r>
          </a:p>
          <a:p>
            <a:pPr lvl="1"/>
            <a:r>
              <a:rPr lang="en-US" altLang="en-US" sz="1800" dirty="0"/>
              <a:t>It was </a:t>
            </a:r>
            <a:r>
              <a:rPr lang="en-US" altLang="en-US" sz="1800" dirty="0" smtClean="0"/>
              <a:t>9.5x10</a:t>
            </a:r>
            <a:r>
              <a:rPr lang="en-US" altLang="en-US" sz="1800" baseline="30000" dirty="0" smtClean="0"/>
              <a:t>15</a:t>
            </a:r>
            <a:r>
              <a:rPr lang="en-US" altLang="en-US" sz="1800" dirty="0" smtClean="0"/>
              <a:t>T</a:t>
            </a:r>
            <a:r>
              <a:rPr lang="en-US" altLang="en-US" sz="100" dirty="0" smtClean="0"/>
              <a:t> </a:t>
            </a:r>
            <a:r>
              <a:rPr lang="en-US" altLang="en-US" sz="1800" dirty="0"/>
              <a:t>m</a:t>
            </a:r>
            <a:r>
              <a:rPr lang="en-US" altLang="en-US" sz="1800" baseline="30000" dirty="0"/>
              <a:t>3</a:t>
            </a:r>
            <a:r>
              <a:rPr lang="en-US" altLang="en-US" sz="1800" dirty="0"/>
              <a:t> in 1550 and had decreased to </a:t>
            </a:r>
            <a:r>
              <a:rPr lang="en-US" altLang="en-US" sz="1800" dirty="0" smtClean="0"/>
              <a:t>7.84x10</a:t>
            </a:r>
            <a:r>
              <a:rPr lang="en-US" altLang="en-US" sz="1800" baseline="30000" dirty="0" smtClean="0"/>
              <a:t>15</a:t>
            </a:r>
            <a:r>
              <a:rPr lang="en-US" altLang="en-US" sz="1800" dirty="0" smtClean="0"/>
              <a:t>T</a:t>
            </a:r>
            <a:r>
              <a:rPr lang="en-US" altLang="en-US" sz="100" dirty="0" smtClean="0"/>
              <a:t> </a:t>
            </a:r>
            <a:r>
              <a:rPr lang="en-US" altLang="en-US" sz="1800" dirty="0"/>
              <a:t>m</a:t>
            </a:r>
            <a:r>
              <a:rPr lang="en-US" altLang="en-US" sz="1800" baseline="30000" dirty="0"/>
              <a:t>3</a:t>
            </a:r>
            <a:r>
              <a:rPr lang="en-US" altLang="en-US" sz="1800" dirty="0"/>
              <a:t> in 1990. </a:t>
            </a:r>
            <a:r>
              <a:rPr lang="en-US" altLang="en-US" sz="1800" baseline="30000" dirty="0"/>
              <a:t> </a:t>
            </a:r>
          </a:p>
          <a:p>
            <a:pPr lvl="1"/>
            <a:r>
              <a:rPr lang="en-US" altLang="en-US" sz="1800" dirty="0"/>
              <a:t>The tilt also is changing. It was 3</a:t>
            </a:r>
            <a:r>
              <a:rPr lang="en-US" altLang="en-US" sz="1800" baseline="30000" dirty="0"/>
              <a:t>0</a:t>
            </a:r>
            <a:r>
              <a:rPr lang="en-US" altLang="en-US" sz="1800" dirty="0"/>
              <a:t> in 1550, rose to 11.5</a:t>
            </a:r>
            <a:r>
              <a:rPr lang="en-US" altLang="en-US" sz="1800" baseline="30000" dirty="0"/>
              <a:t>0</a:t>
            </a:r>
            <a:r>
              <a:rPr lang="en-US" altLang="en-US" sz="1800" dirty="0"/>
              <a:t> in 1850 and has subsequently decreased to 10.8</a:t>
            </a:r>
            <a:r>
              <a:rPr lang="en-US" altLang="en-US" sz="1800" baseline="30000" dirty="0"/>
              <a:t>0</a:t>
            </a:r>
            <a:r>
              <a:rPr lang="en-US" altLang="en-US" sz="1800" dirty="0"/>
              <a:t> in 1990.</a:t>
            </a:r>
          </a:p>
          <a:p>
            <a:r>
              <a:rPr lang="en-US" altLang="en-US" sz="2000" dirty="0"/>
              <a:t>In addition to the tilt angle the rotation axis of the Earth is inclined by 23.5</a:t>
            </a:r>
            <a:r>
              <a:rPr lang="en-US" altLang="en-US" sz="2000" baseline="30000" dirty="0"/>
              <a:t>0</a:t>
            </a:r>
            <a:r>
              <a:rPr lang="en-US" altLang="en-US" sz="2000" dirty="0"/>
              <a:t> with respect to the ecliptic pole. </a:t>
            </a:r>
          </a:p>
          <a:p>
            <a:pPr lvl="1"/>
            <a:r>
              <a:rPr lang="en-US" altLang="en-US" sz="1800" dirty="0"/>
              <a:t>Thus the Earth’s dipole axis can be inclined by ~35</a:t>
            </a:r>
            <a:r>
              <a:rPr lang="en-US" altLang="en-US" sz="1800" baseline="30000" dirty="0"/>
              <a:t>0</a:t>
            </a:r>
            <a:r>
              <a:rPr lang="en-US" altLang="en-US" sz="1800" dirty="0"/>
              <a:t> to the ecliptic pole. </a:t>
            </a:r>
          </a:p>
          <a:p>
            <a:pPr lvl="1"/>
            <a:r>
              <a:rPr lang="en-US" altLang="en-US" sz="1800" dirty="0"/>
              <a:t>The angle between the direction of the dipole and the solar wind varies between 56</a:t>
            </a:r>
            <a:r>
              <a:rPr lang="en-US" altLang="en-US" sz="1800" baseline="30000" dirty="0"/>
              <a:t>0</a:t>
            </a:r>
            <a:r>
              <a:rPr lang="en-US" altLang="en-US" sz="1800" dirty="0"/>
              <a:t> and 90</a:t>
            </a:r>
            <a:r>
              <a:rPr lang="en-US" altLang="en-US" sz="1800" baseline="30000" dirty="0"/>
              <a:t>0.</a:t>
            </a:r>
            <a:r>
              <a:rPr lang="en-US" altLang="en-US" sz="1800" dirty="0"/>
              <a:t> </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3680" t="5999" r="37115" b="-286"/>
          <a:stretch/>
        </p:blipFill>
        <p:spPr>
          <a:xfrm>
            <a:off x="5486400" y="1219200"/>
            <a:ext cx="3505200" cy="4191000"/>
          </a:xfrm>
          <a:prstGeom prst="rect">
            <a:avLst/>
          </a:prstGeom>
        </p:spPr>
      </p:pic>
    </p:spTree>
    <p:extLst>
      <p:ext uri="{BB962C8B-B14F-4D97-AF65-F5344CB8AC3E}">
        <p14:creationId xmlns:p14="http://schemas.microsoft.com/office/powerpoint/2010/main" val="1727371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4638"/>
            <a:ext cx="8229600" cy="639762"/>
          </a:xfrm>
        </p:spPr>
        <p:txBody>
          <a:bodyPr/>
          <a:lstStyle/>
          <a:p>
            <a:r>
              <a:rPr lang="en-US" altLang="en-US" sz="2800" b="1" dirty="0"/>
              <a:t>Three Kinds of Pressure</a:t>
            </a:r>
          </a:p>
        </p:txBody>
      </p:sp>
      <p:sp>
        <p:nvSpPr>
          <p:cNvPr id="16387" name="Rectangle 3"/>
          <p:cNvSpPr>
            <a:spLocks noGrp="1" noChangeArrowheads="1"/>
          </p:cNvSpPr>
          <p:nvPr>
            <p:ph type="body" idx="1"/>
          </p:nvPr>
        </p:nvSpPr>
        <p:spPr>
          <a:xfrm>
            <a:off x="457200" y="762000"/>
            <a:ext cx="8534400" cy="4525963"/>
          </a:xfrm>
        </p:spPr>
        <p:txBody>
          <a:bodyPr/>
          <a:lstStyle/>
          <a:p>
            <a:r>
              <a:rPr lang="en-US" altLang="en-US" sz="2400" dirty="0"/>
              <a:t>Dynamic pressure is like pressure of a flowing fluid</a:t>
            </a:r>
          </a:p>
          <a:p>
            <a:endParaRPr lang="en-US" altLang="en-US" sz="2400" dirty="0"/>
          </a:p>
          <a:p>
            <a:endParaRPr lang="en-US" altLang="en-US" sz="2400" dirty="0"/>
          </a:p>
          <a:p>
            <a:pPr>
              <a:buFontTx/>
              <a:buNone/>
            </a:pPr>
            <a:r>
              <a:rPr lang="en-US" altLang="en-US" sz="2400" dirty="0"/>
              <a:t>    where </a:t>
            </a:r>
            <a:r>
              <a:rPr lang="en-US" altLang="en-US" sz="2400" dirty="0">
                <a:latin typeface="Symbol" pitchFamily="18" charset="2"/>
              </a:rPr>
              <a:t>r</a:t>
            </a:r>
            <a:r>
              <a:rPr lang="en-US" altLang="en-US" sz="2400" dirty="0"/>
              <a:t> is the mass density </a:t>
            </a:r>
            <a:r>
              <a:rPr lang="en-US" altLang="en-US" sz="2400" dirty="0" smtClean="0"/>
              <a:t>(g/cm</a:t>
            </a:r>
            <a:r>
              <a:rPr lang="en-US" altLang="en-US" sz="2400" baseline="30000" dirty="0" smtClean="0"/>
              <a:t>3</a:t>
            </a:r>
            <a:r>
              <a:rPr lang="en-US" altLang="en-US" sz="2400" dirty="0"/>
              <a:t>) and V is the </a:t>
            </a:r>
            <a:r>
              <a:rPr lang="en-US" altLang="en-US" sz="2400" dirty="0" smtClean="0"/>
              <a:t>velocity (cm/s).</a:t>
            </a:r>
            <a:endParaRPr lang="en-US" altLang="en-US" sz="2400" dirty="0"/>
          </a:p>
          <a:p>
            <a:r>
              <a:rPr lang="en-US" altLang="en-US" sz="2400" dirty="0"/>
              <a:t>Thermal pressure of a fluid even if it is stationary.</a:t>
            </a:r>
          </a:p>
          <a:p>
            <a:endParaRPr lang="en-US" altLang="en-US" sz="2400" dirty="0"/>
          </a:p>
          <a:p>
            <a:pPr>
              <a:buFontTx/>
              <a:buNone/>
            </a:pPr>
            <a:r>
              <a:rPr lang="en-US" altLang="en-US" sz="2400" dirty="0"/>
              <a:t>    where </a:t>
            </a:r>
            <a:r>
              <a:rPr lang="en-US" altLang="en-US" sz="2400" i="1" dirty="0"/>
              <a:t>n</a:t>
            </a:r>
            <a:r>
              <a:rPr lang="en-US" altLang="en-US" sz="2400" dirty="0"/>
              <a:t> is the number </a:t>
            </a:r>
            <a:r>
              <a:rPr lang="en-US" altLang="en-US" sz="2400" dirty="0" smtClean="0"/>
              <a:t>density (cm</a:t>
            </a:r>
            <a:r>
              <a:rPr lang="en-US" altLang="en-US" sz="2400" baseline="30000" dirty="0" smtClean="0"/>
              <a:t>-3</a:t>
            </a:r>
            <a:r>
              <a:rPr lang="en-US" altLang="en-US" sz="2400" dirty="0" smtClean="0"/>
              <a:t>), </a:t>
            </a:r>
            <a:r>
              <a:rPr lang="en-US" altLang="en-US" sz="2400" i="1" dirty="0"/>
              <a:t>k</a:t>
            </a:r>
            <a:r>
              <a:rPr lang="en-US" altLang="en-US" sz="2400" dirty="0"/>
              <a:t> is the </a:t>
            </a:r>
            <a:r>
              <a:rPr lang="en-US" altLang="en-US" sz="2400" dirty="0" err="1"/>
              <a:t>Boltzman</a:t>
            </a:r>
            <a:r>
              <a:rPr lang="en-US" altLang="en-US" sz="2400" dirty="0"/>
              <a:t> constant (</a:t>
            </a:r>
            <a:r>
              <a:rPr lang="en-US" altLang="en-US" sz="2400" dirty="0" smtClean="0"/>
              <a:t>1.38x10</a:t>
            </a:r>
            <a:r>
              <a:rPr lang="en-US" altLang="en-US" sz="2400" baseline="30000" dirty="0" smtClean="0"/>
              <a:t>-16</a:t>
            </a:r>
            <a:r>
              <a:rPr lang="en-US" altLang="en-US" sz="2400" dirty="0" smtClean="0"/>
              <a:t> erg K</a:t>
            </a:r>
            <a:r>
              <a:rPr lang="en-US" altLang="en-US" sz="2400" baseline="30000" dirty="0" smtClean="0"/>
              <a:t>-1</a:t>
            </a:r>
            <a:r>
              <a:rPr lang="en-US" altLang="en-US" sz="2400" dirty="0"/>
              <a:t>) and </a:t>
            </a:r>
            <a:r>
              <a:rPr lang="en-US" altLang="en-US" sz="2400" i="1" dirty="0"/>
              <a:t>T</a:t>
            </a:r>
            <a:r>
              <a:rPr lang="en-US" altLang="en-US" sz="2400" dirty="0"/>
              <a:t> is the temperature.</a:t>
            </a:r>
          </a:p>
          <a:p>
            <a:r>
              <a:rPr lang="en-US" altLang="en-US" sz="2400" dirty="0"/>
              <a:t> The magnetic field can also exert pressure</a:t>
            </a:r>
          </a:p>
          <a:p>
            <a:endParaRPr lang="en-US" altLang="en-US" sz="2400" dirty="0"/>
          </a:p>
          <a:p>
            <a:pPr>
              <a:buFontTx/>
              <a:buNone/>
            </a:pPr>
            <a:r>
              <a:rPr lang="en-US" altLang="en-US" sz="2400" dirty="0"/>
              <a:t>    </a:t>
            </a:r>
          </a:p>
          <a:p>
            <a:pPr>
              <a:buFontTx/>
              <a:buNone/>
            </a:pPr>
            <a:r>
              <a:rPr lang="en-US" altLang="en-US" sz="2400" dirty="0"/>
              <a:t>    where B is the magnetic field intensity </a:t>
            </a:r>
            <a:r>
              <a:rPr lang="en-US" altLang="en-US" sz="2400" dirty="0" smtClean="0"/>
              <a:t>(Gauss).</a:t>
            </a:r>
            <a:endParaRPr lang="en-US" altLang="en-US" sz="2400" dirty="0">
              <a:latin typeface="Symbol" pitchFamily="18" charset="2"/>
            </a:endParaRPr>
          </a:p>
        </p:txBody>
      </p:sp>
      <p:graphicFrame>
        <p:nvGraphicFramePr>
          <p:cNvPr id="16388" name="Object 4"/>
          <p:cNvGraphicFramePr>
            <a:graphicFrameLocks noChangeAspect="1"/>
          </p:cNvGraphicFramePr>
          <p:nvPr>
            <p:extLst>
              <p:ext uri="{D42A27DB-BD31-4B8C-83A1-F6EECF244321}">
                <p14:modId xmlns:p14="http://schemas.microsoft.com/office/powerpoint/2010/main" val="1519685891"/>
              </p:ext>
            </p:extLst>
          </p:nvPr>
        </p:nvGraphicFramePr>
        <p:xfrm>
          <a:off x="3657600" y="1295400"/>
          <a:ext cx="1905000" cy="700088"/>
        </p:xfrm>
        <a:graphic>
          <a:graphicData uri="http://schemas.openxmlformats.org/presentationml/2006/ole">
            <mc:AlternateContent xmlns:mc="http://schemas.openxmlformats.org/markup-compatibility/2006">
              <mc:Choice xmlns:v="urn:schemas-microsoft-com:vml" Requires="v">
                <p:oleObj spid="_x0000_s41016" name="Equation" r:id="rId3" imgW="622080" imgH="228600" progId="Equation.3">
                  <p:embed/>
                </p:oleObj>
              </mc:Choice>
              <mc:Fallback>
                <p:oleObj name="Equation" r:id="rId3" imgW="62208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1295400"/>
                        <a:ext cx="1905000" cy="700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389" name="Object 5"/>
          <p:cNvGraphicFramePr>
            <a:graphicFrameLocks noChangeAspect="1"/>
          </p:cNvGraphicFramePr>
          <p:nvPr>
            <p:extLst>
              <p:ext uri="{D42A27DB-BD31-4B8C-83A1-F6EECF244321}">
                <p14:modId xmlns:p14="http://schemas.microsoft.com/office/powerpoint/2010/main" val="3598763519"/>
              </p:ext>
            </p:extLst>
          </p:nvPr>
        </p:nvGraphicFramePr>
        <p:xfrm>
          <a:off x="3587750" y="2895600"/>
          <a:ext cx="1824038" cy="660400"/>
        </p:xfrm>
        <a:graphic>
          <a:graphicData uri="http://schemas.openxmlformats.org/presentationml/2006/ole">
            <mc:AlternateContent xmlns:mc="http://schemas.openxmlformats.org/markup-compatibility/2006">
              <mc:Choice xmlns:v="urn:schemas-microsoft-com:vml" Requires="v">
                <p:oleObj spid="_x0000_s41017" name="Equation" r:id="rId5" imgW="596880" imgH="215640" progId="Equation.3">
                  <p:embed/>
                </p:oleObj>
              </mc:Choice>
              <mc:Fallback>
                <p:oleObj name="Equation" r:id="rId5" imgW="596880" imgH="215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7750" y="2895600"/>
                        <a:ext cx="1824038"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390" name="Object 6"/>
          <p:cNvGraphicFramePr>
            <a:graphicFrameLocks noChangeAspect="1"/>
          </p:cNvGraphicFramePr>
          <p:nvPr>
            <p:extLst>
              <p:ext uri="{D42A27DB-BD31-4B8C-83A1-F6EECF244321}">
                <p14:modId xmlns:p14="http://schemas.microsoft.com/office/powerpoint/2010/main" val="2756487005"/>
              </p:ext>
            </p:extLst>
          </p:nvPr>
        </p:nvGraphicFramePr>
        <p:xfrm>
          <a:off x="3776663" y="4606925"/>
          <a:ext cx="1285875" cy="985838"/>
        </p:xfrm>
        <a:graphic>
          <a:graphicData uri="http://schemas.openxmlformats.org/presentationml/2006/ole">
            <mc:AlternateContent xmlns:mc="http://schemas.openxmlformats.org/markup-compatibility/2006">
              <mc:Choice xmlns:v="urn:schemas-microsoft-com:vml" Requires="v">
                <p:oleObj spid="_x0000_s41018" name="Equation" r:id="rId7" imgW="545760" imgH="419040" progId="Equation.3">
                  <p:embed/>
                </p:oleObj>
              </mc:Choice>
              <mc:Fallback>
                <p:oleObj name="Equation" r:id="rId7" imgW="545760" imgH="419040" progId="Equation.3">
                  <p:embed/>
                  <p:pic>
                    <p:nvPicPr>
                      <p:cNvPr id="0" name=""/>
                      <p:cNvPicPr>
                        <a:picLocks noChangeAspect="1" noChangeArrowheads="1"/>
                      </p:cNvPicPr>
                      <p:nvPr/>
                    </p:nvPicPr>
                    <p:blipFill>
                      <a:blip r:embed="rId8"/>
                      <a:srcRect/>
                      <a:stretch>
                        <a:fillRect/>
                      </a:stretch>
                    </p:blipFill>
                    <p:spPr bwMode="auto">
                      <a:xfrm>
                        <a:off x="3776663" y="4606925"/>
                        <a:ext cx="1285875" cy="985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847427966"/>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Times New Roman" panose="02020603050405020304" pitchFamily="18" charset="0"/>
            <a:cs typeface="Times New Roman" panose="02020603050405020304" pitchFamily="18" charset="0"/>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9820</TotalTime>
  <Words>4127</Words>
  <Application>Microsoft Office PowerPoint</Application>
  <PresentationFormat>On-screen Show (4:3)</PresentationFormat>
  <Paragraphs>376</Paragraphs>
  <Slides>52</Slides>
  <Notes>21</Notes>
  <HiddenSlides>0</HiddenSlides>
  <MMClips>2</MMClips>
  <ScaleCrop>false</ScaleCrop>
  <HeadingPairs>
    <vt:vector size="6" baseType="variant">
      <vt:variant>
        <vt:lpstr>Theme</vt:lpstr>
      </vt:variant>
      <vt:variant>
        <vt:i4>1</vt:i4>
      </vt:variant>
      <vt:variant>
        <vt:lpstr>Embedded OLE Servers</vt:lpstr>
      </vt:variant>
      <vt:variant>
        <vt:i4>4</vt:i4>
      </vt:variant>
      <vt:variant>
        <vt:lpstr>Slide Titles</vt:lpstr>
      </vt:variant>
      <vt:variant>
        <vt:i4>52</vt:i4>
      </vt:variant>
    </vt:vector>
  </HeadingPairs>
  <TitlesOfParts>
    <vt:vector size="57" baseType="lpstr">
      <vt:lpstr>Default Design</vt:lpstr>
      <vt:lpstr>Equation</vt:lpstr>
      <vt:lpstr>MathType 6.0 Equation</vt:lpstr>
      <vt:lpstr>Document</vt:lpstr>
      <vt:lpstr>Slide</vt:lpstr>
      <vt:lpstr>   23. Magnetosphere.</vt:lpstr>
      <vt:lpstr>Magnetosphere</vt:lpstr>
      <vt:lpstr>PowerPoint Presentation</vt:lpstr>
      <vt:lpstr>PowerPoint Presentation</vt:lpstr>
      <vt:lpstr>Chapman and Ferraro model</vt:lpstr>
      <vt:lpstr>PowerPoint Presentation</vt:lpstr>
      <vt:lpstr>PowerPoint Presentation</vt:lpstr>
      <vt:lpstr>Properties of the Earth’s Magnetic Field</vt:lpstr>
      <vt:lpstr>Three Kinds of Pressure</vt:lpstr>
      <vt:lpstr>Solar Wind Pressure at the Earth</vt:lpstr>
      <vt:lpstr>Forming the Magnetopause</vt:lpstr>
      <vt:lpstr>PowerPoint Presentation</vt:lpstr>
      <vt:lpstr>PowerPoint Presentation</vt:lpstr>
      <vt:lpstr>PowerPoint Presentation</vt:lpstr>
      <vt:lpstr>PowerPoint Presentation</vt:lpstr>
      <vt:lpstr>The Magnetotail</vt:lpstr>
      <vt:lpstr>PowerPoint Presentation</vt:lpstr>
      <vt:lpstr>The Equatorial Current Sheet</vt:lpstr>
      <vt:lpstr>The Cross Section of the Tail</vt:lpstr>
      <vt:lpstr>PowerPoint Presentation</vt:lpstr>
      <vt:lpstr>PowerPoint Presentation</vt:lpstr>
      <vt:lpstr>PowerPoint Presentation</vt:lpstr>
      <vt:lpstr>Magnetotail Structure – Plasma Mantle, Plasma Sheet Boundary Layer and Central Plasma Sheet</vt:lpstr>
      <vt:lpstr>PowerPoint Presentation</vt:lpstr>
      <vt:lpstr>PowerPoint Presentation</vt:lpstr>
      <vt:lpstr>PowerPoint Presentation</vt:lpstr>
      <vt:lpstr> Magnetic Reconnection </vt:lpstr>
      <vt:lpstr>PowerPoint Presentation</vt:lpstr>
      <vt:lpstr>PowerPoint Presentation</vt:lpstr>
      <vt:lpstr>PowerPoint Presentation</vt:lpstr>
      <vt:lpstr>Magnetospheric Convection – Steps 2, 3,4 and 5</vt:lpstr>
      <vt:lpstr>PowerPoint Presentation</vt:lpstr>
      <vt:lpstr>PowerPoint Presentation</vt:lpstr>
      <vt:lpstr>PowerPoint Presentation</vt:lpstr>
      <vt:lpstr>The Plasmasphere</vt:lpstr>
      <vt:lpstr>PowerPoint Presentation</vt:lpstr>
      <vt:lpstr>The Plasmasphere</vt:lpstr>
      <vt:lpstr>PowerPoint Presentation</vt:lpstr>
      <vt:lpstr>Geomagnetic Storms</vt:lpstr>
      <vt:lpstr>Time Series of Images of the Auroral Substorm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Magnetospheric Multiscale Mission</vt:lpstr>
      <vt:lpstr>Magnetic Reconnection is a Fundamental Universal Process</vt:lpstr>
      <vt:lpstr>MMS Instrument Suite</vt:lpstr>
      <vt:lpstr>Orbital Phases</vt:lpstr>
      <vt:lpstr>Animation of reconnection and MMS orbit</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Solar Wind</dc:title>
  <dc:creator>Alexander Kosovichev</dc:creator>
  <cp:lastModifiedBy>sasha</cp:lastModifiedBy>
  <cp:revision>41</cp:revision>
  <cp:lastPrinted>2015-11-23T11:56:58Z</cp:lastPrinted>
  <dcterms:created xsi:type="dcterms:W3CDTF">2008-02-27T23:32:33Z</dcterms:created>
  <dcterms:modified xsi:type="dcterms:W3CDTF">2018-11-25T06:12:18Z</dcterms:modified>
</cp:coreProperties>
</file>