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doc" ContentType="application/msword"/>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320" r:id="rId2"/>
    <p:sldId id="257" r:id="rId3"/>
    <p:sldId id="258" r:id="rId4"/>
    <p:sldId id="259" r:id="rId5"/>
    <p:sldId id="260" r:id="rId6"/>
    <p:sldId id="261" r:id="rId7"/>
    <p:sldId id="262" r:id="rId8"/>
    <p:sldId id="263" r:id="rId9"/>
    <p:sldId id="321" r:id="rId10"/>
    <p:sldId id="265" r:id="rId11"/>
    <p:sldId id="317" r:id="rId12"/>
    <p:sldId id="266" r:id="rId13"/>
    <p:sldId id="318" r:id="rId14"/>
    <p:sldId id="329" r:id="rId15"/>
    <p:sldId id="330" r:id="rId16"/>
    <p:sldId id="267" r:id="rId17"/>
    <p:sldId id="268" r:id="rId18"/>
    <p:sldId id="269" r:id="rId19"/>
    <p:sldId id="270" r:id="rId20"/>
    <p:sldId id="331" r:id="rId21"/>
    <p:sldId id="275" r:id="rId22"/>
    <p:sldId id="332" r:id="rId23"/>
    <p:sldId id="271" r:id="rId24"/>
    <p:sldId id="272" r:id="rId25"/>
    <p:sldId id="274" r:id="rId26"/>
    <p:sldId id="322" r:id="rId27"/>
    <p:sldId id="323" r:id="rId28"/>
    <p:sldId id="324" r:id="rId29"/>
    <p:sldId id="325" r:id="rId30"/>
    <p:sldId id="326" r:id="rId31"/>
    <p:sldId id="327" r:id="rId32"/>
    <p:sldId id="328" r:id="rId33"/>
    <p:sldId id="278" r:id="rId34"/>
    <p:sldId id="279" r:id="rId35"/>
    <p:sldId id="280" r:id="rId36"/>
    <p:sldId id="333" r:id="rId37"/>
    <p:sldId id="281" r:id="rId38"/>
    <p:sldId id="282" r:id="rId39"/>
    <p:sldId id="283" r:id="rId40"/>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200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image" Target="../media/image2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image" Target="../media/image32.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image" Target="../media/image5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57.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58.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59.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6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63.emf"/></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image" Target="../media/image6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1138" y="0"/>
            <a:ext cx="3076575" cy="511175"/>
          </a:xfrm>
          <a:prstGeom prst="rect">
            <a:avLst/>
          </a:prstGeom>
        </p:spPr>
        <p:txBody>
          <a:bodyPr vert="horz" lIns="91440" tIns="45720" rIns="91440" bIns="45720" rtlCol="0"/>
          <a:lstStyle>
            <a:lvl1pPr algn="r">
              <a:defRPr sz="1200"/>
            </a:lvl1pPr>
          </a:lstStyle>
          <a:p>
            <a:fld id="{4C95D0FA-E382-4173-B1FA-CF534E7AD6B9}" type="datetimeFigureOut">
              <a:rPr lang="en-US" smtClean="0"/>
              <a:t>9/11/2018</a:t>
            </a:fld>
            <a:endParaRPr lang="en-US"/>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860925"/>
            <a:ext cx="5680075" cy="4605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721850"/>
            <a:ext cx="3076575" cy="5111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1138" y="9721850"/>
            <a:ext cx="3076575" cy="511175"/>
          </a:xfrm>
          <a:prstGeom prst="rect">
            <a:avLst/>
          </a:prstGeom>
        </p:spPr>
        <p:txBody>
          <a:bodyPr vert="horz" lIns="91440" tIns="45720" rIns="91440" bIns="45720" rtlCol="0" anchor="b"/>
          <a:lstStyle>
            <a:lvl1pPr algn="r">
              <a:defRPr sz="1200"/>
            </a:lvl1pPr>
          </a:lstStyle>
          <a:p>
            <a:fld id="{84CF14AB-9851-4DF5-960B-1D81C2CE88BC}" type="slidenum">
              <a:rPr lang="en-US" smtClean="0"/>
              <a:t>‹#›</a:t>
            </a:fld>
            <a:endParaRPr lang="en-US"/>
          </a:p>
        </p:txBody>
      </p:sp>
    </p:spTree>
    <p:extLst>
      <p:ext uri="{BB962C8B-B14F-4D97-AF65-F5344CB8AC3E}">
        <p14:creationId xmlns:p14="http://schemas.microsoft.com/office/powerpoint/2010/main" val="3041936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065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69963" eaLnBrk="0" hangingPunct="0">
              <a:spcBef>
                <a:spcPct val="30000"/>
              </a:spcBef>
              <a:defRPr sz="1200">
                <a:solidFill>
                  <a:schemeClr val="tx1"/>
                </a:solidFill>
                <a:latin typeface="Times New Roman" pitchFamily="18" charset="0"/>
                <a:ea typeface="ＭＳ Ｐゴシック" pitchFamily="34" charset="-128"/>
              </a:defRPr>
            </a:lvl1pPr>
            <a:lvl2pPr marL="742950" indent="-285750" algn="l" defTabSz="969963" eaLnBrk="0" hangingPunct="0">
              <a:spcBef>
                <a:spcPct val="30000"/>
              </a:spcBef>
              <a:defRPr sz="1200">
                <a:solidFill>
                  <a:schemeClr val="tx1"/>
                </a:solidFill>
                <a:latin typeface="Times New Roman" pitchFamily="18" charset="0"/>
                <a:ea typeface="ＭＳ Ｐゴシック" pitchFamily="34" charset="-128"/>
              </a:defRPr>
            </a:lvl2pPr>
            <a:lvl3pPr marL="1143000" indent="-228600" algn="l" defTabSz="969963" eaLnBrk="0" hangingPunct="0">
              <a:spcBef>
                <a:spcPct val="30000"/>
              </a:spcBef>
              <a:defRPr sz="1200">
                <a:solidFill>
                  <a:schemeClr val="tx1"/>
                </a:solidFill>
                <a:latin typeface="Times New Roman" pitchFamily="18" charset="0"/>
                <a:ea typeface="ＭＳ Ｐゴシック" pitchFamily="34" charset="-128"/>
              </a:defRPr>
            </a:lvl3pPr>
            <a:lvl4pPr marL="1600200" indent="-228600" algn="l" defTabSz="969963" eaLnBrk="0" hangingPunct="0">
              <a:spcBef>
                <a:spcPct val="30000"/>
              </a:spcBef>
              <a:defRPr sz="1200">
                <a:solidFill>
                  <a:schemeClr val="tx1"/>
                </a:solidFill>
                <a:latin typeface="Times New Roman" pitchFamily="18" charset="0"/>
                <a:ea typeface="ＭＳ Ｐゴシック" pitchFamily="34" charset="-128"/>
              </a:defRPr>
            </a:lvl4pPr>
            <a:lvl5pPr marL="2057400" indent="-228600" algn="l" defTabSz="969963" eaLnBrk="0" hangingPunct="0">
              <a:spcBef>
                <a:spcPct val="30000"/>
              </a:spcBef>
              <a:defRPr sz="1200">
                <a:solidFill>
                  <a:schemeClr val="tx1"/>
                </a:solidFill>
                <a:latin typeface="Times New Roman" pitchFamily="18" charset="0"/>
                <a:ea typeface="ＭＳ Ｐゴシック" pitchFamily="34" charset="-128"/>
              </a:defRPr>
            </a:lvl5pPr>
            <a:lvl6pPr marL="2514600" indent="-228600" defTabSz="969963"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6pPr>
            <a:lvl7pPr marL="2971800" indent="-228600" defTabSz="969963"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7pPr>
            <a:lvl8pPr marL="3429000" indent="-228600" defTabSz="969963"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8pPr>
            <a:lvl9pPr marL="3886200" indent="-228600" defTabSz="969963"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9pPr>
          </a:lstStyle>
          <a:p>
            <a:pPr algn="r" eaLnBrk="1" hangingPunct="1">
              <a:spcBef>
                <a:spcPct val="0"/>
              </a:spcBef>
            </a:pPr>
            <a:fld id="{0356895D-F1E9-4C9A-8C17-A3B2AECA8474}" type="slidenum">
              <a:rPr lang="en-US" altLang="en-US" smtClean="0"/>
              <a:pPr algn="r" eaLnBrk="1" hangingPunct="1">
                <a:spcBef>
                  <a:spcPct val="0"/>
                </a:spcBef>
              </a:pPr>
              <a:t>9</a:t>
            </a:fld>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88066" name="Notes Placeholder 2"/>
          <p:cNvSpPr>
            <a:spLocks noGrp="1"/>
          </p:cNvSpPr>
          <p:nvPr>
            <p:ph type="body" idx="1"/>
          </p:nvPr>
        </p:nvSpPr>
        <p:spPr/>
        <p:txBody>
          <a:bodyPr/>
          <a:lstStyle/>
          <a:p>
            <a:endParaRPr lang="en-US" altLang="en-US" smtClean="0">
              <a:ea typeface="ＭＳ Ｐゴシック" pitchFamily="34" charset="-128"/>
            </a:endParaRPr>
          </a:p>
        </p:txBody>
      </p:sp>
      <p:sp>
        <p:nvSpPr>
          <p:cNvPr id="88067" name="Slide Number Placeholder 3"/>
          <p:cNvSpPr>
            <a:spLocks noGrp="1"/>
          </p:cNvSpPr>
          <p:nvPr>
            <p:ph type="sldNum" sz="quarter" idx="5"/>
          </p:nvPr>
        </p:nvSpPr>
        <p:spPr>
          <a:noFill/>
        </p:spPr>
        <p:txBody>
          <a:bodyPr/>
          <a:lstStyle>
            <a:lvl1pPr defTabSz="994205" eaLnBrk="0" hangingPunct="0">
              <a:defRPr sz="2100" b="1">
                <a:solidFill>
                  <a:schemeClr val="bg1"/>
                </a:solidFill>
                <a:latin typeface="Arial" pitchFamily="34" charset="0"/>
                <a:ea typeface="ＭＳ Ｐゴシック" pitchFamily="34" charset="-128"/>
              </a:defRPr>
            </a:lvl1pPr>
            <a:lvl2pPr marL="792653" indent="-304867" defTabSz="994205" eaLnBrk="0" hangingPunct="0">
              <a:defRPr sz="2100" b="1">
                <a:solidFill>
                  <a:schemeClr val="bg1"/>
                </a:solidFill>
                <a:latin typeface="Arial" pitchFamily="34" charset="0"/>
                <a:ea typeface="ＭＳ Ｐゴシック" pitchFamily="34" charset="-128"/>
              </a:defRPr>
            </a:lvl2pPr>
            <a:lvl3pPr marL="1219467" indent="-243893" defTabSz="994205" eaLnBrk="0" hangingPunct="0">
              <a:defRPr sz="2100" b="1">
                <a:solidFill>
                  <a:schemeClr val="bg1"/>
                </a:solidFill>
                <a:latin typeface="Arial" pitchFamily="34" charset="0"/>
                <a:ea typeface="ＭＳ Ｐゴシック" pitchFamily="34" charset="-128"/>
              </a:defRPr>
            </a:lvl3pPr>
            <a:lvl4pPr marL="1707253" indent="-243893" defTabSz="994205" eaLnBrk="0" hangingPunct="0">
              <a:defRPr sz="2100" b="1">
                <a:solidFill>
                  <a:schemeClr val="bg1"/>
                </a:solidFill>
                <a:latin typeface="Arial" pitchFamily="34" charset="0"/>
                <a:ea typeface="ＭＳ Ｐゴシック" pitchFamily="34" charset="-128"/>
              </a:defRPr>
            </a:lvl4pPr>
            <a:lvl5pPr marL="2195040" indent="-243893" defTabSz="994205" eaLnBrk="0" hangingPunct="0">
              <a:defRPr sz="2100" b="1">
                <a:solidFill>
                  <a:schemeClr val="bg1"/>
                </a:solidFill>
                <a:latin typeface="Arial" pitchFamily="34" charset="0"/>
                <a:ea typeface="ＭＳ Ｐゴシック" pitchFamily="34" charset="-128"/>
              </a:defRPr>
            </a:lvl5pPr>
            <a:lvl6pPr marL="2682827" indent="-243893" algn="r" defTabSz="994205" eaLnBrk="0" fontAlgn="base" hangingPunct="0">
              <a:spcBef>
                <a:spcPct val="0"/>
              </a:spcBef>
              <a:spcAft>
                <a:spcPct val="0"/>
              </a:spcAft>
              <a:defRPr sz="2100" b="1">
                <a:solidFill>
                  <a:schemeClr val="bg1"/>
                </a:solidFill>
                <a:latin typeface="Arial" pitchFamily="34" charset="0"/>
                <a:ea typeface="ＭＳ Ｐゴシック" pitchFamily="34" charset="-128"/>
              </a:defRPr>
            </a:lvl6pPr>
            <a:lvl7pPr marL="3170613" indent="-243893" algn="r" defTabSz="994205" eaLnBrk="0" fontAlgn="base" hangingPunct="0">
              <a:spcBef>
                <a:spcPct val="0"/>
              </a:spcBef>
              <a:spcAft>
                <a:spcPct val="0"/>
              </a:spcAft>
              <a:defRPr sz="2100" b="1">
                <a:solidFill>
                  <a:schemeClr val="bg1"/>
                </a:solidFill>
                <a:latin typeface="Arial" pitchFamily="34" charset="0"/>
                <a:ea typeface="ＭＳ Ｐゴシック" pitchFamily="34" charset="-128"/>
              </a:defRPr>
            </a:lvl7pPr>
            <a:lvl8pPr marL="3658400" indent="-243893" algn="r" defTabSz="994205" eaLnBrk="0" fontAlgn="base" hangingPunct="0">
              <a:spcBef>
                <a:spcPct val="0"/>
              </a:spcBef>
              <a:spcAft>
                <a:spcPct val="0"/>
              </a:spcAft>
              <a:defRPr sz="2100" b="1">
                <a:solidFill>
                  <a:schemeClr val="bg1"/>
                </a:solidFill>
                <a:latin typeface="Arial" pitchFamily="34" charset="0"/>
                <a:ea typeface="ＭＳ Ｐゴシック" pitchFamily="34" charset="-128"/>
              </a:defRPr>
            </a:lvl8pPr>
            <a:lvl9pPr marL="4146187" indent="-243893" algn="r" defTabSz="994205" eaLnBrk="0" fontAlgn="base" hangingPunct="0">
              <a:spcBef>
                <a:spcPct val="0"/>
              </a:spcBef>
              <a:spcAft>
                <a:spcPct val="0"/>
              </a:spcAft>
              <a:defRPr sz="2100" b="1">
                <a:solidFill>
                  <a:schemeClr val="bg1"/>
                </a:solidFill>
                <a:latin typeface="Arial" pitchFamily="34" charset="0"/>
                <a:ea typeface="ＭＳ Ｐゴシック" pitchFamily="34" charset="-128"/>
              </a:defRPr>
            </a:lvl9pPr>
          </a:lstStyle>
          <a:p>
            <a:pPr eaLnBrk="1" hangingPunct="1"/>
            <a:fld id="{6004B957-426B-429F-AA02-E7CC40C687BF}" type="slidenum">
              <a:rPr lang="en-US" altLang="en-US" sz="1300" b="0">
                <a:solidFill>
                  <a:schemeClr val="tx1"/>
                </a:solidFill>
                <a:latin typeface="Times New Roman" pitchFamily="18" charset="0"/>
              </a:rPr>
              <a:pPr eaLnBrk="1" hangingPunct="1"/>
              <a:t>26</a:t>
            </a:fld>
            <a:endParaRPr lang="en-US" altLang="en-US" sz="1300" b="0">
              <a:solidFill>
                <a:schemeClr val="tx1"/>
              </a:solidFill>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Rot="1" noChangeAspect="1" noChangeArrowheads="1" noTextEdit="1"/>
          </p:cNvSpPr>
          <p:nvPr>
            <p:ph type="sldImg"/>
          </p:nvPr>
        </p:nvSpPr>
        <p:spPr>
          <a:xfrm>
            <a:off x="527050" y="261938"/>
            <a:ext cx="3124200" cy="2344737"/>
          </a:xfrm>
          <a:ln/>
        </p:spPr>
      </p:sp>
      <p:sp>
        <p:nvSpPr>
          <p:cNvPr id="90114" name="Rectangle 3"/>
          <p:cNvSpPr>
            <a:spLocks noGrp="1" noChangeArrowheads="1"/>
          </p:cNvSpPr>
          <p:nvPr>
            <p:ph type="body" idx="1"/>
          </p:nvPr>
        </p:nvSpPr>
        <p:spPr>
          <a:xfrm>
            <a:off x="233107" y="2944782"/>
            <a:ext cx="6570389" cy="6895786"/>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ea typeface="ＭＳ Ｐゴシック" pitchFamily="34" charset="-128"/>
              </a:rPr>
              <a:t>The first generation NST AO is </a:t>
            </a:r>
            <a:r>
              <a:rPr lang="ja-JP" altLang="en-US" smtClean="0">
                <a:ea typeface="ＭＳ Ｐゴシック" pitchFamily="34" charset="-128"/>
              </a:rPr>
              <a:t>“</a:t>
            </a:r>
            <a:r>
              <a:rPr lang="en-US" altLang="ja-JP" smtClean="0">
                <a:ea typeface="ＭＳ Ｐゴシック" pitchFamily="34" charset="-128"/>
              </a:rPr>
              <a:t>AO-76</a:t>
            </a:r>
            <a:r>
              <a:rPr lang="ja-JP" altLang="en-US" smtClean="0">
                <a:ea typeface="ＭＳ Ｐゴシック" pitchFamily="34" charset="-128"/>
              </a:rPr>
              <a:t>”</a:t>
            </a:r>
            <a:r>
              <a:rPr lang="en-US" altLang="ja-JP" smtClean="0">
                <a:ea typeface="ＭＳ Ｐゴシック" pitchFamily="34" charset="-128"/>
              </a:rPr>
              <a:t>.</a:t>
            </a:r>
          </a:p>
          <a:p>
            <a:pPr eaLnBrk="1" hangingPunct="1"/>
            <a:r>
              <a:rPr lang="en-US" altLang="en-US" smtClean="0">
                <a:ea typeface="ＭＳ Ｐゴシック" pitchFamily="34" charset="-128"/>
              </a:rPr>
              <a:t>The reason that we call it AO-76 is that the Shack-Hartmann WFS has a total of 76 sub-apertures. In other words, there are only 10 WFS sub-apertures across the telescope pupil. </a:t>
            </a:r>
          </a:p>
          <a:p>
            <a:pPr eaLnBrk="1" hangingPunct="1"/>
            <a:r>
              <a:rPr lang="en-US" altLang="en-US" smtClean="0">
                <a:ea typeface="ＭＳ Ｐゴシック" pitchFamily="34" charset="-128"/>
              </a:rPr>
              <a:t>AO-76 works fine for the IR observation, but it is unable to correct the seeing very well in the visible. </a:t>
            </a:r>
          </a:p>
          <a:p>
            <a:pPr eaLnBrk="1" hangingPunct="1"/>
            <a:r>
              <a:rPr lang="en-US" altLang="en-US" smtClean="0">
                <a:ea typeface="ＭＳ Ｐゴシック" pitchFamily="34" charset="-128"/>
              </a:rPr>
              <a:t>That is because the </a:t>
            </a:r>
            <a:r>
              <a:rPr lang="en-US" altLang="zh-CN" smtClean="0">
                <a:ea typeface="SimSun" pitchFamily="2" charset="-122"/>
              </a:rPr>
              <a:t>Fried parameter at Big Bear is about 6-8 cm in the visible. To acquire enough spatial sampling of wavefront distortion, we need a comparable number of wfs sub-apertures over the telescope pupil.</a:t>
            </a:r>
            <a:r>
              <a:rPr lang="en-US" altLang="en-US" smtClean="0">
                <a:ea typeface="ＭＳ Ｐゴシック" pitchFamily="34" charset="-128"/>
              </a:rPr>
              <a:t> </a:t>
            </a:r>
          </a:p>
          <a:p>
            <a:pPr eaLnBrk="1" hangingPunct="1"/>
            <a:r>
              <a:rPr lang="en-US" altLang="en-US" smtClean="0">
                <a:ea typeface="ＭＳ Ｐゴシック" pitchFamily="34" charset="-128"/>
              </a:rPr>
              <a:t>That is one of the main reason to push us to develop the 2</a:t>
            </a:r>
            <a:r>
              <a:rPr lang="en-US" altLang="en-US" baseline="30000" smtClean="0">
                <a:ea typeface="ＭＳ Ｐゴシック" pitchFamily="34" charset="-128"/>
              </a:rPr>
              <a:t>nd</a:t>
            </a:r>
            <a:r>
              <a:rPr lang="en-US" altLang="en-US" smtClean="0">
                <a:ea typeface="ＭＳ Ｐゴシック" pitchFamily="34" charset="-128"/>
              </a:rPr>
              <a:t> generation AO system: AO-308.</a:t>
            </a:r>
          </a:p>
          <a:p>
            <a:pPr eaLnBrk="1" hangingPunct="1"/>
            <a:r>
              <a:rPr lang="en-US" altLang="zh-CN" smtClean="0">
                <a:latin typeface="Arial" pitchFamily="34" charset="0"/>
                <a:ea typeface="SimSun" pitchFamily="2" charset="-122"/>
              </a:rPr>
              <a:t>AO-76 was appropriate for 0.5 m class telescopes, but only useful on the red end of the spectrum for NST.  Second generation has subapertures of comparable size as seeing (Fried parameter)</a:t>
            </a:r>
          </a:p>
          <a:p>
            <a:pPr eaLnBrk="1" hangingPunct="1"/>
            <a:r>
              <a:rPr lang="en-US" altLang="zh-CN" smtClean="0">
                <a:latin typeface="Arial" pitchFamily="34" charset="0"/>
                <a:ea typeface="SimSun" pitchFamily="2" charset="-122"/>
              </a:rPr>
              <a:t>20 subapertures across 1.6 m implies 8 cm resolution. Fried parameter is a measure of telescope aperture that would be diffraction limited</a:t>
            </a:r>
          </a:p>
          <a:p>
            <a:pPr eaLnBrk="1" hangingPunct="1"/>
            <a:endParaRPr lang="en-US" altLang="en-US" smtClean="0">
              <a:ea typeface="ＭＳ Ｐゴシック" pitchFamily="34" charset="-128"/>
            </a:endParaRPr>
          </a:p>
          <a:p>
            <a:pPr eaLnBrk="1" hangingPunct="1"/>
            <a:r>
              <a:rPr lang="en-US" altLang="zh-CN" b="1" smtClean="0">
                <a:solidFill>
                  <a:srgbClr val="FF0000"/>
                </a:solidFill>
                <a:ea typeface="ＭＳ Ｐゴシック" pitchFamily="34" charset="-128"/>
                <a:cs typeface="Arial" pitchFamily="34" charset="0"/>
              </a:rPr>
              <a:t>Diffraction limited observation in the visible need aid of speckle reconstruction and good seeing condition</a:t>
            </a:r>
            <a:endParaRPr lang="en-US" altLang="en-US" b="1" smtClean="0">
              <a:solidFill>
                <a:srgbClr val="FF0000"/>
              </a:solidFill>
              <a:ea typeface="ＭＳ Ｐゴシック" pitchFamily="34" charset="-128"/>
              <a:cs typeface="Arial" pitchFamily="34" charset="0"/>
            </a:endParaRPr>
          </a:p>
          <a:p>
            <a:pPr eaLnBrk="1" hangingPunct="1"/>
            <a:endParaRPr lang="en-US" altLang="zh-CN" smtClean="0">
              <a:ea typeface="SimSun"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p:cNvSpPr>
            <a:spLocks noGrp="1" noRot="1" noChangeAspect="1" noChangeArrowheads="1" noTextEdit="1"/>
          </p:cNvSpPr>
          <p:nvPr>
            <p:ph type="sldImg"/>
          </p:nvPr>
        </p:nvSpPr>
        <p:spPr>
          <a:xfrm>
            <a:off x="527050" y="261938"/>
            <a:ext cx="3124200" cy="2344737"/>
          </a:xfrm>
          <a:ln/>
        </p:spPr>
      </p:sp>
      <p:sp>
        <p:nvSpPr>
          <p:cNvPr id="92162" name="Rectangle 3"/>
          <p:cNvSpPr>
            <a:spLocks noGrp="1" noChangeArrowheads="1"/>
          </p:cNvSpPr>
          <p:nvPr>
            <p:ph type="body" idx="1"/>
          </p:nvPr>
        </p:nvSpPr>
        <p:spPr>
          <a:xfrm>
            <a:off x="233107" y="2944782"/>
            <a:ext cx="6570389" cy="6895786"/>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ea typeface="ＭＳ Ｐゴシック" pitchFamily="34" charset="-128"/>
              </a:rPr>
              <a:t>AO-308 integrates a Shack-Hartmann WFS with 308 sub-apertures: 20 sub-aperture across the telescope PM, providing enough spatial sampling of wavefront over the 1.6 m NST pupil. </a:t>
            </a:r>
          </a:p>
          <a:p>
            <a:pPr eaLnBrk="1" hangingPunct="1"/>
            <a:r>
              <a:rPr lang="en-US" altLang="en-US" smtClean="0">
                <a:ea typeface="ＭＳ Ｐゴシック" pitchFamily="34" charset="-128"/>
              </a:rPr>
              <a:t>Deformable mirror has a total of 357 actuators. </a:t>
            </a:r>
          </a:p>
          <a:p>
            <a:pPr eaLnBrk="1" hangingPunct="1"/>
            <a:r>
              <a:rPr lang="en-US" altLang="en-US" smtClean="0">
                <a:ea typeface="ＭＳ Ｐゴシック" pitchFamily="34" charset="-128"/>
              </a:rPr>
              <a:t>Under median BBSO seeing condition, AO-308 is able to help </a:t>
            </a:r>
            <a:r>
              <a:rPr lang="en-US" altLang="zh-CN" smtClean="0">
                <a:solidFill>
                  <a:srgbClr val="000066"/>
                </a:solidFill>
                <a:ea typeface="SimSun" pitchFamily="2" charset="-122"/>
              </a:rPr>
              <a:t>acquire diffraction limited imaging over the telescope’s full wavelength range of operation from the bluest visible to the IR.</a:t>
            </a:r>
          </a:p>
          <a:p>
            <a:pPr eaLnBrk="1" hangingPunct="1"/>
            <a:endParaRPr lang="en-US" altLang="zh-CN" smtClean="0">
              <a:solidFill>
                <a:srgbClr val="000066"/>
              </a:solidFill>
              <a:ea typeface="SimSun" pitchFamily="2" charset="-122"/>
            </a:endParaRPr>
          </a:p>
          <a:p>
            <a:pPr eaLnBrk="1" hangingPunct="1"/>
            <a:endParaRPr lang="en-US" altLang="zh-CN" smtClean="0">
              <a:solidFill>
                <a:srgbClr val="000066"/>
              </a:solidFill>
              <a:ea typeface="SimSun"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7"/>
          <p:cNvSpPr txBox="1">
            <a:spLocks noGrp="1" noChangeArrowheads="1"/>
          </p:cNvSpPr>
          <p:nvPr/>
        </p:nvSpPr>
        <p:spPr bwMode="auto">
          <a:xfrm>
            <a:off x="4020687" y="9720948"/>
            <a:ext cx="3077006" cy="511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411" tIns="49706" rIns="99411" bIns="49706" anchor="b"/>
          <a:lstStyle>
            <a:lvl1pPr defTabSz="931863" eaLnBrk="0" hangingPunct="0">
              <a:defRPr sz="2000" b="1">
                <a:solidFill>
                  <a:schemeClr val="bg1"/>
                </a:solidFill>
                <a:latin typeface="Arial" pitchFamily="34" charset="0"/>
                <a:ea typeface="ＭＳ Ｐゴシック" pitchFamily="34" charset="-128"/>
              </a:defRPr>
            </a:lvl1pPr>
            <a:lvl2pPr marL="742950" indent="-285750" defTabSz="931863" eaLnBrk="0" hangingPunct="0">
              <a:defRPr sz="2000" b="1">
                <a:solidFill>
                  <a:schemeClr val="bg1"/>
                </a:solidFill>
                <a:latin typeface="Arial" pitchFamily="34" charset="0"/>
                <a:ea typeface="ＭＳ Ｐゴシック" pitchFamily="34" charset="-128"/>
              </a:defRPr>
            </a:lvl2pPr>
            <a:lvl3pPr marL="1143000" indent="-228600" defTabSz="931863" eaLnBrk="0" hangingPunct="0">
              <a:defRPr sz="2000" b="1">
                <a:solidFill>
                  <a:schemeClr val="bg1"/>
                </a:solidFill>
                <a:latin typeface="Arial" pitchFamily="34" charset="0"/>
                <a:ea typeface="ＭＳ Ｐゴシック" pitchFamily="34" charset="-128"/>
              </a:defRPr>
            </a:lvl3pPr>
            <a:lvl4pPr marL="1600200" indent="-228600" defTabSz="931863" eaLnBrk="0" hangingPunct="0">
              <a:defRPr sz="2000" b="1">
                <a:solidFill>
                  <a:schemeClr val="bg1"/>
                </a:solidFill>
                <a:latin typeface="Arial" pitchFamily="34" charset="0"/>
                <a:ea typeface="ＭＳ Ｐゴシック" pitchFamily="34" charset="-128"/>
              </a:defRPr>
            </a:lvl4pPr>
            <a:lvl5pPr marL="2057400" indent="-228600" defTabSz="931863" eaLnBrk="0" hangingPunct="0">
              <a:defRPr sz="2000" b="1">
                <a:solidFill>
                  <a:schemeClr val="bg1"/>
                </a:solidFill>
                <a:latin typeface="Arial" pitchFamily="34" charset="0"/>
                <a:ea typeface="ＭＳ Ｐゴシック" pitchFamily="34" charset="-128"/>
              </a:defRPr>
            </a:lvl5pPr>
            <a:lvl6pPr marL="2514600" indent="-228600" algn="r" defTabSz="931863" eaLnBrk="0" fontAlgn="base" hangingPunct="0">
              <a:spcBef>
                <a:spcPct val="0"/>
              </a:spcBef>
              <a:spcAft>
                <a:spcPct val="0"/>
              </a:spcAft>
              <a:defRPr sz="2000" b="1">
                <a:solidFill>
                  <a:schemeClr val="bg1"/>
                </a:solidFill>
                <a:latin typeface="Arial" pitchFamily="34" charset="0"/>
                <a:ea typeface="ＭＳ Ｐゴシック" pitchFamily="34" charset="-128"/>
              </a:defRPr>
            </a:lvl6pPr>
            <a:lvl7pPr marL="2971800" indent="-228600" algn="r" defTabSz="931863" eaLnBrk="0" fontAlgn="base" hangingPunct="0">
              <a:spcBef>
                <a:spcPct val="0"/>
              </a:spcBef>
              <a:spcAft>
                <a:spcPct val="0"/>
              </a:spcAft>
              <a:defRPr sz="2000" b="1">
                <a:solidFill>
                  <a:schemeClr val="bg1"/>
                </a:solidFill>
                <a:latin typeface="Arial" pitchFamily="34" charset="0"/>
                <a:ea typeface="ＭＳ Ｐゴシック" pitchFamily="34" charset="-128"/>
              </a:defRPr>
            </a:lvl7pPr>
            <a:lvl8pPr marL="3429000" indent="-228600" algn="r" defTabSz="931863" eaLnBrk="0" fontAlgn="base" hangingPunct="0">
              <a:spcBef>
                <a:spcPct val="0"/>
              </a:spcBef>
              <a:spcAft>
                <a:spcPct val="0"/>
              </a:spcAft>
              <a:defRPr sz="2000" b="1">
                <a:solidFill>
                  <a:schemeClr val="bg1"/>
                </a:solidFill>
                <a:latin typeface="Arial" pitchFamily="34" charset="0"/>
                <a:ea typeface="ＭＳ Ｐゴシック" pitchFamily="34" charset="-128"/>
              </a:defRPr>
            </a:lvl8pPr>
            <a:lvl9pPr marL="3886200" indent="-228600" algn="r" defTabSz="931863" eaLnBrk="0" fontAlgn="base" hangingPunct="0">
              <a:spcBef>
                <a:spcPct val="0"/>
              </a:spcBef>
              <a:spcAft>
                <a:spcPct val="0"/>
              </a:spcAft>
              <a:defRPr sz="2000" b="1">
                <a:solidFill>
                  <a:schemeClr val="bg1"/>
                </a:solidFill>
                <a:latin typeface="Arial" pitchFamily="34" charset="0"/>
                <a:ea typeface="ＭＳ Ｐゴシック" pitchFamily="34" charset="-128"/>
              </a:defRPr>
            </a:lvl9pPr>
          </a:lstStyle>
          <a:p>
            <a:pPr eaLnBrk="1" hangingPunct="1"/>
            <a:fld id="{C25474D5-34CC-429C-B94C-D6DEEC7728A3}" type="slidenum">
              <a:rPr lang="en-US" altLang="en-US" sz="1300" b="0">
                <a:solidFill>
                  <a:srgbClr val="000000"/>
                </a:solidFill>
              </a:rPr>
              <a:pPr eaLnBrk="1" hangingPunct="1"/>
              <a:t>29</a:t>
            </a:fld>
            <a:endParaRPr lang="en-US" altLang="en-US" sz="1300" b="0">
              <a:solidFill>
                <a:srgbClr val="000000"/>
              </a:solidFill>
            </a:endParaRPr>
          </a:p>
        </p:txBody>
      </p:sp>
      <p:sp>
        <p:nvSpPr>
          <p:cNvPr id="388099"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ea typeface="ＭＳ Ｐゴシック" pitchFamily="34" charset="-128"/>
              </a:rPr>
              <a:t>AO-308 has been installed on the vertical bench in the Coude Lab and put into NST routine observations.</a:t>
            </a:r>
            <a:endParaRPr lang="en-US" altLang="zh-CN" smtClean="0">
              <a:solidFill>
                <a:srgbClr val="000066"/>
              </a:solidFill>
              <a:ea typeface="SimSun" pitchFamily="2" charset="-122"/>
            </a:endParaRPr>
          </a:p>
          <a:p>
            <a:pPr eaLnBrk="1" hangingPunct="1"/>
            <a:endParaRPr lang="en-US" altLang="en-US" smtClean="0">
              <a:ea typeface="ＭＳ Ｐゴシック" pitchFamily="34" charset="-128"/>
            </a:endParaRPr>
          </a:p>
          <a:p>
            <a:pPr eaLnBrk="1" hangingPunct="1"/>
            <a:r>
              <a:rPr lang="en-US" altLang="zh-CN" smtClean="0">
                <a:solidFill>
                  <a:srgbClr val="000066"/>
                </a:solidFill>
                <a:ea typeface="SimSun" pitchFamily="2" charset="-122"/>
              </a:rPr>
              <a:t>We note that AO-308 is fully operational with in the in-house control system as well as the system (KAOS) developed by our German partners at KIS.</a:t>
            </a:r>
            <a:endParaRPr lang="en-US" altLang="en-US" smtClean="0">
              <a:solidFill>
                <a:srgbClr val="000066"/>
              </a:solidFill>
              <a:ea typeface="SimSun"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smtClean="0">
              <a:ea typeface="ＭＳ Ｐゴシック" pitchFamily="34" charset="-128"/>
            </a:endParaRPr>
          </a:p>
          <a:p>
            <a:r>
              <a:rPr lang="en-US" altLang="en-US" smtClean="0">
                <a:ea typeface="ＭＳ Ｐゴシック" pitchFamily="34" charset="-128"/>
              </a:rPr>
              <a:t>First engineering light images with the new NST BBSO adaptive optics system. The old system has a 97 actuator deformable mirror (DM), while the new system has a 357 actuator DM. With the old system we were never able to obtain a good image in G-band (~430 nm) even under very good seeing conditions. I have attached two G-band images from the new AO under mediocre seeing. In the first attached image, some points of interest are denoted by arrows and circles (from left to right)</a:t>
            </a:r>
            <a:br>
              <a:rPr lang="en-US" altLang="en-US" smtClean="0">
                <a:ea typeface="ＭＳ Ｐゴシック" pitchFamily="34" charset="-128"/>
              </a:rPr>
            </a:br>
            <a:r>
              <a:rPr lang="en-US" altLang="en-US" smtClean="0">
                <a:ea typeface="ＭＳ Ｐゴシック" pitchFamily="34" charset="-128"/>
              </a:rPr>
              <a:t>1) arrow: fine structure of umbral dots: some umbral dots display a coffee bean-like </a:t>
            </a:r>
            <a:br>
              <a:rPr lang="en-US" altLang="en-US" smtClean="0">
                <a:ea typeface="ＭＳ Ｐゴシック" pitchFamily="34" charset="-128"/>
              </a:rPr>
            </a:br>
            <a:r>
              <a:rPr lang="en-US" altLang="en-US" smtClean="0">
                <a:ea typeface="ＭＳ Ｐゴシック" pitchFamily="34" charset="-128"/>
              </a:rPr>
              <a:t>pattern: two elongated bright kernels separated by a thin dark line</a:t>
            </a:r>
            <a:br>
              <a:rPr lang="en-US" altLang="en-US" smtClean="0">
                <a:ea typeface="ＭＳ Ｐゴシック" pitchFamily="34" charset="-128"/>
              </a:rPr>
            </a:br>
            <a:r>
              <a:rPr lang="en-US" altLang="en-US" smtClean="0">
                <a:ea typeface="ＭＳ Ｐゴシック" pitchFamily="34" charset="-128"/>
              </a:rPr>
              <a:t>2) arrow: dark channels of penumbral filaments</a:t>
            </a:r>
            <a:br>
              <a:rPr lang="en-US" altLang="en-US" smtClean="0">
                <a:ea typeface="ＭＳ Ｐゴシック" pitchFamily="34" charset="-128"/>
              </a:rPr>
            </a:br>
            <a:r>
              <a:rPr lang="en-US" altLang="en-US" smtClean="0">
                <a:ea typeface="ＭＳ Ｐゴシック" pitchFamily="34" charset="-128"/>
              </a:rPr>
              <a:t>3) circle: bright bow shaped ridge (pointed to the top left corner of the </a:t>
            </a:r>
            <a:br>
              <a:rPr lang="en-US" altLang="en-US" smtClean="0">
                <a:ea typeface="ＭＳ Ｐゴシック" pitchFamily="34" charset="-128"/>
              </a:rPr>
            </a:br>
            <a:r>
              <a:rPr lang="en-US" altLang="en-US" smtClean="0">
                <a:ea typeface="ＭＳ Ｐゴシック" pitchFamily="34" charset="-128"/>
              </a:rPr>
              <a:t>image) surrounds a somewhat darker area with a bright straight lane. This is </a:t>
            </a:r>
            <a:br>
              <a:rPr lang="en-US" altLang="en-US" smtClean="0">
                <a:ea typeface="ＭＳ Ｐゴシック" pitchFamily="34" charset="-128"/>
              </a:rPr>
            </a:br>
            <a:r>
              <a:rPr lang="en-US" altLang="en-US" smtClean="0">
                <a:ea typeface="ＭＳ Ｐゴシック" pitchFamily="34" charset="-128"/>
              </a:rPr>
              <a:t>signature of a small-scale flux emergence</a:t>
            </a:r>
            <a:br>
              <a:rPr lang="en-US" altLang="en-US" smtClean="0">
                <a:ea typeface="ＭＳ Ｐゴシック" pitchFamily="34" charset="-128"/>
              </a:rPr>
            </a:br>
            <a:r>
              <a:rPr lang="en-US" altLang="en-US" smtClean="0">
                <a:ea typeface="ＭＳ Ｐゴシック" pitchFamily="34" charset="-128"/>
              </a:rPr>
              <a:t>4) arrow: elongated bright point: highly inclined magnetic flux tube</a:t>
            </a:r>
            <a:br>
              <a:rPr lang="en-US" altLang="en-US" smtClean="0">
                <a:ea typeface="ＭＳ Ｐゴシック" pitchFamily="34" charset="-128"/>
              </a:rPr>
            </a:br>
            <a:r>
              <a:rPr lang="en-US" altLang="en-US" smtClean="0">
                <a:ea typeface="ＭＳ Ｐゴシック" pitchFamily="34" charset="-128"/>
              </a:rPr>
              <a:t>5) arrow: points toward the center of a small micro-pore</a:t>
            </a:r>
            <a:br>
              <a:rPr lang="en-US" altLang="en-US" smtClean="0">
                <a:ea typeface="ＭＳ Ｐゴシック" pitchFamily="34" charset="-128"/>
              </a:rPr>
            </a:br>
            <a:r>
              <a:rPr lang="en-US" altLang="en-US" smtClean="0">
                <a:ea typeface="ＭＳ Ｐゴシック" pitchFamily="34" charset="-128"/>
              </a:rPr>
              <a:t>6) circle: a daisy shaped micro-pore: a darker center surrounded by elongated, </a:t>
            </a:r>
            <a:br>
              <a:rPr lang="en-US" altLang="en-US" smtClean="0">
                <a:ea typeface="ＭＳ Ｐゴシック" pitchFamily="34" charset="-128"/>
              </a:rPr>
            </a:br>
            <a:r>
              <a:rPr lang="en-US" altLang="en-US" smtClean="0">
                <a:ea typeface="ＭＳ Ｐゴシック" pitchFamily="34" charset="-128"/>
              </a:rPr>
              <a:t>highly inclined magnetic flux tubes (i.e., elongated bright points and modified </a:t>
            </a:r>
            <a:br>
              <a:rPr lang="en-US" altLang="en-US" smtClean="0">
                <a:ea typeface="ＭＳ Ｐゴシック" pitchFamily="34" charset="-128"/>
              </a:rPr>
            </a:br>
            <a:r>
              <a:rPr lang="en-US" altLang="en-US" smtClean="0">
                <a:ea typeface="ＭＳ Ｐゴシック" pitchFamily="34" charset="-128"/>
              </a:rPr>
              <a:t>granules). Under slightly better seeing conditions, the second image is of the same sunspot, but was taken two days after the first. The spot had developed its penumbra.</a:t>
            </a:r>
          </a:p>
          <a:p>
            <a:r>
              <a:rPr lang="en-US" altLang="en-US" smtClean="0">
                <a:ea typeface="ＭＳ Ｐゴシック" pitchFamily="34" charset="-128"/>
              </a:rPr>
              <a:t>We call this </a:t>
            </a:r>
            <a:r>
              <a:rPr lang="ja-JP" altLang="en-US" smtClean="0">
                <a:ea typeface="ＭＳ Ｐゴシック" pitchFamily="34" charset="-128"/>
              </a:rPr>
              <a:t>“</a:t>
            </a:r>
            <a:r>
              <a:rPr lang="en-US" altLang="ja-JP" smtClean="0">
                <a:ea typeface="ＭＳ Ｐゴシック" pitchFamily="34" charset="-128"/>
              </a:rPr>
              <a:t>engineering first light</a:t>
            </a:r>
            <a:r>
              <a:rPr lang="ja-JP" altLang="en-US" smtClean="0">
                <a:ea typeface="ＭＳ Ｐゴシック" pitchFamily="34" charset="-128"/>
              </a:rPr>
              <a:t>”</a:t>
            </a:r>
            <a:r>
              <a:rPr lang="en-US" altLang="ja-JP" smtClean="0">
                <a:ea typeface="ＭＳ Ｐゴシック" pitchFamily="34" charset="-128"/>
              </a:rPr>
              <a:t> because the higher order system is fed light from the passive lower order system. This complicated optical setup makes it easy to switch between observations using the lower order system and testing of the higher order system. Of course, the price for the new AO in the </a:t>
            </a:r>
            <a:r>
              <a:rPr lang="ja-JP" altLang="en-US" smtClean="0">
                <a:ea typeface="ＭＳ Ｐゴシック" pitchFamily="34" charset="-128"/>
              </a:rPr>
              <a:t>“</a:t>
            </a:r>
            <a:r>
              <a:rPr lang="en-US" altLang="ja-JP" smtClean="0">
                <a:ea typeface="ＭＳ Ｐゴシック" pitchFamily="34" charset="-128"/>
              </a:rPr>
              <a:t>engineering</a:t>
            </a:r>
            <a:r>
              <a:rPr lang="ja-JP" altLang="en-US" smtClean="0">
                <a:ea typeface="ＭＳ Ｐゴシック" pitchFamily="34" charset="-128"/>
              </a:rPr>
              <a:t>”</a:t>
            </a:r>
            <a:r>
              <a:rPr lang="en-US" altLang="ja-JP" smtClean="0">
                <a:ea typeface="ＭＳ Ｐゴシック" pitchFamily="34" charset="-128"/>
              </a:rPr>
              <a:t> setup is many more, and unnecessary, optical elements in the light path, which will be gone when the lower order system will be fully replaced by the higher order system in October.</a:t>
            </a:r>
          </a:p>
          <a:p>
            <a:r>
              <a:rPr lang="en-US" altLang="en-US" smtClean="0">
                <a:ea typeface="ＭＳ Ｐゴシック" pitchFamily="34" charset="-128"/>
              </a:rPr>
              <a:t>The NST has successfully obtained diffraction limited imaging at 0</a:t>
            </a:r>
            <a:r>
              <a:rPr lang="ja-JP" altLang="en-US" smtClean="0">
                <a:ea typeface="ＭＳ Ｐゴシック" pitchFamily="34" charset="-128"/>
              </a:rPr>
              <a:t>”</a:t>
            </a:r>
            <a:r>
              <a:rPr lang="en-US" altLang="ja-JP" smtClean="0">
                <a:ea typeface="ＭＳ Ｐゴシック" pitchFamily="34" charset="-128"/>
              </a:rPr>
              <a:t>.1 with the old system. With the new AO system, resolution will reach down to 0</a:t>
            </a:r>
            <a:r>
              <a:rPr lang="ja-JP" altLang="en-US" smtClean="0">
                <a:ea typeface="ＭＳ Ｐゴシック" pitchFamily="34" charset="-128"/>
              </a:rPr>
              <a:t>”</a:t>
            </a:r>
            <a:r>
              <a:rPr lang="en-US" altLang="ja-JP" smtClean="0">
                <a:ea typeface="ＭＳ Ｐゴシック" pitchFamily="34" charset="-128"/>
              </a:rPr>
              <a:t>.05.</a:t>
            </a:r>
          </a:p>
          <a:p>
            <a:endParaRPr lang="en-US" altLang="en-US" smtClean="0">
              <a:ea typeface="ＭＳ Ｐゴシック" pitchFamily="34" charset="-128"/>
            </a:endParaRPr>
          </a:p>
        </p:txBody>
      </p:sp>
      <p:sp>
        <p:nvSpPr>
          <p:cNvPr id="96259" name="Slide Number Placeholder 3"/>
          <p:cNvSpPr>
            <a:spLocks noGrp="1"/>
          </p:cNvSpPr>
          <p:nvPr>
            <p:ph type="sldNum" sz="quarter" idx="5"/>
          </p:nvPr>
        </p:nvSpPr>
        <p:spPr>
          <a:noFill/>
        </p:spPr>
        <p:txBody>
          <a:bodyPr/>
          <a:lstStyle>
            <a:lvl1pPr defTabSz="994205" eaLnBrk="0" hangingPunct="0">
              <a:defRPr sz="2100" b="1">
                <a:solidFill>
                  <a:schemeClr val="bg1"/>
                </a:solidFill>
                <a:latin typeface="Arial" pitchFamily="34" charset="0"/>
                <a:ea typeface="ＭＳ Ｐゴシック" pitchFamily="34" charset="-128"/>
              </a:defRPr>
            </a:lvl1pPr>
            <a:lvl2pPr marL="792653" indent="-304867" defTabSz="994205" eaLnBrk="0" hangingPunct="0">
              <a:defRPr sz="2100" b="1">
                <a:solidFill>
                  <a:schemeClr val="bg1"/>
                </a:solidFill>
                <a:latin typeface="Arial" pitchFamily="34" charset="0"/>
                <a:ea typeface="ＭＳ Ｐゴシック" pitchFamily="34" charset="-128"/>
              </a:defRPr>
            </a:lvl2pPr>
            <a:lvl3pPr marL="1219467" indent="-243893" defTabSz="994205" eaLnBrk="0" hangingPunct="0">
              <a:defRPr sz="2100" b="1">
                <a:solidFill>
                  <a:schemeClr val="bg1"/>
                </a:solidFill>
                <a:latin typeface="Arial" pitchFamily="34" charset="0"/>
                <a:ea typeface="ＭＳ Ｐゴシック" pitchFamily="34" charset="-128"/>
              </a:defRPr>
            </a:lvl3pPr>
            <a:lvl4pPr marL="1707253" indent="-243893" defTabSz="994205" eaLnBrk="0" hangingPunct="0">
              <a:defRPr sz="2100" b="1">
                <a:solidFill>
                  <a:schemeClr val="bg1"/>
                </a:solidFill>
                <a:latin typeface="Arial" pitchFamily="34" charset="0"/>
                <a:ea typeface="ＭＳ Ｐゴシック" pitchFamily="34" charset="-128"/>
              </a:defRPr>
            </a:lvl4pPr>
            <a:lvl5pPr marL="2195040" indent="-243893" defTabSz="994205" eaLnBrk="0" hangingPunct="0">
              <a:defRPr sz="2100" b="1">
                <a:solidFill>
                  <a:schemeClr val="bg1"/>
                </a:solidFill>
                <a:latin typeface="Arial" pitchFamily="34" charset="0"/>
                <a:ea typeface="ＭＳ Ｐゴシック" pitchFamily="34" charset="-128"/>
              </a:defRPr>
            </a:lvl5pPr>
            <a:lvl6pPr marL="2682827" indent="-243893" algn="r" defTabSz="994205" eaLnBrk="0" fontAlgn="base" hangingPunct="0">
              <a:spcBef>
                <a:spcPct val="0"/>
              </a:spcBef>
              <a:spcAft>
                <a:spcPct val="0"/>
              </a:spcAft>
              <a:defRPr sz="2100" b="1">
                <a:solidFill>
                  <a:schemeClr val="bg1"/>
                </a:solidFill>
                <a:latin typeface="Arial" pitchFamily="34" charset="0"/>
                <a:ea typeface="ＭＳ Ｐゴシック" pitchFamily="34" charset="-128"/>
              </a:defRPr>
            </a:lvl6pPr>
            <a:lvl7pPr marL="3170613" indent="-243893" algn="r" defTabSz="994205" eaLnBrk="0" fontAlgn="base" hangingPunct="0">
              <a:spcBef>
                <a:spcPct val="0"/>
              </a:spcBef>
              <a:spcAft>
                <a:spcPct val="0"/>
              </a:spcAft>
              <a:defRPr sz="2100" b="1">
                <a:solidFill>
                  <a:schemeClr val="bg1"/>
                </a:solidFill>
                <a:latin typeface="Arial" pitchFamily="34" charset="0"/>
                <a:ea typeface="ＭＳ Ｐゴシック" pitchFamily="34" charset="-128"/>
              </a:defRPr>
            </a:lvl7pPr>
            <a:lvl8pPr marL="3658400" indent="-243893" algn="r" defTabSz="994205" eaLnBrk="0" fontAlgn="base" hangingPunct="0">
              <a:spcBef>
                <a:spcPct val="0"/>
              </a:spcBef>
              <a:spcAft>
                <a:spcPct val="0"/>
              </a:spcAft>
              <a:defRPr sz="2100" b="1">
                <a:solidFill>
                  <a:schemeClr val="bg1"/>
                </a:solidFill>
                <a:latin typeface="Arial" pitchFamily="34" charset="0"/>
                <a:ea typeface="ＭＳ Ｐゴシック" pitchFamily="34" charset="-128"/>
              </a:defRPr>
            </a:lvl8pPr>
            <a:lvl9pPr marL="4146187" indent="-243893" algn="r" defTabSz="994205" eaLnBrk="0" fontAlgn="base" hangingPunct="0">
              <a:spcBef>
                <a:spcPct val="0"/>
              </a:spcBef>
              <a:spcAft>
                <a:spcPct val="0"/>
              </a:spcAft>
              <a:defRPr sz="2100" b="1">
                <a:solidFill>
                  <a:schemeClr val="bg1"/>
                </a:solidFill>
                <a:latin typeface="Arial" pitchFamily="34" charset="0"/>
                <a:ea typeface="ＭＳ Ｐゴシック" pitchFamily="34" charset="-128"/>
              </a:defRPr>
            </a:lvl9pPr>
          </a:lstStyle>
          <a:p>
            <a:pPr eaLnBrk="1" hangingPunct="1"/>
            <a:fld id="{A12C0CBB-3001-4DAE-B324-ADBFA69529A6}" type="slidenum">
              <a:rPr lang="en-US" altLang="en-US" sz="1300" b="0">
                <a:solidFill>
                  <a:srgbClr val="FFFFFF"/>
                </a:solidFill>
                <a:latin typeface="Times New Roman" pitchFamily="18" charset="0"/>
              </a:rPr>
              <a:pPr eaLnBrk="1" hangingPunct="1"/>
              <a:t>30</a:t>
            </a:fld>
            <a:endParaRPr lang="en-US" altLang="en-US" sz="1300" b="0">
              <a:solidFill>
                <a:srgbClr val="FFFFFF"/>
              </a:solidFill>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98306" name="Notes Placeholder 2"/>
          <p:cNvSpPr>
            <a:spLocks noGrp="1"/>
          </p:cNvSpPr>
          <p:nvPr>
            <p:ph type="body" idx="1"/>
          </p:nvPr>
        </p:nvSpPr>
        <p:spPr/>
        <p:txBody>
          <a:bodyPr/>
          <a:lstStyle/>
          <a:p>
            <a:r>
              <a:rPr lang="en-US" altLang="en-US" smtClean="0">
                <a:ea typeface="ＭＳ Ｐゴシック" pitchFamily="34" charset="-128"/>
              </a:rPr>
              <a:t>Same spot two days later under worse seeing conditions.  Spot has acquired a penumbra.</a:t>
            </a:r>
          </a:p>
        </p:txBody>
      </p:sp>
      <p:sp>
        <p:nvSpPr>
          <p:cNvPr id="98307" name="Slide Number Placeholder 3"/>
          <p:cNvSpPr>
            <a:spLocks noGrp="1"/>
          </p:cNvSpPr>
          <p:nvPr>
            <p:ph type="sldNum" sz="quarter" idx="5"/>
          </p:nvPr>
        </p:nvSpPr>
        <p:spPr>
          <a:noFill/>
        </p:spPr>
        <p:txBody>
          <a:bodyPr/>
          <a:lstStyle>
            <a:lvl1pPr defTabSz="994205" eaLnBrk="0" hangingPunct="0">
              <a:defRPr sz="2100" b="1">
                <a:solidFill>
                  <a:schemeClr val="bg1"/>
                </a:solidFill>
                <a:latin typeface="Arial" pitchFamily="34" charset="0"/>
                <a:ea typeface="ＭＳ Ｐゴシック" pitchFamily="34" charset="-128"/>
              </a:defRPr>
            </a:lvl1pPr>
            <a:lvl2pPr marL="792653" indent="-304867" defTabSz="994205" eaLnBrk="0" hangingPunct="0">
              <a:defRPr sz="2100" b="1">
                <a:solidFill>
                  <a:schemeClr val="bg1"/>
                </a:solidFill>
                <a:latin typeface="Arial" pitchFamily="34" charset="0"/>
                <a:ea typeface="ＭＳ Ｐゴシック" pitchFamily="34" charset="-128"/>
              </a:defRPr>
            </a:lvl2pPr>
            <a:lvl3pPr marL="1219467" indent="-243893" defTabSz="994205" eaLnBrk="0" hangingPunct="0">
              <a:defRPr sz="2100" b="1">
                <a:solidFill>
                  <a:schemeClr val="bg1"/>
                </a:solidFill>
                <a:latin typeface="Arial" pitchFamily="34" charset="0"/>
                <a:ea typeface="ＭＳ Ｐゴシック" pitchFamily="34" charset="-128"/>
              </a:defRPr>
            </a:lvl3pPr>
            <a:lvl4pPr marL="1707253" indent="-243893" defTabSz="994205" eaLnBrk="0" hangingPunct="0">
              <a:defRPr sz="2100" b="1">
                <a:solidFill>
                  <a:schemeClr val="bg1"/>
                </a:solidFill>
                <a:latin typeface="Arial" pitchFamily="34" charset="0"/>
                <a:ea typeface="ＭＳ Ｐゴシック" pitchFamily="34" charset="-128"/>
              </a:defRPr>
            </a:lvl4pPr>
            <a:lvl5pPr marL="2195040" indent="-243893" defTabSz="994205" eaLnBrk="0" hangingPunct="0">
              <a:defRPr sz="2100" b="1">
                <a:solidFill>
                  <a:schemeClr val="bg1"/>
                </a:solidFill>
                <a:latin typeface="Arial" pitchFamily="34" charset="0"/>
                <a:ea typeface="ＭＳ Ｐゴシック" pitchFamily="34" charset="-128"/>
              </a:defRPr>
            </a:lvl5pPr>
            <a:lvl6pPr marL="2682827" indent="-243893" algn="r" defTabSz="994205" eaLnBrk="0" fontAlgn="base" hangingPunct="0">
              <a:spcBef>
                <a:spcPct val="0"/>
              </a:spcBef>
              <a:spcAft>
                <a:spcPct val="0"/>
              </a:spcAft>
              <a:defRPr sz="2100" b="1">
                <a:solidFill>
                  <a:schemeClr val="bg1"/>
                </a:solidFill>
                <a:latin typeface="Arial" pitchFamily="34" charset="0"/>
                <a:ea typeface="ＭＳ Ｐゴシック" pitchFamily="34" charset="-128"/>
              </a:defRPr>
            </a:lvl6pPr>
            <a:lvl7pPr marL="3170613" indent="-243893" algn="r" defTabSz="994205" eaLnBrk="0" fontAlgn="base" hangingPunct="0">
              <a:spcBef>
                <a:spcPct val="0"/>
              </a:spcBef>
              <a:spcAft>
                <a:spcPct val="0"/>
              </a:spcAft>
              <a:defRPr sz="2100" b="1">
                <a:solidFill>
                  <a:schemeClr val="bg1"/>
                </a:solidFill>
                <a:latin typeface="Arial" pitchFamily="34" charset="0"/>
                <a:ea typeface="ＭＳ Ｐゴシック" pitchFamily="34" charset="-128"/>
              </a:defRPr>
            </a:lvl7pPr>
            <a:lvl8pPr marL="3658400" indent="-243893" algn="r" defTabSz="994205" eaLnBrk="0" fontAlgn="base" hangingPunct="0">
              <a:spcBef>
                <a:spcPct val="0"/>
              </a:spcBef>
              <a:spcAft>
                <a:spcPct val="0"/>
              </a:spcAft>
              <a:defRPr sz="2100" b="1">
                <a:solidFill>
                  <a:schemeClr val="bg1"/>
                </a:solidFill>
                <a:latin typeface="Arial" pitchFamily="34" charset="0"/>
                <a:ea typeface="ＭＳ Ｐゴシック" pitchFamily="34" charset="-128"/>
              </a:defRPr>
            </a:lvl8pPr>
            <a:lvl9pPr marL="4146187" indent="-243893" algn="r" defTabSz="994205" eaLnBrk="0" fontAlgn="base" hangingPunct="0">
              <a:spcBef>
                <a:spcPct val="0"/>
              </a:spcBef>
              <a:spcAft>
                <a:spcPct val="0"/>
              </a:spcAft>
              <a:defRPr sz="2100" b="1">
                <a:solidFill>
                  <a:schemeClr val="bg1"/>
                </a:solidFill>
                <a:latin typeface="Arial" pitchFamily="34" charset="0"/>
                <a:ea typeface="ＭＳ Ｐゴシック" pitchFamily="34" charset="-128"/>
              </a:defRPr>
            </a:lvl9pPr>
          </a:lstStyle>
          <a:p>
            <a:pPr eaLnBrk="1" hangingPunct="1"/>
            <a:fld id="{A132B386-ABD0-4CCD-88F1-207AFF2F756E}" type="slidenum">
              <a:rPr lang="en-US" altLang="en-US" sz="1300" b="0">
                <a:solidFill>
                  <a:schemeClr val="tx1"/>
                </a:solidFill>
                <a:latin typeface="Times New Roman" pitchFamily="18" charset="0"/>
              </a:rPr>
              <a:pPr eaLnBrk="1" hangingPunct="1"/>
              <a:t>31</a:t>
            </a:fld>
            <a:endParaRPr lang="en-US" altLang="en-US" sz="1300" b="0">
              <a:solidFill>
                <a:schemeClr val="tx1"/>
              </a:solidFill>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US">
                <a:latin typeface="Times New Roman" charset="0"/>
                <a:cs typeface="+mn-cs"/>
              </a:rPr>
              <a:t>Two projects that are starting.  MCAO: no one has done it to correct the full field of view.  Our AO partly corrects.</a:t>
            </a:r>
          </a:p>
        </p:txBody>
      </p:sp>
      <p:sp>
        <p:nvSpPr>
          <p:cNvPr id="104451" name="Slide Number Placeholder 3"/>
          <p:cNvSpPr>
            <a:spLocks noGrp="1"/>
          </p:cNvSpPr>
          <p:nvPr>
            <p:ph type="sldNum" sz="quarter" idx="5"/>
          </p:nvPr>
        </p:nvSpPr>
        <p:spPr>
          <a:noFill/>
        </p:spPr>
        <p:txBody>
          <a:bodyPr/>
          <a:lstStyle>
            <a:lvl1pPr defTabSz="994205" eaLnBrk="0" hangingPunct="0">
              <a:defRPr sz="2100" b="1">
                <a:solidFill>
                  <a:schemeClr val="bg1"/>
                </a:solidFill>
                <a:latin typeface="Arial" pitchFamily="34" charset="0"/>
                <a:ea typeface="ＭＳ Ｐゴシック" pitchFamily="34" charset="-128"/>
              </a:defRPr>
            </a:lvl1pPr>
            <a:lvl2pPr marL="792653" indent="-304867" defTabSz="994205" eaLnBrk="0" hangingPunct="0">
              <a:defRPr sz="2100" b="1">
                <a:solidFill>
                  <a:schemeClr val="bg1"/>
                </a:solidFill>
                <a:latin typeface="Arial" pitchFamily="34" charset="0"/>
                <a:ea typeface="ＭＳ Ｐゴシック" pitchFamily="34" charset="-128"/>
              </a:defRPr>
            </a:lvl2pPr>
            <a:lvl3pPr marL="1219467" indent="-243893" defTabSz="994205" eaLnBrk="0" hangingPunct="0">
              <a:defRPr sz="2100" b="1">
                <a:solidFill>
                  <a:schemeClr val="bg1"/>
                </a:solidFill>
                <a:latin typeface="Arial" pitchFamily="34" charset="0"/>
                <a:ea typeface="ＭＳ Ｐゴシック" pitchFamily="34" charset="-128"/>
              </a:defRPr>
            </a:lvl3pPr>
            <a:lvl4pPr marL="1707253" indent="-243893" defTabSz="994205" eaLnBrk="0" hangingPunct="0">
              <a:defRPr sz="2100" b="1">
                <a:solidFill>
                  <a:schemeClr val="bg1"/>
                </a:solidFill>
                <a:latin typeface="Arial" pitchFamily="34" charset="0"/>
                <a:ea typeface="ＭＳ Ｐゴシック" pitchFamily="34" charset="-128"/>
              </a:defRPr>
            </a:lvl4pPr>
            <a:lvl5pPr marL="2195040" indent="-243893" defTabSz="994205" eaLnBrk="0" hangingPunct="0">
              <a:defRPr sz="2100" b="1">
                <a:solidFill>
                  <a:schemeClr val="bg1"/>
                </a:solidFill>
                <a:latin typeface="Arial" pitchFamily="34" charset="0"/>
                <a:ea typeface="ＭＳ Ｐゴシック" pitchFamily="34" charset="-128"/>
              </a:defRPr>
            </a:lvl5pPr>
            <a:lvl6pPr marL="2682827" indent="-243893" algn="r" defTabSz="994205" eaLnBrk="0" fontAlgn="base" hangingPunct="0">
              <a:spcBef>
                <a:spcPct val="0"/>
              </a:spcBef>
              <a:spcAft>
                <a:spcPct val="0"/>
              </a:spcAft>
              <a:defRPr sz="2100" b="1">
                <a:solidFill>
                  <a:schemeClr val="bg1"/>
                </a:solidFill>
                <a:latin typeface="Arial" pitchFamily="34" charset="0"/>
                <a:ea typeface="ＭＳ Ｐゴシック" pitchFamily="34" charset="-128"/>
              </a:defRPr>
            </a:lvl6pPr>
            <a:lvl7pPr marL="3170613" indent="-243893" algn="r" defTabSz="994205" eaLnBrk="0" fontAlgn="base" hangingPunct="0">
              <a:spcBef>
                <a:spcPct val="0"/>
              </a:spcBef>
              <a:spcAft>
                <a:spcPct val="0"/>
              </a:spcAft>
              <a:defRPr sz="2100" b="1">
                <a:solidFill>
                  <a:schemeClr val="bg1"/>
                </a:solidFill>
                <a:latin typeface="Arial" pitchFamily="34" charset="0"/>
                <a:ea typeface="ＭＳ Ｐゴシック" pitchFamily="34" charset="-128"/>
              </a:defRPr>
            </a:lvl7pPr>
            <a:lvl8pPr marL="3658400" indent="-243893" algn="r" defTabSz="994205" eaLnBrk="0" fontAlgn="base" hangingPunct="0">
              <a:spcBef>
                <a:spcPct val="0"/>
              </a:spcBef>
              <a:spcAft>
                <a:spcPct val="0"/>
              </a:spcAft>
              <a:defRPr sz="2100" b="1">
                <a:solidFill>
                  <a:schemeClr val="bg1"/>
                </a:solidFill>
                <a:latin typeface="Arial" pitchFamily="34" charset="0"/>
                <a:ea typeface="ＭＳ Ｐゴシック" pitchFamily="34" charset="-128"/>
              </a:defRPr>
            </a:lvl8pPr>
            <a:lvl9pPr marL="4146187" indent="-243893" algn="r" defTabSz="994205" eaLnBrk="0" fontAlgn="base" hangingPunct="0">
              <a:spcBef>
                <a:spcPct val="0"/>
              </a:spcBef>
              <a:spcAft>
                <a:spcPct val="0"/>
              </a:spcAft>
              <a:defRPr sz="2100" b="1">
                <a:solidFill>
                  <a:schemeClr val="bg1"/>
                </a:solidFill>
                <a:latin typeface="Arial" pitchFamily="34" charset="0"/>
                <a:ea typeface="ＭＳ Ｐゴシック" pitchFamily="34" charset="-128"/>
              </a:defRPr>
            </a:lvl9pPr>
          </a:lstStyle>
          <a:p>
            <a:pPr eaLnBrk="1" hangingPunct="1"/>
            <a:fld id="{F8602DEC-B390-4FD6-AC70-C0014B64A704}" type="slidenum">
              <a:rPr lang="en-US" altLang="en-US" sz="1300" b="0">
                <a:solidFill>
                  <a:srgbClr val="FFFFFF"/>
                </a:solidFill>
                <a:latin typeface="Times New Roman" pitchFamily="18" charset="0"/>
              </a:rPr>
              <a:pPr eaLnBrk="1" hangingPunct="1"/>
              <a:t>32</a:t>
            </a:fld>
            <a:endParaRPr lang="en-US" altLang="en-US" sz="1300" b="0">
              <a:solidFill>
                <a:srgbClr val="FFFFFF"/>
              </a:solidFill>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004AB9DA-03FC-4DCB-98AB-51C130A629F2}" type="slidenum">
              <a:rPr lang="en-US" altLang="en-US"/>
              <a:pPr/>
              <a:t>‹#›</a:t>
            </a:fld>
            <a:endParaRPr lang="en-US" altLang="en-US"/>
          </a:p>
        </p:txBody>
      </p:sp>
    </p:spTree>
    <p:extLst>
      <p:ext uri="{BB962C8B-B14F-4D97-AF65-F5344CB8AC3E}">
        <p14:creationId xmlns:p14="http://schemas.microsoft.com/office/powerpoint/2010/main" val="806858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BDA51D39-A442-4F95-8BB5-2845FFE6798E}" type="slidenum">
              <a:rPr lang="en-US" altLang="en-US"/>
              <a:pPr/>
              <a:t>‹#›</a:t>
            </a:fld>
            <a:endParaRPr lang="en-US" altLang="en-US"/>
          </a:p>
        </p:txBody>
      </p:sp>
    </p:spTree>
    <p:extLst>
      <p:ext uri="{BB962C8B-B14F-4D97-AF65-F5344CB8AC3E}">
        <p14:creationId xmlns:p14="http://schemas.microsoft.com/office/powerpoint/2010/main" val="3227956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8D7FCDBB-1D0F-452E-92A1-EC5CCB9D80C8}" type="slidenum">
              <a:rPr lang="en-US" altLang="en-US"/>
              <a:pPr/>
              <a:t>‹#›</a:t>
            </a:fld>
            <a:endParaRPr lang="en-US" altLang="en-US"/>
          </a:p>
        </p:txBody>
      </p:sp>
    </p:spTree>
    <p:extLst>
      <p:ext uri="{BB962C8B-B14F-4D97-AF65-F5344CB8AC3E}">
        <p14:creationId xmlns:p14="http://schemas.microsoft.com/office/powerpoint/2010/main" val="424759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530B0AAC-CCFD-4BD5-B0CD-71337AD80443}" type="slidenum">
              <a:rPr lang="en-US" altLang="en-US"/>
              <a:pPr/>
              <a:t>‹#›</a:t>
            </a:fld>
            <a:endParaRPr lang="en-US" altLang="en-US"/>
          </a:p>
        </p:txBody>
      </p:sp>
    </p:spTree>
    <p:extLst>
      <p:ext uri="{BB962C8B-B14F-4D97-AF65-F5344CB8AC3E}">
        <p14:creationId xmlns:p14="http://schemas.microsoft.com/office/powerpoint/2010/main" val="4032591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D72CDD5-F7A0-4250-B784-3148CB92F7DC}" type="slidenum">
              <a:rPr lang="en-US" altLang="en-US"/>
              <a:pPr/>
              <a:t>‹#›</a:t>
            </a:fld>
            <a:endParaRPr lang="en-US" altLang="en-US"/>
          </a:p>
        </p:txBody>
      </p:sp>
    </p:spTree>
    <p:extLst>
      <p:ext uri="{BB962C8B-B14F-4D97-AF65-F5344CB8AC3E}">
        <p14:creationId xmlns:p14="http://schemas.microsoft.com/office/powerpoint/2010/main" val="2654941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6B0BE2A2-3111-4A9A-A5EE-501D6FF42B16}" type="slidenum">
              <a:rPr lang="en-US" altLang="en-US"/>
              <a:pPr/>
              <a:t>‹#›</a:t>
            </a:fld>
            <a:endParaRPr lang="en-US" altLang="en-US"/>
          </a:p>
        </p:txBody>
      </p:sp>
    </p:spTree>
    <p:extLst>
      <p:ext uri="{BB962C8B-B14F-4D97-AF65-F5344CB8AC3E}">
        <p14:creationId xmlns:p14="http://schemas.microsoft.com/office/powerpoint/2010/main" val="3734881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4E05F5C4-735F-47A9-9B40-9DEFA47125D7}" type="slidenum">
              <a:rPr lang="en-US" altLang="en-US"/>
              <a:pPr/>
              <a:t>‹#›</a:t>
            </a:fld>
            <a:endParaRPr lang="en-US" altLang="en-US"/>
          </a:p>
        </p:txBody>
      </p:sp>
    </p:spTree>
    <p:extLst>
      <p:ext uri="{BB962C8B-B14F-4D97-AF65-F5344CB8AC3E}">
        <p14:creationId xmlns:p14="http://schemas.microsoft.com/office/powerpoint/2010/main" val="2190029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581AD145-1F99-4CE0-9F54-F047424022EE}" type="slidenum">
              <a:rPr lang="en-US" altLang="en-US"/>
              <a:pPr/>
              <a:t>‹#›</a:t>
            </a:fld>
            <a:endParaRPr lang="en-US" altLang="en-US"/>
          </a:p>
        </p:txBody>
      </p:sp>
    </p:spTree>
    <p:extLst>
      <p:ext uri="{BB962C8B-B14F-4D97-AF65-F5344CB8AC3E}">
        <p14:creationId xmlns:p14="http://schemas.microsoft.com/office/powerpoint/2010/main" val="3925196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CD259BFC-F917-4347-A24D-E24F0B8846AC}" type="slidenum">
              <a:rPr lang="en-US" altLang="en-US"/>
              <a:pPr/>
              <a:t>‹#›</a:t>
            </a:fld>
            <a:endParaRPr lang="en-US" altLang="en-US"/>
          </a:p>
        </p:txBody>
      </p:sp>
    </p:spTree>
    <p:extLst>
      <p:ext uri="{BB962C8B-B14F-4D97-AF65-F5344CB8AC3E}">
        <p14:creationId xmlns:p14="http://schemas.microsoft.com/office/powerpoint/2010/main" val="2625171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D301712A-F550-4772-B2C4-94FC9A3A440F}" type="slidenum">
              <a:rPr lang="en-US" altLang="en-US"/>
              <a:pPr/>
              <a:t>‹#›</a:t>
            </a:fld>
            <a:endParaRPr lang="en-US" altLang="en-US"/>
          </a:p>
        </p:txBody>
      </p:sp>
    </p:spTree>
    <p:extLst>
      <p:ext uri="{BB962C8B-B14F-4D97-AF65-F5344CB8AC3E}">
        <p14:creationId xmlns:p14="http://schemas.microsoft.com/office/powerpoint/2010/main" val="3126568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597C870F-5EA3-49CC-932C-B36D2744D28A}" type="slidenum">
              <a:rPr lang="en-US" altLang="en-US"/>
              <a:pPr/>
              <a:t>‹#›</a:t>
            </a:fld>
            <a:endParaRPr lang="en-US" altLang="en-US"/>
          </a:p>
        </p:txBody>
      </p:sp>
    </p:spTree>
    <p:extLst>
      <p:ext uri="{BB962C8B-B14F-4D97-AF65-F5344CB8AC3E}">
        <p14:creationId xmlns:p14="http://schemas.microsoft.com/office/powerpoint/2010/main" val="4219651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767AFDDC-AE69-45CD-97E6-90C747D6D08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Microsoft_Word_97_-_2003_Document5.doc"/><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3.emf"/></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Microsoft_Word_97_-_2003_Document6.doc"/><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5.emf"/></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21.png"/><Relationship Id="rId7" Type="http://schemas.openxmlformats.org/officeDocument/2006/relationships/image" Target="../media/image19.wmf"/><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3.bin"/><Relationship Id="rId5" Type="http://schemas.openxmlformats.org/officeDocument/2006/relationships/image" Target="../media/image18.wmf"/><Relationship Id="rId4" Type="http://schemas.openxmlformats.org/officeDocument/2006/relationships/oleObject" Target="../embeddings/oleObject2.bin"/><Relationship Id="rId9" Type="http://schemas.openxmlformats.org/officeDocument/2006/relationships/image" Target="../media/image20.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22.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Microsoft_Word_97_-_2003_Document7.doc"/><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23.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image" Target="../media/image25.emf"/><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oleObject" Target="../embeddings/oleObject7.bin"/><Relationship Id="rId5" Type="http://schemas.openxmlformats.org/officeDocument/2006/relationships/image" Target="../media/image26.png"/><Relationship Id="rId4" Type="http://schemas.openxmlformats.org/officeDocument/2006/relationships/image" Target="../media/image24.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Microsoft_Word_97_-_2003_Document8.doc"/><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27.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Microsoft_Word_97_-_2003_Document9.doc"/><Relationship Id="rId7" Type="http://schemas.openxmlformats.org/officeDocument/2006/relationships/image" Target="../media/image30.jpeg"/><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29.JPG"/><Relationship Id="rId5" Type="http://schemas.openxmlformats.org/officeDocument/2006/relationships/hyperlink" Target="http://dkist.nso.edu/" TargetMode="External"/><Relationship Id="rId4" Type="http://schemas.openxmlformats.org/officeDocument/2006/relationships/image" Target="../media/image28.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Microsoft_Word_97_-_2003_Document10.doc"/><Relationship Id="rId7" Type="http://schemas.openxmlformats.org/officeDocument/2006/relationships/image" Target="../media/image33.emf"/><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oleObject" Target="../embeddings/oleObject8.bin"/><Relationship Id="rId5" Type="http://schemas.openxmlformats.org/officeDocument/2006/relationships/image" Target="../media/image34.wmf"/><Relationship Id="rId4" Type="http://schemas.openxmlformats.org/officeDocument/2006/relationships/image" Target="../media/image32.emf"/></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36.emf"/><Relationship Id="rId4" Type="http://schemas.openxmlformats.org/officeDocument/2006/relationships/oleObject" Target="../embeddings/oleObject9.bin"/></Relationships>
</file>

<file path=ppt/slides/_rels/slide24.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slideLayout" Target="../slideLayouts/slideLayout7.xml"/><Relationship Id="rId1" Type="http://schemas.openxmlformats.org/officeDocument/2006/relationships/vmlDrawing" Target="../drawings/vmlDrawing16.vml"/><Relationship Id="rId5" Type="http://schemas.openxmlformats.org/officeDocument/2006/relationships/image" Target="../media/image38.emf"/><Relationship Id="rId4" Type="http://schemas.openxmlformats.org/officeDocument/2006/relationships/oleObject" Target="../embeddings/oleObject10.bin"/></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17.vml"/><Relationship Id="rId4" Type="http://schemas.openxmlformats.org/officeDocument/2006/relationships/image" Target="../media/image40.emf"/></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1.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w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2.xml"/><Relationship Id="rId5" Type="http://schemas.openxmlformats.org/officeDocument/2006/relationships/image" Target="../media/image46.png"/><Relationship Id="rId4" Type="http://schemas.openxmlformats.org/officeDocument/2006/relationships/image" Target="../media/image43.wmf"/></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8.vml"/><Relationship Id="rId5" Type="http://schemas.openxmlformats.org/officeDocument/2006/relationships/image" Target="../media/image53.emf"/><Relationship Id="rId4" Type="http://schemas.openxmlformats.org/officeDocument/2006/relationships/oleObject" Target="../embeddings/oleObject12.bin"/></Relationships>
</file>

<file path=ppt/slides/_rels/slide33.xml.rels><?xml version="1.0" encoding="UTF-8" standalone="yes"?>
<Relationships xmlns="http://schemas.openxmlformats.org/package/2006/relationships"><Relationship Id="rId3" Type="http://schemas.openxmlformats.org/officeDocument/2006/relationships/oleObject" Target="../embeddings/Microsoft_Word_97_-_2003_Document11.doc"/><Relationship Id="rId7" Type="http://schemas.openxmlformats.org/officeDocument/2006/relationships/image" Target="../media/image55.emf"/><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oleObject" Target="../embeddings/oleObject13.bin"/><Relationship Id="rId5" Type="http://schemas.openxmlformats.org/officeDocument/2006/relationships/image" Target="../media/image56.wmf"/><Relationship Id="rId4" Type="http://schemas.openxmlformats.org/officeDocument/2006/relationships/image" Target="../media/image54.emf"/></Relationships>
</file>

<file path=ppt/slides/_rels/slide34.xml.rels><?xml version="1.0" encoding="UTF-8" standalone="yes"?>
<Relationships xmlns="http://schemas.openxmlformats.org/package/2006/relationships"><Relationship Id="rId3" Type="http://schemas.openxmlformats.org/officeDocument/2006/relationships/oleObject" Target="../embeddings/Microsoft_Word_97_-_2003_Document12.doc"/><Relationship Id="rId2" Type="http://schemas.openxmlformats.org/officeDocument/2006/relationships/slideLayout" Target="../slideLayouts/slideLayout7.xml"/><Relationship Id="rId1" Type="http://schemas.openxmlformats.org/officeDocument/2006/relationships/vmlDrawing" Target="../drawings/vmlDrawing20.vml"/><Relationship Id="rId4" Type="http://schemas.openxmlformats.org/officeDocument/2006/relationships/image" Target="../media/image57.emf"/></Relationships>
</file>

<file path=ppt/slides/_rels/slide35.x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slideLayout" Target="../slideLayouts/slideLayout7.xml"/><Relationship Id="rId1" Type="http://schemas.openxmlformats.org/officeDocument/2006/relationships/vmlDrawing" Target="../drawings/vmlDrawing21.vml"/><Relationship Id="rId5" Type="http://schemas.openxmlformats.org/officeDocument/2006/relationships/image" Target="../media/image58.emf"/><Relationship Id="rId4" Type="http://schemas.openxmlformats.org/officeDocument/2006/relationships/oleObject" Target="../embeddings/oleObject14.bin"/></Relationships>
</file>

<file path=ppt/slides/_rels/slide36.x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image" Target="../media/image60.png"/><Relationship Id="rId5" Type="http://schemas.openxmlformats.org/officeDocument/2006/relationships/image" Target="../media/image59.emf"/><Relationship Id="rId4" Type="http://schemas.openxmlformats.org/officeDocument/2006/relationships/oleObject" Target="../embeddings/Microsoft_Word_97_-_2003_Document13.doc"/></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hyperlink" Target="http://spectrohelioscope.org/" TargetMode="External"/><Relationship Id="rId5" Type="http://schemas.openxmlformats.org/officeDocument/2006/relationships/image" Target="../media/image62.jpeg"/><Relationship Id="rId4" Type="http://schemas.openxmlformats.org/officeDocument/2006/relationships/image" Target="../media/image61.emf"/></Relationships>
</file>

<file path=ppt/slides/_rels/slide3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slideLayout" Target="../slideLayouts/slideLayout7.xml"/><Relationship Id="rId1" Type="http://schemas.openxmlformats.org/officeDocument/2006/relationships/vmlDrawing" Target="../drawings/vmlDrawing24.vml"/><Relationship Id="rId5" Type="http://schemas.openxmlformats.org/officeDocument/2006/relationships/image" Target="../media/image63.emf"/><Relationship Id="rId4" Type="http://schemas.openxmlformats.org/officeDocument/2006/relationships/oleObject" Target="../embeddings/oleObject16.bin"/></Relationships>
</file>

<file path=ppt/slides/_rels/slide39.xml.rels><?xml version="1.0" encoding="UTF-8" standalone="yes"?>
<Relationships xmlns="http://schemas.openxmlformats.org/package/2006/relationships"><Relationship Id="rId3" Type="http://schemas.openxmlformats.org/officeDocument/2006/relationships/image" Target="../media/image67.jpeg"/><Relationship Id="rId7" Type="http://schemas.openxmlformats.org/officeDocument/2006/relationships/image" Target="../media/image66.emf"/><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oleObject" Target="../embeddings/oleObject18.bin"/><Relationship Id="rId5" Type="http://schemas.openxmlformats.org/officeDocument/2006/relationships/image" Target="../media/image65.emf"/><Relationship Id="rId4" Type="http://schemas.openxmlformats.org/officeDocument/2006/relationships/oleObject" Target="../embeddings/oleObject17.bin"/></Relationships>
</file>

<file path=ppt/slides/_rels/slide4.xml.rels><?xml version="1.0" encoding="UTF-8" standalone="yes"?>
<Relationships xmlns="http://schemas.openxmlformats.org/package/2006/relationships"><Relationship Id="rId3" Type="http://schemas.openxmlformats.org/officeDocument/2006/relationships/oleObject" Target="../embeddings/Microsoft_Word_97_-_2003_Document1.doc"/><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oleObject" Target="../embeddings/Microsoft_Word_97_-_2003_Document2.doc"/><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oleObject" Target="../embeddings/Microsoft_Word_97_-_2003_Document3.doc"/><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6.JPG"/><Relationship Id="rId5" Type="http://schemas.openxmlformats.org/officeDocument/2006/relationships/image" Target="../media/image5.jpeg"/><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oleObject" Target="../embeddings/Microsoft_Word_97_-_2003_Document4.doc"/><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5"/>
            <a:ext cx="9144000" cy="1470025"/>
          </a:xfrm>
        </p:spPr>
        <p:txBody>
          <a:bodyPr/>
          <a:lstStyle/>
          <a:p>
            <a:r>
              <a:rPr lang="en-US" sz="3200" dirty="0">
                <a:solidFill>
                  <a:srgbClr val="000000"/>
                </a:solidFill>
              </a:rPr>
              <a:t/>
            </a:r>
            <a:br>
              <a:rPr lang="en-US" sz="3200" dirty="0">
                <a:solidFill>
                  <a:srgbClr val="000000"/>
                </a:solidFill>
              </a:rPr>
            </a:br>
            <a:r>
              <a:rPr lang="en-US" sz="2400" b="1" u="sng" dirty="0" smtClean="0">
                <a:solidFill>
                  <a:srgbClr val="0000FF"/>
                </a:solidFill>
              </a:rPr>
              <a:t/>
            </a:r>
            <a:br>
              <a:rPr lang="en-US" sz="2400" b="1" u="sng" dirty="0" smtClean="0">
                <a:solidFill>
                  <a:srgbClr val="0000FF"/>
                </a:solidFill>
              </a:rPr>
            </a:br>
            <a:r>
              <a:rPr lang="en-US" sz="2400" b="1" u="sng" dirty="0">
                <a:solidFill>
                  <a:srgbClr val="0000FF"/>
                </a:solidFill>
              </a:rPr>
              <a:t/>
            </a:r>
            <a:br>
              <a:rPr lang="en-US" sz="2400" b="1" u="sng" dirty="0">
                <a:solidFill>
                  <a:srgbClr val="0000FF"/>
                </a:solidFill>
              </a:rPr>
            </a:br>
            <a:r>
              <a:rPr lang="en-US" b="1" u="sng" dirty="0">
                <a:solidFill>
                  <a:srgbClr val="FF0000"/>
                </a:solidFill>
              </a:rPr>
              <a:t>3</a:t>
            </a:r>
            <a:r>
              <a:rPr lang="en-US" b="1" u="sng" dirty="0" smtClean="0">
                <a:solidFill>
                  <a:srgbClr val="FF0000"/>
                </a:solidFill>
              </a:rPr>
              <a:t>. Tools for Solar Observations-I</a:t>
            </a:r>
            <a:br>
              <a:rPr lang="en-US" b="1" u="sng" dirty="0" smtClean="0">
                <a:solidFill>
                  <a:srgbClr val="FF0000"/>
                </a:solidFill>
              </a:rPr>
            </a:br>
            <a:r>
              <a:rPr lang="en-US" b="1" u="sng" dirty="0">
                <a:solidFill>
                  <a:srgbClr val="FF0000"/>
                </a:solidFill>
              </a:rPr>
              <a:t/>
            </a:r>
            <a:br>
              <a:rPr lang="en-US" b="1" u="sng" dirty="0">
                <a:solidFill>
                  <a:srgbClr val="FF0000"/>
                </a:solidFill>
              </a:rPr>
            </a:br>
            <a:r>
              <a:rPr lang="en-US" altLang="en-US" sz="2800" dirty="0" smtClean="0"/>
              <a:t>Solar telescopes. Resolution, MTF, seeing. High resolution telescopes. Spectrographs. </a:t>
            </a:r>
            <a:br>
              <a:rPr lang="en-US" altLang="en-US" sz="2800" dirty="0" smtClean="0"/>
            </a:br>
            <a:r>
              <a:rPr lang="en-US" sz="2800" dirty="0">
                <a:solidFill>
                  <a:srgbClr val="000000"/>
                </a:solidFill>
              </a:rPr>
              <a:t/>
            </a:r>
            <a:br>
              <a:rPr lang="en-US" sz="2800" dirty="0">
                <a:solidFill>
                  <a:srgbClr val="000000"/>
                </a:solidFill>
              </a:rPr>
            </a:br>
            <a:endParaRPr lang="en-US" sz="2800" dirty="0"/>
          </a:p>
        </p:txBody>
      </p:sp>
    </p:spTree>
    <p:extLst>
      <p:ext uri="{BB962C8B-B14F-4D97-AF65-F5344CB8AC3E}">
        <p14:creationId xmlns:p14="http://schemas.microsoft.com/office/powerpoint/2010/main" val="1359369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2"/>
          <p:cNvGraphicFramePr>
            <a:graphicFrameLocks noChangeAspect="1"/>
          </p:cNvGraphicFramePr>
          <p:nvPr>
            <p:extLst>
              <p:ext uri="{D42A27DB-BD31-4B8C-83A1-F6EECF244321}">
                <p14:modId xmlns:p14="http://schemas.microsoft.com/office/powerpoint/2010/main" val="3385088936"/>
              </p:ext>
            </p:extLst>
          </p:nvPr>
        </p:nvGraphicFramePr>
        <p:xfrm>
          <a:off x="206375" y="1069975"/>
          <a:ext cx="8610600" cy="5037138"/>
        </p:xfrm>
        <a:graphic>
          <a:graphicData uri="http://schemas.openxmlformats.org/presentationml/2006/ole">
            <mc:AlternateContent xmlns:mc="http://schemas.openxmlformats.org/markup-compatibility/2006">
              <mc:Choice xmlns:v="urn:schemas-microsoft-com:vml" Requires="v">
                <p:oleObj spid="_x0000_s11293" name="Document" r:id="rId3" imgW="4612510" imgH="2707513" progId="Word.Document.8">
                  <p:embed/>
                </p:oleObj>
              </mc:Choice>
              <mc:Fallback>
                <p:oleObj name="Document" r:id="rId3" imgW="4612510" imgH="2707513" progId="Word.Document.8">
                  <p:embed/>
                  <p:pic>
                    <p:nvPicPr>
                      <p:cNvPr id="0" name="Object 2"/>
                      <p:cNvPicPr>
                        <a:picLocks noChangeAspect="1" noChangeArrowheads="1"/>
                      </p:cNvPicPr>
                      <p:nvPr/>
                    </p:nvPicPr>
                    <p:blipFill>
                      <a:blip r:embed="rId4"/>
                      <a:srcRect/>
                      <a:stretch>
                        <a:fillRect/>
                      </a:stretch>
                    </p:blipFill>
                    <p:spPr bwMode="auto">
                      <a:xfrm>
                        <a:off x="206375" y="1069975"/>
                        <a:ext cx="8610600" cy="5037138"/>
                      </a:xfrm>
                      <a:prstGeom prst="rect">
                        <a:avLst/>
                      </a:prstGeom>
                      <a:noFill/>
                      <a:ln>
                        <a:noFill/>
                      </a:ln>
                      <a:effectLst/>
                    </p:spPr>
                  </p:pic>
                </p:oleObj>
              </mc:Fallback>
            </mc:AlternateContent>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modulationfigure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196" y="762000"/>
            <a:ext cx="8135938" cy="4276725"/>
          </a:xfrm>
          <a:prstGeom prst="rect">
            <a:avLst/>
          </a:prstGeom>
          <a:noFill/>
          <a:extLst>
            <a:ext uri="{909E8E84-426E-40DD-AFC4-6F175D3DCCD1}">
              <a14:hiddenFill xmlns:a14="http://schemas.microsoft.com/office/drawing/2010/main">
                <a:solidFill>
                  <a:srgbClr val="FFFFFF"/>
                </a:solidFill>
              </a14:hiddenFill>
            </a:ext>
          </a:extLst>
        </p:spPr>
      </p:pic>
      <p:sp>
        <p:nvSpPr>
          <p:cNvPr id="12291" name="Text Box 3"/>
          <p:cNvSpPr txBox="1">
            <a:spLocks noChangeArrowheads="1"/>
          </p:cNvSpPr>
          <p:nvPr/>
        </p:nvSpPr>
        <p:spPr bwMode="auto">
          <a:xfrm>
            <a:off x="2057400" y="5410200"/>
            <a:ext cx="544258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t>Numerical Aperture: </a:t>
            </a:r>
            <a:r>
              <a:rPr lang="en-US" altLang="en-US" dirty="0" smtClean="0"/>
              <a:t>NA=D/2f (or </a:t>
            </a:r>
            <a:r>
              <a:rPr lang="en-US" altLang="en-US" dirty="0"/>
              <a:t> </a:t>
            </a:r>
            <a:r>
              <a:rPr lang="en-US" altLang="en-US" dirty="0" smtClean="0"/>
              <a:t>N=f/D:</a:t>
            </a:r>
            <a:r>
              <a:rPr lang="en-US" altLang="en-US" dirty="0" smtClean="0"/>
              <a:t> </a:t>
            </a:r>
            <a:r>
              <a:rPr lang="en-US" altLang="en-US" dirty="0" smtClean="0"/>
              <a:t>f-number”)</a:t>
            </a:r>
          </a:p>
          <a:p>
            <a:r>
              <a:rPr lang="en-US" altLang="en-US" dirty="0" smtClean="0"/>
              <a:t>D is the telescope aperture</a:t>
            </a:r>
            <a:br>
              <a:rPr lang="en-US" altLang="en-US" dirty="0" smtClean="0"/>
            </a:br>
            <a:r>
              <a:rPr lang="en-US" altLang="en-US" dirty="0" smtClean="0"/>
              <a:t>f is the focal length</a:t>
            </a:r>
            <a:endParaRPr lang="en-US" alt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Object 2"/>
          <p:cNvGraphicFramePr>
            <a:graphicFrameLocks noChangeAspect="1"/>
          </p:cNvGraphicFramePr>
          <p:nvPr>
            <p:extLst>
              <p:ext uri="{D42A27DB-BD31-4B8C-83A1-F6EECF244321}">
                <p14:modId xmlns:p14="http://schemas.microsoft.com/office/powerpoint/2010/main" val="2726050264"/>
              </p:ext>
            </p:extLst>
          </p:nvPr>
        </p:nvGraphicFramePr>
        <p:xfrm>
          <a:off x="173038" y="0"/>
          <a:ext cx="8401050" cy="6780213"/>
        </p:xfrm>
        <a:graphic>
          <a:graphicData uri="http://schemas.openxmlformats.org/presentationml/2006/ole">
            <mc:AlternateContent xmlns:mc="http://schemas.openxmlformats.org/markup-compatibility/2006">
              <mc:Choice xmlns:v="urn:schemas-microsoft-com:vml" Requires="v">
                <p:oleObj spid="_x0000_s13341" name="Document" r:id="rId3" imgW="5802546" imgH="4701414" progId="Word.Document.8">
                  <p:embed/>
                </p:oleObj>
              </mc:Choice>
              <mc:Fallback>
                <p:oleObj name="Document" r:id="rId3" imgW="5802546" imgH="4701414" progId="Word.Document.8">
                  <p:embed/>
                  <p:pic>
                    <p:nvPicPr>
                      <p:cNvPr id="0" name="Object 2"/>
                      <p:cNvPicPr>
                        <a:picLocks noChangeAspect="1" noChangeArrowheads="1"/>
                      </p:cNvPicPr>
                      <p:nvPr/>
                    </p:nvPicPr>
                    <p:blipFill>
                      <a:blip r:embed="rId4"/>
                      <a:srcRect/>
                      <a:stretch>
                        <a:fillRect/>
                      </a:stretch>
                    </p:blipFill>
                    <p:spPr bwMode="auto">
                      <a:xfrm>
                        <a:off x="173038" y="0"/>
                        <a:ext cx="8401050" cy="6780213"/>
                      </a:xfrm>
                      <a:prstGeom prst="rect">
                        <a:avLst/>
                      </a:prstGeom>
                      <a:noFill/>
                      <a:ln>
                        <a:noFill/>
                      </a:ln>
                      <a:effectLst/>
                    </p:spPr>
                  </p:pic>
                </p:oleObj>
              </mc:Fallback>
            </mc:AlternateContent>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ai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1704" y="1932075"/>
            <a:ext cx="2478087" cy="2519160"/>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descr="airy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916112"/>
            <a:ext cx="3382963" cy="2551087"/>
          </a:xfrm>
          <a:prstGeom prst="rect">
            <a:avLst/>
          </a:prstGeom>
          <a:noFill/>
          <a:extLst>
            <a:ext uri="{909E8E84-426E-40DD-AFC4-6F175D3DCCD1}">
              <a14:hiddenFill xmlns:a14="http://schemas.microsoft.com/office/drawing/2010/main">
                <a:solidFill>
                  <a:srgbClr val="FFFFFF"/>
                </a:solidFill>
              </a14:hiddenFill>
            </a:ext>
          </a:extLst>
        </p:spPr>
      </p:pic>
      <p:sp>
        <p:nvSpPr>
          <p:cNvPr id="14340" name="Text Box 4"/>
          <p:cNvSpPr txBox="1">
            <a:spLocks noChangeArrowheads="1"/>
          </p:cNvSpPr>
          <p:nvPr/>
        </p:nvSpPr>
        <p:spPr bwMode="auto">
          <a:xfrm>
            <a:off x="1384300" y="5248275"/>
            <a:ext cx="1047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Airy disk</a:t>
            </a:r>
          </a:p>
        </p:txBody>
      </p:sp>
      <p:sp>
        <p:nvSpPr>
          <p:cNvPr id="14341" name="Text Box 5"/>
          <p:cNvSpPr txBox="1">
            <a:spLocks noChangeArrowheads="1"/>
          </p:cNvSpPr>
          <p:nvPr/>
        </p:nvSpPr>
        <p:spPr bwMode="auto">
          <a:xfrm>
            <a:off x="4067175" y="5013325"/>
            <a:ext cx="422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Light transmission curve for an Airy disk</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191000"/>
            <a:ext cx="8382000" cy="2246769"/>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The solid curve </a:t>
            </a:r>
            <a:r>
              <a:rPr lang="en-US" sz="2000" dirty="0" smtClean="0">
                <a:latin typeface="Times New Roman" panose="02020603050405020304" pitchFamily="18" charset="0"/>
                <a:cs typeface="Times New Roman" panose="02020603050405020304" pitchFamily="18" charset="0"/>
              </a:rPr>
              <a:t>of </a:t>
            </a:r>
            <a:r>
              <a:rPr lang="en-US" sz="2000" dirty="0">
                <a:latin typeface="Times New Roman" panose="02020603050405020304" pitchFamily="18" charset="0"/>
                <a:cs typeface="Times New Roman" panose="02020603050405020304" pitchFamily="18" charset="0"/>
              </a:rPr>
              <a:t>shows </a:t>
            </a:r>
            <a:r>
              <a:rPr lang="en-US" sz="2000" dirty="0" smtClean="0">
                <a:latin typeface="Times New Roman" panose="02020603050405020304" pitchFamily="18" charset="0"/>
                <a:cs typeface="Times New Roman" panose="02020603050405020304" pitchFamily="18" charset="0"/>
              </a:rPr>
              <a:t>MTF. </a:t>
            </a:r>
            <a:r>
              <a:rPr lang="en-US" sz="2000" dirty="0">
                <a:latin typeface="Times New Roman" panose="02020603050405020304" pitchFamily="18" charset="0"/>
                <a:cs typeface="Times New Roman" panose="02020603050405020304" pitchFamily="18" charset="0"/>
              </a:rPr>
              <a:t>According to its definition, </a:t>
            </a:r>
            <a:r>
              <a:rPr lang="en-US" sz="2000" dirty="0" smtClean="0">
                <a:latin typeface="Times New Roman" panose="02020603050405020304" pitchFamily="18" charset="0"/>
                <a:cs typeface="Times New Roman" panose="02020603050405020304" pitchFamily="18" charset="0"/>
              </a:rPr>
              <a:t>the modulation </a:t>
            </a:r>
            <a:r>
              <a:rPr lang="en-US" sz="2000" dirty="0">
                <a:latin typeface="Times New Roman" panose="02020603050405020304" pitchFamily="18" charset="0"/>
                <a:cs typeface="Times New Roman" panose="02020603050405020304" pitchFamily="18" charset="0"/>
              </a:rPr>
              <a:t>transfer function is the factor by which a signal is reduced at </a:t>
            </a:r>
            <a:r>
              <a:rPr lang="en-US" sz="2000" dirty="0" smtClean="0">
                <a:latin typeface="Times New Roman" panose="02020603050405020304" pitchFamily="18" charset="0"/>
                <a:cs typeface="Times New Roman" panose="02020603050405020304" pitchFamily="18" charset="0"/>
              </a:rPr>
              <a:t>each spatial </a:t>
            </a:r>
            <a:r>
              <a:rPr lang="en-US" sz="2000" dirty="0">
                <a:latin typeface="Times New Roman" panose="02020603050405020304" pitchFamily="18" charset="0"/>
                <a:cs typeface="Times New Roman" panose="02020603050405020304" pitchFamily="18" charset="0"/>
              </a:rPr>
              <a:t>frequency </a:t>
            </a:r>
            <a:r>
              <a:rPr lang="en-US" sz="2000" i="1" dirty="0">
                <a:latin typeface="Times New Roman" panose="02020603050405020304" pitchFamily="18" charset="0"/>
                <a:cs typeface="Times New Roman" panose="02020603050405020304" pitchFamily="18" charset="0"/>
              </a:rPr>
              <a:t>k</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spatial frequency corresponding to the </a:t>
            </a:r>
            <a:r>
              <a:rPr lang="en-US" sz="2000" dirty="0" smtClean="0">
                <a:latin typeface="Times New Roman" panose="02020603050405020304" pitchFamily="18" charset="0"/>
                <a:cs typeface="Times New Roman" panose="02020603050405020304" pitchFamily="18" charset="0"/>
              </a:rPr>
              <a:t>“spatial resolution” r</a:t>
            </a:r>
            <a:r>
              <a:rPr lang="en-US" sz="2000" baseline="-25000" dirty="0" smtClean="0">
                <a:latin typeface="Times New Roman" panose="02020603050405020304" pitchFamily="18" charset="0"/>
                <a:cs typeface="Times New Roman" panose="02020603050405020304" pitchFamily="18" charset="0"/>
              </a:rPr>
              <a:t>1</a:t>
            </a:r>
            <a:r>
              <a:rPr lang="en-US" sz="2000" dirty="0" smtClean="0">
                <a:latin typeface="Times New Roman" panose="02020603050405020304" pitchFamily="18" charset="0"/>
                <a:cs typeface="Times New Roman" panose="02020603050405020304" pitchFamily="18" charset="0"/>
              </a:rPr>
              <a:t> is </a:t>
            </a:r>
            <a:r>
              <a:rPr lang="en-US" sz="2000" i="1" dirty="0">
                <a:latin typeface="Times New Roman" panose="02020603050405020304" pitchFamily="18" charset="0"/>
                <a:cs typeface="Times New Roman" panose="02020603050405020304" pitchFamily="18" charset="0"/>
              </a:rPr>
              <a:t>k</a:t>
            </a:r>
            <a:r>
              <a:rPr lang="en-US" sz="2000" i="1"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1</a:t>
            </a:r>
            <a:r>
              <a:rPr lang="en-US" sz="2000" i="1" dirty="0">
                <a:latin typeface="Times New Roman" panose="02020603050405020304" pitchFamily="18" charset="0"/>
                <a:cs typeface="Times New Roman" panose="02020603050405020304" pitchFamily="18" charset="0"/>
              </a:rPr>
              <a:t>/r</a:t>
            </a:r>
            <a:r>
              <a:rPr lang="en-US" sz="2000" baseline="-25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 </a:t>
            </a:r>
            <a:r>
              <a:rPr lang="en-US" sz="2000" i="1" dirty="0">
                <a:latin typeface="Times New Roman" panose="02020603050405020304" pitchFamily="18" charset="0"/>
                <a:cs typeface="Times New Roman" panose="02020603050405020304" pitchFamily="18" charset="0"/>
              </a:rPr>
              <a:t>k</a:t>
            </a:r>
            <a:r>
              <a:rPr lang="en-US" sz="2000" baseline="-25000" dirty="0" smtClean="0">
                <a:latin typeface="Times New Roman" panose="02020603050405020304" pitchFamily="18" charset="0"/>
                <a:cs typeface="Times New Roman" panose="02020603050405020304" pitchFamily="18" charset="0"/>
              </a:rPr>
              <a:t>m</a:t>
            </a:r>
            <a:r>
              <a:rPr lang="en-US" sz="2000" i="1"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1</a:t>
            </a:r>
            <a:r>
              <a:rPr lang="en-US" sz="2000" i="1"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22</a:t>
            </a:r>
            <a:r>
              <a:rPr lang="en-US" sz="2000" dirty="0">
                <a:latin typeface="Times New Roman" panose="02020603050405020304" pitchFamily="18" charset="0"/>
                <a:cs typeface="Times New Roman" panose="02020603050405020304" pitchFamily="18" charset="0"/>
              </a:rPr>
              <a:t>, and MTF</a:t>
            </a:r>
            <a:r>
              <a:rPr lang="en-US" sz="2000" baseline="-25000" dirty="0">
                <a:latin typeface="Times New Roman" panose="02020603050405020304" pitchFamily="18" charset="0"/>
                <a:cs typeface="Times New Roman" panose="02020603050405020304" pitchFamily="18" charset="0"/>
              </a:rPr>
              <a:t>D</a:t>
            </a:r>
            <a:r>
              <a:rPr lang="en-US" sz="2000" dirty="0">
                <a:latin typeface="Times New Roman" panose="02020603050405020304" pitchFamily="18" charset="0"/>
                <a:cs typeface="Times New Roman" panose="02020603050405020304" pitchFamily="18" charset="0"/>
              </a:rPr>
              <a:t> = 0</a:t>
            </a:r>
            <a:r>
              <a:rPr lang="en-US" sz="2000" i="1"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0894 for this </a:t>
            </a:r>
            <a:r>
              <a:rPr lang="en-US" sz="2000" i="1" dirty="0">
                <a:latin typeface="Times New Roman" panose="02020603050405020304" pitchFamily="18" charset="0"/>
                <a:cs typeface="Times New Roman" panose="02020603050405020304" pitchFamily="18" charset="0"/>
              </a:rPr>
              <a:t>k</a:t>
            </a:r>
            <a:r>
              <a:rPr lang="en-US" sz="2000" i="1"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black dot </a:t>
            </a:r>
            <a:r>
              <a:rPr lang="en-US" sz="2000" dirty="0" smtClean="0">
                <a:latin typeface="Times New Roman" panose="02020603050405020304" pitchFamily="18" charset="0"/>
                <a:cs typeface="Times New Roman" panose="02020603050405020304" pitchFamily="18" charset="0"/>
              </a:rPr>
              <a:t>in). </a:t>
            </a:r>
            <a:r>
              <a:rPr lang="en-US" sz="2000" dirty="0">
                <a:latin typeface="Times New Roman" panose="02020603050405020304" pitchFamily="18" charset="0"/>
                <a:cs typeface="Times New Roman" panose="02020603050405020304" pitchFamily="18" charset="0"/>
              </a:rPr>
              <a:t>This means that of the original, say, 15% intensity contrast of </a:t>
            </a:r>
            <a:r>
              <a:rPr lang="en-US" sz="2000" dirty="0" smtClean="0">
                <a:latin typeface="Times New Roman" panose="02020603050405020304" pitchFamily="18" charset="0"/>
                <a:cs typeface="Times New Roman" panose="02020603050405020304" pitchFamily="18" charset="0"/>
              </a:rPr>
              <a:t>the solar </a:t>
            </a:r>
            <a:r>
              <a:rPr lang="en-US" sz="2000" dirty="0">
                <a:latin typeface="Times New Roman" panose="02020603050405020304" pitchFamily="18" charset="0"/>
                <a:cs typeface="Times New Roman" panose="02020603050405020304" pitchFamily="18" charset="0"/>
              </a:rPr>
              <a:t>granulation, little more than 1% is left in the image if a telescope is </a:t>
            </a:r>
            <a:r>
              <a:rPr lang="en-US" sz="2000" dirty="0" smtClean="0">
                <a:latin typeface="Times New Roman" panose="02020603050405020304" pitchFamily="18" charset="0"/>
                <a:cs typeface="Times New Roman" panose="02020603050405020304" pitchFamily="18" charset="0"/>
              </a:rPr>
              <a:t>used which </a:t>
            </a:r>
            <a:r>
              <a:rPr lang="en-US" sz="2000" dirty="0">
                <a:latin typeface="Times New Roman" panose="02020603050405020304" pitchFamily="18" charset="0"/>
                <a:cs typeface="Times New Roman" panose="02020603050405020304" pitchFamily="18" charset="0"/>
              </a:rPr>
              <a:t>according to the </a:t>
            </a:r>
            <a:r>
              <a:rPr lang="en-US" sz="2000" dirty="0" smtClean="0">
                <a:latin typeface="Times New Roman" panose="02020603050405020304" pitchFamily="18" charset="0"/>
                <a:cs typeface="Times New Roman" panose="02020603050405020304" pitchFamily="18" charset="0"/>
              </a:rPr>
              <a:t>criterion </a:t>
            </a:r>
            <a:r>
              <a:rPr lang="en-US" sz="2000" dirty="0">
                <a:latin typeface="Times New Roman" panose="02020603050405020304" pitchFamily="18" charset="0"/>
                <a:cs typeface="Times New Roman" panose="02020603050405020304" pitchFamily="18" charset="0"/>
              </a:rPr>
              <a:t>just “resolves” the granular structure.</a:t>
            </a:r>
          </a:p>
        </p:txBody>
      </p:sp>
      <p:sp>
        <p:nvSpPr>
          <p:cNvPr id="4" name="TextBox 3"/>
          <p:cNvSpPr txBox="1"/>
          <p:nvPr/>
        </p:nvSpPr>
        <p:spPr>
          <a:xfrm>
            <a:off x="735489" y="207610"/>
            <a:ext cx="8086381"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Modulation Transfer Function (MTF) vs spatial frequency k</a:t>
            </a:r>
            <a:endParaRPr lang="en-US" sz="2400" b="1"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399" y="1066800"/>
            <a:ext cx="5398725" cy="3169823"/>
          </a:xfrm>
          <a:prstGeom prst="rect">
            <a:avLst/>
          </a:prstGeom>
        </p:spPr>
      </p:pic>
      <p:sp>
        <p:nvSpPr>
          <p:cNvPr id="7" name="TextBox 6"/>
          <p:cNvSpPr txBox="1"/>
          <p:nvPr/>
        </p:nvSpPr>
        <p:spPr>
          <a:xfrm>
            <a:off x="2514600" y="1295400"/>
            <a:ext cx="928459" cy="369332"/>
          </a:xfrm>
          <a:prstGeom prst="rect">
            <a:avLst/>
          </a:prstGeom>
          <a:noFill/>
        </p:spPr>
        <p:txBody>
          <a:bodyPr wrap="none" rtlCol="0">
            <a:spAutoFit/>
          </a:bodyPr>
          <a:lstStyle/>
          <a:p>
            <a:r>
              <a:rPr lang="en-US" dirty="0" smtClean="0"/>
              <a:t>MTF(k)</a:t>
            </a:r>
            <a:endParaRPr lang="en-US" dirty="0"/>
          </a:p>
        </p:txBody>
      </p:sp>
      <p:sp>
        <p:nvSpPr>
          <p:cNvPr id="8" name="TextBox 7"/>
          <p:cNvSpPr txBox="1"/>
          <p:nvPr/>
        </p:nvSpPr>
        <p:spPr>
          <a:xfrm>
            <a:off x="6815609" y="3845520"/>
            <a:ext cx="607859" cy="369332"/>
          </a:xfrm>
          <a:prstGeom prst="rect">
            <a:avLst/>
          </a:prstGeom>
          <a:noFill/>
        </p:spPr>
        <p:txBody>
          <a:bodyPr wrap="none" rtlCol="0">
            <a:spAutoFit/>
          </a:bodyPr>
          <a:lstStyle/>
          <a:p>
            <a:r>
              <a:rPr lang="en-US" dirty="0" smtClean="0"/>
              <a:t>k/k</a:t>
            </a:r>
            <a:r>
              <a:rPr lang="en-US" baseline="-25000" dirty="0" smtClean="0"/>
              <a:t>m</a:t>
            </a:r>
            <a:endParaRPr lang="en-US" baseline="-25000" dirty="0"/>
          </a:p>
        </p:txBody>
      </p:sp>
      <p:sp>
        <p:nvSpPr>
          <p:cNvPr id="9" name="TextBox 8"/>
          <p:cNvSpPr txBox="1"/>
          <p:nvPr/>
        </p:nvSpPr>
        <p:spPr>
          <a:xfrm>
            <a:off x="4588076" y="1066800"/>
            <a:ext cx="3845925" cy="923330"/>
          </a:xfrm>
          <a:prstGeom prst="rect">
            <a:avLst/>
          </a:prstGeom>
          <a:noFill/>
        </p:spPr>
        <p:txBody>
          <a:bodyPr wrap="none" rtlCol="0">
            <a:spAutoFit/>
          </a:bodyPr>
          <a:lstStyle/>
          <a:p>
            <a:r>
              <a:rPr lang="en-US" dirty="0" smtClean="0"/>
              <a:t>Telescope MTF</a:t>
            </a:r>
            <a:r>
              <a:rPr lang="en-US" baseline="-25000" dirty="0" smtClean="0"/>
              <a:t>D</a:t>
            </a:r>
          </a:p>
          <a:p>
            <a:r>
              <a:rPr lang="en-US" dirty="0" smtClean="0"/>
              <a:t>Ideal seeing conditions (MTF</a:t>
            </a:r>
            <a:r>
              <a:rPr lang="en-US" baseline="-25000" dirty="0" smtClean="0"/>
              <a:t>S</a:t>
            </a:r>
            <a:r>
              <a:rPr lang="en-US" dirty="0" smtClean="0"/>
              <a:t>=1) – </a:t>
            </a:r>
          </a:p>
          <a:p>
            <a:r>
              <a:rPr lang="en-US" dirty="0" smtClean="0"/>
              <a:t>diffraction-limited telescope</a:t>
            </a:r>
            <a:endParaRPr lang="en-US" dirty="0"/>
          </a:p>
        </p:txBody>
      </p:sp>
      <p:cxnSp>
        <p:nvCxnSpPr>
          <p:cNvPr id="11" name="Straight Arrow Connector 10"/>
          <p:cNvCxnSpPr/>
          <p:nvPr/>
        </p:nvCxnSpPr>
        <p:spPr>
          <a:xfrm flipH="1">
            <a:off x="4375761" y="2133600"/>
            <a:ext cx="805839" cy="6858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295400" y="2819400"/>
            <a:ext cx="1683429" cy="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667" y="2405352"/>
            <a:ext cx="1500732" cy="369332"/>
          </a:xfrm>
          <a:prstGeom prst="rect">
            <a:avLst/>
          </a:prstGeom>
          <a:noFill/>
        </p:spPr>
        <p:txBody>
          <a:bodyPr wrap="none" rtlCol="0">
            <a:spAutoFit/>
          </a:bodyPr>
          <a:lstStyle/>
          <a:p>
            <a:r>
              <a:rPr lang="en-US" dirty="0" smtClean="0"/>
              <a:t>MTF</a:t>
            </a:r>
            <a:r>
              <a:rPr lang="en-US" baseline="-25000" dirty="0" smtClean="0"/>
              <a:t>D</a:t>
            </a:r>
            <a:r>
              <a:rPr lang="en-US" dirty="0" smtClean="0"/>
              <a:t>*MTF</a:t>
            </a:r>
            <a:r>
              <a:rPr lang="en-US" baseline="-25000" dirty="0" smtClean="0"/>
              <a:t>S</a:t>
            </a:r>
            <a:r>
              <a:rPr lang="en-US" dirty="0" smtClean="0"/>
              <a:t> </a:t>
            </a:r>
            <a:endParaRPr lang="en-US" dirty="0"/>
          </a:p>
        </p:txBody>
      </p:sp>
      <p:sp>
        <p:nvSpPr>
          <p:cNvPr id="17" name="TextBox 16"/>
          <p:cNvSpPr txBox="1"/>
          <p:nvPr/>
        </p:nvSpPr>
        <p:spPr>
          <a:xfrm>
            <a:off x="311797" y="2819400"/>
            <a:ext cx="1967205" cy="646331"/>
          </a:xfrm>
          <a:prstGeom prst="rect">
            <a:avLst/>
          </a:prstGeom>
          <a:noFill/>
        </p:spPr>
        <p:txBody>
          <a:bodyPr wrap="none" rtlCol="0">
            <a:spAutoFit/>
          </a:bodyPr>
          <a:lstStyle/>
          <a:p>
            <a:r>
              <a:rPr lang="en-US" dirty="0" smtClean="0"/>
              <a:t>Two different</a:t>
            </a:r>
          </a:p>
          <a:p>
            <a:r>
              <a:rPr lang="en-US" dirty="0"/>
              <a:t>s</a:t>
            </a:r>
            <a:r>
              <a:rPr lang="en-US" dirty="0" smtClean="0"/>
              <a:t>eeing conditions</a:t>
            </a:r>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3638162107"/>
              </p:ext>
            </p:extLst>
          </p:nvPr>
        </p:nvGraphicFramePr>
        <p:xfrm>
          <a:off x="5562600" y="2063457"/>
          <a:ext cx="3357276" cy="755943"/>
        </p:xfrm>
        <a:graphic>
          <a:graphicData uri="http://schemas.openxmlformats.org/presentationml/2006/ole">
            <mc:AlternateContent xmlns:mc="http://schemas.openxmlformats.org/markup-compatibility/2006">
              <mc:Choice xmlns:v="urn:schemas-microsoft-com:vml" Requires="v">
                <p:oleObj spid="_x0000_s69662" name="Equation" r:id="rId4" imgW="1917360" imgH="431640" progId="Equation.DSMT4">
                  <p:embed/>
                </p:oleObj>
              </mc:Choice>
              <mc:Fallback>
                <p:oleObj name="Equation" r:id="rId4" imgW="1917360" imgH="431640" progId="Equation.DSMT4">
                  <p:embed/>
                  <p:pic>
                    <p:nvPicPr>
                      <p:cNvPr id="0" name=""/>
                      <p:cNvPicPr/>
                      <p:nvPr/>
                    </p:nvPicPr>
                    <p:blipFill>
                      <a:blip r:embed="rId5"/>
                      <a:stretch>
                        <a:fillRect/>
                      </a:stretch>
                    </p:blipFill>
                    <p:spPr>
                      <a:xfrm>
                        <a:off x="5562600" y="2063457"/>
                        <a:ext cx="3357276" cy="755943"/>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329216429"/>
              </p:ext>
            </p:extLst>
          </p:nvPr>
        </p:nvGraphicFramePr>
        <p:xfrm>
          <a:off x="7171535" y="2791886"/>
          <a:ext cx="654512" cy="512227"/>
        </p:xfrm>
        <a:graphic>
          <a:graphicData uri="http://schemas.openxmlformats.org/presentationml/2006/ole">
            <mc:AlternateContent xmlns:mc="http://schemas.openxmlformats.org/markup-compatibility/2006">
              <mc:Choice xmlns:v="urn:schemas-microsoft-com:vml" Requires="v">
                <p:oleObj spid="_x0000_s69663" name="Equation" r:id="rId6" imgW="291960" imgH="228600" progId="Equation.DSMT4">
                  <p:embed/>
                </p:oleObj>
              </mc:Choice>
              <mc:Fallback>
                <p:oleObj name="Equation" r:id="rId6" imgW="291960" imgH="228600" progId="Equation.DSMT4">
                  <p:embed/>
                  <p:pic>
                    <p:nvPicPr>
                      <p:cNvPr id="0" name=""/>
                      <p:cNvPicPr/>
                      <p:nvPr/>
                    </p:nvPicPr>
                    <p:blipFill>
                      <a:blip r:embed="rId7"/>
                      <a:stretch>
                        <a:fillRect/>
                      </a:stretch>
                    </p:blipFill>
                    <p:spPr>
                      <a:xfrm>
                        <a:off x="7171535" y="2791886"/>
                        <a:ext cx="654512" cy="512227"/>
                      </a:xfrm>
                      <a:prstGeom prst="rect">
                        <a:avLst/>
                      </a:prstGeom>
                    </p:spPr>
                  </p:pic>
                </p:oleObj>
              </mc:Fallback>
            </mc:AlternateContent>
          </a:graphicData>
        </a:graphic>
      </p:graphicFrame>
      <p:cxnSp>
        <p:nvCxnSpPr>
          <p:cNvPr id="12" name="Straight Arrow Connector 11"/>
          <p:cNvCxnSpPr/>
          <p:nvPr/>
        </p:nvCxnSpPr>
        <p:spPr>
          <a:xfrm flipH="1">
            <a:off x="5410200" y="3048000"/>
            <a:ext cx="1664924"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4375762" y="3048000"/>
            <a:ext cx="2743776"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18" name="Object 17"/>
          <p:cNvGraphicFramePr>
            <a:graphicFrameLocks noChangeAspect="1"/>
          </p:cNvGraphicFramePr>
          <p:nvPr>
            <p:extLst>
              <p:ext uri="{D42A27DB-BD31-4B8C-83A1-F6EECF244321}">
                <p14:modId xmlns:p14="http://schemas.microsoft.com/office/powerpoint/2010/main" val="105346420"/>
              </p:ext>
            </p:extLst>
          </p:nvPr>
        </p:nvGraphicFramePr>
        <p:xfrm>
          <a:off x="7938701" y="3276600"/>
          <a:ext cx="990600" cy="830399"/>
        </p:xfrm>
        <a:graphic>
          <a:graphicData uri="http://schemas.openxmlformats.org/presentationml/2006/ole">
            <mc:AlternateContent xmlns:mc="http://schemas.openxmlformats.org/markup-compatibility/2006">
              <mc:Choice xmlns:v="urn:schemas-microsoft-com:vml" Requires="v">
                <p:oleObj spid="_x0000_s69664" name="Equation" r:id="rId8" imgW="571320" imgH="419040" progId="Equation.DSMT4">
                  <p:embed/>
                </p:oleObj>
              </mc:Choice>
              <mc:Fallback>
                <p:oleObj name="Equation" r:id="rId8" imgW="571320" imgH="419040" progId="Equation.DSMT4">
                  <p:embed/>
                  <p:pic>
                    <p:nvPicPr>
                      <p:cNvPr id="0" name=""/>
                      <p:cNvPicPr/>
                      <p:nvPr/>
                    </p:nvPicPr>
                    <p:blipFill>
                      <a:blip r:embed="rId9"/>
                      <a:stretch>
                        <a:fillRect/>
                      </a:stretch>
                    </p:blipFill>
                    <p:spPr>
                      <a:xfrm>
                        <a:off x="7938701" y="3276600"/>
                        <a:ext cx="990600" cy="830399"/>
                      </a:xfrm>
                      <a:prstGeom prst="rect">
                        <a:avLst/>
                      </a:prstGeom>
                    </p:spPr>
                  </p:pic>
                </p:oleObj>
              </mc:Fallback>
            </mc:AlternateContent>
          </a:graphicData>
        </a:graphic>
      </p:graphicFrame>
    </p:spTree>
    <p:extLst>
      <p:ext uri="{BB962C8B-B14F-4D97-AF65-F5344CB8AC3E}">
        <p14:creationId xmlns:p14="http://schemas.microsoft.com/office/powerpoint/2010/main" val="2615313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00879"/>
            <a:ext cx="7239000" cy="1200329"/>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Exercise: </a:t>
            </a:r>
            <a:r>
              <a:rPr lang="en-US" sz="2400" dirty="0" smtClean="0">
                <a:latin typeface="Times New Roman" panose="02020603050405020304" pitchFamily="18" charset="0"/>
                <a:cs typeface="Times New Roman" panose="02020603050405020304" pitchFamily="18" charset="0"/>
              </a:rPr>
              <a:t>What </a:t>
            </a:r>
            <a:r>
              <a:rPr lang="en-US" sz="2400" dirty="0">
                <a:latin typeface="Times New Roman" panose="02020603050405020304" pitchFamily="18" charset="0"/>
                <a:cs typeface="Times New Roman" panose="02020603050405020304" pitchFamily="18" charset="0"/>
              </a:rPr>
              <a:t>aperture needs a diffraction-limited </a:t>
            </a:r>
            <a:r>
              <a:rPr lang="en-US" sz="2400" dirty="0" smtClean="0">
                <a:latin typeface="Times New Roman" panose="02020603050405020304" pitchFamily="18" charset="0"/>
                <a:cs typeface="Times New Roman" panose="02020603050405020304" pitchFamily="18" charset="0"/>
              </a:rPr>
              <a:t>solar telescope </a:t>
            </a:r>
            <a:r>
              <a:rPr lang="en-US" sz="2400" dirty="0">
                <a:latin typeface="Times New Roman" panose="02020603050405020304" pitchFamily="18" charset="0"/>
                <a:cs typeface="Times New Roman" panose="02020603050405020304" pitchFamily="18" charset="0"/>
              </a:rPr>
              <a:t>in order to transmit, at </a:t>
            </a:r>
            <a:r>
              <a:rPr lang="en-US" sz="2400" i="1" dirty="0">
                <a:latin typeface="Times New Roman" panose="02020603050405020304" pitchFamily="18" charset="0"/>
                <a:cs typeface="Times New Roman" panose="02020603050405020304" pitchFamily="18" charset="0"/>
              </a:rPr>
              <a:t>λ </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500 nm, </a:t>
            </a:r>
            <a:r>
              <a:rPr lang="en-US" sz="2400" dirty="0">
                <a:latin typeface="Times New Roman" panose="02020603050405020304" pitchFamily="18" charset="0"/>
                <a:cs typeface="Times New Roman" panose="02020603050405020304" pitchFamily="18" charset="0"/>
              </a:rPr>
              <a:t>6</a:t>
            </a:r>
            <a:r>
              <a:rPr lang="en-US" sz="2400" dirty="0" smtClean="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of the contrast of a </a:t>
            </a:r>
            <a:r>
              <a:rPr lang="en-US" sz="2400" dirty="0" smtClean="0">
                <a:latin typeface="Times New Roman" panose="02020603050405020304" pitchFamily="18" charset="0"/>
                <a:cs typeface="Times New Roman" panose="02020603050405020304" pitchFamily="18" charset="0"/>
              </a:rPr>
              <a:t>1</a:t>
            </a:r>
            <a:r>
              <a:rPr lang="en-US" sz="2400" i="1"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arcsec</a:t>
            </a:r>
            <a:r>
              <a:rPr lang="en-US" sz="2400" dirty="0" smtClean="0">
                <a:latin typeface="Times New Roman" panose="02020603050405020304" pitchFamily="18" charset="0"/>
                <a:cs typeface="Times New Roman" panose="02020603050405020304" pitchFamily="18" charset="0"/>
              </a:rPr>
              <a:t> sharp</a:t>
            </a:r>
            <a:r>
              <a:rPr lang="en-US" sz="2400" i="1"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feature</a:t>
            </a:r>
            <a:r>
              <a:rPr lang="en-US" sz="2400" dirty="0">
                <a:latin typeface="Times New Roman" panose="02020603050405020304" pitchFamily="18" charset="0"/>
                <a:cs typeface="Times New Roman" panose="02020603050405020304" pitchFamily="18" charset="0"/>
              </a:rPr>
              <a:t>?</a:t>
            </a:r>
          </a:p>
        </p:txBody>
      </p:sp>
      <p:sp>
        <p:nvSpPr>
          <p:cNvPr id="4" name="TextBox 3"/>
          <p:cNvSpPr txBox="1"/>
          <p:nvPr/>
        </p:nvSpPr>
        <p:spPr>
          <a:xfrm>
            <a:off x="781929" y="1751782"/>
            <a:ext cx="7696200" cy="1138773"/>
          </a:xfrm>
          <a:prstGeom prst="rect">
            <a:avLst/>
          </a:prstGeom>
          <a:noFill/>
        </p:spPr>
        <p:txBody>
          <a:bodyPr wrap="square" rtlCol="0">
            <a:spAutoFit/>
          </a:bodyPr>
          <a:lstStyle/>
          <a:p>
            <a:r>
              <a:rPr lang="en-US" sz="2400" dirty="0" smtClean="0">
                <a:latin typeface="Times New Roman" pitchFamily="18" charset="0"/>
                <a:cs typeface="Times New Roman" pitchFamily="18" charset="0"/>
              </a:rPr>
              <a:t>Solution:</a:t>
            </a:r>
          </a:p>
          <a:p>
            <a:r>
              <a:rPr lang="en-US" sz="2400" dirty="0" smtClean="0">
                <a:latin typeface="Times New Roman" pitchFamily="18" charset="0"/>
                <a:cs typeface="Times New Roman" pitchFamily="18" charset="0"/>
              </a:rPr>
              <a:t>From the MTF plot:    MTF=0.6 at </a:t>
            </a:r>
            <a:r>
              <a:rPr lang="en-US" sz="2400" i="1" dirty="0" smtClean="0">
                <a:latin typeface="Times New Roman" pitchFamily="18" charset="0"/>
                <a:cs typeface="Times New Roman" pitchFamily="18" charset="0"/>
              </a:rPr>
              <a:t>k/k</a:t>
            </a:r>
            <a:r>
              <a:rPr lang="en-US" sz="2400" i="1" baseline="-25000" dirty="0" smtClean="0">
                <a:latin typeface="Times New Roman" pitchFamily="18" charset="0"/>
                <a:cs typeface="Times New Roman" pitchFamily="18" charset="0"/>
              </a:rPr>
              <a:t>m</a:t>
            </a:r>
            <a:r>
              <a:rPr lang="en-US" sz="2400" dirty="0" smtClean="0">
                <a:latin typeface="Times New Roman" pitchFamily="18" charset="0"/>
                <a:cs typeface="Times New Roman" pitchFamily="18" charset="0"/>
              </a:rPr>
              <a:t>=0.32</a:t>
            </a:r>
          </a:p>
          <a:p>
            <a:endParaRPr lang="en-US" sz="2000" dirty="0">
              <a:latin typeface="Times New Roman" pitchFamily="18" charset="0"/>
              <a:cs typeface="Times New Roman"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1592364672"/>
              </p:ext>
            </p:extLst>
          </p:nvPr>
        </p:nvGraphicFramePr>
        <p:xfrm>
          <a:off x="1905000" y="2778014"/>
          <a:ext cx="6067425" cy="3824287"/>
        </p:xfrm>
        <a:graphic>
          <a:graphicData uri="http://schemas.openxmlformats.org/presentationml/2006/ole">
            <mc:AlternateContent xmlns:mc="http://schemas.openxmlformats.org/markup-compatibility/2006">
              <mc:Choice xmlns:v="urn:schemas-microsoft-com:vml" Requires="v">
                <p:oleObj spid="_x0000_s68623" name="Equation" r:id="rId3" imgW="2781000" imgH="1752480" progId="Equation.DSMT4">
                  <p:embed/>
                </p:oleObj>
              </mc:Choice>
              <mc:Fallback>
                <p:oleObj name="Equation" r:id="rId3" imgW="2781000" imgH="1752480" progId="Equation.DSMT4">
                  <p:embed/>
                  <p:pic>
                    <p:nvPicPr>
                      <p:cNvPr id="0" name=""/>
                      <p:cNvPicPr/>
                      <p:nvPr/>
                    </p:nvPicPr>
                    <p:blipFill>
                      <a:blip r:embed="rId4"/>
                      <a:stretch>
                        <a:fillRect/>
                      </a:stretch>
                    </p:blipFill>
                    <p:spPr>
                      <a:xfrm>
                        <a:off x="1905000" y="2778014"/>
                        <a:ext cx="6067425" cy="3824287"/>
                      </a:xfrm>
                      <a:prstGeom prst="rect">
                        <a:avLst/>
                      </a:prstGeom>
                    </p:spPr>
                  </p:pic>
                </p:oleObj>
              </mc:Fallback>
            </mc:AlternateContent>
          </a:graphicData>
        </a:graphic>
      </p:graphicFrame>
    </p:spTree>
    <p:extLst>
      <p:ext uri="{BB962C8B-B14F-4D97-AF65-F5344CB8AC3E}">
        <p14:creationId xmlns:p14="http://schemas.microsoft.com/office/powerpoint/2010/main" val="26845063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2"/>
          <p:cNvGraphicFramePr>
            <a:graphicFrameLocks noChangeAspect="1"/>
          </p:cNvGraphicFramePr>
          <p:nvPr>
            <p:extLst>
              <p:ext uri="{D42A27DB-BD31-4B8C-83A1-F6EECF244321}">
                <p14:modId xmlns:p14="http://schemas.microsoft.com/office/powerpoint/2010/main" val="229254770"/>
              </p:ext>
            </p:extLst>
          </p:nvPr>
        </p:nvGraphicFramePr>
        <p:xfrm>
          <a:off x="465138" y="774700"/>
          <a:ext cx="8245475" cy="4881563"/>
        </p:xfrm>
        <a:graphic>
          <a:graphicData uri="http://schemas.openxmlformats.org/presentationml/2006/ole">
            <mc:AlternateContent xmlns:mc="http://schemas.openxmlformats.org/markup-compatibility/2006">
              <mc:Choice xmlns:v="urn:schemas-microsoft-com:vml" Requires="v">
                <p:oleObj spid="_x0000_s15389" name="Document" r:id="rId3" imgW="4873012" imgH="2893784" progId="Word.Document.8">
                  <p:embed/>
                </p:oleObj>
              </mc:Choice>
              <mc:Fallback>
                <p:oleObj name="Document" r:id="rId3" imgW="4873012" imgH="2893784" progId="Word.Document.8">
                  <p:embed/>
                  <p:pic>
                    <p:nvPicPr>
                      <p:cNvPr id="0" name="Object 2"/>
                      <p:cNvPicPr>
                        <a:picLocks noChangeAspect="1" noChangeArrowheads="1"/>
                      </p:cNvPicPr>
                      <p:nvPr/>
                    </p:nvPicPr>
                    <p:blipFill>
                      <a:blip r:embed="rId4"/>
                      <a:srcRect/>
                      <a:stretch>
                        <a:fillRect/>
                      </a:stretch>
                    </p:blipFill>
                    <p:spPr bwMode="auto">
                      <a:xfrm>
                        <a:off x="465138" y="774700"/>
                        <a:ext cx="8245475" cy="488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323850" y="260350"/>
          <a:ext cx="8208963" cy="1885950"/>
        </p:xfrm>
        <a:graphic>
          <a:graphicData uri="http://schemas.openxmlformats.org/presentationml/2006/ole">
            <mc:AlternateContent xmlns:mc="http://schemas.openxmlformats.org/markup-compatibility/2006">
              <mc:Choice xmlns:v="urn:schemas-microsoft-com:vml" Requires="v">
                <p:oleObj spid="_x0000_s16441" name="Document" r:id="rId3" imgW="4583698" imgH="1052977" progId="Word.Document.8">
                  <p:embed/>
                </p:oleObj>
              </mc:Choice>
              <mc:Fallback>
                <p:oleObj name="Document" r:id="rId3" imgW="4583698" imgH="1052977"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260350"/>
                        <a:ext cx="8208963"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6387" name="Picture 3" descr="adapt_fig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2420938"/>
            <a:ext cx="3814763" cy="38004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6388" name="Object 4"/>
          <p:cNvGraphicFramePr>
            <a:graphicFrameLocks noChangeAspect="1"/>
          </p:cNvGraphicFramePr>
          <p:nvPr/>
        </p:nvGraphicFramePr>
        <p:xfrm>
          <a:off x="5076825" y="2060575"/>
          <a:ext cx="3600450" cy="4500563"/>
        </p:xfrm>
        <a:graphic>
          <a:graphicData uri="http://schemas.openxmlformats.org/presentationml/2006/ole">
            <mc:AlternateContent xmlns:mc="http://schemas.openxmlformats.org/markup-compatibility/2006">
              <mc:Choice xmlns:v="urn:schemas-microsoft-com:vml" Requires="v">
                <p:oleObj spid="_x0000_s16442" name="Document" r:id="rId6" imgW="3628641" imgH="4537536" progId="Word.Document.8">
                  <p:embed/>
                </p:oleObj>
              </mc:Choice>
              <mc:Fallback>
                <p:oleObj name="Document" r:id="rId6" imgW="3628641" imgH="4537536" progId="Word.Document.8">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6825" y="2060575"/>
                        <a:ext cx="3600450" cy="4500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2"/>
          <p:cNvGraphicFramePr>
            <a:graphicFrameLocks noChangeAspect="1"/>
          </p:cNvGraphicFramePr>
          <p:nvPr>
            <p:extLst>
              <p:ext uri="{D42A27DB-BD31-4B8C-83A1-F6EECF244321}">
                <p14:modId xmlns:p14="http://schemas.microsoft.com/office/powerpoint/2010/main" val="965809554"/>
              </p:ext>
            </p:extLst>
          </p:nvPr>
        </p:nvGraphicFramePr>
        <p:xfrm>
          <a:off x="381000" y="838200"/>
          <a:ext cx="8504238" cy="5334000"/>
        </p:xfrm>
        <a:graphic>
          <a:graphicData uri="http://schemas.openxmlformats.org/presentationml/2006/ole">
            <mc:AlternateContent xmlns:mc="http://schemas.openxmlformats.org/markup-compatibility/2006">
              <mc:Choice xmlns:v="urn:schemas-microsoft-com:vml" Requires="v">
                <p:oleObj spid="_x0000_s17437" name="Document" r:id="rId3" imgW="4801102" imgH="2811475" progId="Word.Document.8">
                  <p:embed/>
                </p:oleObj>
              </mc:Choice>
              <mc:Fallback>
                <p:oleObj name="Document" r:id="rId3" imgW="4801102" imgH="2811475" progId="Word.Document.8">
                  <p:embed/>
                  <p:pic>
                    <p:nvPicPr>
                      <p:cNvPr id="0" name="Object 2"/>
                      <p:cNvPicPr>
                        <a:picLocks noChangeAspect="1" noChangeArrowheads="1"/>
                      </p:cNvPicPr>
                      <p:nvPr/>
                    </p:nvPicPr>
                    <p:blipFill>
                      <a:blip r:embed="rId4"/>
                      <a:srcRect/>
                      <a:stretch>
                        <a:fillRect/>
                      </a:stretch>
                    </p:blipFill>
                    <p:spPr bwMode="auto">
                      <a:xfrm>
                        <a:off x="381000" y="838200"/>
                        <a:ext cx="8504238" cy="5334000"/>
                      </a:xfrm>
                      <a:prstGeom prst="rect">
                        <a:avLst/>
                      </a:prstGeom>
                      <a:noFill/>
                      <a:ln>
                        <a:noFill/>
                      </a:ln>
                      <a:effectLst/>
                    </p:spPr>
                  </p:pic>
                </p:oleObj>
              </mc:Fallback>
            </mc:AlternateContent>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2"/>
          <p:cNvGraphicFramePr>
            <a:graphicFrameLocks noChangeAspect="1"/>
          </p:cNvGraphicFramePr>
          <p:nvPr>
            <p:extLst>
              <p:ext uri="{D42A27DB-BD31-4B8C-83A1-F6EECF244321}">
                <p14:modId xmlns:p14="http://schemas.microsoft.com/office/powerpoint/2010/main" val="2410501125"/>
              </p:ext>
            </p:extLst>
          </p:nvPr>
        </p:nvGraphicFramePr>
        <p:xfrm>
          <a:off x="457200" y="533400"/>
          <a:ext cx="8213725" cy="3451225"/>
        </p:xfrm>
        <a:graphic>
          <a:graphicData uri="http://schemas.openxmlformats.org/presentationml/2006/ole">
            <mc:AlternateContent xmlns:mc="http://schemas.openxmlformats.org/markup-compatibility/2006">
              <mc:Choice xmlns:v="urn:schemas-microsoft-com:vml" Requires="v">
                <p:oleObj spid="_x0000_s18461" name="Document" r:id="rId3" imgW="4575851" imgH="1927565" progId="Word.Document.8">
                  <p:embed/>
                </p:oleObj>
              </mc:Choice>
              <mc:Fallback>
                <p:oleObj name="Document" r:id="rId3" imgW="4575851" imgH="1927565" progId="Word.Document.8">
                  <p:embed/>
                  <p:pic>
                    <p:nvPicPr>
                      <p:cNvPr id="0" name="Object 2"/>
                      <p:cNvPicPr>
                        <a:picLocks noChangeAspect="1" noChangeArrowheads="1"/>
                      </p:cNvPicPr>
                      <p:nvPr/>
                    </p:nvPicPr>
                    <p:blipFill>
                      <a:blip r:embed="rId4"/>
                      <a:srcRect/>
                      <a:stretch>
                        <a:fillRect/>
                      </a:stretch>
                    </p:blipFill>
                    <p:spPr bwMode="auto">
                      <a:xfrm>
                        <a:off x="457200" y="533400"/>
                        <a:ext cx="8213725" cy="345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476573" y="3505200"/>
            <a:ext cx="2895600" cy="646331"/>
          </a:xfrm>
          <a:prstGeom prst="rect">
            <a:avLst/>
          </a:prstGeom>
          <a:noFill/>
        </p:spPr>
        <p:txBody>
          <a:bodyPr wrap="square" rtlCol="0">
            <a:spAutoFit/>
          </a:bodyPr>
          <a:lstStyle/>
          <a:p>
            <a:r>
              <a:rPr lang="en-US" dirty="0" smtClean="0">
                <a:hlinkClick r:id="rId5"/>
              </a:rPr>
              <a:t>http://dkist.nso.edu/</a:t>
            </a:r>
            <a:endParaRPr lang="en-US" dirty="0" smtClean="0"/>
          </a:p>
          <a:p>
            <a:endParaRPr lang="en-US" dirty="0"/>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4065397"/>
            <a:ext cx="3571068" cy="2678301"/>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00600" y="3616262"/>
            <a:ext cx="3957361" cy="324173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b="1"/>
              <a:t>Types of Solar Observations</a:t>
            </a:r>
          </a:p>
        </p:txBody>
      </p:sp>
      <p:sp>
        <p:nvSpPr>
          <p:cNvPr id="3075" name="Rectangle 3"/>
          <p:cNvSpPr>
            <a:spLocks noGrp="1" noChangeArrowheads="1"/>
          </p:cNvSpPr>
          <p:nvPr>
            <p:ph type="body" sz="half" idx="1"/>
          </p:nvPr>
        </p:nvSpPr>
        <p:spPr/>
        <p:txBody>
          <a:bodyPr/>
          <a:lstStyle/>
          <a:p>
            <a:r>
              <a:rPr lang="en-US" altLang="ja-JP">
                <a:ea typeface="ＭＳ Ｐゴシック" charset="-128"/>
              </a:rPr>
              <a:t>Electro-magnetic observations (optical, UV, X-rays, -rays). </a:t>
            </a:r>
          </a:p>
          <a:p>
            <a:pPr lvl="1"/>
            <a:r>
              <a:rPr lang="en-US" altLang="ja-JP">
                <a:ea typeface="ＭＳ Ｐゴシック" charset="-128"/>
              </a:rPr>
              <a:t>Filtergrams </a:t>
            </a:r>
          </a:p>
          <a:p>
            <a:pPr lvl="1"/>
            <a:r>
              <a:rPr lang="en-US" altLang="ja-JP">
                <a:ea typeface="ＭＳ Ｐゴシック" charset="-128"/>
              </a:rPr>
              <a:t>Spectrograms </a:t>
            </a:r>
          </a:p>
          <a:p>
            <a:pPr lvl="1"/>
            <a:r>
              <a:rPr lang="en-US" altLang="ja-JP">
                <a:ea typeface="ＭＳ Ｐゴシック" charset="-128"/>
              </a:rPr>
              <a:t>Dopplergrams </a:t>
            </a:r>
          </a:p>
          <a:p>
            <a:pPr lvl="1"/>
            <a:r>
              <a:rPr lang="en-US" altLang="ja-JP">
                <a:ea typeface="ＭＳ Ｐゴシック" charset="-128"/>
              </a:rPr>
              <a:t>Magnetograms </a:t>
            </a:r>
          </a:p>
          <a:p>
            <a:pPr>
              <a:buFontTx/>
              <a:buNone/>
            </a:pPr>
            <a:endParaRPr lang="en-US" altLang="en-US"/>
          </a:p>
        </p:txBody>
      </p:sp>
      <p:sp>
        <p:nvSpPr>
          <p:cNvPr id="3076" name="Rectangle 4"/>
          <p:cNvSpPr>
            <a:spLocks noGrp="1" noChangeArrowheads="1"/>
          </p:cNvSpPr>
          <p:nvPr>
            <p:ph type="body" sz="half" idx="2"/>
          </p:nvPr>
        </p:nvSpPr>
        <p:spPr/>
        <p:txBody>
          <a:bodyPr/>
          <a:lstStyle/>
          <a:p>
            <a:r>
              <a:rPr lang="en-US" altLang="ja-JP">
                <a:ea typeface="ＭＳ Ｐゴシック" charset="-128"/>
              </a:rPr>
              <a:t>Special Observations </a:t>
            </a:r>
          </a:p>
          <a:p>
            <a:pPr>
              <a:buFontTx/>
              <a:buNone/>
            </a:pPr>
            <a:endParaRPr lang="en-US" altLang="ja-JP">
              <a:ea typeface="ＭＳ Ｐゴシック" charset="-128"/>
            </a:endParaRPr>
          </a:p>
          <a:p>
            <a:pPr lvl="1"/>
            <a:r>
              <a:rPr lang="en-US" altLang="en-US"/>
              <a:t>Neutrino Experiments </a:t>
            </a:r>
          </a:p>
          <a:p>
            <a:pPr lvl="1"/>
            <a:r>
              <a:rPr lang="en-US" altLang="en-US"/>
              <a:t>Sound Waves (Helioseismology) </a:t>
            </a:r>
          </a:p>
          <a:p>
            <a:pPr lvl="1"/>
            <a:r>
              <a:rPr lang="en-US" altLang="en-US"/>
              <a:t>Particles (in situ measurements) </a:t>
            </a:r>
          </a:p>
          <a:p>
            <a:pPr lvl="1"/>
            <a:r>
              <a:rPr lang="en-US" altLang="en-US"/>
              <a:t>Gravitational Waves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038" y="0"/>
            <a:ext cx="8371923" cy="6858000"/>
          </a:xfrm>
          <a:prstGeom prst="rect">
            <a:avLst/>
          </a:prstGeom>
        </p:spPr>
      </p:pic>
    </p:spTree>
    <p:extLst>
      <p:ext uri="{BB962C8B-B14F-4D97-AF65-F5344CB8AC3E}">
        <p14:creationId xmlns:p14="http://schemas.microsoft.com/office/powerpoint/2010/main" val="28176317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2"/>
          <p:cNvGraphicFramePr>
            <a:graphicFrameLocks noChangeAspect="1"/>
          </p:cNvGraphicFramePr>
          <p:nvPr>
            <p:extLst>
              <p:ext uri="{D42A27DB-BD31-4B8C-83A1-F6EECF244321}">
                <p14:modId xmlns:p14="http://schemas.microsoft.com/office/powerpoint/2010/main" val="2733749307"/>
              </p:ext>
            </p:extLst>
          </p:nvPr>
        </p:nvGraphicFramePr>
        <p:xfrm>
          <a:off x="-1984375" y="327025"/>
          <a:ext cx="13630275" cy="1036638"/>
        </p:xfrm>
        <a:graphic>
          <a:graphicData uri="http://schemas.openxmlformats.org/presentationml/2006/ole">
            <mc:AlternateContent xmlns:mc="http://schemas.openxmlformats.org/markup-compatibility/2006">
              <mc:Choice xmlns:v="urn:schemas-microsoft-com:vml" Requires="v">
                <p:oleObj spid="_x0000_s23609" name="Document" r:id="rId3" imgW="4583398" imgH="350041" progId="Word.Document.8">
                  <p:embed/>
                </p:oleObj>
              </mc:Choice>
              <mc:Fallback>
                <p:oleObj name="Document" r:id="rId3" imgW="4583398" imgH="350041" progId="Word.Document.8">
                  <p:embed/>
                  <p:pic>
                    <p:nvPicPr>
                      <p:cNvPr id="0" name="Object 2"/>
                      <p:cNvPicPr>
                        <a:picLocks noChangeAspect="1" noChangeArrowheads="1"/>
                      </p:cNvPicPr>
                      <p:nvPr/>
                    </p:nvPicPr>
                    <p:blipFill>
                      <a:blip r:embed="rId4"/>
                      <a:srcRect/>
                      <a:stretch>
                        <a:fillRect/>
                      </a:stretch>
                    </p:blipFill>
                    <p:spPr bwMode="auto">
                      <a:xfrm>
                        <a:off x="-1984375" y="327025"/>
                        <a:ext cx="13630275" cy="103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3555" name="Picture 3" descr="atst_tabl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1371600"/>
            <a:ext cx="6870700" cy="36195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3556" name="Object 4"/>
          <p:cNvGraphicFramePr>
            <a:graphicFrameLocks noChangeAspect="1"/>
          </p:cNvGraphicFramePr>
          <p:nvPr/>
        </p:nvGraphicFramePr>
        <p:xfrm>
          <a:off x="539750" y="5445125"/>
          <a:ext cx="7993063" cy="915988"/>
        </p:xfrm>
        <a:graphic>
          <a:graphicData uri="http://schemas.openxmlformats.org/presentationml/2006/ole">
            <mc:AlternateContent xmlns:mc="http://schemas.openxmlformats.org/markup-compatibility/2006">
              <mc:Choice xmlns:v="urn:schemas-microsoft-com:vml" Requires="v">
                <p:oleObj spid="_x0000_s23610" name="Document" r:id="rId6" imgW="4583698" imgH="526128" progId="Word.Document.8">
                  <p:embed/>
                </p:oleObj>
              </mc:Choice>
              <mc:Fallback>
                <p:oleObj name="Document" r:id="rId6" imgW="4583698" imgH="526128" progId="Word.Document.8">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750" y="5445125"/>
                        <a:ext cx="7993063"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5" y="1752600"/>
            <a:ext cx="9150625" cy="4568692"/>
          </a:xfrm>
          <a:prstGeom prst="rect">
            <a:avLst/>
          </a:prstGeom>
        </p:spPr>
      </p:pic>
      <p:sp>
        <p:nvSpPr>
          <p:cNvPr id="4" name="Title 3"/>
          <p:cNvSpPr>
            <a:spLocks noGrp="1"/>
          </p:cNvSpPr>
          <p:nvPr>
            <p:ph type="title"/>
          </p:nvPr>
        </p:nvSpPr>
        <p:spPr/>
        <p:txBody>
          <a:bodyPr/>
          <a:lstStyle/>
          <a:p>
            <a:r>
              <a:rPr lang="en-US" dirty="0" smtClean="0"/>
              <a:t>DKIST optics</a:t>
            </a:r>
            <a:endParaRPr lang="en-US" dirty="0"/>
          </a:p>
        </p:txBody>
      </p:sp>
    </p:spTree>
    <p:extLst>
      <p:ext uri="{BB962C8B-B14F-4D97-AF65-F5344CB8AC3E}">
        <p14:creationId xmlns:p14="http://schemas.microsoft.com/office/powerpoint/2010/main" val="37099236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adapt_aoblo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674688"/>
            <a:ext cx="7308850" cy="548005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9459" name="Object 3"/>
          <p:cNvGraphicFramePr>
            <a:graphicFrameLocks noChangeAspect="1"/>
          </p:cNvGraphicFramePr>
          <p:nvPr>
            <p:extLst>
              <p:ext uri="{D42A27DB-BD31-4B8C-83A1-F6EECF244321}">
                <p14:modId xmlns:p14="http://schemas.microsoft.com/office/powerpoint/2010/main" val="2995593356"/>
              </p:ext>
            </p:extLst>
          </p:nvPr>
        </p:nvGraphicFramePr>
        <p:xfrm>
          <a:off x="457200" y="4357688"/>
          <a:ext cx="8386763" cy="2500312"/>
        </p:xfrm>
        <a:graphic>
          <a:graphicData uri="http://schemas.openxmlformats.org/presentationml/2006/ole">
            <mc:AlternateContent xmlns:mc="http://schemas.openxmlformats.org/markup-compatibility/2006">
              <mc:Choice xmlns:v="urn:schemas-microsoft-com:vml" Requires="v">
                <p:oleObj spid="_x0000_s19486" name="Document" r:id="rId4" imgW="6342742" imgH="1989399" progId="Word.Document.8">
                  <p:embed/>
                </p:oleObj>
              </mc:Choice>
              <mc:Fallback>
                <p:oleObj name="Document" r:id="rId4" imgW="6342742" imgH="1989399"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4357688"/>
                        <a:ext cx="8386763" cy="2500312"/>
                      </a:xfrm>
                      <a:prstGeom prst="rect">
                        <a:avLst/>
                      </a:prstGeom>
                      <a:noFill/>
                      <a:ln>
                        <a:noFill/>
                      </a:ln>
                      <a:effectLst/>
                    </p:spPr>
                  </p:pic>
                </p:oleObj>
              </mc:Fallback>
            </mc:AlternateContent>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adapt_fig3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404813"/>
            <a:ext cx="6021388" cy="44831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0483" name="Object 3"/>
          <p:cNvGraphicFramePr>
            <a:graphicFrameLocks noChangeAspect="1"/>
          </p:cNvGraphicFramePr>
          <p:nvPr/>
        </p:nvGraphicFramePr>
        <p:xfrm>
          <a:off x="395288" y="4724400"/>
          <a:ext cx="8429625" cy="2457450"/>
        </p:xfrm>
        <a:graphic>
          <a:graphicData uri="http://schemas.openxmlformats.org/presentationml/2006/ole">
            <mc:AlternateContent xmlns:mc="http://schemas.openxmlformats.org/markup-compatibility/2006">
              <mc:Choice xmlns:v="urn:schemas-microsoft-com:vml" Requires="v">
                <p:oleObj spid="_x0000_s20510" name="Document" r:id="rId4" imgW="8864116" imgH="2567152" progId="Word.Document.8">
                  <p:embed/>
                </p:oleObj>
              </mc:Choice>
              <mc:Fallback>
                <p:oleObj name="Document" r:id="rId4" imgW="8864116" imgH="2567152"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4724400"/>
                        <a:ext cx="8429625"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Object 2"/>
          <p:cNvGraphicFramePr>
            <a:graphicFrameLocks noChangeAspect="1"/>
          </p:cNvGraphicFramePr>
          <p:nvPr/>
        </p:nvGraphicFramePr>
        <p:xfrm>
          <a:off x="684213" y="1916113"/>
          <a:ext cx="8064500" cy="2468562"/>
        </p:xfrm>
        <a:graphic>
          <a:graphicData uri="http://schemas.openxmlformats.org/presentationml/2006/ole">
            <mc:AlternateContent xmlns:mc="http://schemas.openxmlformats.org/markup-compatibility/2006">
              <mc:Choice xmlns:v="urn:schemas-microsoft-com:vml" Requires="v">
                <p:oleObj spid="_x0000_s21533" name="Document" r:id="rId3" imgW="4583698" imgH="1403849" progId="Word.Document.8">
                  <p:embed/>
                </p:oleObj>
              </mc:Choice>
              <mc:Fallback>
                <p:oleObj name="Document" r:id="rId3" imgW="4583698" imgH="1403849"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1916113"/>
                        <a:ext cx="8064500" cy="2468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Date Placeholder 2"/>
          <p:cNvSpPr>
            <a:spLocks noGrp="1"/>
          </p:cNvSpPr>
          <p:nvPr>
            <p:ph type="dt" sz="quarter" idx="4294967295"/>
          </p:nvPr>
        </p:nvSpPr>
        <p:spPr bwMode="auto">
          <a:xfrm>
            <a:off x="7010400" y="6489700"/>
            <a:ext cx="1905000" cy="3365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bg1"/>
                </a:solidFill>
                <a:latin typeface="Arial" pitchFamily="34" charset="0"/>
                <a:ea typeface="ＭＳ Ｐゴシック" pitchFamily="34" charset="-128"/>
              </a:defRPr>
            </a:lvl1pPr>
            <a:lvl2pPr marL="742950" indent="-285750" eaLnBrk="0" hangingPunct="0">
              <a:defRPr sz="2000" b="1">
                <a:solidFill>
                  <a:schemeClr val="bg1"/>
                </a:solidFill>
                <a:latin typeface="Arial" pitchFamily="34" charset="0"/>
                <a:ea typeface="ＭＳ Ｐゴシック" pitchFamily="34" charset="-128"/>
              </a:defRPr>
            </a:lvl2pPr>
            <a:lvl3pPr marL="1143000" indent="-228600" eaLnBrk="0" hangingPunct="0">
              <a:defRPr sz="2000" b="1">
                <a:solidFill>
                  <a:schemeClr val="bg1"/>
                </a:solidFill>
                <a:latin typeface="Arial" pitchFamily="34" charset="0"/>
                <a:ea typeface="ＭＳ Ｐゴシック" pitchFamily="34" charset="-128"/>
              </a:defRPr>
            </a:lvl3pPr>
            <a:lvl4pPr marL="1600200" indent="-228600" eaLnBrk="0" hangingPunct="0">
              <a:defRPr sz="2000" b="1">
                <a:solidFill>
                  <a:schemeClr val="bg1"/>
                </a:solidFill>
                <a:latin typeface="Arial" pitchFamily="34" charset="0"/>
                <a:ea typeface="ＭＳ Ｐゴシック" pitchFamily="34" charset="-128"/>
              </a:defRPr>
            </a:lvl4pPr>
            <a:lvl5pPr marL="2057400" indent="-228600" eaLnBrk="0" hangingPunct="0">
              <a:defRPr sz="2000" b="1">
                <a:solidFill>
                  <a:schemeClr val="bg1"/>
                </a:solidFill>
                <a:latin typeface="Arial" pitchFamily="34" charset="0"/>
                <a:ea typeface="ＭＳ Ｐゴシック" pitchFamily="34" charset="-128"/>
              </a:defRPr>
            </a:lvl5pPr>
            <a:lvl6pPr marL="25146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6pPr>
            <a:lvl7pPr marL="29718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7pPr>
            <a:lvl8pPr marL="34290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8pPr>
            <a:lvl9pPr marL="38862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9pPr>
          </a:lstStyle>
          <a:p>
            <a:pPr eaLnBrk="1" hangingPunct="1"/>
            <a:fld id="{17AC8772-3731-4F20-BEC4-6F079DFEA167}" type="datetime3">
              <a:rPr lang="en-US" altLang="en-US"/>
              <a:pPr eaLnBrk="1" hangingPunct="1"/>
              <a:t>11 September 2018</a:t>
            </a:fld>
            <a:endParaRPr lang="en-US" altLang="en-US"/>
          </a:p>
        </p:txBody>
      </p:sp>
      <p:sp>
        <p:nvSpPr>
          <p:cNvPr id="87042" name="Footer Placeholder 3"/>
          <p:cNvSpPr>
            <a:spLocks noGrp="1"/>
          </p:cNvSpPr>
          <p:nvPr>
            <p:ph type="ftr" sz="quarter" idx="4294967295"/>
          </p:nvPr>
        </p:nvSpPr>
        <p:spPr bwMode="auto">
          <a:xfrm>
            <a:off x="228600" y="6489700"/>
            <a:ext cx="3733800" cy="3365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bg1"/>
                </a:solidFill>
                <a:latin typeface="Arial" pitchFamily="34" charset="0"/>
                <a:ea typeface="ＭＳ Ｐゴシック" pitchFamily="34" charset="-128"/>
              </a:defRPr>
            </a:lvl1pPr>
            <a:lvl2pPr marL="742950" indent="-285750" eaLnBrk="0" hangingPunct="0">
              <a:defRPr sz="2000" b="1">
                <a:solidFill>
                  <a:schemeClr val="bg1"/>
                </a:solidFill>
                <a:latin typeface="Arial" pitchFamily="34" charset="0"/>
                <a:ea typeface="ＭＳ Ｐゴシック" pitchFamily="34" charset="-128"/>
              </a:defRPr>
            </a:lvl2pPr>
            <a:lvl3pPr marL="1143000" indent="-228600" eaLnBrk="0" hangingPunct="0">
              <a:defRPr sz="2000" b="1">
                <a:solidFill>
                  <a:schemeClr val="bg1"/>
                </a:solidFill>
                <a:latin typeface="Arial" pitchFamily="34" charset="0"/>
                <a:ea typeface="ＭＳ Ｐゴシック" pitchFamily="34" charset="-128"/>
              </a:defRPr>
            </a:lvl3pPr>
            <a:lvl4pPr marL="1600200" indent="-228600" eaLnBrk="0" hangingPunct="0">
              <a:defRPr sz="2000" b="1">
                <a:solidFill>
                  <a:schemeClr val="bg1"/>
                </a:solidFill>
                <a:latin typeface="Arial" pitchFamily="34" charset="0"/>
                <a:ea typeface="ＭＳ Ｐゴシック" pitchFamily="34" charset="-128"/>
              </a:defRPr>
            </a:lvl4pPr>
            <a:lvl5pPr marL="2057400" indent="-228600" eaLnBrk="0" hangingPunct="0">
              <a:defRPr sz="2000" b="1">
                <a:solidFill>
                  <a:schemeClr val="bg1"/>
                </a:solidFill>
                <a:latin typeface="Arial" pitchFamily="34" charset="0"/>
                <a:ea typeface="ＭＳ Ｐゴシック" pitchFamily="34" charset="-128"/>
              </a:defRPr>
            </a:lvl5pPr>
            <a:lvl6pPr marL="25146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6pPr>
            <a:lvl7pPr marL="29718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7pPr>
            <a:lvl8pPr marL="34290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8pPr>
            <a:lvl9pPr marL="38862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9pPr>
          </a:lstStyle>
          <a:p>
            <a:pPr eaLnBrk="1" hangingPunct="1"/>
            <a:r>
              <a:rPr lang="en-US" altLang="en-US"/>
              <a:t>Big Bear Solar Observatory</a:t>
            </a:r>
          </a:p>
        </p:txBody>
      </p:sp>
      <p:sp>
        <p:nvSpPr>
          <p:cNvPr id="87043" name="Rectangle 2"/>
          <p:cNvSpPr>
            <a:spLocks noGrp="1" noChangeArrowheads="1"/>
          </p:cNvSpPr>
          <p:nvPr>
            <p:ph type="title"/>
          </p:nvPr>
        </p:nvSpPr>
        <p:spPr>
          <a:xfrm>
            <a:off x="2438400" y="0"/>
            <a:ext cx="6553200" cy="1143000"/>
          </a:xfrm>
        </p:spPr>
        <p:txBody>
          <a:bodyPr/>
          <a:lstStyle/>
          <a:p>
            <a:r>
              <a:rPr lang="en-US" altLang="en-US" dirty="0" smtClean="0"/>
              <a:t>Adaptive Optics at 1.6m Telescope BBSO</a:t>
            </a:r>
          </a:p>
        </p:txBody>
      </p:sp>
      <p:pic>
        <p:nvPicPr>
          <p:cNvPr id="484355" name="Picture 3" descr="100-0003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0" y="2514600"/>
            <a:ext cx="26860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4356" name="Picture 4" descr="AOGeneral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43000"/>
            <a:ext cx="6400800" cy="49736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1513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484356"/>
                                        </p:tgtEl>
                                        <p:attrNameLst>
                                          <p:attrName>style.visibility</p:attrName>
                                        </p:attrNameLst>
                                      </p:cBhvr>
                                      <p:to>
                                        <p:strVal val="visible"/>
                                      </p:to>
                                    </p:set>
                                    <p:animEffect transition="in" filter="fade">
                                      <p:cBhvr>
                                        <p:cTn id="7" dur="1000"/>
                                        <p:tgtEl>
                                          <p:spTgt spid="48435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84355"/>
                                        </p:tgtEl>
                                        <p:attrNameLst>
                                          <p:attrName>style.visibility</p:attrName>
                                        </p:attrNameLst>
                                      </p:cBhvr>
                                      <p:to>
                                        <p:strVal val="visible"/>
                                      </p:to>
                                    </p:set>
                                    <p:animEffect transition="in" filter="fade">
                                      <p:cBhvr>
                                        <p:cTn id="12" dur="1000"/>
                                        <p:tgtEl>
                                          <p:spTgt spid="4843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ChangeArrowheads="1"/>
          </p:cNvSpPr>
          <p:nvPr/>
        </p:nvSpPr>
        <p:spPr bwMode="auto">
          <a:xfrm>
            <a:off x="0" y="227013"/>
            <a:ext cx="868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000" b="1">
                <a:solidFill>
                  <a:schemeClr val="bg1"/>
                </a:solidFill>
                <a:latin typeface="Arial" pitchFamily="34" charset="0"/>
                <a:ea typeface="ＭＳ Ｐゴシック" pitchFamily="34" charset="-128"/>
              </a:defRPr>
            </a:lvl1pPr>
            <a:lvl2pPr marL="742950" indent="-285750" eaLnBrk="0" hangingPunct="0">
              <a:defRPr sz="2000" b="1">
                <a:solidFill>
                  <a:schemeClr val="bg1"/>
                </a:solidFill>
                <a:latin typeface="Arial" pitchFamily="34" charset="0"/>
                <a:ea typeface="ＭＳ Ｐゴシック" pitchFamily="34" charset="-128"/>
              </a:defRPr>
            </a:lvl2pPr>
            <a:lvl3pPr marL="1143000" indent="-228600" eaLnBrk="0" hangingPunct="0">
              <a:defRPr sz="2000" b="1">
                <a:solidFill>
                  <a:schemeClr val="bg1"/>
                </a:solidFill>
                <a:latin typeface="Arial" pitchFamily="34" charset="0"/>
                <a:ea typeface="ＭＳ Ｐゴシック" pitchFamily="34" charset="-128"/>
              </a:defRPr>
            </a:lvl3pPr>
            <a:lvl4pPr marL="1600200" indent="-228600" eaLnBrk="0" hangingPunct="0">
              <a:defRPr sz="2000" b="1">
                <a:solidFill>
                  <a:schemeClr val="bg1"/>
                </a:solidFill>
                <a:latin typeface="Arial" pitchFamily="34" charset="0"/>
                <a:ea typeface="ＭＳ Ｐゴシック" pitchFamily="34" charset="-128"/>
              </a:defRPr>
            </a:lvl4pPr>
            <a:lvl5pPr marL="2057400" indent="-228600" eaLnBrk="0" hangingPunct="0">
              <a:defRPr sz="2000" b="1">
                <a:solidFill>
                  <a:schemeClr val="bg1"/>
                </a:solidFill>
                <a:latin typeface="Arial" pitchFamily="34" charset="0"/>
                <a:ea typeface="ＭＳ Ｐゴシック" pitchFamily="34" charset="-128"/>
              </a:defRPr>
            </a:lvl5pPr>
            <a:lvl6pPr marL="25146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6pPr>
            <a:lvl7pPr marL="29718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7pPr>
            <a:lvl8pPr marL="34290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8pPr>
            <a:lvl9pPr marL="38862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9pPr>
          </a:lstStyle>
          <a:p>
            <a:pPr algn="ctr" eaLnBrk="1" hangingPunct="1">
              <a:lnSpc>
                <a:spcPct val="125000"/>
              </a:lnSpc>
            </a:pPr>
            <a:r>
              <a:rPr lang="en-US" altLang="zh-CN" sz="3600">
                <a:solidFill>
                  <a:srgbClr val="FF0000"/>
                </a:solidFill>
                <a:latin typeface="Tahoma" pitchFamily="34" charset="0"/>
                <a:ea typeface="SimSun" pitchFamily="2" charset="-122"/>
              </a:rPr>
              <a:t>1</a:t>
            </a:r>
            <a:r>
              <a:rPr lang="en-US" altLang="zh-CN" sz="3600" baseline="30000">
                <a:solidFill>
                  <a:srgbClr val="FF0000"/>
                </a:solidFill>
                <a:latin typeface="Tahoma" pitchFamily="34" charset="0"/>
                <a:ea typeface="SimSun" pitchFamily="2" charset="-122"/>
              </a:rPr>
              <a:t>st</a:t>
            </a:r>
            <a:r>
              <a:rPr lang="en-US" altLang="zh-CN" sz="3600">
                <a:solidFill>
                  <a:srgbClr val="FF0000"/>
                </a:solidFill>
                <a:latin typeface="Tahoma" pitchFamily="34" charset="0"/>
                <a:ea typeface="SimSun" pitchFamily="2" charset="-122"/>
              </a:rPr>
              <a:t> Generation AO: AO-76</a:t>
            </a:r>
          </a:p>
        </p:txBody>
      </p:sp>
      <p:sp>
        <p:nvSpPr>
          <p:cNvPr id="376837" name="Rectangle 5"/>
          <p:cNvSpPr>
            <a:spLocks noChangeArrowheads="1"/>
          </p:cNvSpPr>
          <p:nvPr/>
        </p:nvSpPr>
        <p:spPr bwMode="auto">
          <a:xfrm>
            <a:off x="4343400" y="1143000"/>
            <a:ext cx="4518025"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381000" indent="-381000" algn="l" eaLnBrk="0" hangingPunct="0">
              <a:lnSpc>
                <a:spcPct val="110000"/>
              </a:lnSpc>
              <a:spcBef>
                <a:spcPct val="20000"/>
              </a:spcBef>
              <a:buFont typeface="Wingdings" charset="0"/>
              <a:buChar char="v"/>
              <a:defRPr/>
            </a:pPr>
            <a:r>
              <a:rPr lang="en-US" altLang="zh-CN" sz="1800" b="0">
                <a:solidFill>
                  <a:srgbClr val="000066"/>
                </a:solidFill>
                <a:latin typeface="Tahoma" charset="0"/>
                <a:ea typeface="SimSun" charset="0"/>
                <a:cs typeface="Tahoma" charset="0"/>
              </a:rPr>
              <a:t>Shack Hartmann WFS with 76 sub-apertures (AO-76): 10 sub-apertures across the NST PM</a:t>
            </a:r>
          </a:p>
          <a:p>
            <a:pPr marL="381000" indent="-381000" algn="l" eaLnBrk="0" hangingPunct="0">
              <a:lnSpc>
                <a:spcPct val="110000"/>
              </a:lnSpc>
              <a:spcBef>
                <a:spcPct val="20000"/>
              </a:spcBef>
              <a:buFont typeface="Wingdings" charset="0"/>
              <a:buChar char="v"/>
              <a:defRPr/>
            </a:pPr>
            <a:r>
              <a:rPr lang="en-US" altLang="zh-CN" sz="1800" b="0">
                <a:solidFill>
                  <a:srgbClr val="000066"/>
                </a:solidFill>
                <a:latin typeface="Tahoma" charset="0"/>
                <a:ea typeface="SimSun" charset="0"/>
                <a:cs typeface="Tahoma" charset="0"/>
              </a:rPr>
              <a:t>Xinetics Deformable Mirror with 97 actuators and 7 mm spacing</a:t>
            </a:r>
          </a:p>
          <a:p>
            <a:pPr marL="381000" indent="-381000" algn="l" eaLnBrk="0" hangingPunct="0">
              <a:lnSpc>
                <a:spcPct val="110000"/>
              </a:lnSpc>
              <a:spcBef>
                <a:spcPct val="20000"/>
              </a:spcBef>
              <a:buFont typeface="Wingdings" charset="0"/>
              <a:buChar char="v"/>
              <a:defRPr/>
            </a:pPr>
            <a:r>
              <a:rPr lang="en-US" altLang="zh-CN" sz="1800" b="0">
                <a:solidFill>
                  <a:srgbClr val="000066"/>
                </a:solidFill>
                <a:latin typeface="Tahoma" charset="0"/>
                <a:ea typeface="SimSun" charset="0"/>
                <a:cs typeface="Tahoma" charset="0"/>
              </a:rPr>
              <a:t>Baja camera with a frame rate of 2500 Hz for 200 by 200 sub-array</a:t>
            </a:r>
          </a:p>
          <a:p>
            <a:pPr marL="381000" indent="-381000" algn="l" eaLnBrk="0" hangingPunct="0">
              <a:lnSpc>
                <a:spcPct val="110000"/>
              </a:lnSpc>
              <a:spcBef>
                <a:spcPct val="20000"/>
              </a:spcBef>
              <a:buFont typeface="Wingdings" charset="0"/>
              <a:buChar char="v"/>
              <a:defRPr/>
            </a:pPr>
            <a:r>
              <a:rPr lang="en-US" altLang="zh-CN" sz="1800" b="0">
                <a:solidFill>
                  <a:srgbClr val="000066"/>
                </a:solidFill>
                <a:latin typeface="Tahoma" charset="0"/>
                <a:ea typeface="SimSun" charset="0"/>
                <a:cs typeface="Tahoma" charset="0"/>
              </a:rPr>
              <a:t>Bitware Hammerhead Boards with 40 digital signal processors (DSPs)</a:t>
            </a:r>
          </a:p>
          <a:p>
            <a:pPr marL="381000" indent="-381000" algn="l" eaLnBrk="0" hangingPunct="0">
              <a:lnSpc>
                <a:spcPct val="110000"/>
              </a:lnSpc>
              <a:spcBef>
                <a:spcPct val="20000"/>
              </a:spcBef>
              <a:buFont typeface="Wingdings" charset="0"/>
              <a:buChar char="v"/>
              <a:defRPr/>
            </a:pPr>
            <a:r>
              <a:rPr lang="en-US" altLang="zh-CN" sz="1800" b="0">
                <a:solidFill>
                  <a:srgbClr val="000066"/>
                </a:solidFill>
                <a:latin typeface="Tahoma" charset="0"/>
                <a:ea typeface="SimSun" charset="0"/>
                <a:cs typeface="Tahoma" charset="0"/>
              </a:rPr>
              <a:t>Closed-loop Bandwidth: 120 Hz</a:t>
            </a:r>
          </a:p>
          <a:p>
            <a:pPr marL="381000" indent="-381000" algn="l" eaLnBrk="0" hangingPunct="0">
              <a:lnSpc>
                <a:spcPct val="110000"/>
              </a:lnSpc>
              <a:spcBef>
                <a:spcPct val="20000"/>
              </a:spcBef>
              <a:buFont typeface="Wingdings" charset="0"/>
              <a:buChar char="v"/>
              <a:defRPr/>
            </a:pPr>
            <a:r>
              <a:rPr lang="en-US" altLang="zh-CN" sz="1800" b="0">
                <a:solidFill>
                  <a:srgbClr val="000066"/>
                </a:solidFill>
                <a:latin typeface="Tahoma" charset="0"/>
                <a:ea typeface="SimSun" charset="0"/>
                <a:cs typeface="Tahoma" charset="0"/>
              </a:rPr>
              <a:t>Strehl ratio: 0.7 in the NIR under median BBSO seeing</a:t>
            </a:r>
          </a:p>
          <a:p>
            <a:pPr marL="381000" indent="-381000" algn="l" eaLnBrk="0" hangingPunct="0">
              <a:lnSpc>
                <a:spcPct val="110000"/>
              </a:lnSpc>
              <a:spcBef>
                <a:spcPct val="20000"/>
              </a:spcBef>
              <a:buFont typeface="Wingdings" charset="0"/>
              <a:buChar char="v"/>
              <a:defRPr/>
            </a:pPr>
            <a:r>
              <a:rPr lang="en-US" altLang="zh-CN" sz="1800" b="0" u="sng">
                <a:solidFill>
                  <a:srgbClr val="006600"/>
                </a:solidFill>
                <a:latin typeface="Tahoma" charset="0"/>
                <a:ea typeface="SimSun" charset="0"/>
                <a:cs typeface="Tahoma" charset="0"/>
              </a:rPr>
              <a:t>BBSO </a:t>
            </a:r>
            <a:r>
              <a:rPr lang="en-US" altLang="zh-CN" sz="1800" b="0" i="1" u="sng">
                <a:solidFill>
                  <a:srgbClr val="006600"/>
                </a:solidFill>
                <a:latin typeface="Tahoma" charset="0"/>
                <a:ea typeface="SimSun" charset="0"/>
                <a:cs typeface="Tahoma" charset="0"/>
              </a:rPr>
              <a:t>r</a:t>
            </a:r>
            <a:r>
              <a:rPr lang="en-US" altLang="zh-CN" sz="1800" b="0" i="1" u="sng" baseline="-25000">
                <a:solidFill>
                  <a:srgbClr val="006600"/>
                </a:solidFill>
                <a:latin typeface="Tahoma" charset="0"/>
                <a:ea typeface="SimSun" charset="0"/>
                <a:cs typeface="Tahoma" charset="0"/>
              </a:rPr>
              <a:t>0</a:t>
            </a:r>
            <a:r>
              <a:rPr lang="en-US" altLang="zh-CN" sz="1800" b="0" u="sng">
                <a:solidFill>
                  <a:srgbClr val="006600"/>
                </a:solidFill>
                <a:latin typeface="Tahoma" charset="0"/>
                <a:ea typeface="SimSun" charset="0"/>
                <a:cs typeface="Tahoma" charset="0"/>
              </a:rPr>
              <a:t> = 6 ~ 8 cm @ 500 nm, NST requires 20 sub-apertures across pupil</a:t>
            </a:r>
          </a:p>
        </p:txBody>
      </p:sp>
      <p:pic>
        <p:nvPicPr>
          <p:cNvPr id="37683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 y="1155700"/>
            <a:ext cx="3505200" cy="121126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89092" name="Picture 7" descr="AO_subapert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2584450"/>
            <a:ext cx="3116263"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6840" name="Picture 8" descr="AO_geometr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2522538"/>
            <a:ext cx="3276600" cy="3192462"/>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76841" name="Oval 9"/>
          <p:cNvSpPr>
            <a:spLocks noChangeArrowheads="1"/>
          </p:cNvSpPr>
          <p:nvPr/>
        </p:nvSpPr>
        <p:spPr bwMode="auto">
          <a:xfrm>
            <a:off x="838200" y="2573338"/>
            <a:ext cx="3143250" cy="3124200"/>
          </a:xfrm>
          <a:prstGeom prst="ellipse">
            <a:avLst/>
          </a:prstGeom>
          <a:solidFill>
            <a:srgbClr val="C0C0C0">
              <a:alpha val="53000"/>
            </a:srgbClr>
          </a:solidFill>
          <a:ln w="38100">
            <a:solidFill>
              <a:schemeClr val="tx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76842" name="Text Box 10"/>
          <p:cNvSpPr txBox="1">
            <a:spLocks noChangeArrowheads="1"/>
          </p:cNvSpPr>
          <p:nvPr/>
        </p:nvSpPr>
        <p:spPr bwMode="auto">
          <a:xfrm>
            <a:off x="2022475" y="5759450"/>
            <a:ext cx="782638"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8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spAutoFit/>
          </a:bodyPr>
          <a:lstStyle/>
          <a:p>
            <a:pPr algn="l" eaLnBrk="0" hangingPunct="0">
              <a:defRPr/>
            </a:pPr>
            <a:r>
              <a:rPr lang="en-US" altLang="zh-CN" sz="1600">
                <a:solidFill>
                  <a:srgbClr val="000066"/>
                </a:solidFill>
                <a:latin typeface="Arial" charset="0"/>
                <a:ea typeface="MS PGothic" charset="0"/>
                <a:cs typeface="Arial" charset="0"/>
              </a:rPr>
              <a:t>AO-76</a:t>
            </a:r>
          </a:p>
        </p:txBody>
      </p:sp>
    </p:spTree>
    <p:custDataLst>
      <p:tags r:id="rId1"/>
    </p:custDataLst>
    <p:extLst>
      <p:ext uri="{BB962C8B-B14F-4D97-AF65-F5344CB8AC3E}">
        <p14:creationId xmlns:p14="http://schemas.microsoft.com/office/powerpoint/2010/main" val="286725272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76840"/>
                                        </p:tgtEl>
                                        <p:attrNameLst>
                                          <p:attrName>style.visibility</p:attrName>
                                        </p:attrNameLst>
                                      </p:cBhvr>
                                      <p:to>
                                        <p:strVal val="visible"/>
                                      </p:to>
                                    </p:set>
                                    <p:animEffect transition="in" filter="checkerboard(across)">
                                      <p:cBhvr>
                                        <p:cTn id="7" dur="500"/>
                                        <p:tgtEl>
                                          <p:spTgt spid="3768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ChangeArrowheads="1"/>
          </p:cNvSpPr>
          <p:nvPr/>
        </p:nvSpPr>
        <p:spPr bwMode="auto">
          <a:xfrm>
            <a:off x="0" y="228600"/>
            <a:ext cx="868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000" b="1">
                <a:solidFill>
                  <a:schemeClr val="bg1"/>
                </a:solidFill>
                <a:latin typeface="Arial" pitchFamily="34" charset="0"/>
                <a:ea typeface="ＭＳ Ｐゴシック" pitchFamily="34" charset="-128"/>
              </a:defRPr>
            </a:lvl1pPr>
            <a:lvl2pPr marL="742950" indent="-285750" eaLnBrk="0" hangingPunct="0">
              <a:defRPr sz="2000" b="1">
                <a:solidFill>
                  <a:schemeClr val="bg1"/>
                </a:solidFill>
                <a:latin typeface="Arial" pitchFamily="34" charset="0"/>
                <a:ea typeface="ＭＳ Ｐゴシック" pitchFamily="34" charset="-128"/>
              </a:defRPr>
            </a:lvl2pPr>
            <a:lvl3pPr marL="1143000" indent="-228600" eaLnBrk="0" hangingPunct="0">
              <a:defRPr sz="2000" b="1">
                <a:solidFill>
                  <a:schemeClr val="bg1"/>
                </a:solidFill>
                <a:latin typeface="Arial" pitchFamily="34" charset="0"/>
                <a:ea typeface="ＭＳ Ｐゴシック" pitchFamily="34" charset="-128"/>
              </a:defRPr>
            </a:lvl3pPr>
            <a:lvl4pPr marL="1600200" indent="-228600" eaLnBrk="0" hangingPunct="0">
              <a:defRPr sz="2000" b="1">
                <a:solidFill>
                  <a:schemeClr val="bg1"/>
                </a:solidFill>
                <a:latin typeface="Arial" pitchFamily="34" charset="0"/>
                <a:ea typeface="ＭＳ Ｐゴシック" pitchFamily="34" charset="-128"/>
              </a:defRPr>
            </a:lvl4pPr>
            <a:lvl5pPr marL="2057400" indent="-228600" eaLnBrk="0" hangingPunct="0">
              <a:defRPr sz="2000" b="1">
                <a:solidFill>
                  <a:schemeClr val="bg1"/>
                </a:solidFill>
                <a:latin typeface="Arial" pitchFamily="34" charset="0"/>
                <a:ea typeface="ＭＳ Ｐゴシック" pitchFamily="34" charset="-128"/>
              </a:defRPr>
            </a:lvl5pPr>
            <a:lvl6pPr marL="25146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6pPr>
            <a:lvl7pPr marL="29718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7pPr>
            <a:lvl8pPr marL="34290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8pPr>
            <a:lvl9pPr marL="38862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9pPr>
          </a:lstStyle>
          <a:p>
            <a:pPr algn="ctr" eaLnBrk="1" hangingPunct="1">
              <a:lnSpc>
                <a:spcPct val="125000"/>
              </a:lnSpc>
            </a:pPr>
            <a:r>
              <a:rPr lang="en-US" altLang="zh-CN" sz="3600">
                <a:solidFill>
                  <a:srgbClr val="FF0000"/>
                </a:solidFill>
                <a:latin typeface="Tahoma" pitchFamily="34" charset="0"/>
                <a:ea typeface="SimSun" pitchFamily="2" charset="-122"/>
              </a:rPr>
              <a:t>2</a:t>
            </a:r>
            <a:r>
              <a:rPr lang="en-US" altLang="zh-CN" sz="3600" baseline="30000">
                <a:solidFill>
                  <a:srgbClr val="FF0000"/>
                </a:solidFill>
                <a:latin typeface="Tahoma" pitchFamily="34" charset="0"/>
                <a:ea typeface="SimSun" pitchFamily="2" charset="-122"/>
              </a:rPr>
              <a:t>nd</a:t>
            </a:r>
            <a:r>
              <a:rPr lang="en-US" altLang="zh-CN" sz="3600">
                <a:solidFill>
                  <a:srgbClr val="FF0000"/>
                </a:solidFill>
                <a:latin typeface="Tahoma" pitchFamily="34" charset="0"/>
                <a:ea typeface="SimSun" pitchFamily="2" charset="-122"/>
              </a:rPr>
              <a:t> Generation AO: AO-308</a:t>
            </a:r>
          </a:p>
        </p:txBody>
      </p:sp>
      <p:pic>
        <p:nvPicPr>
          <p:cNvPr id="385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0200" y="1050925"/>
            <a:ext cx="3352800" cy="115887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85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2413" y="2273300"/>
            <a:ext cx="3722687" cy="37338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85030" name="Oval 6"/>
          <p:cNvSpPr>
            <a:spLocks noChangeArrowheads="1"/>
          </p:cNvSpPr>
          <p:nvPr/>
        </p:nvSpPr>
        <p:spPr bwMode="auto">
          <a:xfrm>
            <a:off x="5332413" y="2292350"/>
            <a:ext cx="3352800" cy="3352800"/>
          </a:xfrm>
          <a:prstGeom prst="ellipse">
            <a:avLst/>
          </a:prstGeom>
          <a:solidFill>
            <a:schemeClr val="bg2">
              <a:alpha val="14999"/>
            </a:schemeClr>
          </a:solidFill>
          <a:ln w="381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nvGrpSpPr>
          <p:cNvPr id="385031" name="Group 7"/>
          <p:cNvGrpSpPr>
            <a:grpSpLocks/>
          </p:cNvGrpSpPr>
          <p:nvPr/>
        </p:nvGrpSpPr>
        <p:grpSpPr bwMode="auto">
          <a:xfrm>
            <a:off x="5302250" y="2286000"/>
            <a:ext cx="3375025" cy="3352800"/>
            <a:chOff x="3421" y="1200"/>
            <a:chExt cx="2339" cy="2307"/>
          </a:xfrm>
        </p:grpSpPr>
        <p:grpSp>
          <p:nvGrpSpPr>
            <p:cNvPr id="91143" name="Group 8"/>
            <p:cNvGrpSpPr>
              <a:grpSpLocks/>
            </p:cNvGrpSpPr>
            <p:nvPr/>
          </p:nvGrpSpPr>
          <p:grpSpPr bwMode="auto">
            <a:xfrm>
              <a:off x="4237" y="1200"/>
              <a:ext cx="730" cy="51"/>
              <a:chOff x="1488" y="624"/>
              <a:chExt cx="730" cy="51"/>
            </a:xfrm>
          </p:grpSpPr>
          <p:sp>
            <p:nvSpPr>
              <p:cNvPr id="385033" name="Oval 9"/>
              <p:cNvSpPr>
                <a:spLocks noChangeArrowheads="1"/>
              </p:cNvSpPr>
              <p:nvPr/>
            </p:nvSpPr>
            <p:spPr bwMode="auto">
              <a:xfrm>
                <a:off x="1488" y="6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34" name="Oval 10"/>
              <p:cNvSpPr>
                <a:spLocks noChangeArrowheads="1"/>
              </p:cNvSpPr>
              <p:nvPr/>
            </p:nvSpPr>
            <p:spPr bwMode="auto">
              <a:xfrm>
                <a:off x="1604" y="6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35" name="Oval 11"/>
              <p:cNvSpPr>
                <a:spLocks noChangeArrowheads="1"/>
              </p:cNvSpPr>
              <p:nvPr/>
            </p:nvSpPr>
            <p:spPr bwMode="auto">
              <a:xfrm>
                <a:off x="1718" y="62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36" name="Oval 12"/>
              <p:cNvSpPr>
                <a:spLocks noChangeArrowheads="1"/>
              </p:cNvSpPr>
              <p:nvPr/>
            </p:nvSpPr>
            <p:spPr bwMode="auto">
              <a:xfrm>
                <a:off x="1824" y="62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37" name="Oval 13"/>
              <p:cNvSpPr>
                <a:spLocks noChangeArrowheads="1"/>
              </p:cNvSpPr>
              <p:nvPr/>
            </p:nvSpPr>
            <p:spPr bwMode="auto">
              <a:xfrm>
                <a:off x="1945" y="6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38" name="Oval 14"/>
              <p:cNvSpPr>
                <a:spLocks noChangeArrowheads="1"/>
              </p:cNvSpPr>
              <p:nvPr/>
            </p:nvSpPr>
            <p:spPr bwMode="auto">
              <a:xfrm>
                <a:off x="2060" y="62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39" name="Oval 15"/>
              <p:cNvSpPr>
                <a:spLocks noChangeArrowheads="1"/>
              </p:cNvSpPr>
              <p:nvPr/>
            </p:nvSpPr>
            <p:spPr bwMode="auto">
              <a:xfrm>
                <a:off x="2168" y="627"/>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44" name="Group 16"/>
            <p:cNvGrpSpPr>
              <a:grpSpLocks/>
            </p:cNvGrpSpPr>
            <p:nvPr/>
          </p:nvGrpSpPr>
          <p:grpSpPr bwMode="auto">
            <a:xfrm>
              <a:off x="4123" y="1316"/>
              <a:ext cx="960" cy="55"/>
              <a:chOff x="1286" y="1218"/>
              <a:chExt cx="960" cy="55"/>
            </a:xfrm>
          </p:grpSpPr>
          <p:sp>
            <p:nvSpPr>
              <p:cNvPr id="385041" name="Oval 17"/>
              <p:cNvSpPr>
                <a:spLocks noChangeArrowheads="1"/>
              </p:cNvSpPr>
              <p:nvPr/>
            </p:nvSpPr>
            <p:spPr bwMode="auto">
              <a:xfrm>
                <a:off x="128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42" name="Oval 18"/>
              <p:cNvSpPr>
                <a:spLocks noChangeArrowheads="1"/>
              </p:cNvSpPr>
              <p:nvPr/>
            </p:nvSpPr>
            <p:spPr bwMode="auto">
              <a:xfrm>
                <a:off x="1401" y="1220"/>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43" name="Oval 19"/>
              <p:cNvSpPr>
                <a:spLocks noChangeArrowheads="1"/>
              </p:cNvSpPr>
              <p:nvPr/>
            </p:nvSpPr>
            <p:spPr bwMode="auto">
              <a:xfrm>
                <a:off x="151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44" name="Oval 20"/>
              <p:cNvSpPr>
                <a:spLocks noChangeArrowheads="1"/>
              </p:cNvSpPr>
              <p:nvPr/>
            </p:nvSpPr>
            <p:spPr bwMode="auto">
              <a:xfrm>
                <a:off x="1623" y="1218"/>
                <a:ext cx="47"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45" name="Oval 21"/>
              <p:cNvSpPr>
                <a:spLocks noChangeArrowheads="1"/>
              </p:cNvSpPr>
              <p:nvPr/>
            </p:nvSpPr>
            <p:spPr bwMode="auto">
              <a:xfrm>
                <a:off x="1744" y="1220"/>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46" name="Oval 22"/>
              <p:cNvSpPr>
                <a:spLocks noChangeArrowheads="1"/>
              </p:cNvSpPr>
              <p:nvPr/>
            </p:nvSpPr>
            <p:spPr bwMode="auto">
              <a:xfrm>
                <a:off x="1859"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47" name="Oval 23"/>
              <p:cNvSpPr>
                <a:spLocks noChangeArrowheads="1"/>
              </p:cNvSpPr>
              <p:nvPr/>
            </p:nvSpPr>
            <p:spPr bwMode="auto">
              <a:xfrm>
                <a:off x="1968" y="1221"/>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48" name="Oval 24"/>
              <p:cNvSpPr>
                <a:spLocks noChangeArrowheads="1"/>
              </p:cNvSpPr>
              <p:nvPr/>
            </p:nvSpPr>
            <p:spPr bwMode="auto">
              <a:xfrm>
                <a:off x="2086" y="1221"/>
                <a:ext cx="46"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49" name="Oval 25"/>
              <p:cNvSpPr>
                <a:spLocks noChangeArrowheads="1"/>
              </p:cNvSpPr>
              <p:nvPr/>
            </p:nvSpPr>
            <p:spPr bwMode="auto">
              <a:xfrm>
                <a:off x="2198" y="1224"/>
                <a:ext cx="48"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45" name="Group 26"/>
            <p:cNvGrpSpPr>
              <a:grpSpLocks/>
            </p:cNvGrpSpPr>
            <p:nvPr/>
          </p:nvGrpSpPr>
          <p:grpSpPr bwMode="auto">
            <a:xfrm>
              <a:off x="4116" y="1430"/>
              <a:ext cx="960" cy="55"/>
              <a:chOff x="1286" y="1218"/>
              <a:chExt cx="960" cy="55"/>
            </a:xfrm>
          </p:grpSpPr>
          <p:sp>
            <p:nvSpPr>
              <p:cNvPr id="385051" name="Oval 27"/>
              <p:cNvSpPr>
                <a:spLocks noChangeArrowheads="1"/>
              </p:cNvSpPr>
              <p:nvPr/>
            </p:nvSpPr>
            <p:spPr bwMode="auto">
              <a:xfrm>
                <a:off x="1286"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52" name="Oval 28"/>
              <p:cNvSpPr>
                <a:spLocks noChangeArrowheads="1"/>
              </p:cNvSpPr>
              <p:nvPr/>
            </p:nvSpPr>
            <p:spPr bwMode="auto">
              <a:xfrm>
                <a:off x="1402"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53" name="Oval 29"/>
              <p:cNvSpPr>
                <a:spLocks noChangeArrowheads="1"/>
              </p:cNvSpPr>
              <p:nvPr/>
            </p:nvSpPr>
            <p:spPr bwMode="auto">
              <a:xfrm>
                <a:off x="1516"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54" name="Oval 30"/>
              <p:cNvSpPr>
                <a:spLocks noChangeArrowheads="1"/>
              </p:cNvSpPr>
              <p:nvPr/>
            </p:nvSpPr>
            <p:spPr bwMode="auto">
              <a:xfrm>
                <a:off x="1622" y="1218"/>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55" name="Oval 31"/>
              <p:cNvSpPr>
                <a:spLocks noChangeArrowheads="1"/>
              </p:cNvSpPr>
              <p:nvPr/>
            </p:nvSpPr>
            <p:spPr bwMode="auto">
              <a:xfrm>
                <a:off x="1743"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56" name="Oval 32"/>
              <p:cNvSpPr>
                <a:spLocks noChangeArrowheads="1"/>
              </p:cNvSpPr>
              <p:nvPr/>
            </p:nvSpPr>
            <p:spPr bwMode="auto">
              <a:xfrm>
                <a:off x="1858" y="1222"/>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57" name="Oval 33"/>
              <p:cNvSpPr>
                <a:spLocks noChangeArrowheads="1"/>
              </p:cNvSpPr>
              <p:nvPr/>
            </p:nvSpPr>
            <p:spPr bwMode="auto">
              <a:xfrm>
                <a:off x="1967" y="122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58" name="Oval 34"/>
              <p:cNvSpPr>
                <a:spLocks noChangeArrowheads="1"/>
              </p:cNvSpPr>
              <p:nvPr/>
            </p:nvSpPr>
            <p:spPr bwMode="auto">
              <a:xfrm>
                <a:off x="2084" y="122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59" name="Oval 35"/>
              <p:cNvSpPr>
                <a:spLocks noChangeArrowheads="1"/>
              </p:cNvSpPr>
              <p:nvPr/>
            </p:nvSpPr>
            <p:spPr bwMode="auto">
              <a:xfrm>
                <a:off x="2196" y="1225"/>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46" name="Group 36"/>
            <p:cNvGrpSpPr>
              <a:grpSpLocks/>
            </p:cNvGrpSpPr>
            <p:nvPr/>
          </p:nvGrpSpPr>
          <p:grpSpPr bwMode="auto">
            <a:xfrm>
              <a:off x="4116" y="1536"/>
              <a:ext cx="960" cy="55"/>
              <a:chOff x="1286" y="1218"/>
              <a:chExt cx="960" cy="55"/>
            </a:xfrm>
          </p:grpSpPr>
          <p:sp>
            <p:nvSpPr>
              <p:cNvPr id="385061" name="Oval 37"/>
              <p:cNvSpPr>
                <a:spLocks noChangeArrowheads="1"/>
              </p:cNvSpPr>
              <p:nvPr/>
            </p:nvSpPr>
            <p:spPr bwMode="auto">
              <a:xfrm>
                <a:off x="1286"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62" name="Oval 38"/>
              <p:cNvSpPr>
                <a:spLocks noChangeArrowheads="1"/>
              </p:cNvSpPr>
              <p:nvPr/>
            </p:nvSpPr>
            <p:spPr bwMode="auto">
              <a:xfrm>
                <a:off x="1402"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63" name="Oval 39"/>
              <p:cNvSpPr>
                <a:spLocks noChangeArrowheads="1"/>
              </p:cNvSpPr>
              <p:nvPr/>
            </p:nvSpPr>
            <p:spPr bwMode="auto">
              <a:xfrm>
                <a:off x="1516"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64" name="Oval 40"/>
              <p:cNvSpPr>
                <a:spLocks noChangeArrowheads="1"/>
              </p:cNvSpPr>
              <p:nvPr/>
            </p:nvSpPr>
            <p:spPr bwMode="auto">
              <a:xfrm>
                <a:off x="1622" y="1218"/>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65" name="Oval 41"/>
              <p:cNvSpPr>
                <a:spLocks noChangeArrowheads="1"/>
              </p:cNvSpPr>
              <p:nvPr/>
            </p:nvSpPr>
            <p:spPr bwMode="auto">
              <a:xfrm>
                <a:off x="1743"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66" name="Oval 42"/>
              <p:cNvSpPr>
                <a:spLocks noChangeArrowheads="1"/>
              </p:cNvSpPr>
              <p:nvPr/>
            </p:nvSpPr>
            <p:spPr bwMode="auto">
              <a:xfrm>
                <a:off x="1858" y="1222"/>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67" name="Oval 43"/>
              <p:cNvSpPr>
                <a:spLocks noChangeArrowheads="1"/>
              </p:cNvSpPr>
              <p:nvPr/>
            </p:nvSpPr>
            <p:spPr bwMode="auto">
              <a:xfrm>
                <a:off x="1967" y="122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68" name="Oval 44"/>
              <p:cNvSpPr>
                <a:spLocks noChangeArrowheads="1"/>
              </p:cNvSpPr>
              <p:nvPr/>
            </p:nvSpPr>
            <p:spPr bwMode="auto">
              <a:xfrm>
                <a:off x="2084" y="122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69" name="Oval 45"/>
              <p:cNvSpPr>
                <a:spLocks noChangeArrowheads="1"/>
              </p:cNvSpPr>
              <p:nvPr/>
            </p:nvSpPr>
            <p:spPr bwMode="auto">
              <a:xfrm>
                <a:off x="2196" y="1225"/>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47" name="Group 46"/>
            <p:cNvGrpSpPr>
              <a:grpSpLocks/>
            </p:cNvGrpSpPr>
            <p:nvPr/>
          </p:nvGrpSpPr>
          <p:grpSpPr bwMode="auto">
            <a:xfrm>
              <a:off x="4116" y="1642"/>
              <a:ext cx="960" cy="55"/>
              <a:chOff x="1286" y="1218"/>
              <a:chExt cx="960" cy="55"/>
            </a:xfrm>
          </p:grpSpPr>
          <p:sp>
            <p:nvSpPr>
              <p:cNvPr id="385071" name="Oval 47"/>
              <p:cNvSpPr>
                <a:spLocks noChangeArrowheads="1"/>
              </p:cNvSpPr>
              <p:nvPr/>
            </p:nvSpPr>
            <p:spPr bwMode="auto">
              <a:xfrm>
                <a:off x="1286"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72" name="Oval 48"/>
              <p:cNvSpPr>
                <a:spLocks noChangeArrowheads="1"/>
              </p:cNvSpPr>
              <p:nvPr/>
            </p:nvSpPr>
            <p:spPr bwMode="auto">
              <a:xfrm>
                <a:off x="1402"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73" name="Oval 49"/>
              <p:cNvSpPr>
                <a:spLocks noChangeArrowheads="1"/>
              </p:cNvSpPr>
              <p:nvPr/>
            </p:nvSpPr>
            <p:spPr bwMode="auto">
              <a:xfrm>
                <a:off x="1516"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74" name="Oval 50"/>
              <p:cNvSpPr>
                <a:spLocks noChangeArrowheads="1"/>
              </p:cNvSpPr>
              <p:nvPr/>
            </p:nvSpPr>
            <p:spPr bwMode="auto">
              <a:xfrm>
                <a:off x="1622" y="1218"/>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75" name="Oval 51"/>
              <p:cNvSpPr>
                <a:spLocks noChangeArrowheads="1"/>
              </p:cNvSpPr>
              <p:nvPr/>
            </p:nvSpPr>
            <p:spPr bwMode="auto">
              <a:xfrm>
                <a:off x="1743"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76" name="Oval 52"/>
              <p:cNvSpPr>
                <a:spLocks noChangeArrowheads="1"/>
              </p:cNvSpPr>
              <p:nvPr/>
            </p:nvSpPr>
            <p:spPr bwMode="auto">
              <a:xfrm>
                <a:off x="1858" y="1222"/>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77" name="Oval 53"/>
              <p:cNvSpPr>
                <a:spLocks noChangeArrowheads="1"/>
              </p:cNvSpPr>
              <p:nvPr/>
            </p:nvSpPr>
            <p:spPr bwMode="auto">
              <a:xfrm>
                <a:off x="1967" y="122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78" name="Oval 54"/>
              <p:cNvSpPr>
                <a:spLocks noChangeArrowheads="1"/>
              </p:cNvSpPr>
              <p:nvPr/>
            </p:nvSpPr>
            <p:spPr bwMode="auto">
              <a:xfrm>
                <a:off x="2084" y="122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79" name="Oval 55"/>
              <p:cNvSpPr>
                <a:spLocks noChangeArrowheads="1"/>
              </p:cNvSpPr>
              <p:nvPr/>
            </p:nvSpPr>
            <p:spPr bwMode="auto">
              <a:xfrm>
                <a:off x="2196" y="1225"/>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48" name="Group 56"/>
            <p:cNvGrpSpPr>
              <a:grpSpLocks/>
            </p:cNvGrpSpPr>
            <p:nvPr/>
          </p:nvGrpSpPr>
          <p:grpSpPr bwMode="auto">
            <a:xfrm>
              <a:off x="4121" y="1766"/>
              <a:ext cx="960" cy="55"/>
              <a:chOff x="1286" y="1218"/>
              <a:chExt cx="960" cy="55"/>
            </a:xfrm>
          </p:grpSpPr>
          <p:sp>
            <p:nvSpPr>
              <p:cNvPr id="385081" name="Oval 57"/>
              <p:cNvSpPr>
                <a:spLocks noChangeArrowheads="1"/>
              </p:cNvSpPr>
              <p:nvPr/>
            </p:nvSpPr>
            <p:spPr bwMode="auto">
              <a:xfrm>
                <a:off x="128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82" name="Oval 58"/>
              <p:cNvSpPr>
                <a:spLocks noChangeArrowheads="1"/>
              </p:cNvSpPr>
              <p:nvPr/>
            </p:nvSpPr>
            <p:spPr bwMode="auto">
              <a:xfrm>
                <a:off x="1401" y="1220"/>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83" name="Oval 59"/>
              <p:cNvSpPr>
                <a:spLocks noChangeArrowheads="1"/>
              </p:cNvSpPr>
              <p:nvPr/>
            </p:nvSpPr>
            <p:spPr bwMode="auto">
              <a:xfrm>
                <a:off x="151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84" name="Oval 60"/>
              <p:cNvSpPr>
                <a:spLocks noChangeArrowheads="1"/>
              </p:cNvSpPr>
              <p:nvPr/>
            </p:nvSpPr>
            <p:spPr bwMode="auto">
              <a:xfrm>
                <a:off x="1622" y="1218"/>
                <a:ext cx="46"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85" name="Oval 61"/>
              <p:cNvSpPr>
                <a:spLocks noChangeArrowheads="1"/>
              </p:cNvSpPr>
              <p:nvPr/>
            </p:nvSpPr>
            <p:spPr bwMode="auto">
              <a:xfrm>
                <a:off x="1743" y="1220"/>
                <a:ext cx="46"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86" name="Oval 62"/>
              <p:cNvSpPr>
                <a:spLocks noChangeArrowheads="1"/>
              </p:cNvSpPr>
              <p:nvPr/>
            </p:nvSpPr>
            <p:spPr bwMode="auto">
              <a:xfrm>
                <a:off x="1859"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87" name="Oval 63"/>
              <p:cNvSpPr>
                <a:spLocks noChangeArrowheads="1"/>
              </p:cNvSpPr>
              <p:nvPr/>
            </p:nvSpPr>
            <p:spPr bwMode="auto">
              <a:xfrm>
                <a:off x="1968" y="1221"/>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88" name="Oval 64"/>
              <p:cNvSpPr>
                <a:spLocks noChangeArrowheads="1"/>
              </p:cNvSpPr>
              <p:nvPr/>
            </p:nvSpPr>
            <p:spPr bwMode="auto">
              <a:xfrm>
                <a:off x="2084" y="1221"/>
                <a:ext cx="46"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89" name="Oval 65"/>
              <p:cNvSpPr>
                <a:spLocks noChangeArrowheads="1"/>
              </p:cNvSpPr>
              <p:nvPr/>
            </p:nvSpPr>
            <p:spPr bwMode="auto">
              <a:xfrm>
                <a:off x="2198" y="1224"/>
                <a:ext cx="48"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49" name="Group 66"/>
            <p:cNvGrpSpPr>
              <a:grpSpLocks/>
            </p:cNvGrpSpPr>
            <p:nvPr/>
          </p:nvGrpSpPr>
          <p:grpSpPr bwMode="auto">
            <a:xfrm>
              <a:off x="4111" y="1870"/>
              <a:ext cx="960" cy="55"/>
              <a:chOff x="1286" y="1218"/>
              <a:chExt cx="960" cy="55"/>
            </a:xfrm>
          </p:grpSpPr>
          <p:sp>
            <p:nvSpPr>
              <p:cNvPr id="385091" name="Oval 67"/>
              <p:cNvSpPr>
                <a:spLocks noChangeArrowheads="1"/>
              </p:cNvSpPr>
              <p:nvPr/>
            </p:nvSpPr>
            <p:spPr bwMode="auto">
              <a:xfrm>
                <a:off x="128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92" name="Oval 68"/>
              <p:cNvSpPr>
                <a:spLocks noChangeArrowheads="1"/>
              </p:cNvSpPr>
              <p:nvPr/>
            </p:nvSpPr>
            <p:spPr bwMode="auto">
              <a:xfrm>
                <a:off x="1401" y="1220"/>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93" name="Oval 69"/>
              <p:cNvSpPr>
                <a:spLocks noChangeArrowheads="1"/>
              </p:cNvSpPr>
              <p:nvPr/>
            </p:nvSpPr>
            <p:spPr bwMode="auto">
              <a:xfrm>
                <a:off x="151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94" name="Oval 70"/>
              <p:cNvSpPr>
                <a:spLocks noChangeArrowheads="1"/>
              </p:cNvSpPr>
              <p:nvPr/>
            </p:nvSpPr>
            <p:spPr bwMode="auto">
              <a:xfrm>
                <a:off x="1622" y="1218"/>
                <a:ext cx="46"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95" name="Oval 71"/>
              <p:cNvSpPr>
                <a:spLocks noChangeArrowheads="1"/>
              </p:cNvSpPr>
              <p:nvPr/>
            </p:nvSpPr>
            <p:spPr bwMode="auto">
              <a:xfrm>
                <a:off x="1743" y="1220"/>
                <a:ext cx="46"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96" name="Oval 72"/>
              <p:cNvSpPr>
                <a:spLocks noChangeArrowheads="1"/>
              </p:cNvSpPr>
              <p:nvPr/>
            </p:nvSpPr>
            <p:spPr bwMode="auto">
              <a:xfrm>
                <a:off x="1859"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97" name="Oval 73"/>
              <p:cNvSpPr>
                <a:spLocks noChangeArrowheads="1"/>
              </p:cNvSpPr>
              <p:nvPr/>
            </p:nvSpPr>
            <p:spPr bwMode="auto">
              <a:xfrm>
                <a:off x="1968" y="1221"/>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98" name="Oval 74"/>
              <p:cNvSpPr>
                <a:spLocks noChangeArrowheads="1"/>
              </p:cNvSpPr>
              <p:nvPr/>
            </p:nvSpPr>
            <p:spPr bwMode="auto">
              <a:xfrm>
                <a:off x="2086" y="1221"/>
                <a:ext cx="46"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099" name="Oval 75"/>
              <p:cNvSpPr>
                <a:spLocks noChangeArrowheads="1"/>
              </p:cNvSpPr>
              <p:nvPr/>
            </p:nvSpPr>
            <p:spPr bwMode="auto">
              <a:xfrm>
                <a:off x="2198" y="1224"/>
                <a:ext cx="48"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50" name="Group 76"/>
            <p:cNvGrpSpPr>
              <a:grpSpLocks/>
            </p:cNvGrpSpPr>
            <p:nvPr/>
          </p:nvGrpSpPr>
          <p:grpSpPr bwMode="auto">
            <a:xfrm>
              <a:off x="4116" y="1986"/>
              <a:ext cx="960" cy="55"/>
              <a:chOff x="1286" y="1218"/>
              <a:chExt cx="960" cy="55"/>
            </a:xfrm>
          </p:grpSpPr>
          <p:sp>
            <p:nvSpPr>
              <p:cNvPr id="385101" name="Oval 77"/>
              <p:cNvSpPr>
                <a:spLocks noChangeArrowheads="1"/>
              </p:cNvSpPr>
              <p:nvPr/>
            </p:nvSpPr>
            <p:spPr bwMode="auto">
              <a:xfrm>
                <a:off x="1286"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02" name="Oval 78"/>
              <p:cNvSpPr>
                <a:spLocks noChangeArrowheads="1"/>
              </p:cNvSpPr>
              <p:nvPr/>
            </p:nvSpPr>
            <p:spPr bwMode="auto">
              <a:xfrm>
                <a:off x="1402"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03" name="Oval 79"/>
              <p:cNvSpPr>
                <a:spLocks noChangeArrowheads="1"/>
              </p:cNvSpPr>
              <p:nvPr/>
            </p:nvSpPr>
            <p:spPr bwMode="auto">
              <a:xfrm>
                <a:off x="1516"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04" name="Oval 80"/>
              <p:cNvSpPr>
                <a:spLocks noChangeArrowheads="1"/>
              </p:cNvSpPr>
              <p:nvPr/>
            </p:nvSpPr>
            <p:spPr bwMode="auto">
              <a:xfrm>
                <a:off x="1622" y="1218"/>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05" name="Oval 81"/>
              <p:cNvSpPr>
                <a:spLocks noChangeArrowheads="1"/>
              </p:cNvSpPr>
              <p:nvPr/>
            </p:nvSpPr>
            <p:spPr bwMode="auto">
              <a:xfrm>
                <a:off x="1743"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06" name="Oval 82"/>
              <p:cNvSpPr>
                <a:spLocks noChangeArrowheads="1"/>
              </p:cNvSpPr>
              <p:nvPr/>
            </p:nvSpPr>
            <p:spPr bwMode="auto">
              <a:xfrm>
                <a:off x="1858" y="1222"/>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07" name="Oval 83"/>
              <p:cNvSpPr>
                <a:spLocks noChangeArrowheads="1"/>
              </p:cNvSpPr>
              <p:nvPr/>
            </p:nvSpPr>
            <p:spPr bwMode="auto">
              <a:xfrm>
                <a:off x="1967" y="122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08" name="Oval 84"/>
              <p:cNvSpPr>
                <a:spLocks noChangeArrowheads="1"/>
              </p:cNvSpPr>
              <p:nvPr/>
            </p:nvSpPr>
            <p:spPr bwMode="auto">
              <a:xfrm>
                <a:off x="2084" y="122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09" name="Oval 85"/>
              <p:cNvSpPr>
                <a:spLocks noChangeArrowheads="1"/>
              </p:cNvSpPr>
              <p:nvPr/>
            </p:nvSpPr>
            <p:spPr bwMode="auto">
              <a:xfrm>
                <a:off x="2196" y="1225"/>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51" name="Group 86"/>
            <p:cNvGrpSpPr>
              <a:grpSpLocks/>
            </p:cNvGrpSpPr>
            <p:nvPr/>
          </p:nvGrpSpPr>
          <p:grpSpPr bwMode="auto">
            <a:xfrm>
              <a:off x="4116" y="2100"/>
              <a:ext cx="960" cy="55"/>
              <a:chOff x="1286" y="1218"/>
              <a:chExt cx="960" cy="55"/>
            </a:xfrm>
          </p:grpSpPr>
          <p:sp>
            <p:nvSpPr>
              <p:cNvPr id="385111" name="Oval 87"/>
              <p:cNvSpPr>
                <a:spLocks noChangeArrowheads="1"/>
              </p:cNvSpPr>
              <p:nvPr/>
            </p:nvSpPr>
            <p:spPr bwMode="auto">
              <a:xfrm>
                <a:off x="1286" y="1220"/>
                <a:ext cx="48"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12" name="Oval 88"/>
              <p:cNvSpPr>
                <a:spLocks noChangeArrowheads="1"/>
              </p:cNvSpPr>
              <p:nvPr/>
            </p:nvSpPr>
            <p:spPr bwMode="auto">
              <a:xfrm>
                <a:off x="1402" y="1220"/>
                <a:ext cx="48"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13" name="Oval 89"/>
              <p:cNvSpPr>
                <a:spLocks noChangeArrowheads="1"/>
              </p:cNvSpPr>
              <p:nvPr/>
            </p:nvSpPr>
            <p:spPr bwMode="auto">
              <a:xfrm>
                <a:off x="1516" y="1220"/>
                <a:ext cx="48"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14" name="Oval 90"/>
              <p:cNvSpPr>
                <a:spLocks noChangeArrowheads="1"/>
              </p:cNvSpPr>
              <p:nvPr/>
            </p:nvSpPr>
            <p:spPr bwMode="auto">
              <a:xfrm>
                <a:off x="1622" y="1218"/>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15" name="Oval 91"/>
              <p:cNvSpPr>
                <a:spLocks noChangeArrowheads="1"/>
              </p:cNvSpPr>
              <p:nvPr/>
            </p:nvSpPr>
            <p:spPr bwMode="auto">
              <a:xfrm>
                <a:off x="1743" y="1220"/>
                <a:ext cx="48"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16" name="Oval 92"/>
              <p:cNvSpPr>
                <a:spLocks noChangeArrowheads="1"/>
              </p:cNvSpPr>
              <p:nvPr/>
            </p:nvSpPr>
            <p:spPr bwMode="auto">
              <a:xfrm>
                <a:off x="1858" y="1220"/>
                <a:ext cx="47"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17" name="Oval 93"/>
              <p:cNvSpPr>
                <a:spLocks noChangeArrowheads="1"/>
              </p:cNvSpPr>
              <p:nvPr/>
            </p:nvSpPr>
            <p:spPr bwMode="auto">
              <a:xfrm>
                <a:off x="1967" y="1221"/>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18" name="Oval 94"/>
              <p:cNvSpPr>
                <a:spLocks noChangeArrowheads="1"/>
              </p:cNvSpPr>
              <p:nvPr/>
            </p:nvSpPr>
            <p:spPr bwMode="auto">
              <a:xfrm>
                <a:off x="2084" y="1221"/>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19" name="Oval 95"/>
              <p:cNvSpPr>
                <a:spLocks noChangeArrowheads="1"/>
              </p:cNvSpPr>
              <p:nvPr/>
            </p:nvSpPr>
            <p:spPr bwMode="auto">
              <a:xfrm>
                <a:off x="2196" y="1225"/>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52" name="Group 96"/>
            <p:cNvGrpSpPr>
              <a:grpSpLocks/>
            </p:cNvGrpSpPr>
            <p:nvPr/>
          </p:nvGrpSpPr>
          <p:grpSpPr bwMode="auto">
            <a:xfrm>
              <a:off x="4111" y="2215"/>
              <a:ext cx="960" cy="55"/>
              <a:chOff x="1286" y="1218"/>
              <a:chExt cx="960" cy="55"/>
            </a:xfrm>
          </p:grpSpPr>
          <p:sp>
            <p:nvSpPr>
              <p:cNvPr id="385121" name="Oval 97"/>
              <p:cNvSpPr>
                <a:spLocks noChangeArrowheads="1"/>
              </p:cNvSpPr>
              <p:nvPr/>
            </p:nvSpPr>
            <p:spPr bwMode="auto">
              <a:xfrm>
                <a:off x="128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22" name="Oval 98"/>
              <p:cNvSpPr>
                <a:spLocks noChangeArrowheads="1"/>
              </p:cNvSpPr>
              <p:nvPr/>
            </p:nvSpPr>
            <p:spPr bwMode="auto">
              <a:xfrm>
                <a:off x="1401" y="1220"/>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23" name="Oval 99"/>
              <p:cNvSpPr>
                <a:spLocks noChangeArrowheads="1"/>
              </p:cNvSpPr>
              <p:nvPr/>
            </p:nvSpPr>
            <p:spPr bwMode="auto">
              <a:xfrm>
                <a:off x="151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24" name="Oval 100"/>
              <p:cNvSpPr>
                <a:spLocks noChangeArrowheads="1"/>
              </p:cNvSpPr>
              <p:nvPr/>
            </p:nvSpPr>
            <p:spPr bwMode="auto">
              <a:xfrm>
                <a:off x="1622" y="1218"/>
                <a:ext cx="46"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25" name="Oval 101"/>
              <p:cNvSpPr>
                <a:spLocks noChangeArrowheads="1"/>
              </p:cNvSpPr>
              <p:nvPr/>
            </p:nvSpPr>
            <p:spPr bwMode="auto">
              <a:xfrm>
                <a:off x="1743" y="1220"/>
                <a:ext cx="46"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26" name="Oval 102"/>
              <p:cNvSpPr>
                <a:spLocks noChangeArrowheads="1"/>
              </p:cNvSpPr>
              <p:nvPr/>
            </p:nvSpPr>
            <p:spPr bwMode="auto">
              <a:xfrm>
                <a:off x="1859"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27" name="Oval 103"/>
              <p:cNvSpPr>
                <a:spLocks noChangeArrowheads="1"/>
              </p:cNvSpPr>
              <p:nvPr/>
            </p:nvSpPr>
            <p:spPr bwMode="auto">
              <a:xfrm>
                <a:off x="1968" y="1221"/>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28" name="Oval 104"/>
              <p:cNvSpPr>
                <a:spLocks noChangeArrowheads="1"/>
              </p:cNvSpPr>
              <p:nvPr/>
            </p:nvSpPr>
            <p:spPr bwMode="auto">
              <a:xfrm>
                <a:off x="2086" y="1221"/>
                <a:ext cx="46"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29" name="Oval 105"/>
              <p:cNvSpPr>
                <a:spLocks noChangeArrowheads="1"/>
              </p:cNvSpPr>
              <p:nvPr/>
            </p:nvSpPr>
            <p:spPr bwMode="auto">
              <a:xfrm>
                <a:off x="2198" y="1224"/>
                <a:ext cx="48"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53" name="Group 106"/>
            <p:cNvGrpSpPr>
              <a:grpSpLocks/>
            </p:cNvGrpSpPr>
            <p:nvPr/>
          </p:nvGrpSpPr>
          <p:grpSpPr bwMode="auto">
            <a:xfrm>
              <a:off x="4116" y="2331"/>
              <a:ext cx="960" cy="55"/>
              <a:chOff x="1286" y="1218"/>
              <a:chExt cx="960" cy="55"/>
            </a:xfrm>
          </p:grpSpPr>
          <p:sp>
            <p:nvSpPr>
              <p:cNvPr id="385131" name="Oval 107"/>
              <p:cNvSpPr>
                <a:spLocks noChangeArrowheads="1"/>
              </p:cNvSpPr>
              <p:nvPr/>
            </p:nvSpPr>
            <p:spPr bwMode="auto">
              <a:xfrm>
                <a:off x="128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32" name="Oval 108"/>
              <p:cNvSpPr>
                <a:spLocks noChangeArrowheads="1"/>
              </p:cNvSpPr>
              <p:nvPr/>
            </p:nvSpPr>
            <p:spPr bwMode="auto">
              <a:xfrm>
                <a:off x="1402"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33" name="Oval 109"/>
              <p:cNvSpPr>
                <a:spLocks noChangeArrowheads="1"/>
              </p:cNvSpPr>
              <p:nvPr/>
            </p:nvSpPr>
            <p:spPr bwMode="auto">
              <a:xfrm>
                <a:off x="151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34" name="Oval 110"/>
              <p:cNvSpPr>
                <a:spLocks noChangeArrowheads="1"/>
              </p:cNvSpPr>
              <p:nvPr/>
            </p:nvSpPr>
            <p:spPr bwMode="auto">
              <a:xfrm>
                <a:off x="1622" y="1218"/>
                <a:ext cx="48"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35" name="Oval 111"/>
              <p:cNvSpPr>
                <a:spLocks noChangeArrowheads="1"/>
              </p:cNvSpPr>
              <p:nvPr/>
            </p:nvSpPr>
            <p:spPr bwMode="auto">
              <a:xfrm>
                <a:off x="1743"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36" name="Oval 112"/>
              <p:cNvSpPr>
                <a:spLocks noChangeArrowheads="1"/>
              </p:cNvSpPr>
              <p:nvPr/>
            </p:nvSpPr>
            <p:spPr bwMode="auto">
              <a:xfrm>
                <a:off x="1858" y="1220"/>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37" name="Oval 113"/>
              <p:cNvSpPr>
                <a:spLocks noChangeArrowheads="1"/>
              </p:cNvSpPr>
              <p:nvPr/>
            </p:nvSpPr>
            <p:spPr bwMode="auto">
              <a:xfrm>
                <a:off x="1967" y="1221"/>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38" name="Oval 114"/>
              <p:cNvSpPr>
                <a:spLocks noChangeArrowheads="1"/>
              </p:cNvSpPr>
              <p:nvPr/>
            </p:nvSpPr>
            <p:spPr bwMode="auto">
              <a:xfrm>
                <a:off x="2084" y="1221"/>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39" name="Oval 115"/>
              <p:cNvSpPr>
                <a:spLocks noChangeArrowheads="1"/>
              </p:cNvSpPr>
              <p:nvPr/>
            </p:nvSpPr>
            <p:spPr bwMode="auto">
              <a:xfrm>
                <a:off x="2196" y="1224"/>
                <a:ext cx="48"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54" name="Group 116"/>
            <p:cNvGrpSpPr>
              <a:grpSpLocks/>
            </p:cNvGrpSpPr>
            <p:nvPr/>
          </p:nvGrpSpPr>
          <p:grpSpPr bwMode="auto">
            <a:xfrm>
              <a:off x="4116" y="2445"/>
              <a:ext cx="960" cy="55"/>
              <a:chOff x="1286" y="1218"/>
              <a:chExt cx="960" cy="55"/>
            </a:xfrm>
          </p:grpSpPr>
          <p:sp>
            <p:nvSpPr>
              <p:cNvPr id="385141" name="Oval 117"/>
              <p:cNvSpPr>
                <a:spLocks noChangeArrowheads="1"/>
              </p:cNvSpPr>
              <p:nvPr/>
            </p:nvSpPr>
            <p:spPr bwMode="auto">
              <a:xfrm>
                <a:off x="1286" y="1220"/>
                <a:ext cx="48"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42" name="Oval 118"/>
              <p:cNvSpPr>
                <a:spLocks noChangeArrowheads="1"/>
              </p:cNvSpPr>
              <p:nvPr/>
            </p:nvSpPr>
            <p:spPr bwMode="auto">
              <a:xfrm>
                <a:off x="1402" y="1220"/>
                <a:ext cx="48"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43" name="Oval 119"/>
              <p:cNvSpPr>
                <a:spLocks noChangeArrowheads="1"/>
              </p:cNvSpPr>
              <p:nvPr/>
            </p:nvSpPr>
            <p:spPr bwMode="auto">
              <a:xfrm>
                <a:off x="1516" y="1220"/>
                <a:ext cx="48"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44" name="Oval 120"/>
              <p:cNvSpPr>
                <a:spLocks noChangeArrowheads="1"/>
              </p:cNvSpPr>
              <p:nvPr/>
            </p:nvSpPr>
            <p:spPr bwMode="auto">
              <a:xfrm>
                <a:off x="1622" y="1218"/>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45" name="Oval 121"/>
              <p:cNvSpPr>
                <a:spLocks noChangeArrowheads="1"/>
              </p:cNvSpPr>
              <p:nvPr/>
            </p:nvSpPr>
            <p:spPr bwMode="auto">
              <a:xfrm>
                <a:off x="1743" y="1220"/>
                <a:ext cx="48"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46" name="Oval 122"/>
              <p:cNvSpPr>
                <a:spLocks noChangeArrowheads="1"/>
              </p:cNvSpPr>
              <p:nvPr/>
            </p:nvSpPr>
            <p:spPr bwMode="auto">
              <a:xfrm>
                <a:off x="1858" y="1220"/>
                <a:ext cx="47"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47" name="Oval 123"/>
              <p:cNvSpPr>
                <a:spLocks noChangeArrowheads="1"/>
              </p:cNvSpPr>
              <p:nvPr/>
            </p:nvSpPr>
            <p:spPr bwMode="auto">
              <a:xfrm>
                <a:off x="1967" y="122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48" name="Oval 124"/>
              <p:cNvSpPr>
                <a:spLocks noChangeArrowheads="1"/>
              </p:cNvSpPr>
              <p:nvPr/>
            </p:nvSpPr>
            <p:spPr bwMode="auto">
              <a:xfrm>
                <a:off x="2084" y="122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49" name="Oval 125"/>
              <p:cNvSpPr>
                <a:spLocks noChangeArrowheads="1"/>
              </p:cNvSpPr>
              <p:nvPr/>
            </p:nvSpPr>
            <p:spPr bwMode="auto">
              <a:xfrm>
                <a:off x="2196" y="1225"/>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55" name="Group 126"/>
            <p:cNvGrpSpPr>
              <a:grpSpLocks/>
            </p:cNvGrpSpPr>
            <p:nvPr/>
          </p:nvGrpSpPr>
          <p:grpSpPr bwMode="auto">
            <a:xfrm>
              <a:off x="4106" y="2547"/>
              <a:ext cx="960" cy="55"/>
              <a:chOff x="1286" y="1218"/>
              <a:chExt cx="960" cy="55"/>
            </a:xfrm>
          </p:grpSpPr>
          <p:sp>
            <p:nvSpPr>
              <p:cNvPr id="385151" name="Oval 127"/>
              <p:cNvSpPr>
                <a:spLocks noChangeArrowheads="1"/>
              </p:cNvSpPr>
              <p:nvPr/>
            </p:nvSpPr>
            <p:spPr bwMode="auto">
              <a:xfrm>
                <a:off x="1286" y="1220"/>
                <a:ext cx="48"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52" name="Oval 128"/>
              <p:cNvSpPr>
                <a:spLocks noChangeArrowheads="1"/>
              </p:cNvSpPr>
              <p:nvPr/>
            </p:nvSpPr>
            <p:spPr bwMode="auto">
              <a:xfrm>
                <a:off x="1402" y="1220"/>
                <a:ext cx="48"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53" name="Oval 129"/>
              <p:cNvSpPr>
                <a:spLocks noChangeArrowheads="1"/>
              </p:cNvSpPr>
              <p:nvPr/>
            </p:nvSpPr>
            <p:spPr bwMode="auto">
              <a:xfrm>
                <a:off x="1516" y="1220"/>
                <a:ext cx="48"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54" name="Oval 130"/>
              <p:cNvSpPr>
                <a:spLocks noChangeArrowheads="1"/>
              </p:cNvSpPr>
              <p:nvPr/>
            </p:nvSpPr>
            <p:spPr bwMode="auto">
              <a:xfrm>
                <a:off x="1622" y="1218"/>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55" name="Oval 131"/>
              <p:cNvSpPr>
                <a:spLocks noChangeArrowheads="1"/>
              </p:cNvSpPr>
              <p:nvPr/>
            </p:nvSpPr>
            <p:spPr bwMode="auto">
              <a:xfrm>
                <a:off x="1743" y="1220"/>
                <a:ext cx="48"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56" name="Oval 132"/>
              <p:cNvSpPr>
                <a:spLocks noChangeArrowheads="1"/>
              </p:cNvSpPr>
              <p:nvPr/>
            </p:nvSpPr>
            <p:spPr bwMode="auto">
              <a:xfrm>
                <a:off x="1859" y="1220"/>
                <a:ext cx="48"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57" name="Oval 133"/>
              <p:cNvSpPr>
                <a:spLocks noChangeArrowheads="1"/>
              </p:cNvSpPr>
              <p:nvPr/>
            </p:nvSpPr>
            <p:spPr bwMode="auto">
              <a:xfrm>
                <a:off x="1967" y="1221"/>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58" name="Oval 134"/>
              <p:cNvSpPr>
                <a:spLocks noChangeArrowheads="1"/>
              </p:cNvSpPr>
              <p:nvPr/>
            </p:nvSpPr>
            <p:spPr bwMode="auto">
              <a:xfrm>
                <a:off x="2084" y="1221"/>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59" name="Oval 135"/>
              <p:cNvSpPr>
                <a:spLocks noChangeArrowheads="1"/>
              </p:cNvSpPr>
              <p:nvPr/>
            </p:nvSpPr>
            <p:spPr bwMode="auto">
              <a:xfrm>
                <a:off x="2196" y="1223"/>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56" name="Group 136"/>
            <p:cNvGrpSpPr>
              <a:grpSpLocks/>
            </p:cNvGrpSpPr>
            <p:nvPr/>
          </p:nvGrpSpPr>
          <p:grpSpPr bwMode="auto">
            <a:xfrm>
              <a:off x="4111" y="2663"/>
              <a:ext cx="960" cy="55"/>
              <a:chOff x="1286" y="1218"/>
              <a:chExt cx="960" cy="55"/>
            </a:xfrm>
          </p:grpSpPr>
          <p:sp>
            <p:nvSpPr>
              <p:cNvPr id="385161" name="Oval 137"/>
              <p:cNvSpPr>
                <a:spLocks noChangeArrowheads="1"/>
              </p:cNvSpPr>
              <p:nvPr/>
            </p:nvSpPr>
            <p:spPr bwMode="auto">
              <a:xfrm>
                <a:off x="128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62" name="Oval 138"/>
              <p:cNvSpPr>
                <a:spLocks noChangeArrowheads="1"/>
              </p:cNvSpPr>
              <p:nvPr/>
            </p:nvSpPr>
            <p:spPr bwMode="auto">
              <a:xfrm>
                <a:off x="1401" y="1220"/>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63" name="Oval 139"/>
              <p:cNvSpPr>
                <a:spLocks noChangeArrowheads="1"/>
              </p:cNvSpPr>
              <p:nvPr/>
            </p:nvSpPr>
            <p:spPr bwMode="auto">
              <a:xfrm>
                <a:off x="151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64" name="Oval 140"/>
              <p:cNvSpPr>
                <a:spLocks noChangeArrowheads="1"/>
              </p:cNvSpPr>
              <p:nvPr/>
            </p:nvSpPr>
            <p:spPr bwMode="auto">
              <a:xfrm>
                <a:off x="1622" y="1218"/>
                <a:ext cx="46"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65" name="Oval 141"/>
              <p:cNvSpPr>
                <a:spLocks noChangeArrowheads="1"/>
              </p:cNvSpPr>
              <p:nvPr/>
            </p:nvSpPr>
            <p:spPr bwMode="auto">
              <a:xfrm>
                <a:off x="1743" y="1220"/>
                <a:ext cx="46"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66" name="Oval 142"/>
              <p:cNvSpPr>
                <a:spLocks noChangeArrowheads="1"/>
              </p:cNvSpPr>
              <p:nvPr/>
            </p:nvSpPr>
            <p:spPr bwMode="auto">
              <a:xfrm>
                <a:off x="1859"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67" name="Oval 143"/>
              <p:cNvSpPr>
                <a:spLocks noChangeArrowheads="1"/>
              </p:cNvSpPr>
              <p:nvPr/>
            </p:nvSpPr>
            <p:spPr bwMode="auto">
              <a:xfrm>
                <a:off x="1968" y="1221"/>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68" name="Oval 144"/>
              <p:cNvSpPr>
                <a:spLocks noChangeArrowheads="1"/>
              </p:cNvSpPr>
              <p:nvPr/>
            </p:nvSpPr>
            <p:spPr bwMode="auto">
              <a:xfrm>
                <a:off x="2086" y="1221"/>
                <a:ext cx="46"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69" name="Oval 145"/>
              <p:cNvSpPr>
                <a:spLocks noChangeArrowheads="1"/>
              </p:cNvSpPr>
              <p:nvPr/>
            </p:nvSpPr>
            <p:spPr bwMode="auto">
              <a:xfrm>
                <a:off x="2198" y="1224"/>
                <a:ext cx="48"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57" name="Group 146"/>
            <p:cNvGrpSpPr>
              <a:grpSpLocks/>
            </p:cNvGrpSpPr>
            <p:nvPr/>
          </p:nvGrpSpPr>
          <p:grpSpPr bwMode="auto">
            <a:xfrm>
              <a:off x="4111" y="2777"/>
              <a:ext cx="960" cy="55"/>
              <a:chOff x="1286" y="1218"/>
              <a:chExt cx="960" cy="55"/>
            </a:xfrm>
          </p:grpSpPr>
          <p:sp>
            <p:nvSpPr>
              <p:cNvPr id="385171" name="Oval 147"/>
              <p:cNvSpPr>
                <a:spLocks noChangeArrowheads="1"/>
              </p:cNvSpPr>
              <p:nvPr/>
            </p:nvSpPr>
            <p:spPr bwMode="auto">
              <a:xfrm>
                <a:off x="1286"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72" name="Oval 148"/>
              <p:cNvSpPr>
                <a:spLocks noChangeArrowheads="1"/>
              </p:cNvSpPr>
              <p:nvPr/>
            </p:nvSpPr>
            <p:spPr bwMode="auto">
              <a:xfrm>
                <a:off x="1401" y="1222"/>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73" name="Oval 149"/>
              <p:cNvSpPr>
                <a:spLocks noChangeArrowheads="1"/>
              </p:cNvSpPr>
              <p:nvPr/>
            </p:nvSpPr>
            <p:spPr bwMode="auto">
              <a:xfrm>
                <a:off x="1516"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74" name="Oval 150"/>
              <p:cNvSpPr>
                <a:spLocks noChangeArrowheads="1"/>
              </p:cNvSpPr>
              <p:nvPr/>
            </p:nvSpPr>
            <p:spPr bwMode="auto">
              <a:xfrm>
                <a:off x="1622" y="1218"/>
                <a:ext cx="46"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75" name="Oval 151"/>
              <p:cNvSpPr>
                <a:spLocks noChangeArrowheads="1"/>
              </p:cNvSpPr>
              <p:nvPr/>
            </p:nvSpPr>
            <p:spPr bwMode="auto">
              <a:xfrm>
                <a:off x="1743" y="1222"/>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76" name="Oval 152"/>
              <p:cNvSpPr>
                <a:spLocks noChangeArrowheads="1"/>
              </p:cNvSpPr>
              <p:nvPr/>
            </p:nvSpPr>
            <p:spPr bwMode="auto">
              <a:xfrm>
                <a:off x="1859" y="1222"/>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77" name="Oval 153"/>
              <p:cNvSpPr>
                <a:spLocks noChangeArrowheads="1"/>
              </p:cNvSpPr>
              <p:nvPr/>
            </p:nvSpPr>
            <p:spPr bwMode="auto">
              <a:xfrm>
                <a:off x="1968" y="1223"/>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78" name="Oval 154"/>
              <p:cNvSpPr>
                <a:spLocks noChangeArrowheads="1"/>
              </p:cNvSpPr>
              <p:nvPr/>
            </p:nvSpPr>
            <p:spPr bwMode="auto">
              <a:xfrm>
                <a:off x="2086" y="1223"/>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79" name="Oval 155"/>
              <p:cNvSpPr>
                <a:spLocks noChangeArrowheads="1"/>
              </p:cNvSpPr>
              <p:nvPr/>
            </p:nvSpPr>
            <p:spPr bwMode="auto">
              <a:xfrm>
                <a:off x="2198" y="1225"/>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58" name="Group 156"/>
            <p:cNvGrpSpPr>
              <a:grpSpLocks/>
            </p:cNvGrpSpPr>
            <p:nvPr/>
          </p:nvGrpSpPr>
          <p:grpSpPr bwMode="auto">
            <a:xfrm>
              <a:off x="4107" y="2878"/>
              <a:ext cx="960" cy="55"/>
              <a:chOff x="1286" y="1218"/>
              <a:chExt cx="960" cy="55"/>
            </a:xfrm>
          </p:grpSpPr>
          <p:sp>
            <p:nvSpPr>
              <p:cNvPr id="385181" name="Oval 157"/>
              <p:cNvSpPr>
                <a:spLocks noChangeArrowheads="1"/>
              </p:cNvSpPr>
              <p:nvPr/>
            </p:nvSpPr>
            <p:spPr bwMode="auto">
              <a:xfrm>
                <a:off x="1288"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82" name="Oval 158"/>
              <p:cNvSpPr>
                <a:spLocks noChangeArrowheads="1"/>
              </p:cNvSpPr>
              <p:nvPr/>
            </p:nvSpPr>
            <p:spPr bwMode="auto">
              <a:xfrm>
                <a:off x="1402"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83" name="Oval 159"/>
              <p:cNvSpPr>
                <a:spLocks noChangeArrowheads="1"/>
              </p:cNvSpPr>
              <p:nvPr/>
            </p:nvSpPr>
            <p:spPr bwMode="auto">
              <a:xfrm>
                <a:off x="151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84" name="Oval 160"/>
              <p:cNvSpPr>
                <a:spLocks noChangeArrowheads="1"/>
              </p:cNvSpPr>
              <p:nvPr/>
            </p:nvSpPr>
            <p:spPr bwMode="auto">
              <a:xfrm>
                <a:off x="1622" y="1218"/>
                <a:ext cx="48"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85" name="Oval 161"/>
              <p:cNvSpPr>
                <a:spLocks noChangeArrowheads="1"/>
              </p:cNvSpPr>
              <p:nvPr/>
            </p:nvSpPr>
            <p:spPr bwMode="auto">
              <a:xfrm>
                <a:off x="1743"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86" name="Oval 162"/>
              <p:cNvSpPr>
                <a:spLocks noChangeArrowheads="1"/>
              </p:cNvSpPr>
              <p:nvPr/>
            </p:nvSpPr>
            <p:spPr bwMode="auto">
              <a:xfrm>
                <a:off x="1859"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87" name="Oval 163"/>
              <p:cNvSpPr>
                <a:spLocks noChangeArrowheads="1"/>
              </p:cNvSpPr>
              <p:nvPr/>
            </p:nvSpPr>
            <p:spPr bwMode="auto">
              <a:xfrm>
                <a:off x="1968" y="1221"/>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88" name="Oval 164"/>
              <p:cNvSpPr>
                <a:spLocks noChangeArrowheads="1"/>
              </p:cNvSpPr>
              <p:nvPr/>
            </p:nvSpPr>
            <p:spPr bwMode="auto">
              <a:xfrm>
                <a:off x="2084" y="1221"/>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89" name="Oval 165"/>
              <p:cNvSpPr>
                <a:spLocks noChangeArrowheads="1"/>
              </p:cNvSpPr>
              <p:nvPr/>
            </p:nvSpPr>
            <p:spPr bwMode="auto">
              <a:xfrm>
                <a:off x="2196" y="1224"/>
                <a:ext cx="48"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59" name="Group 166"/>
            <p:cNvGrpSpPr>
              <a:grpSpLocks/>
            </p:cNvGrpSpPr>
            <p:nvPr/>
          </p:nvGrpSpPr>
          <p:grpSpPr bwMode="auto">
            <a:xfrm>
              <a:off x="4112" y="2994"/>
              <a:ext cx="960" cy="55"/>
              <a:chOff x="1286" y="1218"/>
              <a:chExt cx="960" cy="55"/>
            </a:xfrm>
          </p:grpSpPr>
          <p:sp>
            <p:nvSpPr>
              <p:cNvPr id="385191" name="Oval 167"/>
              <p:cNvSpPr>
                <a:spLocks noChangeArrowheads="1"/>
              </p:cNvSpPr>
              <p:nvPr/>
            </p:nvSpPr>
            <p:spPr bwMode="auto">
              <a:xfrm>
                <a:off x="128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92" name="Oval 168"/>
              <p:cNvSpPr>
                <a:spLocks noChangeArrowheads="1"/>
              </p:cNvSpPr>
              <p:nvPr/>
            </p:nvSpPr>
            <p:spPr bwMode="auto">
              <a:xfrm>
                <a:off x="1401" y="1220"/>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93" name="Oval 169"/>
              <p:cNvSpPr>
                <a:spLocks noChangeArrowheads="1"/>
              </p:cNvSpPr>
              <p:nvPr/>
            </p:nvSpPr>
            <p:spPr bwMode="auto">
              <a:xfrm>
                <a:off x="151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94" name="Oval 170"/>
              <p:cNvSpPr>
                <a:spLocks noChangeArrowheads="1"/>
              </p:cNvSpPr>
              <p:nvPr/>
            </p:nvSpPr>
            <p:spPr bwMode="auto">
              <a:xfrm>
                <a:off x="1623" y="1218"/>
                <a:ext cx="47"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95" name="Oval 171"/>
              <p:cNvSpPr>
                <a:spLocks noChangeArrowheads="1"/>
              </p:cNvSpPr>
              <p:nvPr/>
            </p:nvSpPr>
            <p:spPr bwMode="auto">
              <a:xfrm>
                <a:off x="1744" y="1220"/>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96" name="Oval 172"/>
              <p:cNvSpPr>
                <a:spLocks noChangeArrowheads="1"/>
              </p:cNvSpPr>
              <p:nvPr/>
            </p:nvSpPr>
            <p:spPr bwMode="auto">
              <a:xfrm>
                <a:off x="1859"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97" name="Oval 173"/>
              <p:cNvSpPr>
                <a:spLocks noChangeArrowheads="1"/>
              </p:cNvSpPr>
              <p:nvPr/>
            </p:nvSpPr>
            <p:spPr bwMode="auto">
              <a:xfrm>
                <a:off x="1968" y="1221"/>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98" name="Oval 174"/>
              <p:cNvSpPr>
                <a:spLocks noChangeArrowheads="1"/>
              </p:cNvSpPr>
              <p:nvPr/>
            </p:nvSpPr>
            <p:spPr bwMode="auto">
              <a:xfrm>
                <a:off x="2086" y="1221"/>
                <a:ext cx="46"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199" name="Oval 175"/>
              <p:cNvSpPr>
                <a:spLocks noChangeArrowheads="1"/>
              </p:cNvSpPr>
              <p:nvPr/>
            </p:nvSpPr>
            <p:spPr bwMode="auto">
              <a:xfrm>
                <a:off x="2198" y="1224"/>
                <a:ext cx="48"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60" name="Group 176"/>
            <p:cNvGrpSpPr>
              <a:grpSpLocks/>
            </p:cNvGrpSpPr>
            <p:nvPr/>
          </p:nvGrpSpPr>
          <p:grpSpPr bwMode="auto">
            <a:xfrm>
              <a:off x="4112" y="3108"/>
              <a:ext cx="960" cy="55"/>
              <a:chOff x="1286" y="1218"/>
              <a:chExt cx="960" cy="55"/>
            </a:xfrm>
          </p:grpSpPr>
          <p:sp>
            <p:nvSpPr>
              <p:cNvPr id="385201" name="Oval 177"/>
              <p:cNvSpPr>
                <a:spLocks noChangeArrowheads="1"/>
              </p:cNvSpPr>
              <p:nvPr/>
            </p:nvSpPr>
            <p:spPr bwMode="auto">
              <a:xfrm>
                <a:off x="1286" y="1220"/>
                <a:ext cx="48"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02" name="Oval 178"/>
              <p:cNvSpPr>
                <a:spLocks noChangeArrowheads="1"/>
              </p:cNvSpPr>
              <p:nvPr/>
            </p:nvSpPr>
            <p:spPr bwMode="auto">
              <a:xfrm>
                <a:off x="1401" y="1220"/>
                <a:ext cx="47"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03" name="Oval 179"/>
              <p:cNvSpPr>
                <a:spLocks noChangeArrowheads="1"/>
              </p:cNvSpPr>
              <p:nvPr/>
            </p:nvSpPr>
            <p:spPr bwMode="auto">
              <a:xfrm>
                <a:off x="1516" y="1220"/>
                <a:ext cx="48"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04" name="Oval 180"/>
              <p:cNvSpPr>
                <a:spLocks noChangeArrowheads="1"/>
              </p:cNvSpPr>
              <p:nvPr/>
            </p:nvSpPr>
            <p:spPr bwMode="auto">
              <a:xfrm>
                <a:off x="1623" y="1218"/>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05" name="Oval 181"/>
              <p:cNvSpPr>
                <a:spLocks noChangeArrowheads="1"/>
              </p:cNvSpPr>
              <p:nvPr/>
            </p:nvSpPr>
            <p:spPr bwMode="auto">
              <a:xfrm>
                <a:off x="1744" y="1220"/>
                <a:ext cx="47"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06" name="Oval 182"/>
              <p:cNvSpPr>
                <a:spLocks noChangeArrowheads="1"/>
              </p:cNvSpPr>
              <p:nvPr/>
            </p:nvSpPr>
            <p:spPr bwMode="auto">
              <a:xfrm>
                <a:off x="1859" y="1220"/>
                <a:ext cx="48" cy="4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07" name="Oval 183"/>
              <p:cNvSpPr>
                <a:spLocks noChangeArrowheads="1"/>
              </p:cNvSpPr>
              <p:nvPr/>
            </p:nvSpPr>
            <p:spPr bwMode="auto">
              <a:xfrm>
                <a:off x="1968" y="1223"/>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08" name="Oval 184"/>
              <p:cNvSpPr>
                <a:spLocks noChangeArrowheads="1"/>
              </p:cNvSpPr>
              <p:nvPr/>
            </p:nvSpPr>
            <p:spPr bwMode="auto">
              <a:xfrm>
                <a:off x="2086" y="1223"/>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09" name="Oval 185"/>
              <p:cNvSpPr>
                <a:spLocks noChangeArrowheads="1"/>
              </p:cNvSpPr>
              <p:nvPr/>
            </p:nvSpPr>
            <p:spPr bwMode="auto">
              <a:xfrm>
                <a:off x="2198" y="1225"/>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61" name="Group 186"/>
            <p:cNvGrpSpPr>
              <a:grpSpLocks/>
            </p:cNvGrpSpPr>
            <p:nvPr/>
          </p:nvGrpSpPr>
          <p:grpSpPr bwMode="auto">
            <a:xfrm>
              <a:off x="4098" y="3233"/>
              <a:ext cx="960" cy="55"/>
              <a:chOff x="1286" y="1218"/>
              <a:chExt cx="960" cy="55"/>
            </a:xfrm>
          </p:grpSpPr>
          <p:sp>
            <p:nvSpPr>
              <p:cNvPr id="385211" name="Oval 187"/>
              <p:cNvSpPr>
                <a:spLocks noChangeArrowheads="1"/>
              </p:cNvSpPr>
              <p:nvPr/>
            </p:nvSpPr>
            <p:spPr bwMode="auto">
              <a:xfrm>
                <a:off x="128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12" name="Oval 188"/>
              <p:cNvSpPr>
                <a:spLocks noChangeArrowheads="1"/>
              </p:cNvSpPr>
              <p:nvPr/>
            </p:nvSpPr>
            <p:spPr bwMode="auto">
              <a:xfrm>
                <a:off x="1401" y="1220"/>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13" name="Oval 189"/>
              <p:cNvSpPr>
                <a:spLocks noChangeArrowheads="1"/>
              </p:cNvSpPr>
              <p:nvPr/>
            </p:nvSpPr>
            <p:spPr bwMode="auto">
              <a:xfrm>
                <a:off x="151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14" name="Oval 190"/>
              <p:cNvSpPr>
                <a:spLocks noChangeArrowheads="1"/>
              </p:cNvSpPr>
              <p:nvPr/>
            </p:nvSpPr>
            <p:spPr bwMode="auto">
              <a:xfrm>
                <a:off x="1622" y="1218"/>
                <a:ext cx="46"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15" name="Oval 191"/>
              <p:cNvSpPr>
                <a:spLocks noChangeArrowheads="1"/>
              </p:cNvSpPr>
              <p:nvPr/>
            </p:nvSpPr>
            <p:spPr bwMode="auto">
              <a:xfrm>
                <a:off x="1743" y="1220"/>
                <a:ext cx="46"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16" name="Oval 192"/>
              <p:cNvSpPr>
                <a:spLocks noChangeArrowheads="1"/>
              </p:cNvSpPr>
              <p:nvPr/>
            </p:nvSpPr>
            <p:spPr bwMode="auto">
              <a:xfrm>
                <a:off x="1859"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17" name="Oval 193"/>
              <p:cNvSpPr>
                <a:spLocks noChangeArrowheads="1"/>
              </p:cNvSpPr>
              <p:nvPr/>
            </p:nvSpPr>
            <p:spPr bwMode="auto">
              <a:xfrm>
                <a:off x="1968" y="1221"/>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18" name="Oval 194"/>
              <p:cNvSpPr>
                <a:spLocks noChangeArrowheads="1"/>
              </p:cNvSpPr>
              <p:nvPr/>
            </p:nvSpPr>
            <p:spPr bwMode="auto">
              <a:xfrm>
                <a:off x="2084" y="1221"/>
                <a:ext cx="46"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19" name="Oval 195"/>
              <p:cNvSpPr>
                <a:spLocks noChangeArrowheads="1"/>
              </p:cNvSpPr>
              <p:nvPr/>
            </p:nvSpPr>
            <p:spPr bwMode="auto">
              <a:xfrm>
                <a:off x="2198" y="1224"/>
                <a:ext cx="48"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62" name="Group 196"/>
            <p:cNvGrpSpPr>
              <a:grpSpLocks/>
            </p:cNvGrpSpPr>
            <p:nvPr/>
          </p:nvGrpSpPr>
          <p:grpSpPr bwMode="auto">
            <a:xfrm>
              <a:off x="4103" y="3349"/>
              <a:ext cx="960" cy="55"/>
              <a:chOff x="1286" y="1218"/>
              <a:chExt cx="960" cy="55"/>
            </a:xfrm>
          </p:grpSpPr>
          <p:sp>
            <p:nvSpPr>
              <p:cNvPr id="385221" name="Oval 197"/>
              <p:cNvSpPr>
                <a:spLocks noChangeArrowheads="1"/>
              </p:cNvSpPr>
              <p:nvPr/>
            </p:nvSpPr>
            <p:spPr bwMode="auto">
              <a:xfrm>
                <a:off x="128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22" name="Oval 198"/>
              <p:cNvSpPr>
                <a:spLocks noChangeArrowheads="1"/>
              </p:cNvSpPr>
              <p:nvPr/>
            </p:nvSpPr>
            <p:spPr bwMode="auto">
              <a:xfrm>
                <a:off x="1402"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23" name="Oval 199"/>
              <p:cNvSpPr>
                <a:spLocks noChangeArrowheads="1"/>
              </p:cNvSpPr>
              <p:nvPr/>
            </p:nvSpPr>
            <p:spPr bwMode="auto">
              <a:xfrm>
                <a:off x="1516"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24" name="Oval 200"/>
              <p:cNvSpPr>
                <a:spLocks noChangeArrowheads="1"/>
              </p:cNvSpPr>
              <p:nvPr/>
            </p:nvSpPr>
            <p:spPr bwMode="auto">
              <a:xfrm>
                <a:off x="1622" y="1218"/>
                <a:ext cx="48"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25" name="Oval 201"/>
              <p:cNvSpPr>
                <a:spLocks noChangeArrowheads="1"/>
              </p:cNvSpPr>
              <p:nvPr/>
            </p:nvSpPr>
            <p:spPr bwMode="auto">
              <a:xfrm>
                <a:off x="1743" y="1220"/>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26" name="Oval 202"/>
              <p:cNvSpPr>
                <a:spLocks noChangeArrowheads="1"/>
              </p:cNvSpPr>
              <p:nvPr/>
            </p:nvSpPr>
            <p:spPr bwMode="auto">
              <a:xfrm>
                <a:off x="1858" y="1220"/>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27" name="Oval 203"/>
              <p:cNvSpPr>
                <a:spLocks noChangeArrowheads="1"/>
              </p:cNvSpPr>
              <p:nvPr/>
            </p:nvSpPr>
            <p:spPr bwMode="auto">
              <a:xfrm>
                <a:off x="1967" y="1221"/>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28" name="Oval 204"/>
              <p:cNvSpPr>
                <a:spLocks noChangeArrowheads="1"/>
              </p:cNvSpPr>
              <p:nvPr/>
            </p:nvSpPr>
            <p:spPr bwMode="auto">
              <a:xfrm>
                <a:off x="2084" y="1221"/>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29" name="Oval 205"/>
              <p:cNvSpPr>
                <a:spLocks noChangeArrowheads="1"/>
              </p:cNvSpPr>
              <p:nvPr/>
            </p:nvSpPr>
            <p:spPr bwMode="auto">
              <a:xfrm>
                <a:off x="2196" y="1224"/>
                <a:ext cx="48" cy="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63" name="Group 206"/>
            <p:cNvGrpSpPr>
              <a:grpSpLocks/>
            </p:cNvGrpSpPr>
            <p:nvPr/>
          </p:nvGrpSpPr>
          <p:grpSpPr bwMode="auto">
            <a:xfrm>
              <a:off x="5137" y="1988"/>
              <a:ext cx="623" cy="730"/>
              <a:chOff x="2312" y="2006"/>
              <a:chExt cx="623" cy="730"/>
            </a:xfrm>
          </p:grpSpPr>
          <p:grpSp>
            <p:nvGrpSpPr>
              <p:cNvPr id="91322" name="Group 207"/>
              <p:cNvGrpSpPr>
                <a:grpSpLocks/>
              </p:cNvGrpSpPr>
              <p:nvPr/>
            </p:nvGrpSpPr>
            <p:grpSpPr bwMode="auto">
              <a:xfrm>
                <a:off x="2312" y="2006"/>
                <a:ext cx="621" cy="50"/>
                <a:chOff x="3168" y="2784"/>
                <a:chExt cx="621" cy="50"/>
              </a:xfrm>
            </p:grpSpPr>
            <p:sp>
              <p:nvSpPr>
                <p:cNvPr id="385232" name="Oval 208"/>
                <p:cNvSpPr>
                  <a:spLocks noChangeArrowheads="1"/>
                </p:cNvSpPr>
                <p:nvPr/>
              </p:nvSpPr>
              <p:spPr bwMode="auto">
                <a:xfrm>
                  <a:off x="3168"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33" name="Oval 209"/>
                <p:cNvSpPr>
                  <a:spLocks noChangeArrowheads="1"/>
                </p:cNvSpPr>
                <p:nvPr/>
              </p:nvSpPr>
              <p:spPr bwMode="auto">
                <a:xfrm>
                  <a:off x="3284"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34" name="Oval 210"/>
                <p:cNvSpPr>
                  <a:spLocks noChangeArrowheads="1"/>
                </p:cNvSpPr>
                <p:nvPr/>
              </p:nvSpPr>
              <p:spPr bwMode="auto">
                <a:xfrm>
                  <a:off x="3398" y="278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35" name="Oval 211"/>
                <p:cNvSpPr>
                  <a:spLocks noChangeArrowheads="1"/>
                </p:cNvSpPr>
                <p:nvPr/>
              </p:nvSpPr>
              <p:spPr bwMode="auto">
                <a:xfrm>
                  <a:off x="3504" y="278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36" name="Oval 212"/>
                <p:cNvSpPr>
                  <a:spLocks noChangeArrowheads="1"/>
                </p:cNvSpPr>
                <p:nvPr/>
              </p:nvSpPr>
              <p:spPr bwMode="auto">
                <a:xfrm>
                  <a:off x="3625"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37" name="Oval 213"/>
                <p:cNvSpPr>
                  <a:spLocks noChangeArrowheads="1"/>
                </p:cNvSpPr>
                <p:nvPr/>
              </p:nvSpPr>
              <p:spPr bwMode="auto">
                <a:xfrm>
                  <a:off x="3739"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323" name="Group 214"/>
              <p:cNvGrpSpPr>
                <a:grpSpLocks/>
              </p:cNvGrpSpPr>
              <p:nvPr/>
            </p:nvGrpSpPr>
            <p:grpSpPr bwMode="auto">
              <a:xfrm>
                <a:off x="2314" y="2117"/>
                <a:ext cx="621" cy="50"/>
                <a:chOff x="3168" y="2784"/>
                <a:chExt cx="621" cy="50"/>
              </a:xfrm>
            </p:grpSpPr>
            <p:sp>
              <p:nvSpPr>
                <p:cNvPr id="385239" name="Oval 215"/>
                <p:cNvSpPr>
                  <a:spLocks noChangeArrowheads="1"/>
                </p:cNvSpPr>
                <p:nvPr/>
              </p:nvSpPr>
              <p:spPr bwMode="auto">
                <a:xfrm>
                  <a:off x="3168"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40" name="Oval 216"/>
                <p:cNvSpPr>
                  <a:spLocks noChangeArrowheads="1"/>
                </p:cNvSpPr>
                <p:nvPr/>
              </p:nvSpPr>
              <p:spPr bwMode="auto">
                <a:xfrm>
                  <a:off x="3284"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41" name="Oval 217"/>
                <p:cNvSpPr>
                  <a:spLocks noChangeArrowheads="1"/>
                </p:cNvSpPr>
                <p:nvPr/>
              </p:nvSpPr>
              <p:spPr bwMode="auto">
                <a:xfrm>
                  <a:off x="3398" y="278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42" name="Oval 218"/>
                <p:cNvSpPr>
                  <a:spLocks noChangeArrowheads="1"/>
                </p:cNvSpPr>
                <p:nvPr/>
              </p:nvSpPr>
              <p:spPr bwMode="auto">
                <a:xfrm>
                  <a:off x="3504" y="278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43" name="Oval 219"/>
                <p:cNvSpPr>
                  <a:spLocks noChangeArrowheads="1"/>
                </p:cNvSpPr>
                <p:nvPr/>
              </p:nvSpPr>
              <p:spPr bwMode="auto">
                <a:xfrm>
                  <a:off x="3625"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44" name="Oval 220"/>
                <p:cNvSpPr>
                  <a:spLocks noChangeArrowheads="1"/>
                </p:cNvSpPr>
                <p:nvPr/>
              </p:nvSpPr>
              <p:spPr bwMode="auto">
                <a:xfrm>
                  <a:off x="3741"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324" name="Group 221"/>
              <p:cNvGrpSpPr>
                <a:grpSpLocks/>
              </p:cNvGrpSpPr>
              <p:nvPr/>
            </p:nvGrpSpPr>
            <p:grpSpPr bwMode="auto">
              <a:xfrm>
                <a:off x="2314" y="2233"/>
                <a:ext cx="621" cy="50"/>
                <a:chOff x="3168" y="2784"/>
                <a:chExt cx="621" cy="50"/>
              </a:xfrm>
            </p:grpSpPr>
            <p:sp>
              <p:nvSpPr>
                <p:cNvPr id="385246" name="Oval 222"/>
                <p:cNvSpPr>
                  <a:spLocks noChangeArrowheads="1"/>
                </p:cNvSpPr>
                <p:nvPr/>
              </p:nvSpPr>
              <p:spPr bwMode="auto">
                <a:xfrm>
                  <a:off x="3168"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47" name="Oval 223"/>
                <p:cNvSpPr>
                  <a:spLocks noChangeArrowheads="1"/>
                </p:cNvSpPr>
                <p:nvPr/>
              </p:nvSpPr>
              <p:spPr bwMode="auto">
                <a:xfrm>
                  <a:off x="3284"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48" name="Oval 224"/>
                <p:cNvSpPr>
                  <a:spLocks noChangeArrowheads="1"/>
                </p:cNvSpPr>
                <p:nvPr/>
              </p:nvSpPr>
              <p:spPr bwMode="auto">
                <a:xfrm>
                  <a:off x="3398" y="278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49" name="Oval 225"/>
                <p:cNvSpPr>
                  <a:spLocks noChangeArrowheads="1"/>
                </p:cNvSpPr>
                <p:nvPr/>
              </p:nvSpPr>
              <p:spPr bwMode="auto">
                <a:xfrm>
                  <a:off x="3504" y="278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50" name="Oval 226"/>
                <p:cNvSpPr>
                  <a:spLocks noChangeArrowheads="1"/>
                </p:cNvSpPr>
                <p:nvPr/>
              </p:nvSpPr>
              <p:spPr bwMode="auto">
                <a:xfrm>
                  <a:off x="3625"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51" name="Oval 227"/>
                <p:cNvSpPr>
                  <a:spLocks noChangeArrowheads="1"/>
                </p:cNvSpPr>
                <p:nvPr/>
              </p:nvSpPr>
              <p:spPr bwMode="auto">
                <a:xfrm>
                  <a:off x="3741"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325" name="Group 228"/>
              <p:cNvGrpSpPr>
                <a:grpSpLocks/>
              </p:cNvGrpSpPr>
              <p:nvPr/>
            </p:nvGrpSpPr>
            <p:grpSpPr bwMode="auto">
              <a:xfrm>
                <a:off x="2314" y="2345"/>
                <a:ext cx="621" cy="50"/>
                <a:chOff x="3168" y="2784"/>
                <a:chExt cx="621" cy="50"/>
              </a:xfrm>
            </p:grpSpPr>
            <p:sp>
              <p:nvSpPr>
                <p:cNvPr id="385253" name="Oval 229"/>
                <p:cNvSpPr>
                  <a:spLocks noChangeArrowheads="1"/>
                </p:cNvSpPr>
                <p:nvPr/>
              </p:nvSpPr>
              <p:spPr bwMode="auto">
                <a:xfrm>
                  <a:off x="3168" y="2786"/>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54" name="Oval 230"/>
                <p:cNvSpPr>
                  <a:spLocks noChangeArrowheads="1"/>
                </p:cNvSpPr>
                <p:nvPr/>
              </p:nvSpPr>
              <p:spPr bwMode="auto">
                <a:xfrm>
                  <a:off x="3284" y="2786"/>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55" name="Oval 231"/>
                <p:cNvSpPr>
                  <a:spLocks noChangeArrowheads="1"/>
                </p:cNvSpPr>
                <p:nvPr/>
              </p:nvSpPr>
              <p:spPr bwMode="auto">
                <a:xfrm>
                  <a:off x="3398" y="2786"/>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56" name="Oval 232"/>
                <p:cNvSpPr>
                  <a:spLocks noChangeArrowheads="1"/>
                </p:cNvSpPr>
                <p:nvPr/>
              </p:nvSpPr>
              <p:spPr bwMode="auto">
                <a:xfrm>
                  <a:off x="3504" y="2784"/>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57" name="Oval 233"/>
                <p:cNvSpPr>
                  <a:spLocks noChangeArrowheads="1"/>
                </p:cNvSpPr>
                <p:nvPr/>
              </p:nvSpPr>
              <p:spPr bwMode="auto">
                <a:xfrm>
                  <a:off x="3625" y="2786"/>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58" name="Oval 234"/>
                <p:cNvSpPr>
                  <a:spLocks noChangeArrowheads="1"/>
                </p:cNvSpPr>
                <p:nvPr/>
              </p:nvSpPr>
              <p:spPr bwMode="auto">
                <a:xfrm>
                  <a:off x="3741" y="2786"/>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326" name="Group 235"/>
              <p:cNvGrpSpPr>
                <a:grpSpLocks/>
              </p:cNvGrpSpPr>
              <p:nvPr/>
            </p:nvGrpSpPr>
            <p:grpSpPr bwMode="auto">
              <a:xfrm>
                <a:off x="2314" y="2461"/>
                <a:ext cx="621" cy="50"/>
                <a:chOff x="3168" y="2784"/>
                <a:chExt cx="621" cy="50"/>
              </a:xfrm>
            </p:grpSpPr>
            <p:sp>
              <p:nvSpPr>
                <p:cNvPr id="385260" name="Oval 236"/>
                <p:cNvSpPr>
                  <a:spLocks noChangeArrowheads="1"/>
                </p:cNvSpPr>
                <p:nvPr/>
              </p:nvSpPr>
              <p:spPr bwMode="auto">
                <a:xfrm>
                  <a:off x="3168"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61" name="Oval 237"/>
                <p:cNvSpPr>
                  <a:spLocks noChangeArrowheads="1"/>
                </p:cNvSpPr>
                <p:nvPr/>
              </p:nvSpPr>
              <p:spPr bwMode="auto">
                <a:xfrm>
                  <a:off x="3284"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62" name="Oval 238"/>
                <p:cNvSpPr>
                  <a:spLocks noChangeArrowheads="1"/>
                </p:cNvSpPr>
                <p:nvPr/>
              </p:nvSpPr>
              <p:spPr bwMode="auto">
                <a:xfrm>
                  <a:off x="3398" y="278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63" name="Oval 239"/>
                <p:cNvSpPr>
                  <a:spLocks noChangeArrowheads="1"/>
                </p:cNvSpPr>
                <p:nvPr/>
              </p:nvSpPr>
              <p:spPr bwMode="auto">
                <a:xfrm>
                  <a:off x="3504" y="278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64" name="Oval 240"/>
                <p:cNvSpPr>
                  <a:spLocks noChangeArrowheads="1"/>
                </p:cNvSpPr>
                <p:nvPr/>
              </p:nvSpPr>
              <p:spPr bwMode="auto">
                <a:xfrm>
                  <a:off x="3625"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65" name="Oval 241"/>
                <p:cNvSpPr>
                  <a:spLocks noChangeArrowheads="1"/>
                </p:cNvSpPr>
                <p:nvPr/>
              </p:nvSpPr>
              <p:spPr bwMode="auto">
                <a:xfrm>
                  <a:off x="3741"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327" name="Group 242"/>
              <p:cNvGrpSpPr>
                <a:grpSpLocks/>
              </p:cNvGrpSpPr>
              <p:nvPr/>
            </p:nvGrpSpPr>
            <p:grpSpPr bwMode="auto">
              <a:xfrm>
                <a:off x="2314" y="2570"/>
                <a:ext cx="621" cy="50"/>
                <a:chOff x="3168" y="2784"/>
                <a:chExt cx="621" cy="50"/>
              </a:xfrm>
            </p:grpSpPr>
            <p:sp>
              <p:nvSpPr>
                <p:cNvPr id="385267" name="Oval 243"/>
                <p:cNvSpPr>
                  <a:spLocks noChangeArrowheads="1"/>
                </p:cNvSpPr>
                <p:nvPr/>
              </p:nvSpPr>
              <p:spPr bwMode="auto">
                <a:xfrm>
                  <a:off x="3168"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68" name="Oval 244"/>
                <p:cNvSpPr>
                  <a:spLocks noChangeArrowheads="1"/>
                </p:cNvSpPr>
                <p:nvPr/>
              </p:nvSpPr>
              <p:spPr bwMode="auto">
                <a:xfrm>
                  <a:off x="3284"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69" name="Oval 245"/>
                <p:cNvSpPr>
                  <a:spLocks noChangeArrowheads="1"/>
                </p:cNvSpPr>
                <p:nvPr/>
              </p:nvSpPr>
              <p:spPr bwMode="auto">
                <a:xfrm>
                  <a:off x="3398" y="278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70" name="Oval 246"/>
                <p:cNvSpPr>
                  <a:spLocks noChangeArrowheads="1"/>
                </p:cNvSpPr>
                <p:nvPr/>
              </p:nvSpPr>
              <p:spPr bwMode="auto">
                <a:xfrm>
                  <a:off x="3504" y="278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71" name="Oval 247"/>
                <p:cNvSpPr>
                  <a:spLocks noChangeArrowheads="1"/>
                </p:cNvSpPr>
                <p:nvPr/>
              </p:nvSpPr>
              <p:spPr bwMode="auto">
                <a:xfrm>
                  <a:off x="3625"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72" name="Oval 248"/>
                <p:cNvSpPr>
                  <a:spLocks noChangeArrowheads="1"/>
                </p:cNvSpPr>
                <p:nvPr/>
              </p:nvSpPr>
              <p:spPr bwMode="auto">
                <a:xfrm>
                  <a:off x="3741"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328" name="Group 249"/>
              <p:cNvGrpSpPr>
                <a:grpSpLocks/>
              </p:cNvGrpSpPr>
              <p:nvPr/>
            </p:nvGrpSpPr>
            <p:grpSpPr bwMode="auto">
              <a:xfrm>
                <a:off x="2314" y="2686"/>
                <a:ext cx="621" cy="50"/>
                <a:chOff x="3168" y="2784"/>
                <a:chExt cx="621" cy="50"/>
              </a:xfrm>
            </p:grpSpPr>
            <p:sp>
              <p:nvSpPr>
                <p:cNvPr id="385274" name="Oval 250"/>
                <p:cNvSpPr>
                  <a:spLocks noChangeArrowheads="1"/>
                </p:cNvSpPr>
                <p:nvPr/>
              </p:nvSpPr>
              <p:spPr bwMode="auto">
                <a:xfrm>
                  <a:off x="3168"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75" name="Oval 251"/>
                <p:cNvSpPr>
                  <a:spLocks noChangeArrowheads="1"/>
                </p:cNvSpPr>
                <p:nvPr/>
              </p:nvSpPr>
              <p:spPr bwMode="auto">
                <a:xfrm>
                  <a:off x="3284"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76" name="Oval 252"/>
                <p:cNvSpPr>
                  <a:spLocks noChangeArrowheads="1"/>
                </p:cNvSpPr>
                <p:nvPr/>
              </p:nvSpPr>
              <p:spPr bwMode="auto">
                <a:xfrm>
                  <a:off x="3398" y="278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77" name="Oval 253"/>
                <p:cNvSpPr>
                  <a:spLocks noChangeArrowheads="1"/>
                </p:cNvSpPr>
                <p:nvPr/>
              </p:nvSpPr>
              <p:spPr bwMode="auto">
                <a:xfrm>
                  <a:off x="3504" y="278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78" name="Oval 254"/>
                <p:cNvSpPr>
                  <a:spLocks noChangeArrowheads="1"/>
                </p:cNvSpPr>
                <p:nvPr/>
              </p:nvSpPr>
              <p:spPr bwMode="auto">
                <a:xfrm>
                  <a:off x="3625"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79" name="Oval 255"/>
                <p:cNvSpPr>
                  <a:spLocks noChangeArrowheads="1"/>
                </p:cNvSpPr>
                <p:nvPr/>
              </p:nvSpPr>
              <p:spPr bwMode="auto">
                <a:xfrm>
                  <a:off x="3741"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grpSp>
          <p:nvGrpSpPr>
            <p:cNvPr id="91164" name="Group 256"/>
            <p:cNvGrpSpPr>
              <a:grpSpLocks/>
            </p:cNvGrpSpPr>
            <p:nvPr/>
          </p:nvGrpSpPr>
          <p:grpSpPr bwMode="auto">
            <a:xfrm>
              <a:off x="3421" y="1989"/>
              <a:ext cx="623" cy="730"/>
              <a:chOff x="2312" y="2006"/>
              <a:chExt cx="623" cy="730"/>
            </a:xfrm>
          </p:grpSpPr>
          <p:grpSp>
            <p:nvGrpSpPr>
              <p:cNvPr id="91273" name="Group 257"/>
              <p:cNvGrpSpPr>
                <a:grpSpLocks/>
              </p:cNvGrpSpPr>
              <p:nvPr/>
            </p:nvGrpSpPr>
            <p:grpSpPr bwMode="auto">
              <a:xfrm>
                <a:off x="2312" y="2006"/>
                <a:ext cx="621" cy="50"/>
                <a:chOff x="3168" y="2784"/>
                <a:chExt cx="621" cy="50"/>
              </a:xfrm>
            </p:grpSpPr>
            <p:sp>
              <p:nvSpPr>
                <p:cNvPr id="385282" name="Oval 258"/>
                <p:cNvSpPr>
                  <a:spLocks noChangeArrowheads="1"/>
                </p:cNvSpPr>
                <p:nvPr/>
              </p:nvSpPr>
              <p:spPr bwMode="auto">
                <a:xfrm>
                  <a:off x="3168"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83" name="Oval 259"/>
                <p:cNvSpPr>
                  <a:spLocks noChangeArrowheads="1"/>
                </p:cNvSpPr>
                <p:nvPr/>
              </p:nvSpPr>
              <p:spPr bwMode="auto">
                <a:xfrm>
                  <a:off x="3284"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84" name="Oval 260"/>
                <p:cNvSpPr>
                  <a:spLocks noChangeArrowheads="1"/>
                </p:cNvSpPr>
                <p:nvPr/>
              </p:nvSpPr>
              <p:spPr bwMode="auto">
                <a:xfrm>
                  <a:off x="3398" y="278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85" name="Oval 261"/>
                <p:cNvSpPr>
                  <a:spLocks noChangeArrowheads="1"/>
                </p:cNvSpPr>
                <p:nvPr/>
              </p:nvSpPr>
              <p:spPr bwMode="auto">
                <a:xfrm>
                  <a:off x="3504" y="278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86" name="Oval 262"/>
                <p:cNvSpPr>
                  <a:spLocks noChangeArrowheads="1"/>
                </p:cNvSpPr>
                <p:nvPr/>
              </p:nvSpPr>
              <p:spPr bwMode="auto">
                <a:xfrm>
                  <a:off x="3625"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87" name="Oval 263"/>
                <p:cNvSpPr>
                  <a:spLocks noChangeArrowheads="1"/>
                </p:cNvSpPr>
                <p:nvPr/>
              </p:nvSpPr>
              <p:spPr bwMode="auto">
                <a:xfrm>
                  <a:off x="3739"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274" name="Group 264"/>
              <p:cNvGrpSpPr>
                <a:grpSpLocks/>
              </p:cNvGrpSpPr>
              <p:nvPr/>
            </p:nvGrpSpPr>
            <p:grpSpPr bwMode="auto">
              <a:xfrm>
                <a:off x="2314" y="2117"/>
                <a:ext cx="621" cy="50"/>
                <a:chOff x="3168" y="2784"/>
                <a:chExt cx="621" cy="50"/>
              </a:xfrm>
            </p:grpSpPr>
            <p:sp>
              <p:nvSpPr>
                <p:cNvPr id="385289" name="Oval 265"/>
                <p:cNvSpPr>
                  <a:spLocks noChangeArrowheads="1"/>
                </p:cNvSpPr>
                <p:nvPr/>
              </p:nvSpPr>
              <p:spPr bwMode="auto">
                <a:xfrm>
                  <a:off x="3168"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90" name="Oval 266"/>
                <p:cNvSpPr>
                  <a:spLocks noChangeArrowheads="1"/>
                </p:cNvSpPr>
                <p:nvPr/>
              </p:nvSpPr>
              <p:spPr bwMode="auto">
                <a:xfrm>
                  <a:off x="3284"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91" name="Oval 267"/>
                <p:cNvSpPr>
                  <a:spLocks noChangeArrowheads="1"/>
                </p:cNvSpPr>
                <p:nvPr/>
              </p:nvSpPr>
              <p:spPr bwMode="auto">
                <a:xfrm>
                  <a:off x="3398" y="278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92" name="Oval 268"/>
                <p:cNvSpPr>
                  <a:spLocks noChangeArrowheads="1"/>
                </p:cNvSpPr>
                <p:nvPr/>
              </p:nvSpPr>
              <p:spPr bwMode="auto">
                <a:xfrm>
                  <a:off x="3504" y="278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93" name="Oval 269"/>
                <p:cNvSpPr>
                  <a:spLocks noChangeArrowheads="1"/>
                </p:cNvSpPr>
                <p:nvPr/>
              </p:nvSpPr>
              <p:spPr bwMode="auto">
                <a:xfrm>
                  <a:off x="3625"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94" name="Oval 270"/>
                <p:cNvSpPr>
                  <a:spLocks noChangeArrowheads="1"/>
                </p:cNvSpPr>
                <p:nvPr/>
              </p:nvSpPr>
              <p:spPr bwMode="auto">
                <a:xfrm>
                  <a:off x="3739"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275" name="Group 271"/>
              <p:cNvGrpSpPr>
                <a:grpSpLocks/>
              </p:cNvGrpSpPr>
              <p:nvPr/>
            </p:nvGrpSpPr>
            <p:grpSpPr bwMode="auto">
              <a:xfrm>
                <a:off x="2314" y="2233"/>
                <a:ext cx="621" cy="50"/>
                <a:chOff x="3168" y="2784"/>
                <a:chExt cx="621" cy="50"/>
              </a:xfrm>
            </p:grpSpPr>
            <p:sp>
              <p:nvSpPr>
                <p:cNvPr id="385296" name="Oval 272"/>
                <p:cNvSpPr>
                  <a:spLocks noChangeArrowheads="1"/>
                </p:cNvSpPr>
                <p:nvPr/>
              </p:nvSpPr>
              <p:spPr bwMode="auto">
                <a:xfrm>
                  <a:off x="3168"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97" name="Oval 273"/>
                <p:cNvSpPr>
                  <a:spLocks noChangeArrowheads="1"/>
                </p:cNvSpPr>
                <p:nvPr/>
              </p:nvSpPr>
              <p:spPr bwMode="auto">
                <a:xfrm>
                  <a:off x="3284"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98" name="Oval 274"/>
                <p:cNvSpPr>
                  <a:spLocks noChangeArrowheads="1"/>
                </p:cNvSpPr>
                <p:nvPr/>
              </p:nvSpPr>
              <p:spPr bwMode="auto">
                <a:xfrm>
                  <a:off x="3398" y="278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299" name="Oval 275"/>
                <p:cNvSpPr>
                  <a:spLocks noChangeArrowheads="1"/>
                </p:cNvSpPr>
                <p:nvPr/>
              </p:nvSpPr>
              <p:spPr bwMode="auto">
                <a:xfrm>
                  <a:off x="3504" y="278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00" name="Oval 276"/>
                <p:cNvSpPr>
                  <a:spLocks noChangeArrowheads="1"/>
                </p:cNvSpPr>
                <p:nvPr/>
              </p:nvSpPr>
              <p:spPr bwMode="auto">
                <a:xfrm>
                  <a:off x="3625"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01" name="Oval 277"/>
                <p:cNvSpPr>
                  <a:spLocks noChangeArrowheads="1"/>
                </p:cNvSpPr>
                <p:nvPr/>
              </p:nvSpPr>
              <p:spPr bwMode="auto">
                <a:xfrm>
                  <a:off x="3739"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276" name="Group 278"/>
              <p:cNvGrpSpPr>
                <a:grpSpLocks/>
              </p:cNvGrpSpPr>
              <p:nvPr/>
            </p:nvGrpSpPr>
            <p:grpSpPr bwMode="auto">
              <a:xfrm>
                <a:off x="2314" y="2345"/>
                <a:ext cx="621" cy="50"/>
                <a:chOff x="3168" y="2784"/>
                <a:chExt cx="621" cy="50"/>
              </a:xfrm>
            </p:grpSpPr>
            <p:sp>
              <p:nvSpPr>
                <p:cNvPr id="385303" name="Oval 279"/>
                <p:cNvSpPr>
                  <a:spLocks noChangeArrowheads="1"/>
                </p:cNvSpPr>
                <p:nvPr/>
              </p:nvSpPr>
              <p:spPr bwMode="auto">
                <a:xfrm>
                  <a:off x="3168" y="2788"/>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04" name="Oval 280"/>
                <p:cNvSpPr>
                  <a:spLocks noChangeArrowheads="1"/>
                </p:cNvSpPr>
                <p:nvPr/>
              </p:nvSpPr>
              <p:spPr bwMode="auto">
                <a:xfrm>
                  <a:off x="3284" y="2788"/>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05" name="Oval 281"/>
                <p:cNvSpPr>
                  <a:spLocks noChangeArrowheads="1"/>
                </p:cNvSpPr>
                <p:nvPr/>
              </p:nvSpPr>
              <p:spPr bwMode="auto">
                <a:xfrm>
                  <a:off x="3398" y="2788"/>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06" name="Oval 282"/>
                <p:cNvSpPr>
                  <a:spLocks noChangeArrowheads="1"/>
                </p:cNvSpPr>
                <p:nvPr/>
              </p:nvSpPr>
              <p:spPr bwMode="auto">
                <a:xfrm>
                  <a:off x="3504" y="2784"/>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07" name="Oval 283"/>
                <p:cNvSpPr>
                  <a:spLocks noChangeArrowheads="1"/>
                </p:cNvSpPr>
                <p:nvPr/>
              </p:nvSpPr>
              <p:spPr bwMode="auto">
                <a:xfrm>
                  <a:off x="3625" y="2788"/>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08" name="Oval 284"/>
                <p:cNvSpPr>
                  <a:spLocks noChangeArrowheads="1"/>
                </p:cNvSpPr>
                <p:nvPr/>
              </p:nvSpPr>
              <p:spPr bwMode="auto">
                <a:xfrm>
                  <a:off x="3739" y="2788"/>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277" name="Group 285"/>
              <p:cNvGrpSpPr>
                <a:grpSpLocks/>
              </p:cNvGrpSpPr>
              <p:nvPr/>
            </p:nvGrpSpPr>
            <p:grpSpPr bwMode="auto">
              <a:xfrm>
                <a:off x="2314" y="2461"/>
                <a:ext cx="621" cy="50"/>
                <a:chOff x="3168" y="2784"/>
                <a:chExt cx="621" cy="50"/>
              </a:xfrm>
            </p:grpSpPr>
            <p:sp>
              <p:nvSpPr>
                <p:cNvPr id="385310" name="Oval 286"/>
                <p:cNvSpPr>
                  <a:spLocks noChangeArrowheads="1"/>
                </p:cNvSpPr>
                <p:nvPr/>
              </p:nvSpPr>
              <p:spPr bwMode="auto">
                <a:xfrm>
                  <a:off x="3168"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11" name="Oval 287"/>
                <p:cNvSpPr>
                  <a:spLocks noChangeArrowheads="1"/>
                </p:cNvSpPr>
                <p:nvPr/>
              </p:nvSpPr>
              <p:spPr bwMode="auto">
                <a:xfrm>
                  <a:off x="3284"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12" name="Oval 288"/>
                <p:cNvSpPr>
                  <a:spLocks noChangeArrowheads="1"/>
                </p:cNvSpPr>
                <p:nvPr/>
              </p:nvSpPr>
              <p:spPr bwMode="auto">
                <a:xfrm>
                  <a:off x="3398" y="278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13" name="Oval 289"/>
                <p:cNvSpPr>
                  <a:spLocks noChangeArrowheads="1"/>
                </p:cNvSpPr>
                <p:nvPr/>
              </p:nvSpPr>
              <p:spPr bwMode="auto">
                <a:xfrm>
                  <a:off x="3504" y="278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14" name="Oval 290"/>
                <p:cNvSpPr>
                  <a:spLocks noChangeArrowheads="1"/>
                </p:cNvSpPr>
                <p:nvPr/>
              </p:nvSpPr>
              <p:spPr bwMode="auto">
                <a:xfrm>
                  <a:off x="3625"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15" name="Oval 291"/>
                <p:cNvSpPr>
                  <a:spLocks noChangeArrowheads="1"/>
                </p:cNvSpPr>
                <p:nvPr/>
              </p:nvSpPr>
              <p:spPr bwMode="auto">
                <a:xfrm>
                  <a:off x="3739"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278" name="Group 292"/>
              <p:cNvGrpSpPr>
                <a:grpSpLocks/>
              </p:cNvGrpSpPr>
              <p:nvPr/>
            </p:nvGrpSpPr>
            <p:grpSpPr bwMode="auto">
              <a:xfrm>
                <a:off x="2314" y="2570"/>
                <a:ext cx="621" cy="50"/>
                <a:chOff x="3168" y="2784"/>
                <a:chExt cx="621" cy="50"/>
              </a:xfrm>
            </p:grpSpPr>
            <p:sp>
              <p:nvSpPr>
                <p:cNvPr id="385317" name="Oval 293"/>
                <p:cNvSpPr>
                  <a:spLocks noChangeArrowheads="1"/>
                </p:cNvSpPr>
                <p:nvPr/>
              </p:nvSpPr>
              <p:spPr bwMode="auto">
                <a:xfrm>
                  <a:off x="3168" y="2788"/>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18" name="Oval 294"/>
                <p:cNvSpPr>
                  <a:spLocks noChangeArrowheads="1"/>
                </p:cNvSpPr>
                <p:nvPr/>
              </p:nvSpPr>
              <p:spPr bwMode="auto">
                <a:xfrm>
                  <a:off x="3284" y="2788"/>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19" name="Oval 295"/>
                <p:cNvSpPr>
                  <a:spLocks noChangeArrowheads="1"/>
                </p:cNvSpPr>
                <p:nvPr/>
              </p:nvSpPr>
              <p:spPr bwMode="auto">
                <a:xfrm>
                  <a:off x="3398" y="2788"/>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20" name="Oval 296"/>
                <p:cNvSpPr>
                  <a:spLocks noChangeArrowheads="1"/>
                </p:cNvSpPr>
                <p:nvPr/>
              </p:nvSpPr>
              <p:spPr bwMode="auto">
                <a:xfrm>
                  <a:off x="3504" y="278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21" name="Oval 297"/>
                <p:cNvSpPr>
                  <a:spLocks noChangeArrowheads="1"/>
                </p:cNvSpPr>
                <p:nvPr/>
              </p:nvSpPr>
              <p:spPr bwMode="auto">
                <a:xfrm>
                  <a:off x="3625" y="2788"/>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22" name="Oval 298"/>
                <p:cNvSpPr>
                  <a:spLocks noChangeArrowheads="1"/>
                </p:cNvSpPr>
                <p:nvPr/>
              </p:nvSpPr>
              <p:spPr bwMode="auto">
                <a:xfrm>
                  <a:off x="3739" y="2788"/>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279" name="Group 299"/>
              <p:cNvGrpSpPr>
                <a:grpSpLocks/>
              </p:cNvGrpSpPr>
              <p:nvPr/>
            </p:nvGrpSpPr>
            <p:grpSpPr bwMode="auto">
              <a:xfrm>
                <a:off x="2314" y="2686"/>
                <a:ext cx="621" cy="50"/>
                <a:chOff x="3168" y="2784"/>
                <a:chExt cx="621" cy="50"/>
              </a:xfrm>
            </p:grpSpPr>
            <p:sp>
              <p:nvSpPr>
                <p:cNvPr id="385324" name="Oval 300"/>
                <p:cNvSpPr>
                  <a:spLocks noChangeArrowheads="1"/>
                </p:cNvSpPr>
                <p:nvPr/>
              </p:nvSpPr>
              <p:spPr bwMode="auto">
                <a:xfrm>
                  <a:off x="3168"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25" name="Oval 301"/>
                <p:cNvSpPr>
                  <a:spLocks noChangeArrowheads="1"/>
                </p:cNvSpPr>
                <p:nvPr/>
              </p:nvSpPr>
              <p:spPr bwMode="auto">
                <a:xfrm>
                  <a:off x="3284"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26" name="Oval 302"/>
                <p:cNvSpPr>
                  <a:spLocks noChangeArrowheads="1"/>
                </p:cNvSpPr>
                <p:nvPr/>
              </p:nvSpPr>
              <p:spPr bwMode="auto">
                <a:xfrm>
                  <a:off x="3398" y="278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27" name="Oval 303"/>
                <p:cNvSpPr>
                  <a:spLocks noChangeArrowheads="1"/>
                </p:cNvSpPr>
                <p:nvPr/>
              </p:nvSpPr>
              <p:spPr bwMode="auto">
                <a:xfrm>
                  <a:off x="3504" y="278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28" name="Oval 304"/>
                <p:cNvSpPr>
                  <a:spLocks noChangeArrowheads="1"/>
                </p:cNvSpPr>
                <p:nvPr/>
              </p:nvSpPr>
              <p:spPr bwMode="auto">
                <a:xfrm>
                  <a:off x="3625"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29" name="Oval 305"/>
                <p:cNvSpPr>
                  <a:spLocks noChangeArrowheads="1"/>
                </p:cNvSpPr>
                <p:nvPr/>
              </p:nvSpPr>
              <p:spPr bwMode="auto">
                <a:xfrm>
                  <a:off x="3739" y="278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sp>
          <p:nvSpPr>
            <p:cNvPr id="385330" name="Oval 306"/>
            <p:cNvSpPr>
              <a:spLocks noChangeArrowheads="1"/>
            </p:cNvSpPr>
            <p:nvPr/>
          </p:nvSpPr>
          <p:spPr bwMode="auto">
            <a:xfrm>
              <a:off x="5144" y="1321"/>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31" name="Oval 307"/>
            <p:cNvSpPr>
              <a:spLocks noChangeArrowheads="1"/>
            </p:cNvSpPr>
            <p:nvPr/>
          </p:nvSpPr>
          <p:spPr bwMode="auto">
            <a:xfrm>
              <a:off x="5128" y="3352"/>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nvGrpSpPr>
            <p:cNvPr id="91167" name="Group 308"/>
            <p:cNvGrpSpPr>
              <a:grpSpLocks/>
            </p:cNvGrpSpPr>
            <p:nvPr/>
          </p:nvGrpSpPr>
          <p:grpSpPr bwMode="auto">
            <a:xfrm>
              <a:off x="5139" y="1874"/>
              <a:ext cx="505" cy="50"/>
              <a:chOff x="2976" y="3024"/>
              <a:chExt cx="505" cy="50"/>
            </a:xfrm>
          </p:grpSpPr>
          <p:sp>
            <p:nvSpPr>
              <p:cNvPr id="385333" name="Oval 309"/>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34" name="Oval 310"/>
              <p:cNvSpPr>
                <a:spLocks noChangeArrowheads="1"/>
              </p:cNvSpPr>
              <p:nvPr/>
            </p:nvSpPr>
            <p:spPr bwMode="auto">
              <a:xfrm>
                <a:off x="3092"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35" name="Oval 311"/>
              <p:cNvSpPr>
                <a:spLocks noChangeArrowheads="1"/>
              </p:cNvSpPr>
              <p:nvPr/>
            </p:nvSpPr>
            <p:spPr bwMode="auto">
              <a:xfrm>
                <a:off x="320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36" name="Oval 312"/>
              <p:cNvSpPr>
                <a:spLocks noChangeArrowheads="1"/>
              </p:cNvSpPr>
              <p:nvPr/>
            </p:nvSpPr>
            <p:spPr bwMode="auto">
              <a:xfrm>
                <a:off x="3312" y="302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37" name="Oval 313"/>
              <p:cNvSpPr>
                <a:spLocks noChangeArrowheads="1"/>
              </p:cNvSpPr>
              <p:nvPr/>
            </p:nvSpPr>
            <p:spPr bwMode="auto">
              <a:xfrm>
                <a:off x="3433"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68" name="Group 314"/>
            <p:cNvGrpSpPr>
              <a:grpSpLocks/>
            </p:cNvGrpSpPr>
            <p:nvPr/>
          </p:nvGrpSpPr>
          <p:grpSpPr bwMode="auto">
            <a:xfrm>
              <a:off x="5139" y="1758"/>
              <a:ext cx="505" cy="50"/>
              <a:chOff x="2976" y="3024"/>
              <a:chExt cx="505" cy="50"/>
            </a:xfrm>
          </p:grpSpPr>
          <p:sp>
            <p:nvSpPr>
              <p:cNvPr id="385339" name="Oval 315"/>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40" name="Oval 316"/>
              <p:cNvSpPr>
                <a:spLocks noChangeArrowheads="1"/>
              </p:cNvSpPr>
              <p:nvPr/>
            </p:nvSpPr>
            <p:spPr bwMode="auto">
              <a:xfrm>
                <a:off x="3092"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41" name="Oval 317"/>
              <p:cNvSpPr>
                <a:spLocks noChangeArrowheads="1"/>
              </p:cNvSpPr>
              <p:nvPr/>
            </p:nvSpPr>
            <p:spPr bwMode="auto">
              <a:xfrm>
                <a:off x="320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42" name="Oval 318"/>
              <p:cNvSpPr>
                <a:spLocks noChangeArrowheads="1"/>
              </p:cNvSpPr>
              <p:nvPr/>
            </p:nvSpPr>
            <p:spPr bwMode="auto">
              <a:xfrm>
                <a:off x="3312" y="302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43" name="Oval 319"/>
              <p:cNvSpPr>
                <a:spLocks noChangeArrowheads="1"/>
              </p:cNvSpPr>
              <p:nvPr/>
            </p:nvSpPr>
            <p:spPr bwMode="auto">
              <a:xfrm>
                <a:off x="3433"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69" name="Group 320"/>
            <p:cNvGrpSpPr>
              <a:grpSpLocks/>
            </p:cNvGrpSpPr>
            <p:nvPr/>
          </p:nvGrpSpPr>
          <p:grpSpPr bwMode="auto">
            <a:xfrm>
              <a:off x="5139" y="2766"/>
              <a:ext cx="505" cy="50"/>
              <a:chOff x="2976" y="3024"/>
              <a:chExt cx="505" cy="50"/>
            </a:xfrm>
          </p:grpSpPr>
          <p:sp>
            <p:nvSpPr>
              <p:cNvPr id="385345" name="Oval 321"/>
              <p:cNvSpPr>
                <a:spLocks noChangeArrowheads="1"/>
              </p:cNvSpPr>
              <p:nvPr/>
            </p:nvSpPr>
            <p:spPr bwMode="auto">
              <a:xfrm>
                <a:off x="2976" y="3028"/>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46" name="Oval 322"/>
              <p:cNvSpPr>
                <a:spLocks noChangeArrowheads="1"/>
              </p:cNvSpPr>
              <p:nvPr/>
            </p:nvSpPr>
            <p:spPr bwMode="auto">
              <a:xfrm>
                <a:off x="3092" y="3028"/>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47" name="Oval 323"/>
              <p:cNvSpPr>
                <a:spLocks noChangeArrowheads="1"/>
              </p:cNvSpPr>
              <p:nvPr/>
            </p:nvSpPr>
            <p:spPr bwMode="auto">
              <a:xfrm>
                <a:off x="3206" y="3028"/>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48" name="Oval 324"/>
              <p:cNvSpPr>
                <a:spLocks noChangeArrowheads="1"/>
              </p:cNvSpPr>
              <p:nvPr/>
            </p:nvSpPr>
            <p:spPr bwMode="auto">
              <a:xfrm>
                <a:off x="3312" y="3024"/>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49" name="Oval 325"/>
              <p:cNvSpPr>
                <a:spLocks noChangeArrowheads="1"/>
              </p:cNvSpPr>
              <p:nvPr/>
            </p:nvSpPr>
            <p:spPr bwMode="auto">
              <a:xfrm>
                <a:off x="3433" y="3028"/>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70" name="Group 326"/>
            <p:cNvGrpSpPr>
              <a:grpSpLocks/>
            </p:cNvGrpSpPr>
            <p:nvPr/>
          </p:nvGrpSpPr>
          <p:grpSpPr bwMode="auto">
            <a:xfrm>
              <a:off x="5139" y="2882"/>
              <a:ext cx="505" cy="50"/>
              <a:chOff x="2976" y="3024"/>
              <a:chExt cx="505" cy="50"/>
            </a:xfrm>
          </p:grpSpPr>
          <p:sp>
            <p:nvSpPr>
              <p:cNvPr id="385351" name="Oval 327"/>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52" name="Oval 328"/>
              <p:cNvSpPr>
                <a:spLocks noChangeArrowheads="1"/>
              </p:cNvSpPr>
              <p:nvPr/>
            </p:nvSpPr>
            <p:spPr bwMode="auto">
              <a:xfrm>
                <a:off x="3092"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53" name="Oval 329"/>
              <p:cNvSpPr>
                <a:spLocks noChangeArrowheads="1"/>
              </p:cNvSpPr>
              <p:nvPr/>
            </p:nvSpPr>
            <p:spPr bwMode="auto">
              <a:xfrm>
                <a:off x="320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54" name="Oval 330"/>
              <p:cNvSpPr>
                <a:spLocks noChangeArrowheads="1"/>
              </p:cNvSpPr>
              <p:nvPr/>
            </p:nvSpPr>
            <p:spPr bwMode="auto">
              <a:xfrm>
                <a:off x="3312" y="302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55" name="Oval 331"/>
              <p:cNvSpPr>
                <a:spLocks noChangeArrowheads="1"/>
              </p:cNvSpPr>
              <p:nvPr/>
            </p:nvSpPr>
            <p:spPr bwMode="auto">
              <a:xfrm>
                <a:off x="3433"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71" name="Group 332"/>
            <p:cNvGrpSpPr>
              <a:grpSpLocks/>
            </p:cNvGrpSpPr>
            <p:nvPr/>
          </p:nvGrpSpPr>
          <p:grpSpPr bwMode="auto">
            <a:xfrm>
              <a:off x="3540" y="2766"/>
              <a:ext cx="505" cy="50"/>
              <a:chOff x="2976" y="3024"/>
              <a:chExt cx="505" cy="50"/>
            </a:xfrm>
          </p:grpSpPr>
          <p:sp>
            <p:nvSpPr>
              <p:cNvPr id="385357" name="Oval 333"/>
              <p:cNvSpPr>
                <a:spLocks noChangeArrowheads="1"/>
              </p:cNvSpPr>
              <p:nvPr/>
            </p:nvSpPr>
            <p:spPr bwMode="auto">
              <a:xfrm>
                <a:off x="2976" y="3028"/>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58" name="Oval 334"/>
              <p:cNvSpPr>
                <a:spLocks noChangeArrowheads="1"/>
              </p:cNvSpPr>
              <p:nvPr/>
            </p:nvSpPr>
            <p:spPr bwMode="auto">
              <a:xfrm>
                <a:off x="3091" y="3028"/>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59" name="Oval 335"/>
              <p:cNvSpPr>
                <a:spLocks noChangeArrowheads="1"/>
              </p:cNvSpPr>
              <p:nvPr/>
            </p:nvSpPr>
            <p:spPr bwMode="auto">
              <a:xfrm>
                <a:off x="3206" y="3028"/>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60" name="Oval 336"/>
              <p:cNvSpPr>
                <a:spLocks noChangeArrowheads="1"/>
              </p:cNvSpPr>
              <p:nvPr/>
            </p:nvSpPr>
            <p:spPr bwMode="auto">
              <a:xfrm>
                <a:off x="3310" y="3024"/>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61" name="Oval 337"/>
              <p:cNvSpPr>
                <a:spLocks noChangeArrowheads="1"/>
              </p:cNvSpPr>
              <p:nvPr/>
            </p:nvSpPr>
            <p:spPr bwMode="auto">
              <a:xfrm>
                <a:off x="3431" y="3028"/>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72" name="Group 338"/>
            <p:cNvGrpSpPr>
              <a:grpSpLocks/>
            </p:cNvGrpSpPr>
            <p:nvPr/>
          </p:nvGrpSpPr>
          <p:grpSpPr bwMode="auto">
            <a:xfrm>
              <a:off x="3540" y="2882"/>
              <a:ext cx="505" cy="50"/>
              <a:chOff x="2976" y="3024"/>
              <a:chExt cx="505" cy="50"/>
            </a:xfrm>
          </p:grpSpPr>
          <p:sp>
            <p:nvSpPr>
              <p:cNvPr id="385363" name="Oval 339"/>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64" name="Oval 340"/>
              <p:cNvSpPr>
                <a:spLocks noChangeArrowheads="1"/>
              </p:cNvSpPr>
              <p:nvPr/>
            </p:nvSpPr>
            <p:spPr bwMode="auto">
              <a:xfrm>
                <a:off x="3091" y="302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65" name="Oval 341"/>
              <p:cNvSpPr>
                <a:spLocks noChangeArrowheads="1"/>
              </p:cNvSpPr>
              <p:nvPr/>
            </p:nvSpPr>
            <p:spPr bwMode="auto">
              <a:xfrm>
                <a:off x="320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66" name="Oval 342"/>
              <p:cNvSpPr>
                <a:spLocks noChangeArrowheads="1"/>
              </p:cNvSpPr>
              <p:nvPr/>
            </p:nvSpPr>
            <p:spPr bwMode="auto">
              <a:xfrm>
                <a:off x="3310" y="302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67" name="Oval 343"/>
              <p:cNvSpPr>
                <a:spLocks noChangeArrowheads="1"/>
              </p:cNvSpPr>
              <p:nvPr/>
            </p:nvSpPr>
            <p:spPr bwMode="auto">
              <a:xfrm>
                <a:off x="3431"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73" name="Group 344"/>
            <p:cNvGrpSpPr>
              <a:grpSpLocks/>
            </p:cNvGrpSpPr>
            <p:nvPr/>
          </p:nvGrpSpPr>
          <p:grpSpPr bwMode="auto">
            <a:xfrm>
              <a:off x="3540" y="1756"/>
              <a:ext cx="505" cy="50"/>
              <a:chOff x="2976" y="3024"/>
              <a:chExt cx="505" cy="50"/>
            </a:xfrm>
          </p:grpSpPr>
          <p:sp>
            <p:nvSpPr>
              <p:cNvPr id="385369" name="Oval 345"/>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70" name="Oval 346"/>
              <p:cNvSpPr>
                <a:spLocks noChangeArrowheads="1"/>
              </p:cNvSpPr>
              <p:nvPr/>
            </p:nvSpPr>
            <p:spPr bwMode="auto">
              <a:xfrm>
                <a:off x="3091" y="302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71" name="Oval 347"/>
              <p:cNvSpPr>
                <a:spLocks noChangeArrowheads="1"/>
              </p:cNvSpPr>
              <p:nvPr/>
            </p:nvSpPr>
            <p:spPr bwMode="auto">
              <a:xfrm>
                <a:off x="320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72" name="Oval 348"/>
              <p:cNvSpPr>
                <a:spLocks noChangeArrowheads="1"/>
              </p:cNvSpPr>
              <p:nvPr/>
            </p:nvSpPr>
            <p:spPr bwMode="auto">
              <a:xfrm>
                <a:off x="3310" y="302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73" name="Oval 349"/>
              <p:cNvSpPr>
                <a:spLocks noChangeArrowheads="1"/>
              </p:cNvSpPr>
              <p:nvPr/>
            </p:nvSpPr>
            <p:spPr bwMode="auto">
              <a:xfrm>
                <a:off x="3431"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74" name="Group 350"/>
            <p:cNvGrpSpPr>
              <a:grpSpLocks/>
            </p:cNvGrpSpPr>
            <p:nvPr/>
          </p:nvGrpSpPr>
          <p:grpSpPr bwMode="auto">
            <a:xfrm>
              <a:off x="3540" y="1872"/>
              <a:ext cx="505" cy="50"/>
              <a:chOff x="2976" y="3024"/>
              <a:chExt cx="505" cy="50"/>
            </a:xfrm>
          </p:grpSpPr>
          <p:sp>
            <p:nvSpPr>
              <p:cNvPr id="385375" name="Oval 351"/>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76" name="Oval 352"/>
              <p:cNvSpPr>
                <a:spLocks noChangeArrowheads="1"/>
              </p:cNvSpPr>
              <p:nvPr/>
            </p:nvSpPr>
            <p:spPr bwMode="auto">
              <a:xfrm>
                <a:off x="3091" y="302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77" name="Oval 353"/>
              <p:cNvSpPr>
                <a:spLocks noChangeArrowheads="1"/>
              </p:cNvSpPr>
              <p:nvPr/>
            </p:nvSpPr>
            <p:spPr bwMode="auto">
              <a:xfrm>
                <a:off x="320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78" name="Oval 354"/>
              <p:cNvSpPr>
                <a:spLocks noChangeArrowheads="1"/>
              </p:cNvSpPr>
              <p:nvPr/>
            </p:nvSpPr>
            <p:spPr bwMode="auto">
              <a:xfrm>
                <a:off x="3310" y="302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79" name="Oval 355"/>
              <p:cNvSpPr>
                <a:spLocks noChangeArrowheads="1"/>
              </p:cNvSpPr>
              <p:nvPr/>
            </p:nvSpPr>
            <p:spPr bwMode="auto">
              <a:xfrm>
                <a:off x="3431"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75" name="Group 356"/>
            <p:cNvGrpSpPr>
              <a:grpSpLocks/>
            </p:cNvGrpSpPr>
            <p:nvPr/>
          </p:nvGrpSpPr>
          <p:grpSpPr bwMode="auto">
            <a:xfrm>
              <a:off x="5134" y="2994"/>
              <a:ext cx="384" cy="50"/>
              <a:chOff x="2976" y="3024"/>
              <a:chExt cx="384" cy="50"/>
            </a:xfrm>
          </p:grpSpPr>
          <p:sp>
            <p:nvSpPr>
              <p:cNvPr id="385381" name="Oval 357"/>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82" name="Oval 358"/>
              <p:cNvSpPr>
                <a:spLocks noChangeArrowheads="1"/>
              </p:cNvSpPr>
              <p:nvPr/>
            </p:nvSpPr>
            <p:spPr bwMode="auto">
              <a:xfrm>
                <a:off x="3092"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83" name="Oval 359"/>
              <p:cNvSpPr>
                <a:spLocks noChangeArrowheads="1"/>
              </p:cNvSpPr>
              <p:nvPr/>
            </p:nvSpPr>
            <p:spPr bwMode="auto">
              <a:xfrm>
                <a:off x="320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84" name="Oval 360"/>
              <p:cNvSpPr>
                <a:spLocks noChangeArrowheads="1"/>
              </p:cNvSpPr>
              <p:nvPr/>
            </p:nvSpPr>
            <p:spPr bwMode="auto">
              <a:xfrm>
                <a:off x="3312" y="302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76" name="Group 361"/>
            <p:cNvGrpSpPr>
              <a:grpSpLocks/>
            </p:cNvGrpSpPr>
            <p:nvPr/>
          </p:nvGrpSpPr>
          <p:grpSpPr bwMode="auto">
            <a:xfrm>
              <a:off x="5142" y="1642"/>
              <a:ext cx="384" cy="50"/>
              <a:chOff x="2976" y="3024"/>
              <a:chExt cx="384" cy="50"/>
            </a:xfrm>
          </p:grpSpPr>
          <p:sp>
            <p:nvSpPr>
              <p:cNvPr id="385386" name="Oval 362"/>
              <p:cNvSpPr>
                <a:spLocks noChangeArrowheads="1"/>
              </p:cNvSpPr>
              <p:nvPr/>
            </p:nvSpPr>
            <p:spPr bwMode="auto">
              <a:xfrm>
                <a:off x="2976" y="3028"/>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87" name="Oval 363"/>
              <p:cNvSpPr>
                <a:spLocks noChangeArrowheads="1"/>
              </p:cNvSpPr>
              <p:nvPr/>
            </p:nvSpPr>
            <p:spPr bwMode="auto">
              <a:xfrm>
                <a:off x="3091" y="3028"/>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88" name="Oval 364"/>
              <p:cNvSpPr>
                <a:spLocks noChangeArrowheads="1"/>
              </p:cNvSpPr>
              <p:nvPr/>
            </p:nvSpPr>
            <p:spPr bwMode="auto">
              <a:xfrm>
                <a:off x="3206" y="3028"/>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89" name="Oval 365"/>
              <p:cNvSpPr>
                <a:spLocks noChangeArrowheads="1"/>
              </p:cNvSpPr>
              <p:nvPr/>
            </p:nvSpPr>
            <p:spPr bwMode="auto">
              <a:xfrm>
                <a:off x="3310" y="3024"/>
                <a:ext cx="48"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77" name="Group 366"/>
            <p:cNvGrpSpPr>
              <a:grpSpLocks/>
            </p:cNvGrpSpPr>
            <p:nvPr/>
          </p:nvGrpSpPr>
          <p:grpSpPr bwMode="auto">
            <a:xfrm>
              <a:off x="3656" y="1644"/>
              <a:ext cx="384" cy="50"/>
              <a:chOff x="2976" y="3024"/>
              <a:chExt cx="384" cy="50"/>
            </a:xfrm>
          </p:grpSpPr>
          <p:sp>
            <p:nvSpPr>
              <p:cNvPr id="385391" name="Oval 367"/>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92" name="Oval 368"/>
              <p:cNvSpPr>
                <a:spLocks noChangeArrowheads="1"/>
              </p:cNvSpPr>
              <p:nvPr/>
            </p:nvSpPr>
            <p:spPr bwMode="auto">
              <a:xfrm>
                <a:off x="3092"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93" name="Oval 369"/>
              <p:cNvSpPr>
                <a:spLocks noChangeArrowheads="1"/>
              </p:cNvSpPr>
              <p:nvPr/>
            </p:nvSpPr>
            <p:spPr bwMode="auto">
              <a:xfrm>
                <a:off x="320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94" name="Oval 370"/>
              <p:cNvSpPr>
                <a:spLocks noChangeArrowheads="1"/>
              </p:cNvSpPr>
              <p:nvPr/>
            </p:nvSpPr>
            <p:spPr bwMode="auto">
              <a:xfrm>
                <a:off x="3312" y="3022"/>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78" name="Group 371"/>
            <p:cNvGrpSpPr>
              <a:grpSpLocks/>
            </p:cNvGrpSpPr>
            <p:nvPr/>
          </p:nvGrpSpPr>
          <p:grpSpPr bwMode="auto">
            <a:xfrm>
              <a:off x="3656" y="2994"/>
              <a:ext cx="384" cy="50"/>
              <a:chOff x="2976" y="3024"/>
              <a:chExt cx="384" cy="50"/>
            </a:xfrm>
          </p:grpSpPr>
          <p:sp>
            <p:nvSpPr>
              <p:cNvPr id="385396" name="Oval 372"/>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97" name="Oval 373"/>
              <p:cNvSpPr>
                <a:spLocks noChangeArrowheads="1"/>
              </p:cNvSpPr>
              <p:nvPr/>
            </p:nvSpPr>
            <p:spPr bwMode="auto">
              <a:xfrm>
                <a:off x="3092"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98" name="Oval 374"/>
              <p:cNvSpPr>
                <a:spLocks noChangeArrowheads="1"/>
              </p:cNvSpPr>
              <p:nvPr/>
            </p:nvSpPr>
            <p:spPr bwMode="auto">
              <a:xfrm>
                <a:off x="320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399" name="Oval 375"/>
              <p:cNvSpPr>
                <a:spLocks noChangeArrowheads="1"/>
              </p:cNvSpPr>
              <p:nvPr/>
            </p:nvSpPr>
            <p:spPr bwMode="auto">
              <a:xfrm>
                <a:off x="3312" y="302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79" name="Group 376"/>
            <p:cNvGrpSpPr>
              <a:grpSpLocks/>
            </p:cNvGrpSpPr>
            <p:nvPr/>
          </p:nvGrpSpPr>
          <p:grpSpPr bwMode="auto">
            <a:xfrm>
              <a:off x="5134" y="3115"/>
              <a:ext cx="278" cy="48"/>
              <a:chOff x="2976" y="3026"/>
              <a:chExt cx="278" cy="48"/>
            </a:xfrm>
          </p:grpSpPr>
          <p:sp>
            <p:nvSpPr>
              <p:cNvPr id="385401" name="Oval 377"/>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02" name="Oval 378"/>
              <p:cNvSpPr>
                <a:spLocks noChangeArrowheads="1"/>
              </p:cNvSpPr>
              <p:nvPr/>
            </p:nvSpPr>
            <p:spPr bwMode="auto">
              <a:xfrm>
                <a:off x="3093" y="302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03" name="Oval 379"/>
              <p:cNvSpPr>
                <a:spLocks noChangeArrowheads="1"/>
              </p:cNvSpPr>
              <p:nvPr/>
            </p:nvSpPr>
            <p:spPr bwMode="auto">
              <a:xfrm>
                <a:off x="320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80" name="Group 380"/>
            <p:cNvGrpSpPr>
              <a:grpSpLocks/>
            </p:cNvGrpSpPr>
            <p:nvPr/>
          </p:nvGrpSpPr>
          <p:grpSpPr bwMode="auto">
            <a:xfrm>
              <a:off x="3765" y="3112"/>
              <a:ext cx="278" cy="48"/>
              <a:chOff x="2976" y="3026"/>
              <a:chExt cx="278" cy="48"/>
            </a:xfrm>
          </p:grpSpPr>
          <p:sp>
            <p:nvSpPr>
              <p:cNvPr id="385405" name="Oval 381"/>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06" name="Oval 382"/>
              <p:cNvSpPr>
                <a:spLocks noChangeArrowheads="1"/>
              </p:cNvSpPr>
              <p:nvPr/>
            </p:nvSpPr>
            <p:spPr bwMode="auto">
              <a:xfrm>
                <a:off x="3092"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07" name="Oval 383"/>
              <p:cNvSpPr>
                <a:spLocks noChangeArrowheads="1"/>
              </p:cNvSpPr>
              <p:nvPr/>
            </p:nvSpPr>
            <p:spPr bwMode="auto">
              <a:xfrm>
                <a:off x="3205" y="302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81" name="Group 384"/>
            <p:cNvGrpSpPr>
              <a:grpSpLocks/>
            </p:cNvGrpSpPr>
            <p:nvPr/>
          </p:nvGrpSpPr>
          <p:grpSpPr bwMode="auto">
            <a:xfrm>
              <a:off x="3775" y="1533"/>
              <a:ext cx="278" cy="48"/>
              <a:chOff x="2976" y="3026"/>
              <a:chExt cx="278" cy="48"/>
            </a:xfrm>
          </p:grpSpPr>
          <p:sp>
            <p:nvSpPr>
              <p:cNvPr id="385409" name="Oval 385"/>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10" name="Oval 386"/>
              <p:cNvSpPr>
                <a:spLocks noChangeArrowheads="1"/>
              </p:cNvSpPr>
              <p:nvPr/>
            </p:nvSpPr>
            <p:spPr bwMode="auto">
              <a:xfrm>
                <a:off x="3092"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11" name="Oval 387"/>
              <p:cNvSpPr>
                <a:spLocks noChangeArrowheads="1"/>
              </p:cNvSpPr>
              <p:nvPr/>
            </p:nvSpPr>
            <p:spPr bwMode="auto">
              <a:xfrm>
                <a:off x="3205" y="302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82" name="Group 388"/>
            <p:cNvGrpSpPr>
              <a:grpSpLocks/>
            </p:cNvGrpSpPr>
            <p:nvPr/>
          </p:nvGrpSpPr>
          <p:grpSpPr bwMode="auto">
            <a:xfrm>
              <a:off x="5142" y="1546"/>
              <a:ext cx="278" cy="48"/>
              <a:chOff x="2976" y="3026"/>
              <a:chExt cx="278" cy="48"/>
            </a:xfrm>
          </p:grpSpPr>
          <p:sp>
            <p:nvSpPr>
              <p:cNvPr id="385413" name="Oval 389"/>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14" name="Oval 390"/>
              <p:cNvSpPr>
                <a:spLocks noChangeArrowheads="1"/>
              </p:cNvSpPr>
              <p:nvPr/>
            </p:nvSpPr>
            <p:spPr bwMode="auto">
              <a:xfrm>
                <a:off x="3092" y="3026"/>
                <a:ext cx="46"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15" name="Oval 391"/>
              <p:cNvSpPr>
                <a:spLocks noChangeArrowheads="1"/>
              </p:cNvSpPr>
              <p:nvPr/>
            </p:nvSpPr>
            <p:spPr bwMode="auto">
              <a:xfrm>
                <a:off x="320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83" name="Group 392"/>
            <p:cNvGrpSpPr>
              <a:grpSpLocks/>
            </p:cNvGrpSpPr>
            <p:nvPr/>
          </p:nvGrpSpPr>
          <p:grpSpPr bwMode="auto">
            <a:xfrm>
              <a:off x="5137" y="3231"/>
              <a:ext cx="164" cy="48"/>
              <a:chOff x="2976" y="3026"/>
              <a:chExt cx="164" cy="48"/>
            </a:xfrm>
          </p:grpSpPr>
          <p:sp>
            <p:nvSpPr>
              <p:cNvPr id="385417" name="Oval 393"/>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18" name="Oval 394"/>
              <p:cNvSpPr>
                <a:spLocks noChangeArrowheads="1"/>
              </p:cNvSpPr>
              <p:nvPr/>
            </p:nvSpPr>
            <p:spPr bwMode="auto">
              <a:xfrm>
                <a:off x="3092"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84" name="Group 395"/>
            <p:cNvGrpSpPr>
              <a:grpSpLocks/>
            </p:cNvGrpSpPr>
            <p:nvPr/>
          </p:nvGrpSpPr>
          <p:grpSpPr bwMode="auto">
            <a:xfrm>
              <a:off x="3876" y="3227"/>
              <a:ext cx="164" cy="48"/>
              <a:chOff x="2976" y="3026"/>
              <a:chExt cx="164" cy="48"/>
            </a:xfrm>
          </p:grpSpPr>
          <p:sp>
            <p:nvSpPr>
              <p:cNvPr id="385420" name="Oval 396"/>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21" name="Oval 397"/>
              <p:cNvSpPr>
                <a:spLocks noChangeArrowheads="1"/>
              </p:cNvSpPr>
              <p:nvPr/>
            </p:nvSpPr>
            <p:spPr bwMode="auto">
              <a:xfrm>
                <a:off x="3092"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85" name="Group 398"/>
            <p:cNvGrpSpPr>
              <a:grpSpLocks/>
            </p:cNvGrpSpPr>
            <p:nvPr/>
          </p:nvGrpSpPr>
          <p:grpSpPr bwMode="auto">
            <a:xfrm>
              <a:off x="3886" y="1437"/>
              <a:ext cx="164" cy="48"/>
              <a:chOff x="2976" y="3026"/>
              <a:chExt cx="164" cy="48"/>
            </a:xfrm>
          </p:grpSpPr>
          <p:sp>
            <p:nvSpPr>
              <p:cNvPr id="385423" name="Oval 399"/>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24" name="Oval 400"/>
              <p:cNvSpPr>
                <a:spLocks noChangeArrowheads="1"/>
              </p:cNvSpPr>
              <p:nvPr/>
            </p:nvSpPr>
            <p:spPr bwMode="auto">
              <a:xfrm>
                <a:off x="3092"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nvGrpSpPr>
            <p:cNvPr id="91186" name="Group 401"/>
            <p:cNvGrpSpPr>
              <a:grpSpLocks/>
            </p:cNvGrpSpPr>
            <p:nvPr/>
          </p:nvGrpSpPr>
          <p:grpSpPr bwMode="auto">
            <a:xfrm>
              <a:off x="5137" y="1437"/>
              <a:ext cx="164" cy="48"/>
              <a:chOff x="2976" y="3026"/>
              <a:chExt cx="164" cy="48"/>
            </a:xfrm>
          </p:grpSpPr>
          <p:sp>
            <p:nvSpPr>
              <p:cNvPr id="385426" name="Oval 402"/>
              <p:cNvSpPr>
                <a:spLocks noChangeArrowheads="1"/>
              </p:cNvSpPr>
              <p:nvPr/>
            </p:nvSpPr>
            <p:spPr bwMode="auto">
              <a:xfrm>
                <a:off x="2976"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27" name="Oval 403"/>
              <p:cNvSpPr>
                <a:spLocks noChangeArrowheads="1"/>
              </p:cNvSpPr>
              <p:nvPr/>
            </p:nvSpPr>
            <p:spPr bwMode="auto">
              <a:xfrm>
                <a:off x="3092" y="30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sp>
          <p:nvSpPr>
            <p:cNvPr id="385428" name="Oval 404"/>
            <p:cNvSpPr>
              <a:spLocks noChangeArrowheads="1"/>
            </p:cNvSpPr>
            <p:nvPr/>
          </p:nvSpPr>
          <p:spPr bwMode="auto">
            <a:xfrm>
              <a:off x="4002" y="1321"/>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29" name="Oval 405"/>
            <p:cNvSpPr>
              <a:spLocks noChangeArrowheads="1"/>
            </p:cNvSpPr>
            <p:nvPr/>
          </p:nvSpPr>
          <p:spPr bwMode="auto">
            <a:xfrm>
              <a:off x="3988" y="3342"/>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nvGrpSpPr>
            <p:cNvPr id="91189" name="Group 406"/>
            <p:cNvGrpSpPr>
              <a:grpSpLocks/>
            </p:cNvGrpSpPr>
            <p:nvPr/>
          </p:nvGrpSpPr>
          <p:grpSpPr bwMode="auto">
            <a:xfrm>
              <a:off x="4217" y="3456"/>
              <a:ext cx="730" cy="51"/>
              <a:chOff x="1488" y="624"/>
              <a:chExt cx="730" cy="51"/>
            </a:xfrm>
          </p:grpSpPr>
          <p:sp>
            <p:nvSpPr>
              <p:cNvPr id="385431" name="Oval 407"/>
              <p:cNvSpPr>
                <a:spLocks noChangeArrowheads="1"/>
              </p:cNvSpPr>
              <p:nvPr/>
            </p:nvSpPr>
            <p:spPr bwMode="auto">
              <a:xfrm>
                <a:off x="1490" y="6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32" name="Oval 408"/>
              <p:cNvSpPr>
                <a:spLocks noChangeArrowheads="1"/>
              </p:cNvSpPr>
              <p:nvPr/>
            </p:nvSpPr>
            <p:spPr bwMode="auto">
              <a:xfrm>
                <a:off x="1604" y="6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33" name="Oval 409"/>
              <p:cNvSpPr>
                <a:spLocks noChangeArrowheads="1"/>
              </p:cNvSpPr>
              <p:nvPr/>
            </p:nvSpPr>
            <p:spPr bwMode="auto">
              <a:xfrm>
                <a:off x="1718" y="626"/>
                <a:ext cx="47"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34" name="Oval 410"/>
              <p:cNvSpPr>
                <a:spLocks noChangeArrowheads="1"/>
              </p:cNvSpPr>
              <p:nvPr/>
            </p:nvSpPr>
            <p:spPr bwMode="auto">
              <a:xfrm>
                <a:off x="1824" y="624"/>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35" name="Oval 411"/>
              <p:cNvSpPr>
                <a:spLocks noChangeArrowheads="1"/>
              </p:cNvSpPr>
              <p:nvPr/>
            </p:nvSpPr>
            <p:spPr bwMode="auto">
              <a:xfrm>
                <a:off x="1945" y="6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36" name="Oval 412"/>
              <p:cNvSpPr>
                <a:spLocks noChangeArrowheads="1"/>
              </p:cNvSpPr>
              <p:nvPr/>
            </p:nvSpPr>
            <p:spPr bwMode="auto">
              <a:xfrm>
                <a:off x="2061" y="62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sp>
            <p:nvSpPr>
              <p:cNvPr id="385437" name="Oval 413"/>
              <p:cNvSpPr>
                <a:spLocks noChangeArrowheads="1"/>
              </p:cNvSpPr>
              <p:nvPr/>
            </p:nvSpPr>
            <p:spPr bwMode="auto">
              <a:xfrm>
                <a:off x="2170" y="627"/>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eaLnBrk="0" hangingPunct="0">
                  <a:defRPr/>
                </a:pPr>
                <a:endParaRPr lang="en-US">
                  <a:solidFill>
                    <a:srgbClr val="BBE0E3"/>
                  </a:solidFill>
                  <a:latin typeface="Times New Roman" charset="0"/>
                  <a:ea typeface="MS PGothic" charset="0"/>
                  <a:cs typeface="MS PGothic" charset="0"/>
                </a:endParaRPr>
              </a:p>
            </p:txBody>
          </p:sp>
        </p:grpSp>
      </p:grpSp>
      <p:sp>
        <p:nvSpPr>
          <p:cNvPr id="385438" name="Rectangle 414"/>
          <p:cNvSpPr>
            <a:spLocks noChangeArrowheads="1"/>
          </p:cNvSpPr>
          <p:nvPr/>
        </p:nvSpPr>
        <p:spPr bwMode="auto">
          <a:xfrm>
            <a:off x="304800" y="1066800"/>
            <a:ext cx="49530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81000" indent="-381000" eaLnBrk="0" hangingPunct="0">
              <a:defRPr sz="2000" b="1">
                <a:solidFill>
                  <a:schemeClr val="bg1"/>
                </a:solidFill>
                <a:latin typeface="Arial" pitchFamily="34" charset="0"/>
                <a:ea typeface="ＭＳ Ｐゴシック" pitchFamily="34" charset="-128"/>
              </a:defRPr>
            </a:lvl1pPr>
            <a:lvl2pPr marL="742950" indent="-285750" eaLnBrk="0" hangingPunct="0">
              <a:defRPr sz="2000" b="1">
                <a:solidFill>
                  <a:schemeClr val="bg1"/>
                </a:solidFill>
                <a:latin typeface="Arial" pitchFamily="34" charset="0"/>
                <a:ea typeface="ＭＳ Ｐゴシック" pitchFamily="34" charset="-128"/>
              </a:defRPr>
            </a:lvl2pPr>
            <a:lvl3pPr marL="1143000" indent="-228600" eaLnBrk="0" hangingPunct="0">
              <a:defRPr sz="2000" b="1">
                <a:solidFill>
                  <a:schemeClr val="bg1"/>
                </a:solidFill>
                <a:latin typeface="Arial" pitchFamily="34" charset="0"/>
                <a:ea typeface="ＭＳ Ｐゴシック" pitchFamily="34" charset="-128"/>
              </a:defRPr>
            </a:lvl3pPr>
            <a:lvl4pPr marL="1600200" indent="-228600" eaLnBrk="0" hangingPunct="0">
              <a:defRPr sz="2000" b="1">
                <a:solidFill>
                  <a:schemeClr val="bg1"/>
                </a:solidFill>
                <a:latin typeface="Arial" pitchFamily="34" charset="0"/>
                <a:ea typeface="ＭＳ Ｐゴシック" pitchFamily="34" charset="-128"/>
              </a:defRPr>
            </a:lvl4pPr>
            <a:lvl5pPr marL="2057400" indent="-228600" eaLnBrk="0" hangingPunct="0">
              <a:defRPr sz="2000" b="1">
                <a:solidFill>
                  <a:schemeClr val="bg1"/>
                </a:solidFill>
                <a:latin typeface="Arial" pitchFamily="34" charset="0"/>
                <a:ea typeface="ＭＳ Ｐゴシック" pitchFamily="34" charset="-128"/>
              </a:defRPr>
            </a:lvl5pPr>
            <a:lvl6pPr marL="25146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6pPr>
            <a:lvl7pPr marL="29718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7pPr>
            <a:lvl8pPr marL="34290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8pPr>
            <a:lvl9pPr marL="38862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9pPr>
          </a:lstStyle>
          <a:p>
            <a:pPr algn="l">
              <a:lnSpc>
                <a:spcPct val="110000"/>
              </a:lnSpc>
              <a:spcBef>
                <a:spcPct val="20000"/>
              </a:spcBef>
              <a:buFont typeface="Wingdings" pitchFamily="2" charset="2"/>
              <a:buChar char="v"/>
            </a:pPr>
            <a:r>
              <a:rPr lang="en-US" altLang="zh-CN" sz="1800" b="0" dirty="0">
                <a:solidFill>
                  <a:srgbClr val="000066"/>
                </a:solidFill>
                <a:latin typeface="Tahoma" pitchFamily="34" charset="0"/>
                <a:ea typeface="SimSun" pitchFamily="2" charset="-122"/>
                <a:cs typeface="Tahoma" pitchFamily="34" charset="0"/>
              </a:rPr>
              <a:t>AO-308 is operational, AO-308 is a collaboration between BBSO and NSO </a:t>
            </a:r>
          </a:p>
          <a:p>
            <a:pPr algn="l">
              <a:lnSpc>
                <a:spcPct val="110000"/>
              </a:lnSpc>
              <a:spcBef>
                <a:spcPct val="20000"/>
              </a:spcBef>
              <a:buFont typeface="Wingdings" pitchFamily="2" charset="2"/>
              <a:buChar char="v"/>
            </a:pPr>
            <a:r>
              <a:rPr lang="en-US" altLang="zh-CN" sz="1800" b="0" dirty="0">
                <a:solidFill>
                  <a:srgbClr val="000066"/>
                </a:solidFill>
                <a:latin typeface="Tahoma" pitchFamily="34" charset="0"/>
                <a:ea typeface="SimSun" pitchFamily="2" charset="-122"/>
                <a:cs typeface="Tahoma" pitchFamily="34" charset="0"/>
              </a:rPr>
              <a:t>Shack Hartmann WFS with 308 sub-apertures (AO-308): 20 sub-apertures across the NST primary mirror</a:t>
            </a:r>
          </a:p>
          <a:p>
            <a:pPr algn="l">
              <a:lnSpc>
                <a:spcPct val="110000"/>
              </a:lnSpc>
              <a:spcBef>
                <a:spcPct val="20000"/>
              </a:spcBef>
              <a:buFont typeface="Wingdings" pitchFamily="2" charset="2"/>
              <a:buChar char="v"/>
            </a:pPr>
            <a:r>
              <a:rPr lang="en-US" altLang="zh-CN" sz="1800" b="0" dirty="0" err="1">
                <a:solidFill>
                  <a:srgbClr val="000066"/>
                </a:solidFill>
                <a:latin typeface="Tahoma" pitchFamily="34" charset="0"/>
                <a:ea typeface="SimSun" pitchFamily="2" charset="-122"/>
                <a:cs typeface="Tahoma" pitchFamily="34" charset="0"/>
              </a:rPr>
              <a:t>Xinetics</a:t>
            </a:r>
            <a:r>
              <a:rPr lang="en-US" altLang="zh-CN" sz="1800" b="0" dirty="0">
                <a:solidFill>
                  <a:srgbClr val="000066"/>
                </a:solidFill>
                <a:latin typeface="Tahoma" pitchFamily="34" charset="0"/>
                <a:ea typeface="SimSun" pitchFamily="2" charset="-122"/>
                <a:cs typeface="Tahoma" pitchFamily="34" charset="0"/>
              </a:rPr>
              <a:t> Deformable Mirror with 357 actuators and 5 mm spacing</a:t>
            </a:r>
          </a:p>
          <a:p>
            <a:pPr algn="l">
              <a:lnSpc>
                <a:spcPct val="110000"/>
              </a:lnSpc>
              <a:spcBef>
                <a:spcPct val="20000"/>
              </a:spcBef>
              <a:buFont typeface="Wingdings" pitchFamily="2" charset="2"/>
              <a:buChar char="v"/>
            </a:pPr>
            <a:r>
              <a:rPr lang="en-US" altLang="zh-CN" sz="1800" b="0" dirty="0">
                <a:solidFill>
                  <a:srgbClr val="000066"/>
                </a:solidFill>
                <a:latin typeface="Tahoma" pitchFamily="34" charset="0"/>
                <a:ea typeface="SimSun" pitchFamily="2" charset="-122"/>
                <a:cs typeface="Tahoma" pitchFamily="34" charset="0"/>
              </a:rPr>
              <a:t>Phantom V.7.3 camera with a frame rate of 2000 Hz for 400 by 400 pixel sub-array</a:t>
            </a:r>
          </a:p>
          <a:p>
            <a:pPr algn="l">
              <a:lnSpc>
                <a:spcPct val="110000"/>
              </a:lnSpc>
              <a:spcBef>
                <a:spcPct val="20000"/>
              </a:spcBef>
              <a:buFont typeface="Wingdings" pitchFamily="2" charset="2"/>
              <a:buChar char="v"/>
            </a:pPr>
            <a:r>
              <a:rPr lang="en-US" altLang="zh-CN" sz="1800" b="0" dirty="0" err="1">
                <a:solidFill>
                  <a:srgbClr val="000066"/>
                </a:solidFill>
                <a:latin typeface="Tahoma" pitchFamily="34" charset="0"/>
                <a:ea typeface="SimSun" pitchFamily="2" charset="-122"/>
                <a:cs typeface="Tahoma" pitchFamily="34" charset="0"/>
              </a:rPr>
              <a:t>Bitware</a:t>
            </a:r>
            <a:r>
              <a:rPr lang="en-US" altLang="zh-CN" sz="1800" b="0" dirty="0">
                <a:solidFill>
                  <a:srgbClr val="000066"/>
                </a:solidFill>
                <a:latin typeface="Tahoma" pitchFamily="34" charset="0"/>
                <a:ea typeface="SimSun" pitchFamily="2" charset="-122"/>
                <a:cs typeface="Tahoma" pitchFamily="34" charset="0"/>
              </a:rPr>
              <a:t> </a:t>
            </a:r>
            <a:r>
              <a:rPr lang="en-US" altLang="zh-CN" sz="1800" b="0" dirty="0" err="1">
                <a:solidFill>
                  <a:srgbClr val="000066"/>
                </a:solidFill>
                <a:latin typeface="Tahoma" pitchFamily="34" charset="0"/>
                <a:ea typeface="SimSun" pitchFamily="2" charset="-122"/>
                <a:cs typeface="Tahoma" pitchFamily="34" charset="0"/>
              </a:rPr>
              <a:t>TigerSHARC</a:t>
            </a:r>
            <a:r>
              <a:rPr lang="en-US" altLang="zh-CN" sz="1800" b="0" dirty="0">
                <a:solidFill>
                  <a:srgbClr val="000066"/>
                </a:solidFill>
                <a:latin typeface="Tahoma" pitchFamily="34" charset="0"/>
                <a:ea typeface="SimSun" pitchFamily="2" charset="-122"/>
                <a:cs typeface="Tahoma" pitchFamily="34" charset="0"/>
              </a:rPr>
              <a:t> Boards with 16 digital signal processors (DSPs)</a:t>
            </a:r>
          </a:p>
          <a:p>
            <a:pPr algn="l">
              <a:lnSpc>
                <a:spcPct val="110000"/>
              </a:lnSpc>
              <a:spcBef>
                <a:spcPct val="20000"/>
              </a:spcBef>
              <a:buFont typeface="Wingdings" pitchFamily="2" charset="2"/>
              <a:buChar char="v"/>
            </a:pPr>
            <a:r>
              <a:rPr lang="en-US" altLang="zh-CN" sz="1800" b="0" dirty="0">
                <a:solidFill>
                  <a:srgbClr val="000066"/>
                </a:solidFill>
                <a:latin typeface="Tahoma" pitchFamily="34" charset="0"/>
                <a:ea typeface="SimSun" pitchFamily="2" charset="-122"/>
                <a:cs typeface="Tahoma" pitchFamily="34" charset="0"/>
              </a:rPr>
              <a:t>Closed-loop Bandwidth: 120 Hz</a:t>
            </a:r>
          </a:p>
          <a:p>
            <a:pPr algn="l">
              <a:lnSpc>
                <a:spcPct val="110000"/>
              </a:lnSpc>
              <a:spcBef>
                <a:spcPct val="20000"/>
              </a:spcBef>
              <a:buFont typeface="Wingdings" pitchFamily="2" charset="2"/>
              <a:buChar char="v"/>
            </a:pPr>
            <a:r>
              <a:rPr lang="en-US" altLang="zh-CN" sz="1800" b="0" dirty="0">
                <a:solidFill>
                  <a:srgbClr val="000066"/>
                </a:solidFill>
                <a:latin typeface="Tahoma" pitchFamily="34" charset="0"/>
                <a:ea typeface="SimSun" pitchFamily="2" charset="-122"/>
                <a:cs typeface="Tahoma" pitchFamily="34" charset="0"/>
              </a:rPr>
              <a:t>Acquire diffraction limited imaging over the telescope’s full range of operation</a:t>
            </a:r>
          </a:p>
        </p:txBody>
      </p:sp>
    </p:spTree>
    <p:custDataLst>
      <p:tags r:id="rId1"/>
    </p:custDataLst>
    <p:extLst>
      <p:ext uri="{BB962C8B-B14F-4D97-AF65-F5344CB8AC3E}">
        <p14:creationId xmlns:p14="http://schemas.microsoft.com/office/powerpoint/2010/main" val="16578361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385029"/>
                                        </p:tgtEl>
                                        <p:attrNameLst>
                                          <p:attrName>style.visibility</p:attrName>
                                        </p:attrNameLst>
                                      </p:cBhvr>
                                      <p:to>
                                        <p:strVal val="visible"/>
                                      </p:to>
                                    </p:set>
                                    <p:animEffect transition="in" filter="diamond(out)">
                                      <p:cBhvr>
                                        <p:cTn id="7" dur="500"/>
                                        <p:tgtEl>
                                          <p:spTgt spid="3850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32" fill="hold" nodeType="clickEffect">
                                  <p:stCondLst>
                                    <p:cond delay="0"/>
                                  </p:stCondLst>
                                  <p:childTnLst>
                                    <p:set>
                                      <p:cBhvr>
                                        <p:cTn id="11" dur="1" fill="hold">
                                          <p:stCondLst>
                                            <p:cond delay="0"/>
                                          </p:stCondLst>
                                        </p:cTn>
                                        <p:tgtEl>
                                          <p:spTgt spid="385031"/>
                                        </p:tgtEl>
                                        <p:attrNameLst>
                                          <p:attrName>style.visibility</p:attrName>
                                        </p:attrNameLst>
                                      </p:cBhvr>
                                      <p:to>
                                        <p:strVal val="visible"/>
                                      </p:to>
                                    </p:set>
                                    <p:animEffect transition="in" filter="diamond(out)">
                                      <p:cBhvr>
                                        <p:cTn id="12" dur="500"/>
                                        <p:tgtEl>
                                          <p:spTgt spid="385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5" name="Picture 8" descr="NST-Dome-Coude_v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00" y="3276600"/>
            <a:ext cx="2173288"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579" y="877330"/>
            <a:ext cx="5581271" cy="2356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7" name="Rectangle 2"/>
          <p:cNvSpPr>
            <a:spLocks noChangeArrowheads="1"/>
          </p:cNvSpPr>
          <p:nvPr/>
        </p:nvSpPr>
        <p:spPr bwMode="auto">
          <a:xfrm>
            <a:off x="925513" y="191530"/>
            <a:ext cx="776128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000" b="1">
                <a:solidFill>
                  <a:schemeClr val="bg1"/>
                </a:solidFill>
                <a:latin typeface="Arial" pitchFamily="34" charset="0"/>
                <a:ea typeface="ＭＳ Ｐゴシック" pitchFamily="34" charset="-128"/>
              </a:defRPr>
            </a:lvl1pPr>
            <a:lvl2pPr marL="742950" indent="-285750" eaLnBrk="0" hangingPunct="0">
              <a:defRPr sz="2000" b="1">
                <a:solidFill>
                  <a:schemeClr val="bg1"/>
                </a:solidFill>
                <a:latin typeface="Arial" pitchFamily="34" charset="0"/>
                <a:ea typeface="ＭＳ Ｐゴシック" pitchFamily="34" charset="-128"/>
              </a:defRPr>
            </a:lvl2pPr>
            <a:lvl3pPr marL="1143000" indent="-228600" eaLnBrk="0" hangingPunct="0">
              <a:defRPr sz="2000" b="1">
                <a:solidFill>
                  <a:schemeClr val="bg1"/>
                </a:solidFill>
                <a:latin typeface="Arial" pitchFamily="34" charset="0"/>
                <a:ea typeface="ＭＳ Ｐゴシック" pitchFamily="34" charset="-128"/>
              </a:defRPr>
            </a:lvl3pPr>
            <a:lvl4pPr marL="1600200" indent="-228600" eaLnBrk="0" hangingPunct="0">
              <a:defRPr sz="2000" b="1">
                <a:solidFill>
                  <a:schemeClr val="bg1"/>
                </a:solidFill>
                <a:latin typeface="Arial" pitchFamily="34" charset="0"/>
                <a:ea typeface="ＭＳ Ｐゴシック" pitchFamily="34" charset="-128"/>
              </a:defRPr>
            </a:lvl4pPr>
            <a:lvl5pPr marL="2057400" indent="-228600" eaLnBrk="0" hangingPunct="0">
              <a:defRPr sz="2000" b="1">
                <a:solidFill>
                  <a:schemeClr val="bg1"/>
                </a:solidFill>
                <a:latin typeface="Arial" pitchFamily="34" charset="0"/>
                <a:ea typeface="ＭＳ Ｐゴシック" pitchFamily="34" charset="-128"/>
              </a:defRPr>
            </a:lvl5pPr>
            <a:lvl6pPr marL="25146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6pPr>
            <a:lvl7pPr marL="29718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7pPr>
            <a:lvl8pPr marL="34290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8pPr>
            <a:lvl9pPr marL="38862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9pPr>
          </a:lstStyle>
          <a:p>
            <a:pPr algn="ctr" eaLnBrk="1" hangingPunct="1">
              <a:lnSpc>
                <a:spcPct val="125000"/>
              </a:lnSpc>
            </a:pPr>
            <a:r>
              <a:rPr lang="en-US" altLang="zh-CN" sz="3600">
                <a:solidFill>
                  <a:srgbClr val="FF0000"/>
                </a:solidFill>
                <a:latin typeface="Tahoma" pitchFamily="34" charset="0"/>
                <a:ea typeface="SimSun" pitchFamily="2" charset="-122"/>
              </a:rPr>
              <a:t>AO-308 Layout and GUI</a:t>
            </a:r>
          </a:p>
        </p:txBody>
      </p:sp>
      <p:pic>
        <p:nvPicPr>
          <p:cNvPr id="387081" name="Picture 9" descr="AO-30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075" y="1206500"/>
            <a:ext cx="257492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9" name="Picture 10" descr="AO308 GUI"/>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21926" y="3429000"/>
            <a:ext cx="4583459"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7085" name="Line 13"/>
          <p:cNvSpPr>
            <a:spLocks noChangeShapeType="1"/>
          </p:cNvSpPr>
          <p:nvPr/>
        </p:nvSpPr>
        <p:spPr bwMode="auto">
          <a:xfrm flipH="1" flipV="1">
            <a:off x="2667000" y="4648200"/>
            <a:ext cx="457200" cy="533400"/>
          </a:xfrm>
          <a:prstGeom prst="line">
            <a:avLst/>
          </a:prstGeom>
          <a:noFill/>
          <a:ln w="31750">
            <a:solidFill>
              <a:srgbClr val="FF99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algn="l" eaLnBrk="0" hangingPunct="0">
              <a:defRPr/>
            </a:pPr>
            <a:endParaRPr lang="en-US">
              <a:solidFill>
                <a:srgbClr val="BBE0E3"/>
              </a:solidFill>
              <a:latin typeface="Times New Roman" charset="0"/>
              <a:ea typeface="MS PGothic" charset="0"/>
              <a:cs typeface="MS PGothic" charset="0"/>
            </a:endParaRPr>
          </a:p>
        </p:txBody>
      </p:sp>
      <p:sp>
        <p:nvSpPr>
          <p:cNvPr id="387086" name="Line 14"/>
          <p:cNvSpPr>
            <a:spLocks noChangeShapeType="1"/>
          </p:cNvSpPr>
          <p:nvPr/>
        </p:nvSpPr>
        <p:spPr bwMode="auto">
          <a:xfrm flipH="1" flipV="1">
            <a:off x="139700" y="4673600"/>
            <a:ext cx="2895600" cy="685800"/>
          </a:xfrm>
          <a:prstGeom prst="line">
            <a:avLst/>
          </a:prstGeom>
          <a:noFill/>
          <a:ln w="31750">
            <a:solidFill>
              <a:srgbClr val="FF99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algn="l" eaLnBrk="0" hangingPunct="0">
              <a:defRPr/>
            </a:pPr>
            <a:endParaRPr lang="en-US">
              <a:solidFill>
                <a:srgbClr val="BBE0E3"/>
              </a:solidFill>
              <a:latin typeface="Times New Roman" charset="0"/>
              <a:ea typeface="MS PGothic" charset="0"/>
              <a:cs typeface="MS PGothic" charset="0"/>
            </a:endParaRPr>
          </a:p>
        </p:txBody>
      </p:sp>
      <p:sp>
        <p:nvSpPr>
          <p:cNvPr id="93192" name="AutoShape 17" descr="jpeg&amp;filename=DSC09231rm"/>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bg1"/>
                </a:solidFill>
                <a:latin typeface="Arial" pitchFamily="34" charset="0"/>
                <a:ea typeface="ＭＳ Ｐゴシック" pitchFamily="34" charset="-128"/>
              </a:defRPr>
            </a:lvl1pPr>
            <a:lvl2pPr marL="742950" indent="-285750" eaLnBrk="0" hangingPunct="0">
              <a:defRPr sz="2000" b="1">
                <a:solidFill>
                  <a:schemeClr val="bg1"/>
                </a:solidFill>
                <a:latin typeface="Arial" pitchFamily="34" charset="0"/>
                <a:ea typeface="ＭＳ Ｐゴシック" pitchFamily="34" charset="-128"/>
              </a:defRPr>
            </a:lvl2pPr>
            <a:lvl3pPr marL="1143000" indent="-228600" eaLnBrk="0" hangingPunct="0">
              <a:defRPr sz="2000" b="1">
                <a:solidFill>
                  <a:schemeClr val="bg1"/>
                </a:solidFill>
                <a:latin typeface="Arial" pitchFamily="34" charset="0"/>
                <a:ea typeface="ＭＳ Ｐゴシック" pitchFamily="34" charset="-128"/>
              </a:defRPr>
            </a:lvl3pPr>
            <a:lvl4pPr marL="1600200" indent="-228600" eaLnBrk="0" hangingPunct="0">
              <a:defRPr sz="2000" b="1">
                <a:solidFill>
                  <a:schemeClr val="bg1"/>
                </a:solidFill>
                <a:latin typeface="Arial" pitchFamily="34" charset="0"/>
                <a:ea typeface="ＭＳ Ｐゴシック" pitchFamily="34" charset="-128"/>
              </a:defRPr>
            </a:lvl4pPr>
            <a:lvl5pPr marL="2057400" indent="-228600" eaLnBrk="0" hangingPunct="0">
              <a:defRPr sz="2000" b="1">
                <a:solidFill>
                  <a:schemeClr val="bg1"/>
                </a:solidFill>
                <a:latin typeface="Arial" pitchFamily="34" charset="0"/>
                <a:ea typeface="ＭＳ Ｐゴシック" pitchFamily="34" charset="-128"/>
              </a:defRPr>
            </a:lvl5pPr>
            <a:lvl6pPr marL="25146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6pPr>
            <a:lvl7pPr marL="29718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7pPr>
            <a:lvl8pPr marL="34290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8pPr>
            <a:lvl9pPr marL="38862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9pPr>
          </a:lstStyle>
          <a:p>
            <a:pPr algn="l"/>
            <a:endParaRPr lang="en-US" altLang="en-US">
              <a:solidFill>
                <a:srgbClr val="BBE0E3"/>
              </a:solidFill>
              <a:latin typeface="Times New Roman" pitchFamily="18" charset="0"/>
            </a:endParaRPr>
          </a:p>
        </p:txBody>
      </p:sp>
      <p:sp>
        <p:nvSpPr>
          <p:cNvPr id="93193" name="AutoShape 19" descr="jpeg&amp;filename=DSC09231rm"/>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bg1"/>
                </a:solidFill>
                <a:latin typeface="Arial" pitchFamily="34" charset="0"/>
                <a:ea typeface="ＭＳ Ｐゴシック" pitchFamily="34" charset="-128"/>
              </a:defRPr>
            </a:lvl1pPr>
            <a:lvl2pPr marL="742950" indent="-285750" eaLnBrk="0" hangingPunct="0">
              <a:defRPr sz="2000" b="1">
                <a:solidFill>
                  <a:schemeClr val="bg1"/>
                </a:solidFill>
                <a:latin typeface="Arial" pitchFamily="34" charset="0"/>
                <a:ea typeface="ＭＳ Ｐゴシック" pitchFamily="34" charset="-128"/>
              </a:defRPr>
            </a:lvl2pPr>
            <a:lvl3pPr marL="1143000" indent="-228600" eaLnBrk="0" hangingPunct="0">
              <a:defRPr sz="2000" b="1">
                <a:solidFill>
                  <a:schemeClr val="bg1"/>
                </a:solidFill>
                <a:latin typeface="Arial" pitchFamily="34" charset="0"/>
                <a:ea typeface="ＭＳ Ｐゴシック" pitchFamily="34" charset="-128"/>
              </a:defRPr>
            </a:lvl3pPr>
            <a:lvl4pPr marL="1600200" indent="-228600" eaLnBrk="0" hangingPunct="0">
              <a:defRPr sz="2000" b="1">
                <a:solidFill>
                  <a:schemeClr val="bg1"/>
                </a:solidFill>
                <a:latin typeface="Arial" pitchFamily="34" charset="0"/>
                <a:ea typeface="ＭＳ Ｐゴシック" pitchFamily="34" charset="-128"/>
              </a:defRPr>
            </a:lvl4pPr>
            <a:lvl5pPr marL="2057400" indent="-228600" eaLnBrk="0" hangingPunct="0">
              <a:defRPr sz="2000" b="1">
                <a:solidFill>
                  <a:schemeClr val="bg1"/>
                </a:solidFill>
                <a:latin typeface="Arial" pitchFamily="34" charset="0"/>
                <a:ea typeface="ＭＳ Ｐゴシック" pitchFamily="34" charset="-128"/>
              </a:defRPr>
            </a:lvl5pPr>
            <a:lvl6pPr marL="25146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6pPr>
            <a:lvl7pPr marL="29718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7pPr>
            <a:lvl8pPr marL="34290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8pPr>
            <a:lvl9pPr marL="3886200" indent="-228600" algn="r" eaLnBrk="0" fontAlgn="base" hangingPunct="0">
              <a:spcBef>
                <a:spcPct val="0"/>
              </a:spcBef>
              <a:spcAft>
                <a:spcPct val="0"/>
              </a:spcAft>
              <a:defRPr sz="2000" b="1">
                <a:solidFill>
                  <a:schemeClr val="bg1"/>
                </a:solidFill>
                <a:latin typeface="Arial" pitchFamily="34" charset="0"/>
                <a:ea typeface="ＭＳ Ｐゴシック" pitchFamily="34" charset="-128"/>
              </a:defRPr>
            </a:lvl9pPr>
          </a:lstStyle>
          <a:p>
            <a:pPr algn="l"/>
            <a:endParaRPr lang="en-US" altLang="en-US">
              <a:solidFill>
                <a:srgbClr val="BBE0E3"/>
              </a:solidFill>
              <a:latin typeface="Times New Roman" pitchFamily="18" charset="0"/>
            </a:endParaRPr>
          </a:p>
        </p:txBody>
      </p:sp>
    </p:spTree>
    <p:extLst>
      <p:ext uri="{BB962C8B-B14F-4D97-AF65-F5344CB8AC3E}">
        <p14:creationId xmlns:p14="http://schemas.microsoft.com/office/powerpoint/2010/main" val="180625429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70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708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70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ltLang="en-US" b="1"/>
              <a:t>Limitations</a:t>
            </a:r>
          </a:p>
        </p:txBody>
      </p:sp>
      <p:sp>
        <p:nvSpPr>
          <p:cNvPr id="4099" name="Rectangle 3"/>
          <p:cNvSpPr>
            <a:spLocks noGrp="1" noChangeArrowheads="1"/>
          </p:cNvSpPr>
          <p:nvPr>
            <p:ph type="body" idx="1"/>
          </p:nvPr>
        </p:nvSpPr>
        <p:spPr/>
        <p:txBody>
          <a:bodyPr/>
          <a:lstStyle/>
          <a:p>
            <a:pPr marL="609600" indent="-609600"/>
            <a:r>
              <a:rPr lang="en-US" altLang="en-US"/>
              <a:t>Photon noise. </a:t>
            </a:r>
          </a:p>
          <a:p>
            <a:pPr marL="609600" indent="-609600"/>
            <a:r>
              <a:rPr lang="en-US" altLang="en-US"/>
              <a:t>Seeing. </a:t>
            </a:r>
            <a:endParaRPr lang="en-US" altLang="ja-JP">
              <a:ea typeface="ＭＳ Ｐゴシック" charset="-128"/>
            </a:endParaRPr>
          </a:p>
          <a:p>
            <a:pPr marL="609600" indent="-609600"/>
            <a:r>
              <a:rPr lang="en-US" altLang="ja-JP">
                <a:ea typeface="ＭＳ Ｐゴシック" charset="-128"/>
              </a:rPr>
              <a:t>Diffraction limit </a:t>
            </a:r>
            <a:endParaRPr lang="en-US" alt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p:nvPr>
        </p:nvSpPr>
        <p:spPr>
          <a:xfrm>
            <a:off x="1022350" y="76200"/>
            <a:ext cx="7772400" cy="1143000"/>
          </a:xfrm>
        </p:spPr>
        <p:txBody>
          <a:bodyPr/>
          <a:lstStyle/>
          <a:p>
            <a:r>
              <a:rPr lang="en-US" altLang="en-US" smtClean="0"/>
              <a:t>G-band with AO-308 (9/04/12)</a:t>
            </a:r>
          </a:p>
        </p:txBody>
      </p:sp>
      <p:pic>
        <p:nvPicPr>
          <p:cNvPr id="95234"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990600" y="1066800"/>
            <a:ext cx="7354254" cy="5257800"/>
          </a:xfrm>
        </p:spPr>
      </p:pic>
    </p:spTree>
    <p:extLst>
      <p:ext uri="{BB962C8B-B14F-4D97-AF65-F5344CB8AC3E}">
        <p14:creationId xmlns:p14="http://schemas.microsoft.com/office/powerpoint/2010/main" val="41815705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p:nvPr>
        </p:nvSpPr>
        <p:spPr>
          <a:xfrm>
            <a:off x="1022350" y="152400"/>
            <a:ext cx="7772400" cy="1143000"/>
          </a:xfrm>
        </p:spPr>
        <p:txBody>
          <a:bodyPr/>
          <a:lstStyle/>
          <a:p>
            <a:r>
              <a:rPr lang="en-US" altLang="en-US" smtClean="0"/>
              <a:t>G-band with AO-308 (9/06/12)</a:t>
            </a:r>
          </a:p>
        </p:txBody>
      </p:sp>
      <p:sp>
        <p:nvSpPr>
          <p:cNvPr id="97282" name="Content Placeholder 3"/>
          <p:cNvSpPr>
            <a:spLocks noGrp="1"/>
          </p:cNvSpPr>
          <p:nvPr>
            <p:ph sz="half" idx="2"/>
          </p:nvPr>
        </p:nvSpPr>
        <p:spPr/>
        <p:txBody>
          <a:bodyPr/>
          <a:lstStyle/>
          <a:p>
            <a:endParaRPr lang="en-US" altLang="en-US" smtClean="0"/>
          </a:p>
        </p:txBody>
      </p:sp>
      <p:pic>
        <p:nvPicPr>
          <p:cNvPr id="97283" name="Content Placeholder 7"/>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143000" y="1143000"/>
            <a:ext cx="6978650" cy="5226050"/>
          </a:xfrm>
        </p:spPr>
      </p:pic>
    </p:spTree>
    <p:extLst>
      <p:ext uri="{BB962C8B-B14F-4D97-AF65-F5344CB8AC3E}">
        <p14:creationId xmlns:p14="http://schemas.microsoft.com/office/powerpoint/2010/main" val="10301010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p:cNvSpPr>
            <a:spLocks noGrp="1"/>
          </p:cNvSpPr>
          <p:nvPr>
            <p:ph type="title"/>
          </p:nvPr>
        </p:nvSpPr>
        <p:spPr>
          <a:xfrm>
            <a:off x="-76200" y="0"/>
            <a:ext cx="9220200" cy="1371600"/>
          </a:xfrm>
        </p:spPr>
        <p:txBody>
          <a:bodyPr/>
          <a:lstStyle/>
          <a:p>
            <a:r>
              <a:rPr lang="en-US" altLang="en-US" sz="3400" b="1" dirty="0" smtClean="0">
                <a:solidFill>
                  <a:srgbClr val="FF0000"/>
                </a:solidFill>
                <a:latin typeface="Tahoma" pitchFamily="34" charset="0"/>
              </a:rPr>
              <a:t>Third Generation AO: Multi-Conjugate AO </a:t>
            </a:r>
            <a:br>
              <a:rPr lang="en-US" altLang="en-US" sz="3400" b="1" dirty="0" smtClean="0">
                <a:solidFill>
                  <a:srgbClr val="FF0000"/>
                </a:solidFill>
                <a:latin typeface="Tahoma" pitchFamily="34" charset="0"/>
              </a:rPr>
            </a:br>
            <a:r>
              <a:rPr lang="en-US" altLang="en-US" sz="3400" b="1" dirty="0" smtClean="0">
                <a:solidFill>
                  <a:srgbClr val="FF0000"/>
                </a:solidFill>
                <a:latin typeface="Tahoma" pitchFamily="34" charset="0"/>
              </a:rPr>
              <a:t>in Collaboration with NSO/SP &amp; KIS</a:t>
            </a:r>
          </a:p>
        </p:txBody>
      </p:sp>
      <p:graphicFrame>
        <p:nvGraphicFramePr>
          <p:cNvPr id="103426" name="Content Placeholder 4"/>
          <p:cNvGraphicFramePr>
            <a:graphicFrameLocks noGrp="1" noChangeAspect="1"/>
          </p:cNvGraphicFramePr>
          <p:nvPr>
            <p:ph idx="1"/>
          </p:nvPr>
        </p:nvGraphicFramePr>
        <p:xfrm>
          <a:off x="76200" y="1371600"/>
          <a:ext cx="8678863" cy="4724400"/>
        </p:xfrm>
        <a:graphic>
          <a:graphicData uri="http://schemas.openxmlformats.org/presentationml/2006/ole">
            <mc:AlternateContent xmlns:mc="http://schemas.openxmlformats.org/markup-compatibility/2006">
              <mc:Choice xmlns:v="urn:schemas-microsoft-com:vml" Requires="v">
                <p:oleObj spid="_x0000_s67611" name="Acrobat Document" r:id="rId4" imgW="9042400" imgH="4927600" progId="AcroExch.Document.7">
                  <p:embed/>
                </p:oleObj>
              </mc:Choice>
              <mc:Fallback>
                <p:oleObj name="Acrobat Document" r:id="rId4" imgW="9042400" imgH="4927600" progId="AcroExch.Document.7">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1371600"/>
                        <a:ext cx="8678863"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945981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6" name="Object 2"/>
          <p:cNvGraphicFramePr>
            <a:graphicFrameLocks noChangeAspect="1"/>
          </p:cNvGraphicFramePr>
          <p:nvPr>
            <p:extLst>
              <p:ext uri="{D42A27DB-BD31-4B8C-83A1-F6EECF244321}">
                <p14:modId xmlns:p14="http://schemas.microsoft.com/office/powerpoint/2010/main" val="1126433524"/>
              </p:ext>
            </p:extLst>
          </p:nvPr>
        </p:nvGraphicFramePr>
        <p:xfrm>
          <a:off x="900113" y="260350"/>
          <a:ext cx="7015162" cy="828675"/>
        </p:xfrm>
        <a:graphic>
          <a:graphicData uri="http://schemas.openxmlformats.org/presentationml/2006/ole">
            <mc:AlternateContent xmlns:mc="http://schemas.openxmlformats.org/markup-compatibility/2006">
              <mc:Choice xmlns:v="urn:schemas-microsoft-com:vml" Requires="v">
                <p:oleObj spid="_x0000_s26681" name="Document" r:id="rId3" imgW="3002020" imgH="356211" progId="Word.Document.8">
                  <p:embed/>
                </p:oleObj>
              </mc:Choice>
              <mc:Fallback>
                <p:oleObj name="Document" r:id="rId3" imgW="3002020" imgH="356211" progId="Word.Document.8">
                  <p:embed/>
                  <p:pic>
                    <p:nvPicPr>
                      <p:cNvPr id="0" name="Object 2"/>
                      <p:cNvPicPr>
                        <a:picLocks noChangeAspect="1" noChangeArrowheads="1"/>
                      </p:cNvPicPr>
                      <p:nvPr/>
                    </p:nvPicPr>
                    <p:blipFill>
                      <a:blip r:embed="rId4"/>
                      <a:srcRect/>
                      <a:stretch>
                        <a:fillRect/>
                      </a:stretch>
                    </p:blipFill>
                    <p:spPr bwMode="auto">
                      <a:xfrm>
                        <a:off x="900113" y="260350"/>
                        <a:ext cx="7015162"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6627" name="Picture 3" descr="fig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484313"/>
            <a:ext cx="6832600" cy="39116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6628" name="Object 4"/>
          <p:cNvGraphicFramePr>
            <a:graphicFrameLocks noChangeAspect="1"/>
          </p:cNvGraphicFramePr>
          <p:nvPr/>
        </p:nvGraphicFramePr>
        <p:xfrm>
          <a:off x="395288" y="5805488"/>
          <a:ext cx="9504362" cy="677862"/>
        </p:xfrm>
        <a:graphic>
          <a:graphicData uri="http://schemas.openxmlformats.org/presentationml/2006/ole">
            <mc:AlternateContent xmlns:mc="http://schemas.openxmlformats.org/markup-compatibility/2006">
              <mc:Choice xmlns:v="urn:schemas-microsoft-com:vml" Requires="v">
                <p:oleObj spid="_x0000_s26682" name="Document" r:id="rId6" imgW="4583698" imgH="327793" progId="Word.Document.8">
                  <p:embed/>
                </p:oleObj>
              </mc:Choice>
              <mc:Fallback>
                <p:oleObj name="Document" r:id="rId6" imgW="4583698" imgH="327793" progId="Word.Document.8">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288" y="5805488"/>
                        <a:ext cx="9504362" cy="677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7" name="Straight Connector 6"/>
          <p:cNvCxnSpPr/>
          <p:nvPr/>
        </p:nvCxnSpPr>
        <p:spPr>
          <a:xfrm flipV="1">
            <a:off x="5828008" y="3352800"/>
            <a:ext cx="381000" cy="60960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7162800" y="3342468"/>
            <a:ext cx="2075066" cy="461665"/>
          </a:xfrm>
          <a:prstGeom prst="rect">
            <a:avLst/>
          </a:prstGeom>
          <a:noFill/>
        </p:spPr>
        <p:txBody>
          <a:bodyPr wrap="square" rtlCol="0">
            <a:spAutoFit/>
          </a:bodyPr>
          <a:lstStyle/>
          <a:p>
            <a:r>
              <a:rPr lang="en-US" sz="2400" dirty="0" smtClean="0"/>
              <a:t>a(</a:t>
            </a:r>
            <a:r>
              <a:rPr lang="en-US" sz="2400" dirty="0" err="1" smtClean="0"/>
              <a:t>sin</a:t>
            </a:r>
            <a:r>
              <a:rPr lang="en-US" sz="2400" dirty="0" err="1" smtClean="0">
                <a:latin typeface="Symbol" panose="05050102010706020507" pitchFamily="18" charset="2"/>
              </a:rPr>
              <a:t>a</a:t>
            </a:r>
            <a:r>
              <a:rPr lang="en-US" sz="2400" dirty="0" err="1" smtClean="0"/>
              <a:t>+sin</a:t>
            </a:r>
            <a:r>
              <a:rPr lang="en-US" sz="2400" dirty="0" err="1" smtClean="0">
                <a:latin typeface="Symbol" panose="05050102010706020507" pitchFamily="18" charset="2"/>
              </a:rPr>
              <a:t>b</a:t>
            </a:r>
            <a:r>
              <a:rPr lang="en-US" sz="2400" dirty="0" smtClean="0"/>
              <a:t>)</a:t>
            </a:r>
            <a:endParaRPr lang="en-US" sz="2400" dirty="0"/>
          </a:p>
        </p:txBody>
      </p:sp>
      <p:cxnSp>
        <p:nvCxnSpPr>
          <p:cNvPr id="10" name="Straight Arrow Connector 9"/>
          <p:cNvCxnSpPr>
            <a:stCxn id="8" idx="1"/>
          </p:cNvCxnSpPr>
          <p:nvPr/>
        </p:nvCxnSpPr>
        <p:spPr>
          <a:xfrm flipH="1">
            <a:off x="6400800" y="3573301"/>
            <a:ext cx="762000" cy="8429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50" name="Object 2"/>
          <p:cNvGraphicFramePr>
            <a:graphicFrameLocks noChangeAspect="1"/>
          </p:cNvGraphicFramePr>
          <p:nvPr>
            <p:extLst>
              <p:ext uri="{D42A27DB-BD31-4B8C-83A1-F6EECF244321}">
                <p14:modId xmlns:p14="http://schemas.microsoft.com/office/powerpoint/2010/main" val="3693388853"/>
              </p:ext>
            </p:extLst>
          </p:nvPr>
        </p:nvGraphicFramePr>
        <p:xfrm>
          <a:off x="304800" y="152400"/>
          <a:ext cx="8505825" cy="6573838"/>
        </p:xfrm>
        <a:graphic>
          <a:graphicData uri="http://schemas.openxmlformats.org/presentationml/2006/ole">
            <mc:AlternateContent xmlns:mc="http://schemas.openxmlformats.org/markup-compatibility/2006">
              <mc:Choice xmlns:v="urn:schemas-microsoft-com:vml" Requires="v">
                <p:oleObj spid="_x0000_s27677" name="Document" r:id="rId3" imgW="5371383" imgH="4140417" progId="Word.Document.8">
                  <p:embed/>
                </p:oleObj>
              </mc:Choice>
              <mc:Fallback>
                <p:oleObj name="Document" r:id="rId3" imgW="5371383" imgH="4140417" progId="Word.Document.8">
                  <p:embed/>
                  <p:pic>
                    <p:nvPicPr>
                      <p:cNvPr id="0" name="Object 2"/>
                      <p:cNvPicPr>
                        <a:picLocks noChangeAspect="1" noChangeArrowheads="1"/>
                      </p:cNvPicPr>
                      <p:nvPr/>
                    </p:nvPicPr>
                    <p:blipFill>
                      <a:blip r:embed="rId4"/>
                      <a:srcRect/>
                      <a:stretch>
                        <a:fillRect/>
                      </a:stretch>
                    </p:blipFill>
                    <p:spPr bwMode="auto">
                      <a:xfrm>
                        <a:off x="304800" y="152400"/>
                        <a:ext cx="8505825" cy="657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i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765175"/>
            <a:ext cx="6040438" cy="34575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8675" name="Object 3"/>
          <p:cNvGraphicFramePr>
            <a:graphicFrameLocks noChangeAspect="1"/>
          </p:cNvGraphicFramePr>
          <p:nvPr/>
        </p:nvGraphicFramePr>
        <p:xfrm>
          <a:off x="468313" y="4814888"/>
          <a:ext cx="8207375" cy="1589087"/>
        </p:xfrm>
        <a:graphic>
          <a:graphicData uri="http://schemas.openxmlformats.org/presentationml/2006/ole">
            <mc:AlternateContent xmlns:mc="http://schemas.openxmlformats.org/markup-compatibility/2006">
              <mc:Choice xmlns:v="urn:schemas-microsoft-com:vml" Requires="v">
                <p:oleObj spid="_x0000_s28702" name="Document" r:id="rId4" imgW="4583698" imgH="887457" progId="Word.Document.8">
                  <p:embed/>
                </p:oleObj>
              </mc:Choice>
              <mc:Fallback>
                <p:oleObj name="Document" r:id="rId4" imgW="4583698" imgH="887457"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4814888"/>
                        <a:ext cx="8207375" cy="158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i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358" y="1371600"/>
            <a:ext cx="3993678" cy="2286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8675" name="Object 3"/>
          <p:cNvGraphicFramePr>
            <a:graphicFrameLocks noChangeAspect="1"/>
          </p:cNvGraphicFramePr>
          <p:nvPr>
            <p:extLst>
              <p:ext uri="{D42A27DB-BD31-4B8C-83A1-F6EECF244321}">
                <p14:modId xmlns:p14="http://schemas.microsoft.com/office/powerpoint/2010/main" val="1650805611"/>
              </p:ext>
            </p:extLst>
          </p:nvPr>
        </p:nvGraphicFramePr>
        <p:xfrm>
          <a:off x="152400" y="3810000"/>
          <a:ext cx="3859213" cy="2957513"/>
        </p:xfrm>
        <a:graphic>
          <a:graphicData uri="http://schemas.openxmlformats.org/presentationml/2006/ole">
            <mc:AlternateContent xmlns:mc="http://schemas.openxmlformats.org/markup-compatibility/2006">
              <mc:Choice xmlns:v="urn:schemas-microsoft-com:vml" Requires="v">
                <p:oleObj spid="_x0000_s70664" name="Document" r:id="rId4" imgW="2184908" imgH="1660638" progId="Word.Document.8">
                  <p:embed/>
                </p:oleObj>
              </mc:Choice>
              <mc:Fallback>
                <p:oleObj name="Document" r:id="rId4" imgW="2184908" imgH="1660638" progId="Word.Document.8">
                  <p:embed/>
                  <p:pic>
                    <p:nvPicPr>
                      <p:cNvPr id="0" name=""/>
                      <p:cNvPicPr>
                        <a:picLocks noChangeAspect="1" noChangeArrowheads="1"/>
                      </p:cNvPicPr>
                      <p:nvPr/>
                    </p:nvPicPr>
                    <p:blipFill>
                      <a:blip r:embed="rId5"/>
                      <a:srcRect/>
                      <a:stretch>
                        <a:fillRect/>
                      </a:stretch>
                    </p:blipFill>
                    <p:spPr bwMode="auto">
                      <a:xfrm>
                        <a:off x="152400" y="3810000"/>
                        <a:ext cx="3859213" cy="2957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62400" y="803916"/>
            <a:ext cx="4503202" cy="3955794"/>
          </a:xfrm>
          <a:prstGeom prst="rect">
            <a:avLst/>
          </a:prstGeom>
        </p:spPr>
      </p:pic>
      <p:sp>
        <p:nvSpPr>
          <p:cNvPr id="3" name="TextBox 2"/>
          <p:cNvSpPr txBox="1"/>
          <p:nvPr/>
        </p:nvSpPr>
        <p:spPr>
          <a:xfrm>
            <a:off x="4800600" y="271790"/>
            <a:ext cx="3393814" cy="523220"/>
          </a:xfrm>
          <a:prstGeom prst="rect">
            <a:avLst/>
          </a:prstGeom>
          <a:noFill/>
        </p:spPr>
        <p:txBody>
          <a:bodyPr wrap="none" rtlCol="0">
            <a:spAutoFit/>
          </a:bodyPr>
          <a:lstStyle/>
          <a:p>
            <a:r>
              <a:rPr lang="en-US" sz="2800" b="1" dirty="0" err="1" smtClean="0">
                <a:latin typeface="Times New Roman" panose="02020603050405020304" pitchFamily="18" charset="0"/>
                <a:cs typeface="Times New Roman" panose="02020603050405020304" pitchFamily="18" charset="0"/>
              </a:rPr>
              <a:t>Echelle</a:t>
            </a:r>
            <a:r>
              <a:rPr lang="en-US" sz="2800" b="1" dirty="0" smtClean="0">
                <a:latin typeface="Times New Roman" panose="02020603050405020304" pitchFamily="18" charset="0"/>
                <a:cs typeface="Times New Roman" panose="02020603050405020304" pitchFamily="18" charset="0"/>
              </a:rPr>
              <a:t> spectrometer</a:t>
            </a:r>
            <a:endParaRPr lang="en-US" sz="28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4572000" y="4572000"/>
            <a:ext cx="4343400" cy="2246769"/>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The first </a:t>
            </a:r>
            <a:r>
              <a:rPr lang="en-US" sz="2000" dirty="0" smtClean="0">
                <a:latin typeface="Times New Roman" panose="02020603050405020304" pitchFamily="18" charset="0"/>
                <a:cs typeface="Times New Roman" panose="02020603050405020304" pitchFamily="18" charset="0"/>
              </a:rPr>
              <a:t>standard grating </a:t>
            </a:r>
            <a:r>
              <a:rPr lang="en-US" sz="2000" dirty="0">
                <a:latin typeface="Times New Roman" panose="02020603050405020304" pitchFamily="18" charset="0"/>
                <a:cs typeface="Times New Roman" panose="02020603050405020304" pitchFamily="18" charset="0"/>
              </a:rPr>
              <a:t>is optimized for a single lower </a:t>
            </a:r>
            <a:r>
              <a:rPr lang="en-US" sz="2000" dirty="0" smtClean="0">
                <a:latin typeface="Times New Roman" panose="02020603050405020304" pitchFamily="18" charset="0"/>
                <a:cs typeface="Times New Roman" panose="02020603050405020304" pitchFamily="18" charset="0"/>
              </a:rPr>
              <a:t>order. The </a:t>
            </a:r>
            <a:r>
              <a:rPr lang="en-US" sz="2000" dirty="0" err="1" smtClean="0">
                <a:latin typeface="Times New Roman" panose="02020603050405020304" pitchFamily="18" charset="0"/>
                <a:cs typeface="Times New Roman" panose="02020603050405020304" pitchFamily="18" charset="0"/>
              </a:rPr>
              <a:t>echelle</a:t>
            </a:r>
            <a:r>
              <a:rPr lang="en-US" sz="2000" dirty="0" smtClean="0">
                <a:latin typeface="Times New Roman" panose="02020603050405020304" pitchFamily="18" charset="0"/>
                <a:cs typeface="Times New Roman" panose="02020603050405020304" pitchFamily="18" charset="0"/>
              </a:rPr>
              <a:t> is  </a:t>
            </a:r>
            <a:r>
              <a:rPr lang="en-US" sz="2000" dirty="0">
                <a:latin typeface="Times New Roman" panose="02020603050405020304" pitchFamily="18" charset="0"/>
                <a:cs typeface="Times New Roman" panose="02020603050405020304" pitchFamily="18" charset="0"/>
              </a:rPr>
              <a:t>mounted orthogonally in such a way that the highly illuminated orders of the </a:t>
            </a:r>
            <a:r>
              <a:rPr lang="en-US" sz="2000" dirty="0" err="1">
                <a:latin typeface="Times New Roman" panose="02020603050405020304" pitchFamily="18" charset="0"/>
                <a:cs typeface="Times New Roman" panose="02020603050405020304" pitchFamily="18" charset="0"/>
              </a:rPr>
              <a:t>echelle</a:t>
            </a:r>
            <a:r>
              <a:rPr lang="en-US" sz="2000" dirty="0">
                <a:latin typeface="Times New Roman" panose="02020603050405020304" pitchFamily="18" charset="0"/>
                <a:cs typeface="Times New Roman" panose="02020603050405020304" pitchFamily="18" charset="0"/>
              </a:rPr>
              <a:t> are transversally separated. </a:t>
            </a:r>
            <a:r>
              <a:rPr lang="en-US" sz="2000" dirty="0" smtClean="0">
                <a:latin typeface="Times New Roman" panose="02020603050405020304" pitchFamily="18" charset="0"/>
                <a:cs typeface="Times New Roman" panose="02020603050405020304" pitchFamily="18" charset="0"/>
              </a:rPr>
              <a:t>Different parts of the spectrum are recorded simultaneously.</a:t>
            </a:r>
            <a:endParaRPr lang="en-US" sz="20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43506" y="313706"/>
            <a:ext cx="2505814" cy="523220"/>
          </a:xfrm>
          <a:prstGeom prst="rect">
            <a:avLst/>
          </a:prstGeom>
          <a:noFill/>
        </p:spPr>
        <p:txBody>
          <a:bodyPr wrap="none" rtlCol="0">
            <a:spAutoFit/>
          </a:bodyPr>
          <a:lstStyle/>
          <a:p>
            <a:r>
              <a:rPr lang="en-US" sz="2800" b="1" dirty="0" err="1" smtClean="0">
                <a:latin typeface="Times New Roman" panose="02020603050405020304" pitchFamily="18" charset="0"/>
                <a:cs typeface="Times New Roman" panose="02020603050405020304" pitchFamily="18" charset="0"/>
              </a:rPr>
              <a:t>Echelle</a:t>
            </a:r>
            <a:r>
              <a:rPr lang="en-US" sz="2800" b="1" dirty="0" smtClean="0">
                <a:latin typeface="Times New Roman" panose="02020603050405020304" pitchFamily="18" charset="0"/>
                <a:cs typeface="Times New Roman" panose="02020603050405020304" pitchFamily="18" charset="0"/>
              </a:rPr>
              <a:t> grating</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74788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698" name="Object 2"/>
          <p:cNvGraphicFramePr>
            <a:graphicFrameLocks noChangeAspect="1"/>
          </p:cNvGraphicFramePr>
          <p:nvPr/>
        </p:nvGraphicFramePr>
        <p:xfrm>
          <a:off x="250825" y="333375"/>
          <a:ext cx="8604250" cy="1317625"/>
        </p:xfrm>
        <a:graphic>
          <a:graphicData uri="http://schemas.openxmlformats.org/presentationml/2006/ole">
            <mc:AlternateContent xmlns:mc="http://schemas.openxmlformats.org/markup-compatibility/2006">
              <mc:Choice xmlns:v="urn:schemas-microsoft-com:vml" Requires="v">
                <p:oleObj spid="_x0000_s29727" name="Document" r:id="rId3" imgW="4576150" imgH="702465" progId="Word.Document.8">
                  <p:embed/>
                </p:oleObj>
              </mc:Choice>
              <mc:Fallback>
                <p:oleObj name="Document" r:id="rId3" imgW="4576150" imgH="702465"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333375"/>
                        <a:ext cx="8604250"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9699" name="Picture 3" descr="spectrJ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3713" y="1773238"/>
            <a:ext cx="5495925" cy="4560887"/>
          </a:xfrm>
          <a:prstGeom prst="rect">
            <a:avLst/>
          </a:prstGeom>
          <a:noFill/>
          <a:extLst>
            <a:ext uri="{909E8E84-426E-40DD-AFC4-6F175D3DCCD1}">
              <a14:hiddenFill xmlns:a14="http://schemas.microsoft.com/office/drawing/2010/main">
                <a:solidFill>
                  <a:srgbClr val="FFFFFF"/>
                </a:solidFill>
              </a14:hiddenFill>
            </a:ext>
          </a:extLst>
        </p:spPr>
      </p:pic>
      <p:sp>
        <p:nvSpPr>
          <p:cNvPr id="29700" name="Text Box 4"/>
          <p:cNvSpPr txBox="1">
            <a:spLocks noChangeArrowheads="1"/>
          </p:cNvSpPr>
          <p:nvPr/>
        </p:nvSpPr>
        <p:spPr bwMode="auto">
          <a:xfrm>
            <a:off x="3635375" y="6491288"/>
            <a:ext cx="2660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a:hlinkClick r:id="rId6"/>
              </a:rPr>
              <a:t>Spectrohelioscope.org</a:t>
            </a:r>
            <a:endParaRPr lang="en-US" altLang="en-US" b="1"/>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opticp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454" y="0"/>
            <a:ext cx="8665306" cy="56388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0723" name="Object 3"/>
          <p:cNvGraphicFramePr>
            <a:graphicFrameLocks noChangeAspect="1"/>
          </p:cNvGraphicFramePr>
          <p:nvPr>
            <p:extLst>
              <p:ext uri="{D42A27DB-BD31-4B8C-83A1-F6EECF244321}">
                <p14:modId xmlns:p14="http://schemas.microsoft.com/office/powerpoint/2010/main" val="1427732131"/>
              </p:ext>
            </p:extLst>
          </p:nvPr>
        </p:nvGraphicFramePr>
        <p:xfrm>
          <a:off x="509587" y="5715000"/>
          <a:ext cx="8101013" cy="942975"/>
        </p:xfrm>
        <a:graphic>
          <a:graphicData uri="http://schemas.openxmlformats.org/presentationml/2006/ole">
            <mc:AlternateContent xmlns:mc="http://schemas.openxmlformats.org/markup-compatibility/2006">
              <mc:Choice xmlns:v="urn:schemas-microsoft-com:vml" Requires="v">
                <p:oleObj spid="_x0000_s30750" name="Document" r:id="rId4" imgW="4583698" imgH="534061" progId="Word.Document.8">
                  <p:embed/>
                </p:oleObj>
              </mc:Choice>
              <mc:Fallback>
                <p:oleObj name="Document" r:id="rId4" imgW="4583698" imgH="534061"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9587" y="5715000"/>
                        <a:ext cx="8101013"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images1J"/>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404813"/>
            <a:ext cx="4722812" cy="590391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1747" name="Object 3"/>
          <p:cNvGraphicFramePr>
            <a:graphicFrameLocks noChangeAspect="1"/>
          </p:cNvGraphicFramePr>
          <p:nvPr/>
        </p:nvGraphicFramePr>
        <p:xfrm>
          <a:off x="5508625" y="836613"/>
          <a:ext cx="2943225" cy="571500"/>
        </p:xfrm>
        <a:graphic>
          <a:graphicData uri="http://schemas.openxmlformats.org/presentationml/2006/ole">
            <mc:AlternateContent xmlns:mc="http://schemas.openxmlformats.org/markup-compatibility/2006">
              <mc:Choice xmlns:v="urn:schemas-microsoft-com:vml" Requires="v">
                <p:oleObj spid="_x0000_s31801" name="Document" r:id="rId4" imgW="2957549" imgH="584907" progId="Word.Document.8">
                  <p:embed/>
                </p:oleObj>
              </mc:Choice>
              <mc:Fallback>
                <p:oleObj name="Document" r:id="rId4" imgW="2957549" imgH="584907"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8625" y="836613"/>
                        <a:ext cx="2943225"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748" name="Object 4"/>
          <p:cNvGraphicFramePr>
            <a:graphicFrameLocks noChangeAspect="1"/>
          </p:cNvGraphicFramePr>
          <p:nvPr/>
        </p:nvGraphicFramePr>
        <p:xfrm>
          <a:off x="5435600" y="4629150"/>
          <a:ext cx="3057525" cy="2228850"/>
        </p:xfrm>
        <a:graphic>
          <a:graphicData uri="http://schemas.openxmlformats.org/presentationml/2006/ole">
            <mc:AlternateContent xmlns:mc="http://schemas.openxmlformats.org/markup-compatibility/2006">
              <mc:Choice xmlns:v="urn:schemas-microsoft-com:vml" Requires="v">
                <p:oleObj spid="_x0000_s31802" name="Document" r:id="rId6" imgW="3074730" imgH="2260294" progId="Word.Document.8">
                  <p:embed/>
                </p:oleObj>
              </mc:Choice>
              <mc:Fallback>
                <p:oleObj name="Document" r:id="rId6" imgW="3074730" imgH="2260294" progId="Word.Document.8">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5600" y="4629150"/>
                        <a:ext cx="3057525"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p:cNvGraphicFramePr>
            <a:graphicFrameLocks noChangeAspect="1"/>
          </p:cNvGraphicFramePr>
          <p:nvPr>
            <p:extLst>
              <p:ext uri="{D42A27DB-BD31-4B8C-83A1-F6EECF244321}">
                <p14:modId xmlns:p14="http://schemas.microsoft.com/office/powerpoint/2010/main" val="343532446"/>
              </p:ext>
            </p:extLst>
          </p:nvPr>
        </p:nvGraphicFramePr>
        <p:xfrm>
          <a:off x="517525" y="173038"/>
          <a:ext cx="8229600" cy="6607175"/>
        </p:xfrm>
        <a:graphic>
          <a:graphicData uri="http://schemas.openxmlformats.org/presentationml/2006/ole">
            <mc:AlternateContent xmlns:mc="http://schemas.openxmlformats.org/markup-compatibility/2006">
              <mc:Choice xmlns:v="urn:schemas-microsoft-com:vml" Requires="v">
                <p:oleObj spid="_x0000_s5149" name="Document" r:id="rId3" imgW="4583398" imgH="3686406" progId="Word.Document.8">
                  <p:embed/>
                </p:oleObj>
              </mc:Choice>
              <mc:Fallback>
                <p:oleObj name="Document" r:id="rId3" imgW="4583398" imgH="3686406" progId="Word.Document.8">
                  <p:embed/>
                  <p:pic>
                    <p:nvPicPr>
                      <p:cNvPr id="0" name="Object 2"/>
                      <p:cNvPicPr>
                        <a:picLocks noChangeAspect="1" noChangeArrowheads="1"/>
                      </p:cNvPicPr>
                      <p:nvPr/>
                    </p:nvPicPr>
                    <p:blipFill>
                      <a:blip r:embed="rId4"/>
                      <a:srcRect/>
                      <a:stretch>
                        <a:fillRect/>
                      </a:stretch>
                    </p:blipFill>
                    <p:spPr bwMode="auto">
                      <a:xfrm>
                        <a:off x="517525" y="173038"/>
                        <a:ext cx="8229600" cy="6607175"/>
                      </a:xfrm>
                      <a:prstGeom prst="rect">
                        <a:avLst/>
                      </a:prstGeom>
                      <a:noFill/>
                      <a:ln>
                        <a:noFill/>
                      </a:ln>
                      <a:effectLst/>
                    </p:spPr>
                  </p:pic>
                </p:oleObj>
              </mc:Fallback>
            </mc:AlternateContent>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p:cNvGraphicFramePr>
            <a:graphicFrameLocks noChangeAspect="1"/>
          </p:cNvGraphicFramePr>
          <p:nvPr>
            <p:extLst>
              <p:ext uri="{D42A27DB-BD31-4B8C-83A1-F6EECF244321}">
                <p14:modId xmlns:p14="http://schemas.microsoft.com/office/powerpoint/2010/main" val="2983537857"/>
              </p:ext>
            </p:extLst>
          </p:nvPr>
        </p:nvGraphicFramePr>
        <p:xfrm>
          <a:off x="587375" y="465138"/>
          <a:ext cx="8315325" cy="6159500"/>
        </p:xfrm>
        <a:graphic>
          <a:graphicData uri="http://schemas.openxmlformats.org/presentationml/2006/ole">
            <mc:AlternateContent xmlns:mc="http://schemas.openxmlformats.org/markup-compatibility/2006">
              <mc:Choice xmlns:v="urn:schemas-microsoft-com:vml" Requires="v">
                <p:oleObj spid="_x0000_s6173" name="Document" r:id="rId3" imgW="4583398" imgH="3407596" progId="Word.Document.8">
                  <p:embed/>
                </p:oleObj>
              </mc:Choice>
              <mc:Fallback>
                <p:oleObj name="Document" r:id="rId3" imgW="4583398" imgH="3407596" progId="Word.Document.8">
                  <p:embed/>
                  <p:pic>
                    <p:nvPicPr>
                      <p:cNvPr id="0" name="Object 2"/>
                      <p:cNvPicPr>
                        <a:picLocks noChangeAspect="1" noChangeArrowheads="1"/>
                      </p:cNvPicPr>
                      <p:nvPr/>
                    </p:nvPicPr>
                    <p:blipFill>
                      <a:blip r:embed="rId4"/>
                      <a:srcRect/>
                      <a:stretch>
                        <a:fillRect/>
                      </a:stretch>
                    </p:blipFill>
                    <p:spPr bwMode="auto">
                      <a:xfrm>
                        <a:off x="587375" y="465138"/>
                        <a:ext cx="8315325" cy="615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2"/>
          <p:cNvGraphicFramePr>
            <a:graphicFrameLocks noChangeAspect="1"/>
          </p:cNvGraphicFramePr>
          <p:nvPr>
            <p:extLst>
              <p:ext uri="{D42A27DB-BD31-4B8C-83A1-F6EECF244321}">
                <p14:modId xmlns:p14="http://schemas.microsoft.com/office/powerpoint/2010/main" val="1828790742"/>
              </p:ext>
            </p:extLst>
          </p:nvPr>
        </p:nvGraphicFramePr>
        <p:xfrm>
          <a:off x="403225" y="696913"/>
          <a:ext cx="8135938" cy="4510087"/>
        </p:xfrm>
        <a:graphic>
          <a:graphicData uri="http://schemas.openxmlformats.org/presentationml/2006/ole">
            <mc:AlternateContent xmlns:mc="http://schemas.openxmlformats.org/markup-compatibility/2006">
              <mc:Choice xmlns:v="urn:schemas-microsoft-com:vml" Requires="v">
                <p:oleObj spid="_x0000_s7197" name="Document" r:id="rId3" imgW="4588646" imgH="2551052" progId="Word.Document.8">
                  <p:embed/>
                </p:oleObj>
              </mc:Choice>
              <mc:Fallback>
                <p:oleObj name="Document" r:id="rId3" imgW="4588646" imgH="2551052" progId="Word.Document.8">
                  <p:embed/>
                  <p:pic>
                    <p:nvPicPr>
                      <p:cNvPr id="0" name="Object 2"/>
                      <p:cNvPicPr>
                        <a:picLocks noChangeAspect="1" noChangeArrowheads="1"/>
                      </p:cNvPicPr>
                      <p:nvPr/>
                    </p:nvPicPr>
                    <p:blipFill>
                      <a:blip r:embed="rId4"/>
                      <a:srcRect/>
                      <a:stretch>
                        <a:fillRect/>
                      </a:stretch>
                    </p:blipFill>
                    <p:spPr bwMode="auto">
                      <a:xfrm>
                        <a:off x="403225" y="696913"/>
                        <a:ext cx="8135938" cy="4510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2"/>
          <p:cNvGraphicFramePr>
            <a:graphicFrameLocks noChangeAspect="1"/>
          </p:cNvGraphicFramePr>
          <p:nvPr/>
        </p:nvGraphicFramePr>
        <p:xfrm>
          <a:off x="468313" y="260350"/>
          <a:ext cx="7848600" cy="3006725"/>
        </p:xfrm>
        <a:graphic>
          <a:graphicData uri="http://schemas.openxmlformats.org/presentationml/2006/ole">
            <mc:AlternateContent xmlns:mc="http://schemas.openxmlformats.org/markup-compatibility/2006">
              <mc:Choice xmlns:v="urn:schemas-microsoft-com:vml" Requires="v">
                <p:oleObj spid="_x0000_s8225" name="Document" r:id="rId3" imgW="4583698" imgH="1755081" progId="Word.Document.8">
                  <p:embed/>
                </p:oleObj>
              </mc:Choice>
              <mc:Fallback>
                <p:oleObj name="Document" r:id="rId3" imgW="4583698" imgH="1755081"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260350"/>
                        <a:ext cx="7848600" cy="300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195" name="Picture 3" descr="mwo_tower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0113" y="3068638"/>
            <a:ext cx="2327275" cy="3176587"/>
          </a:xfrm>
          <a:prstGeom prst="rect">
            <a:avLst/>
          </a:prstGeom>
          <a:noFill/>
          <a:extLst>
            <a:ext uri="{909E8E84-426E-40DD-AFC4-6F175D3DCCD1}">
              <a14:hiddenFill xmlns:a14="http://schemas.microsoft.com/office/drawing/2010/main">
                <a:solidFill>
                  <a:srgbClr val="FFFFFF"/>
                </a:solidFill>
              </a14:hiddenFill>
            </a:ext>
          </a:extLst>
        </p:spPr>
      </p:pic>
      <p:sp>
        <p:nvSpPr>
          <p:cNvPr id="8196" name="Text Box 4"/>
          <p:cNvSpPr txBox="1">
            <a:spLocks noChangeArrowheads="1"/>
          </p:cNvSpPr>
          <p:nvPr/>
        </p:nvSpPr>
        <p:spPr bwMode="auto">
          <a:xfrm>
            <a:off x="376238" y="6256338"/>
            <a:ext cx="4400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Mount Wilson Observatory 150-foot tower</a:t>
            </a:r>
          </a:p>
        </p:txBody>
      </p:sp>
      <p:sp>
        <p:nvSpPr>
          <p:cNvPr id="8198" name="Text Box 6"/>
          <p:cNvSpPr txBox="1">
            <a:spLocks noChangeArrowheads="1"/>
          </p:cNvSpPr>
          <p:nvPr/>
        </p:nvSpPr>
        <p:spPr bwMode="auto">
          <a:xfrm>
            <a:off x="5272088" y="6113463"/>
            <a:ext cx="2965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Big Bear Solar Observatory</a:t>
            </a: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28690" y="3068638"/>
            <a:ext cx="3032124" cy="3032124"/>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2"/>
          <p:cNvGraphicFramePr>
            <a:graphicFrameLocks noChangeAspect="1"/>
          </p:cNvGraphicFramePr>
          <p:nvPr>
            <p:extLst>
              <p:ext uri="{D42A27DB-BD31-4B8C-83A1-F6EECF244321}">
                <p14:modId xmlns:p14="http://schemas.microsoft.com/office/powerpoint/2010/main" val="3234241883"/>
              </p:ext>
            </p:extLst>
          </p:nvPr>
        </p:nvGraphicFramePr>
        <p:xfrm>
          <a:off x="188533" y="609600"/>
          <a:ext cx="8803068" cy="5715000"/>
        </p:xfrm>
        <a:graphic>
          <a:graphicData uri="http://schemas.openxmlformats.org/presentationml/2006/ole">
            <mc:AlternateContent xmlns:mc="http://schemas.openxmlformats.org/markup-compatibility/2006">
              <mc:Choice xmlns:v="urn:schemas-microsoft-com:vml" Requires="v">
                <p:oleObj spid="_x0000_s9245" name="Document" r:id="rId3" imgW="4583398" imgH="3188505" progId="Word.Document.8">
                  <p:embed/>
                </p:oleObj>
              </mc:Choice>
              <mc:Fallback>
                <p:oleObj name="Document" r:id="rId3" imgW="4583398" imgH="3188505" progId="Word.Document.8">
                  <p:embed/>
                  <p:pic>
                    <p:nvPicPr>
                      <p:cNvPr id="0" name="Object 2"/>
                      <p:cNvPicPr>
                        <a:picLocks noChangeAspect="1" noChangeArrowheads="1"/>
                      </p:cNvPicPr>
                      <p:nvPr/>
                    </p:nvPicPr>
                    <p:blipFill>
                      <a:blip r:embed="rId4"/>
                      <a:srcRect/>
                      <a:stretch>
                        <a:fillRect/>
                      </a:stretch>
                    </p:blipFill>
                    <p:spPr bwMode="auto">
                      <a:xfrm>
                        <a:off x="188533" y="609600"/>
                        <a:ext cx="8803068" cy="5715000"/>
                      </a:xfrm>
                      <a:prstGeom prst="rect">
                        <a:avLst/>
                      </a:prstGeom>
                      <a:noFill/>
                      <a:ln>
                        <a:noFill/>
                      </a:ln>
                      <a:effectLst/>
                    </p:spPr>
                  </p:pic>
                </p:oleObj>
              </mc:Fallback>
            </mc:AlternateContent>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338"/>
            <a:ext cx="9144000" cy="957262"/>
          </a:xfrm>
        </p:spPr>
        <p:txBody>
          <a:bodyPr rtlCol="0">
            <a:noAutofit/>
          </a:bodyPr>
          <a:lstStyle/>
          <a:p>
            <a:pPr eaLnBrk="1" fontAlgn="auto" hangingPunct="1">
              <a:spcAft>
                <a:spcPts val="0"/>
              </a:spcAft>
              <a:defRPr/>
            </a:pPr>
            <a:r>
              <a:rPr lang="en-US" sz="3200" b="1" dirty="0" smtClean="0">
                <a:solidFill>
                  <a:srgbClr val="FF0000"/>
                </a:solidFill>
                <a:ea typeface="+mj-ea"/>
                <a:cs typeface="+mj-cs"/>
              </a:rPr>
              <a:t>Effect of Telescope Point-Spread Function</a:t>
            </a:r>
            <a:endParaRPr lang="en-US" sz="3200" b="1" dirty="0">
              <a:solidFill>
                <a:srgbClr val="FF0000"/>
              </a:solidFill>
              <a:ea typeface="+mj-ea"/>
              <a:cs typeface="+mj-cs"/>
            </a:endParaRPr>
          </a:p>
        </p:txBody>
      </p:sp>
      <p:sp>
        <p:nvSpPr>
          <p:cNvPr id="55299" name="Slide Number Placeholder 2"/>
          <p:cNvSpPr>
            <a:spLocks noGrp="1"/>
          </p:cNvSpPr>
          <p:nvPr>
            <p:ph type="sldNum" sz="quarter" idx="4294967295"/>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sz="2200">
                <a:solidFill>
                  <a:schemeClr val="tx1"/>
                </a:solidFill>
                <a:latin typeface="Times New Roman" pitchFamily="18" charset="0"/>
                <a:ea typeface="ＭＳ Ｐゴシック" pitchFamily="34" charset="-128"/>
              </a:defRPr>
            </a:lvl1pPr>
            <a:lvl2pPr marL="742950" indent="-285750" algn="l" eaLnBrk="0" hangingPunct="0">
              <a:spcBef>
                <a:spcPct val="20000"/>
              </a:spcBef>
              <a:buChar char="–"/>
              <a:defRPr sz="2000">
                <a:solidFill>
                  <a:schemeClr val="tx1"/>
                </a:solidFill>
                <a:latin typeface="Times New Roman" pitchFamily="18" charset="0"/>
                <a:ea typeface="ＭＳ Ｐゴシック" pitchFamily="34" charset="-128"/>
              </a:defRPr>
            </a:lvl2pPr>
            <a:lvl3pPr marL="1143000" indent="-228600" algn="l" eaLnBrk="0" hangingPunct="0">
              <a:spcBef>
                <a:spcPct val="20000"/>
              </a:spcBef>
              <a:buChar char="•"/>
              <a:defRPr>
                <a:solidFill>
                  <a:schemeClr val="tx1"/>
                </a:solidFill>
                <a:latin typeface="Times New Roman" pitchFamily="18" charset="0"/>
                <a:ea typeface="ＭＳ Ｐゴシック" pitchFamily="34" charset="-128"/>
              </a:defRPr>
            </a:lvl3pPr>
            <a:lvl4pPr marL="1600200" indent="-228600" algn="l" eaLnBrk="0" hangingPunct="0">
              <a:spcBef>
                <a:spcPct val="20000"/>
              </a:spcBef>
              <a:buChar char="–"/>
              <a:defRPr sz="1600">
                <a:solidFill>
                  <a:schemeClr val="tx1"/>
                </a:solidFill>
                <a:latin typeface="Times New Roman" pitchFamily="18" charset="0"/>
                <a:ea typeface="ＭＳ Ｐゴシック" pitchFamily="34" charset="-128"/>
              </a:defRPr>
            </a:lvl4pPr>
            <a:lvl5pPr marL="2057400" indent="-228600" algn="l" eaLnBrk="0" hangingPunct="0">
              <a:spcBef>
                <a:spcPct val="20000"/>
              </a:spcBef>
              <a:buChar char="»"/>
              <a:defRPr sz="14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9pPr>
          </a:lstStyle>
          <a:p>
            <a:pPr algn="r" eaLnBrk="1" hangingPunct="1">
              <a:spcBef>
                <a:spcPct val="0"/>
              </a:spcBef>
              <a:buFontTx/>
              <a:buNone/>
            </a:pPr>
            <a:fld id="{389A20A8-C481-4817-B480-6AF973E0C695}" type="slidenum">
              <a:rPr lang="en-US" altLang="en-US" sz="1200">
                <a:solidFill>
                  <a:srgbClr val="898989"/>
                </a:solidFill>
                <a:latin typeface="Calibri" pitchFamily="34" charset="0"/>
              </a:rPr>
              <a:pPr algn="r" eaLnBrk="1" hangingPunct="1">
                <a:spcBef>
                  <a:spcPct val="0"/>
                </a:spcBef>
                <a:buFontTx/>
                <a:buNone/>
              </a:pPr>
              <a:t>9</a:t>
            </a:fld>
            <a:endParaRPr lang="en-US" altLang="en-US" sz="1200">
              <a:solidFill>
                <a:srgbClr val="898989"/>
              </a:solidFill>
              <a:latin typeface="Calibri" pitchFamily="34" charset="0"/>
            </a:endParaRPr>
          </a:p>
        </p:txBody>
      </p:sp>
      <p:pic>
        <p:nvPicPr>
          <p:cNvPr id="55300" name="Picture 3" descr="int6sim.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7163" y="990600"/>
            <a:ext cx="2890837" cy="2882900"/>
          </a:xfrm>
          <a:prstGeom prst="rect">
            <a:avLst/>
          </a:prstGeom>
          <a:noFill/>
          <a:ln w="38100" cap="sq">
            <a:solidFill>
              <a:srgbClr val="000000"/>
            </a:solidFill>
            <a:miter lim="800000"/>
            <a:headEnd/>
            <a:tailEnd/>
          </a:ln>
          <a:effectLst>
            <a:outerShdw dist="38100" dir="2700000" algn="tl" rotWithShape="0">
              <a:srgbClr val="808080">
                <a:alpha val="42998"/>
              </a:srgbClr>
            </a:outerShdw>
          </a:effectLst>
          <a:extLst>
            <a:ext uri="{909E8E84-426E-40DD-AFC4-6F175D3DCCD1}">
              <a14:hiddenFill xmlns:a14="http://schemas.microsoft.com/office/drawing/2010/main">
                <a:solidFill>
                  <a:srgbClr val="FFFFFF"/>
                </a:solidFill>
              </a14:hiddenFill>
            </a:ext>
          </a:extLst>
        </p:spPr>
      </p:pic>
      <p:pic>
        <p:nvPicPr>
          <p:cNvPr id="55301" name="Picture 4" descr="int6atst.tif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990600"/>
            <a:ext cx="2895600" cy="2882900"/>
          </a:xfrm>
          <a:prstGeom prst="rect">
            <a:avLst/>
          </a:prstGeom>
          <a:noFill/>
          <a:ln w="38100" cap="sq">
            <a:solidFill>
              <a:srgbClr val="000000"/>
            </a:solidFill>
            <a:miter lim="800000"/>
            <a:headEnd/>
            <a:tailEnd/>
          </a:ln>
          <a:effectLst>
            <a:outerShdw dist="38100" dir="2700000" algn="tl" rotWithShape="0">
              <a:srgbClr val="808080">
                <a:alpha val="42998"/>
              </a:srgbClr>
            </a:outerShdw>
          </a:effectLst>
          <a:extLst>
            <a:ext uri="{909E8E84-426E-40DD-AFC4-6F175D3DCCD1}">
              <a14:hiddenFill xmlns:a14="http://schemas.microsoft.com/office/drawing/2010/main">
                <a:solidFill>
                  <a:srgbClr val="FFFFFF"/>
                </a:solidFill>
              </a14:hiddenFill>
            </a:ext>
          </a:extLst>
        </p:spPr>
      </p:pic>
      <p:pic>
        <p:nvPicPr>
          <p:cNvPr id="55302" name="Picture 5" descr="int6nst.tif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89650" y="1000125"/>
            <a:ext cx="2901950" cy="2897188"/>
          </a:xfrm>
          <a:prstGeom prst="rect">
            <a:avLst/>
          </a:prstGeom>
          <a:noFill/>
          <a:ln w="38100" cap="sq">
            <a:solidFill>
              <a:srgbClr val="000000"/>
            </a:solidFill>
            <a:miter lim="800000"/>
            <a:headEnd/>
            <a:tailEnd/>
          </a:ln>
          <a:effectLst>
            <a:outerShdw dist="38100" dir="2700000" algn="tl" rotWithShape="0">
              <a:srgbClr val="808080">
                <a:alpha val="42998"/>
              </a:srgbClr>
            </a:outerShdw>
          </a:effectLst>
          <a:extLst>
            <a:ext uri="{909E8E84-426E-40DD-AFC4-6F175D3DCCD1}">
              <a14:hiddenFill xmlns:a14="http://schemas.microsoft.com/office/drawing/2010/main">
                <a:solidFill>
                  <a:srgbClr val="FFFFFF"/>
                </a:solidFill>
              </a14:hiddenFill>
            </a:ext>
          </a:extLst>
        </p:spPr>
      </p:pic>
      <p:pic>
        <p:nvPicPr>
          <p:cNvPr id="55303" name="Picture 6" descr="int6sst.tif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2400" y="3932238"/>
            <a:ext cx="2895600" cy="2889250"/>
          </a:xfrm>
          <a:prstGeom prst="rect">
            <a:avLst/>
          </a:prstGeom>
          <a:noFill/>
          <a:ln w="38100" cap="sq">
            <a:solidFill>
              <a:srgbClr val="000000"/>
            </a:solidFill>
            <a:miter lim="800000"/>
            <a:headEnd/>
            <a:tailEnd/>
          </a:ln>
          <a:effectLst>
            <a:outerShdw dist="38100" dir="2700000" algn="tl" rotWithShape="0">
              <a:srgbClr val="808080">
                <a:alpha val="42998"/>
              </a:srgbClr>
            </a:outerShdw>
          </a:effectLst>
          <a:extLst>
            <a:ext uri="{909E8E84-426E-40DD-AFC4-6F175D3DCCD1}">
              <a14:hiddenFill xmlns:a14="http://schemas.microsoft.com/office/drawing/2010/main">
                <a:solidFill>
                  <a:srgbClr val="FFFFFF"/>
                </a:solidFill>
              </a14:hiddenFill>
            </a:ext>
          </a:extLst>
        </p:spPr>
      </p:pic>
      <p:pic>
        <p:nvPicPr>
          <p:cNvPr id="55304" name="Picture 7" descr="int6hinode.tiff"/>
          <p:cNvPicPr>
            <a:picLocks noChangeAspect="1"/>
          </p:cNvPicPr>
          <p:nvPr/>
        </p:nvPicPr>
        <p:blipFill>
          <a:blip r:embed="rId7">
            <a:extLst>
              <a:ext uri="{28A0092B-C50C-407E-A947-70E740481C1C}">
                <a14:useLocalDpi xmlns:a14="http://schemas.microsoft.com/office/drawing/2010/main" val="0"/>
              </a:ext>
            </a:extLst>
          </a:blip>
          <a:srcRect t="2451"/>
          <a:stretch>
            <a:fillRect/>
          </a:stretch>
        </p:blipFill>
        <p:spPr bwMode="auto">
          <a:xfrm>
            <a:off x="6092825" y="3962400"/>
            <a:ext cx="2898775" cy="2889250"/>
          </a:xfrm>
          <a:prstGeom prst="rect">
            <a:avLst/>
          </a:prstGeom>
          <a:noFill/>
          <a:ln w="38100" cap="sq">
            <a:solidFill>
              <a:srgbClr val="000000"/>
            </a:solidFill>
            <a:miter lim="800000"/>
            <a:headEnd/>
            <a:tailEnd/>
          </a:ln>
          <a:effectLst>
            <a:outerShdw dist="38100" dir="2700000" algn="tl" rotWithShape="0">
              <a:srgbClr val="808080">
                <a:alpha val="42998"/>
              </a:srgbClr>
            </a:outerShdw>
          </a:effectLst>
          <a:extLst>
            <a:ext uri="{909E8E84-426E-40DD-AFC4-6F175D3DCCD1}">
              <a14:hiddenFill xmlns:a14="http://schemas.microsoft.com/office/drawing/2010/main">
                <a:solidFill>
                  <a:srgbClr val="FFFFFF"/>
                </a:solidFill>
              </a14:hiddenFill>
            </a:ext>
          </a:extLst>
        </p:spPr>
      </p:pic>
      <p:sp>
        <p:nvSpPr>
          <p:cNvPr id="55305" name="TextBox 8"/>
          <p:cNvSpPr txBox="1">
            <a:spLocks noChangeArrowheads="1"/>
          </p:cNvSpPr>
          <p:nvPr/>
        </p:nvSpPr>
        <p:spPr bwMode="auto">
          <a:xfrm>
            <a:off x="3390532" y="4403725"/>
            <a:ext cx="261693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defTabSz="457200" eaLnBrk="0" hangingPunct="0">
              <a:spcBef>
                <a:spcPct val="20000"/>
              </a:spcBef>
              <a:buChar char="•"/>
              <a:defRPr sz="2200">
                <a:solidFill>
                  <a:schemeClr val="tx1"/>
                </a:solidFill>
                <a:latin typeface="Times New Roman" pitchFamily="18" charset="0"/>
                <a:ea typeface="ＭＳ Ｐゴシック" pitchFamily="34" charset="-128"/>
              </a:defRPr>
            </a:lvl1pPr>
            <a:lvl2pPr marL="742950" indent="-285750" algn="l" defTabSz="457200" eaLnBrk="0" hangingPunct="0">
              <a:spcBef>
                <a:spcPct val="20000"/>
              </a:spcBef>
              <a:buChar char="–"/>
              <a:defRPr sz="2000">
                <a:solidFill>
                  <a:schemeClr val="tx1"/>
                </a:solidFill>
                <a:latin typeface="Times New Roman" pitchFamily="18" charset="0"/>
                <a:ea typeface="ＭＳ Ｐゴシック" pitchFamily="34" charset="-128"/>
              </a:defRPr>
            </a:lvl2pPr>
            <a:lvl3pPr marL="1143000" indent="-228600" algn="l" defTabSz="457200" eaLnBrk="0" hangingPunct="0">
              <a:spcBef>
                <a:spcPct val="20000"/>
              </a:spcBef>
              <a:buChar char="•"/>
              <a:defRPr>
                <a:solidFill>
                  <a:schemeClr val="tx1"/>
                </a:solidFill>
                <a:latin typeface="Times New Roman" pitchFamily="18" charset="0"/>
                <a:ea typeface="ＭＳ Ｐゴシック" pitchFamily="34" charset="-128"/>
              </a:defRPr>
            </a:lvl3pPr>
            <a:lvl4pPr marL="1600200" indent="-228600" algn="l" defTabSz="457200" eaLnBrk="0" hangingPunct="0">
              <a:spcBef>
                <a:spcPct val="20000"/>
              </a:spcBef>
              <a:buChar char="–"/>
              <a:defRPr sz="1600">
                <a:solidFill>
                  <a:schemeClr val="tx1"/>
                </a:solidFill>
                <a:latin typeface="Times New Roman" pitchFamily="18" charset="0"/>
                <a:ea typeface="ＭＳ Ｐゴシック" pitchFamily="34" charset="-128"/>
              </a:defRPr>
            </a:lvl4pPr>
            <a:lvl5pPr marL="2057400" indent="-228600" algn="l" defTabSz="457200" eaLnBrk="0" hangingPunct="0">
              <a:spcBef>
                <a:spcPct val="20000"/>
              </a:spcBef>
              <a:buChar char="»"/>
              <a:defRPr sz="1400">
                <a:solidFill>
                  <a:schemeClr val="tx1"/>
                </a:solidFill>
                <a:latin typeface="Times New Roman" pitchFamily="18" charset="0"/>
                <a:ea typeface="ＭＳ Ｐゴシック" pitchFamily="34" charset="-128"/>
              </a:defRPr>
            </a:lvl5pPr>
            <a:lvl6pPr marL="2514600" indent="-228600" defTabSz="4572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6pPr>
            <a:lvl7pPr marL="2971800" indent="-228600" defTabSz="4572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7pPr>
            <a:lvl8pPr marL="3429000" indent="-228600" defTabSz="4572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8pPr>
            <a:lvl9pPr marL="3886200" indent="-228600" defTabSz="4572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9pPr>
          </a:lstStyle>
          <a:p>
            <a:pPr algn="ctr" eaLnBrk="1" hangingPunct="1">
              <a:spcBef>
                <a:spcPct val="0"/>
              </a:spcBef>
              <a:buFontTx/>
              <a:buNone/>
            </a:pPr>
            <a:r>
              <a:rPr lang="en-US" altLang="en-US" sz="1800" dirty="0">
                <a:solidFill>
                  <a:srgbClr val="FF0000"/>
                </a:solidFill>
                <a:latin typeface="Times" pitchFamily="18" charset="0"/>
              </a:rPr>
              <a:t>Simulations, </a:t>
            </a:r>
            <a:r>
              <a:rPr lang="en-US" altLang="en-US" sz="1800" dirty="0" smtClean="0">
                <a:solidFill>
                  <a:srgbClr val="FF0000"/>
                </a:solidFill>
                <a:latin typeface="Times" pitchFamily="18" charset="0"/>
              </a:rPr>
              <a:t>DKIST, </a:t>
            </a:r>
            <a:r>
              <a:rPr lang="en-US" altLang="en-US" sz="1800" dirty="0">
                <a:solidFill>
                  <a:srgbClr val="FF0000"/>
                </a:solidFill>
                <a:latin typeface="Times" pitchFamily="18" charset="0"/>
              </a:rPr>
              <a:t>G</a:t>
            </a:r>
            <a:r>
              <a:rPr lang="en-US" altLang="en-US" sz="1800" dirty="0" smtClean="0">
                <a:solidFill>
                  <a:srgbClr val="FF0000"/>
                </a:solidFill>
                <a:latin typeface="Times" pitchFamily="18" charset="0"/>
              </a:rPr>
              <a:t>ST</a:t>
            </a:r>
            <a:endParaRPr lang="en-US" altLang="en-US" sz="1800" dirty="0">
              <a:solidFill>
                <a:srgbClr val="FF0000"/>
              </a:solidFill>
              <a:latin typeface="Times" pitchFamily="18" charset="0"/>
            </a:endParaRPr>
          </a:p>
          <a:p>
            <a:pPr algn="ctr" eaLnBrk="1" hangingPunct="1">
              <a:spcBef>
                <a:spcPct val="0"/>
              </a:spcBef>
              <a:buFontTx/>
              <a:buNone/>
            </a:pPr>
            <a:r>
              <a:rPr lang="en-US" altLang="en-US" sz="1800" dirty="0">
                <a:solidFill>
                  <a:srgbClr val="FF0000"/>
                </a:solidFill>
                <a:latin typeface="Times" pitchFamily="18" charset="0"/>
              </a:rPr>
              <a:t>SST, Hinode</a:t>
            </a:r>
          </a:p>
        </p:txBody>
      </p:sp>
      <p:cxnSp>
        <p:nvCxnSpPr>
          <p:cNvPr id="55306" name="Straight Arrow Connector 10"/>
          <p:cNvCxnSpPr>
            <a:cxnSpLocks noChangeShapeType="1"/>
          </p:cNvCxnSpPr>
          <p:nvPr/>
        </p:nvCxnSpPr>
        <p:spPr bwMode="auto">
          <a:xfrm flipH="1" flipV="1">
            <a:off x="2895600" y="3733800"/>
            <a:ext cx="990600" cy="669925"/>
          </a:xfrm>
          <a:prstGeom prst="straightConnector1">
            <a:avLst/>
          </a:prstGeom>
          <a:noFill/>
          <a:ln w="25400">
            <a:solidFill>
              <a:schemeClr val="accent1"/>
            </a:solidFill>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5307" name="Straight Arrow Connector 12"/>
          <p:cNvCxnSpPr>
            <a:cxnSpLocks noChangeShapeType="1"/>
          </p:cNvCxnSpPr>
          <p:nvPr/>
        </p:nvCxnSpPr>
        <p:spPr bwMode="auto">
          <a:xfrm flipH="1" flipV="1">
            <a:off x="4800600" y="3733800"/>
            <a:ext cx="152400" cy="669925"/>
          </a:xfrm>
          <a:prstGeom prst="straightConnector1">
            <a:avLst/>
          </a:prstGeom>
          <a:noFill/>
          <a:ln w="25400">
            <a:solidFill>
              <a:schemeClr val="accent1"/>
            </a:solidFill>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5308" name="Straight Arrow Connector 14"/>
          <p:cNvCxnSpPr>
            <a:cxnSpLocks noChangeShapeType="1"/>
          </p:cNvCxnSpPr>
          <p:nvPr/>
        </p:nvCxnSpPr>
        <p:spPr bwMode="auto">
          <a:xfrm flipV="1">
            <a:off x="5562600" y="3733800"/>
            <a:ext cx="990600" cy="669925"/>
          </a:xfrm>
          <a:prstGeom prst="straightConnector1">
            <a:avLst/>
          </a:prstGeom>
          <a:noFill/>
          <a:ln w="25400">
            <a:solidFill>
              <a:schemeClr val="accent1"/>
            </a:solidFill>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5309" name="Straight Arrow Connector 16"/>
          <p:cNvCxnSpPr>
            <a:cxnSpLocks noChangeShapeType="1"/>
          </p:cNvCxnSpPr>
          <p:nvPr/>
        </p:nvCxnSpPr>
        <p:spPr bwMode="auto">
          <a:xfrm flipH="1">
            <a:off x="3124200" y="4876800"/>
            <a:ext cx="914400" cy="228600"/>
          </a:xfrm>
          <a:prstGeom prst="straightConnector1">
            <a:avLst/>
          </a:prstGeom>
          <a:noFill/>
          <a:ln w="25400">
            <a:solidFill>
              <a:schemeClr val="accent1"/>
            </a:solidFill>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5310" name="Straight Arrow Connector 18"/>
          <p:cNvCxnSpPr>
            <a:cxnSpLocks noChangeShapeType="1"/>
          </p:cNvCxnSpPr>
          <p:nvPr/>
        </p:nvCxnSpPr>
        <p:spPr bwMode="auto">
          <a:xfrm>
            <a:off x="5410200" y="4876800"/>
            <a:ext cx="762000" cy="0"/>
          </a:xfrm>
          <a:prstGeom prst="straightConnector1">
            <a:avLst/>
          </a:prstGeom>
          <a:noFill/>
          <a:ln w="25400">
            <a:solidFill>
              <a:schemeClr val="accent1"/>
            </a:solidFill>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55311" name="TextBox 2"/>
          <p:cNvSpPr txBox="1">
            <a:spLocks noChangeArrowheads="1"/>
          </p:cNvSpPr>
          <p:nvPr/>
        </p:nvSpPr>
        <p:spPr bwMode="auto">
          <a:xfrm>
            <a:off x="781050" y="1171575"/>
            <a:ext cx="1638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har char="•"/>
              <a:defRPr sz="2200">
                <a:solidFill>
                  <a:schemeClr val="tx1"/>
                </a:solidFill>
                <a:latin typeface="Times New Roman" pitchFamily="18" charset="0"/>
                <a:ea typeface="ＭＳ Ｐゴシック" pitchFamily="34" charset="-128"/>
              </a:defRPr>
            </a:lvl1pPr>
            <a:lvl2pPr marL="742950" indent="-285750" algn="l" eaLnBrk="0" hangingPunct="0">
              <a:spcBef>
                <a:spcPct val="20000"/>
              </a:spcBef>
              <a:buChar char="–"/>
              <a:defRPr sz="2000">
                <a:solidFill>
                  <a:schemeClr val="tx1"/>
                </a:solidFill>
                <a:latin typeface="Times New Roman" pitchFamily="18" charset="0"/>
                <a:ea typeface="ＭＳ Ｐゴシック" pitchFamily="34" charset="-128"/>
              </a:defRPr>
            </a:lvl2pPr>
            <a:lvl3pPr marL="1143000" indent="-228600" algn="l" eaLnBrk="0" hangingPunct="0">
              <a:spcBef>
                <a:spcPct val="20000"/>
              </a:spcBef>
              <a:buChar char="•"/>
              <a:defRPr>
                <a:solidFill>
                  <a:schemeClr val="tx1"/>
                </a:solidFill>
                <a:latin typeface="Times New Roman" pitchFamily="18" charset="0"/>
                <a:ea typeface="ＭＳ Ｐゴシック" pitchFamily="34" charset="-128"/>
              </a:defRPr>
            </a:lvl3pPr>
            <a:lvl4pPr marL="1600200" indent="-228600" algn="l" eaLnBrk="0" hangingPunct="0">
              <a:spcBef>
                <a:spcPct val="20000"/>
              </a:spcBef>
              <a:buChar char="–"/>
              <a:defRPr sz="1600">
                <a:solidFill>
                  <a:schemeClr val="tx1"/>
                </a:solidFill>
                <a:latin typeface="Times New Roman" pitchFamily="18" charset="0"/>
                <a:ea typeface="ＭＳ Ｐゴシック" pitchFamily="34" charset="-128"/>
              </a:defRPr>
            </a:lvl4pPr>
            <a:lvl5pPr marL="2057400" indent="-228600" algn="l" eaLnBrk="0" hangingPunct="0">
              <a:spcBef>
                <a:spcPct val="20000"/>
              </a:spcBef>
              <a:buChar char="»"/>
              <a:defRPr sz="14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US" altLang="en-US" sz="2000">
                <a:solidFill>
                  <a:schemeClr val="bg1"/>
                </a:solidFill>
                <a:latin typeface="Arial" pitchFamily="34" charset="0"/>
              </a:rPr>
              <a:t>Simulations</a:t>
            </a:r>
          </a:p>
        </p:txBody>
      </p:sp>
      <p:sp>
        <p:nvSpPr>
          <p:cNvPr id="55312" name="TextBox 3"/>
          <p:cNvSpPr txBox="1">
            <a:spLocks noChangeArrowheads="1"/>
          </p:cNvSpPr>
          <p:nvPr/>
        </p:nvSpPr>
        <p:spPr bwMode="auto">
          <a:xfrm>
            <a:off x="4038600" y="1177925"/>
            <a:ext cx="136306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har char="•"/>
              <a:defRPr sz="2200">
                <a:solidFill>
                  <a:schemeClr val="tx1"/>
                </a:solidFill>
                <a:latin typeface="Times New Roman" pitchFamily="18" charset="0"/>
                <a:ea typeface="ＭＳ Ｐゴシック" pitchFamily="34" charset="-128"/>
              </a:defRPr>
            </a:lvl1pPr>
            <a:lvl2pPr marL="742950" indent="-285750" algn="l" eaLnBrk="0" hangingPunct="0">
              <a:spcBef>
                <a:spcPct val="20000"/>
              </a:spcBef>
              <a:buChar char="–"/>
              <a:defRPr sz="2000">
                <a:solidFill>
                  <a:schemeClr val="tx1"/>
                </a:solidFill>
                <a:latin typeface="Times New Roman" pitchFamily="18" charset="0"/>
                <a:ea typeface="ＭＳ Ｐゴシック" pitchFamily="34" charset="-128"/>
              </a:defRPr>
            </a:lvl2pPr>
            <a:lvl3pPr marL="1143000" indent="-228600" algn="l" eaLnBrk="0" hangingPunct="0">
              <a:spcBef>
                <a:spcPct val="20000"/>
              </a:spcBef>
              <a:buChar char="•"/>
              <a:defRPr>
                <a:solidFill>
                  <a:schemeClr val="tx1"/>
                </a:solidFill>
                <a:latin typeface="Times New Roman" pitchFamily="18" charset="0"/>
                <a:ea typeface="ＭＳ Ｐゴシック" pitchFamily="34" charset="-128"/>
              </a:defRPr>
            </a:lvl3pPr>
            <a:lvl4pPr marL="1600200" indent="-228600" algn="l" eaLnBrk="0" hangingPunct="0">
              <a:spcBef>
                <a:spcPct val="20000"/>
              </a:spcBef>
              <a:buChar char="–"/>
              <a:defRPr sz="1600">
                <a:solidFill>
                  <a:schemeClr val="tx1"/>
                </a:solidFill>
                <a:latin typeface="Times New Roman" pitchFamily="18" charset="0"/>
                <a:ea typeface="ＭＳ Ｐゴシック" pitchFamily="34" charset="-128"/>
              </a:defRPr>
            </a:lvl4pPr>
            <a:lvl5pPr marL="2057400" indent="-228600" algn="l" eaLnBrk="0" hangingPunct="0">
              <a:spcBef>
                <a:spcPct val="20000"/>
              </a:spcBef>
              <a:buChar char="»"/>
              <a:defRPr sz="14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US" altLang="en-US" sz="2000" dirty="0" smtClean="0">
                <a:solidFill>
                  <a:schemeClr val="bg1"/>
                </a:solidFill>
                <a:latin typeface="Arial" pitchFamily="34" charset="0"/>
              </a:rPr>
              <a:t>DKIST </a:t>
            </a:r>
            <a:r>
              <a:rPr lang="en-US" altLang="en-US" sz="2000" dirty="0">
                <a:solidFill>
                  <a:schemeClr val="bg1"/>
                </a:solidFill>
                <a:latin typeface="Arial" pitchFamily="34" charset="0"/>
              </a:rPr>
              <a:t>4m</a:t>
            </a:r>
          </a:p>
        </p:txBody>
      </p:sp>
      <p:sp>
        <p:nvSpPr>
          <p:cNvPr id="55313" name="TextBox 4"/>
          <p:cNvSpPr txBox="1">
            <a:spLocks noChangeArrowheads="1"/>
          </p:cNvSpPr>
          <p:nvPr/>
        </p:nvSpPr>
        <p:spPr bwMode="auto">
          <a:xfrm>
            <a:off x="7086600" y="1177925"/>
            <a:ext cx="134703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har char="•"/>
              <a:defRPr sz="2200">
                <a:solidFill>
                  <a:schemeClr val="tx1"/>
                </a:solidFill>
                <a:latin typeface="Times New Roman" pitchFamily="18" charset="0"/>
                <a:ea typeface="ＭＳ Ｐゴシック" pitchFamily="34" charset="-128"/>
              </a:defRPr>
            </a:lvl1pPr>
            <a:lvl2pPr marL="742950" indent="-285750" algn="l" eaLnBrk="0" hangingPunct="0">
              <a:spcBef>
                <a:spcPct val="20000"/>
              </a:spcBef>
              <a:buChar char="–"/>
              <a:defRPr sz="2000">
                <a:solidFill>
                  <a:schemeClr val="tx1"/>
                </a:solidFill>
                <a:latin typeface="Times New Roman" pitchFamily="18" charset="0"/>
                <a:ea typeface="ＭＳ Ｐゴシック" pitchFamily="34" charset="-128"/>
              </a:defRPr>
            </a:lvl2pPr>
            <a:lvl3pPr marL="1143000" indent="-228600" algn="l" eaLnBrk="0" hangingPunct="0">
              <a:spcBef>
                <a:spcPct val="20000"/>
              </a:spcBef>
              <a:buChar char="•"/>
              <a:defRPr>
                <a:solidFill>
                  <a:schemeClr val="tx1"/>
                </a:solidFill>
                <a:latin typeface="Times New Roman" pitchFamily="18" charset="0"/>
                <a:ea typeface="ＭＳ Ｐゴシック" pitchFamily="34" charset="-128"/>
              </a:defRPr>
            </a:lvl3pPr>
            <a:lvl4pPr marL="1600200" indent="-228600" algn="l" eaLnBrk="0" hangingPunct="0">
              <a:spcBef>
                <a:spcPct val="20000"/>
              </a:spcBef>
              <a:buChar char="–"/>
              <a:defRPr sz="1600">
                <a:solidFill>
                  <a:schemeClr val="tx1"/>
                </a:solidFill>
                <a:latin typeface="Times New Roman" pitchFamily="18" charset="0"/>
                <a:ea typeface="ＭＳ Ｐゴシック" pitchFamily="34" charset="-128"/>
              </a:defRPr>
            </a:lvl4pPr>
            <a:lvl5pPr marL="2057400" indent="-228600" algn="l" eaLnBrk="0" hangingPunct="0">
              <a:spcBef>
                <a:spcPct val="20000"/>
              </a:spcBef>
              <a:buChar char="»"/>
              <a:defRPr sz="14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US" altLang="en-US" sz="2000" dirty="0">
                <a:solidFill>
                  <a:schemeClr val="bg1"/>
                </a:solidFill>
                <a:latin typeface="Arial" pitchFamily="34" charset="0"/>
              </a:rPr>
              <a:t>G</a:t>
            </a:r>
            <a:r>
              <a:rPr lang="en-US" altLang="en-US" sz="2000" dirty="0" smtClean="0">
                <a:solidFill>
                  <a:schemeClr val="bg1"/>
                </a:solidFill>
                <a:latin typeface="Arial" pitchFamily="34" charset="0"/>
              </a:rPr>
              <a:t>ST </a:t>
            </a:r>
            <a:r>
              <a:rPr lang="en-US" altLang="en-US" sz="2000" dirty="0">
                <a:solidFill>
                  <a:schemeClr val="bg1"/>
                </a:solidFill>
                <a:latin typeface="Arial" pitchFamily="34" charset="0"/>
              </a:rPr>
              <a:t>1.6m</a:t>
            </a:r>
          </a:p>
        </p:txBody>
      </p:sp>
      <p:sp>
        <p:nvSpPr>
          <p:cNvPr id="55314" name="TextBox 5"/>
          <p:cNvSpPr txBox="1">
            <a:spLocks noChangeArrowheads="1"/>
          </p:cNvSpPr>
          <p:nvPr/>
        </p:nvSpPr>
        <p:spPr bwMode="auto">
          <a:xfrm>
            <a:off x="973138" y="4203700"/>
            <a:ext cx="11255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har char="•"/>
              <a:defRPr sz="2200">
                <a:solidFill>
                  <a:schemeClr val="tx1"/>
                </a:solidFill>
                <a:latin typeface="Times New Roman" pitchFamily="18" charset="0"/>
                <a:ea typeface="ＭＳ Ｐゴシック" pitchFamily="34" charset="-128"/>
              </a:defRPr>
            </a:lvl1pPr>
            <a:lvl2pPr marL="742950" indent="-285750" algn="l" eaLnBrk="0" hangingPunct="0">
              <a:spcBef>
                <a:spcPct val="20000"/>
              </a:spcBef>
              <a:buChar char="–"/>
              <a:defRPr sz="2000">
                <a:solidFill>
                  <a:schemeClr val="tx1"/>
                </a:solidFill>
                <a:latin typeface="Times New Roman" pitchFamily="18" charset="0"/>
                <a:ea typeface="ＭＳ Ｐゴシック" pitchFamily="34" charset="-128"/>
              </a:defRPr>
            </a:lvl2pPr>
            <a:lvl3pPr marL="1143000" indent="-228600" algn="l" eaLnBrk="0" hangingPunct="0">
              <a:spcBef>
                <a:spcPct val="20000"/>
              </a:spcBef>
              <a:buChar char="•"/>
              <a:defRPr>
                <a:solidFill>
                  <a:schemeClr val="tx1"/>
                </a:solidFill>
                <a:latin typeface="Times New Roman" pitchFamily="18" charset="0"/>
                <a:ea typeface="ＭＳ Ｐゴシック" pitchFamily="34" charset="-128"/>
              </a:defRPr>
            </a:lvl3pPr>
            <a:lvl4pPr marL="1600200" indent="-228600" algn="l" eaLnBrk="0" hangingPunct="0">
              <a:spcBef>
                <a:spcPct val="20000"/>
              </a:spcBef>
              <a:buChar char="–"/>
              <a:defRPr sz="1600">
                <a:solidFill>
                  <a:schemeClr val="tx1"/>
                </a:solidFill>
                <a:latin typeface="Times New Roman" pitchFamily="18" charset="0"/>
                <a:ea typeface="ＭＳ Ｐゴシック" pitchFamily="34" charset="-128"/>
              </a:defRPr>
            </a:lvl4pPr>
            <a:lvl5pPr marL="2057400" indent="-228600" algn="l" eaLnBrk="0" hangingPunct="0">
              <a:spcBef>
                <a:spcPct val="20000"/>
              </a:spcBef>
              <a:buChar char="»"/>
              <a:defRPr sz="14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US" altLang="en-US" sz="2000">
                <a:solidFill>
                  <a:schemeClr val="bg1"/>
                </a:solidFill>
                <a:latin typeface="Arial" pitchFamily="34" charset="0"/>
              </a:rPr>
              <a:t>SST 1m</a:t>
            </a:r>
          </a:p>
        </p:txBody>
      </p:sp>
      <p:sp>
        <p:nvSpPr>
          <p:cNvPr id="55315" name="TextBox 6"/>
          <p:cNvSpPr txBox="1">
            <a:spLocks noChangeArrowheads="1"/>
          </p:cNvSpPr>
          <p:nvPr/>
        </p:nvSpPr>
        <p:spPr bwMode="auto">
          <a:xfrm>
            <a:off x="6588125" y="4203700"/>
            <a:ext cx="23082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har char="•"/>
              <a:defRPr sz="2200">
                <a:solidFill>
                  <a:schemeClr val="tx1"/>
                </a:solidFill>
                <a:latin typeface="Times New Roman" pitchFamily="18" charset="0"/>
                <a:ea typeface="ＭＳ Ｐゴシック" pitchFamily="34" charset="-128"/>
              </a:defRPr>
            </a:lvl1pPr>
            <a:lvl2pPr marL="742950" indent="-285750" algn="l" eaLnBrk="0" hangingPunct="0">
              <a:spcBef>
                <a:spcPct val="20000"/>
              </a:spcBef>
              <a:buChar char="–"/>
              <a:defRPr sz="2000">
                <a:solidFill>
                  <a:schemeClr val="tx1"/>
                </a:solidFill>
                <a:latin typeface="Times New Roman" pitchFamily="18" charset="0"/>
                <a:ea typeface="ＭＳ Ｐゴシック" pitchFamily="34" charset="-128"/>
              </a:defRPr>
            </a:lvl2pPr>
            <a:lvl3pPr marL="1143000" indent="-228600" algn="l" eaLnBrk="0" hangingPunct="0">
              <a:spcBef>
                <a:spcPct val="20000"/>
              </a:spcBef>
              <a:buChar char="•"/>
              <a:defRPr>
                <a:solidFill>
                  <a:schemeClr val="tx1"/>
                </a:solidFill>
                <a:latin typeface="Times New Roman" pitchFamily="18" charset="0"/>
                <a:ea typeface="ＭＳ Ｐゴシック" pitchFamily="34" charset="-128"/>
              </a:defRPr>
            </a:lvl3pPr>
            <a:lvl4pPr marL="1600200" indent="-228600" algn="l" eaLnBrk="0" hangingPunct="0">
              <a:spcBef>
                <a:spcPct val="20000"/>
              </a:spcBef>
              <a:buChar char="–"/>
              <a:defRPr sz="1600">
                <a:solidFill>
                  <a:schemeClr val="tx1"/>
                </a:solidFill>
                <a:latin typeface="Times New Roman" pitchFamily="18" charset="0"/>
                <a:ea typeface="ＭＳ Ｐゴシック" pitchFamily="34" charset="-128"/>
              </a:defRPr>
            </a:lvl4pPr>
            <a:lvl5pPr marL="2057400" indent="-228600" algn="l" eaLnBrk="0" hangingPunct="0">
              <a:spcBef>
                <a:spcPct val="20000"/>
              </a:spcBef>
              <a:buChar char="»"/>
              <a:defRPr sz="14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14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US" altLang="en-US" sz="2000">
                <a:solidFill>
                  <a:schemeClr val="bg1"/>
                </a:solidFill>
                <a:latin typeface="Arial" pitchFamily="34" charset="0"/>
              </a:rPr>
              <a:t>Hinode SOT 0.5m</a:t>
            </a:r>
          </a:p>
        </p:txBody>
      </p:sp>
    </p:spTree>
    <p:extLst>
      <p:ext uri="{BB962C8B-B14F-4D97-AF65-F5344CB8AC3E}">
        <p14:creationId xmlns:p14="http://schemas.microsoft.com/office/powerpoint/2010/main" val="7786735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0.3|26.7|0.4|22.3|35.8|1.1"/>
</p:tagLst>
</file>

<file path=ppt/tags/tag2.xml><?xml version="1.0" encoding="utf-8"?>
<p:tagLst xmlns:a="http://schemas.openxmlformats.org/drawingml/2006/main" xmlns:r="http://schemas.openxmlformats.org/officeDocument/2006/relationships" xmlns:p="http://schemas.openxmlformats.org/presentationml/2006/main">
  <p:tag name="TIMING" val="|20.3|26.7|0.4|22.3|35.8|1.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5246</TotalTime>
  <Words>1004</Words>
  <Application>Microsoft Office PowerPoint</Application>
  <PresentationFormat>On-screen Show (4:3)</PresentationFormat>
  <Paragraphs>103</Paragraphs>
  <Slides>39</Slides>
  <Notes>8</Notes>
  <HiddenSlides>0</HiddenSlides>
  <MMClips>0</MMClips>
  <ScaleCrop>false</ScaleCrop>
  <HeadingPairs>
    <vt:vector size="6" baseType="variant">
      <vt:variant>
        <vt:lpstr>Theme</vt:lpstr>
      </vt:variant>
      <vt:variant>
        <vt:i4>1</vt:i4>
      </vt:variant>
      <vt:variant>
        <vt:lpstr>Embedded OLE Servers</vt:lpstr>
      </vt:variant>
      <vt:variant>
        <vt:i4>5</vt:i4>
      </vt:variant>
      <vt:variant>
        <vt:lpstr>Slide Titles</vt:lpstr>
      </vt:variant>
      <vt:variant>
        <vt:i4>39</vt:i4>
      </vt:variant>
    </vt:vector>
  </HeadingPairs>
  <TitlesOfParts>
    <vt:vector size="45" baseType="lpstr">
      <vt:lpstr>Default Design</vt:lpstr>
      <vt:lpstr>Document</vt:lpstr>
      <vt:lpstr>Microsoft Word 97 - 2003 Document</vt:lpstr>
      <vt:lpstr>Equation</vt:lpstr>
      <vt:lpstr>Acrobat Document</vt:lpstr>
      <vt:lpstr>MathType 6.0 Equation</vt:lpstr>
      <vt:lpstr>   3. Tools for Solar Observations-I  Solar telescopes. Resolution, MTF, seeing. High resolution telescopes. Spectrographs.   </vt:lpstr>
      <vt:lpstr>Types of Solar Observations</vt:lpstr>
      <vt:lpstr>Limitations</vt:lpstr>
      <vt:lpstr>PowerPoint Presentation</vt:lpstr>
      <vt:lpstr>PowerPoint Presentation</vt:lpstr>
      <vt:lpstr>PowerPoint Presentation</vt:lpstr>
      <vt:lpstr>PowerPoint Presentation</vt:lpstr>
      <vt:lpstr>PowerPoint Presentation</vt:lpstr>
      <vt:lpstr>Effect of Telescope Point-Spread Function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DKIST optics</vt:lpstr>
      <vt:lpstr>PowerPoint Presentation</vt:lpstr>
      <vt:lpstr>PowerPoint Presentation</vt:lpstr>
      <vt:lpstr>PowerPoint Presentation</vt:lpstr>
      <vt:lpstr>Adaptive Optics at 1.6m Telescope BBSO</vt:lpstr>
      <vt:lpstr>PowerPoint Presentation</vt:lpstr>
      <vt:lpstr>PowerPoint Presentation</vt:lpstr>
      <vt:lpstr>PowerPoint Presentation</vt:lpstr>
      <vt:lpstr>G-band with AO-308 (9/04/12)</vt:lpstr>
      <vt:lpstr>G-band with AO-308 (9/06/12)</vt:lpstr>
      <vt:lpstr>Third Generation AO: Multi-Conjugate AO  in Collaboration with NSO/SP &amp; KIS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Stanford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Tools for Solar Observation</dc:title>
  <dc:creator>Alexander Kosovichev</dc:creator>
  <cp:lastModifiedBy>sasha</cp:lastModifiedBy>
  <cp:revision>45</cp:revision>
  <cp:lastPrinted>2018-09-11T16:32:37Z</cp:lastPrinted>
  <dcterms:created xsi:type="dcterms:W3CDTF">2008-03-06T05:14:46Z</dcterms:created>
  <dcterms:modified xsi:type="dcterms:W3CDTF">2018-09-11T18:44:43Z</dcterms:modified>
</cp:coreProperties>
</file>