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Default Extension="avi" ContentType="video/avi"/>
  <Default Extension="doc" ContentType="application/msword"/>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1"/>
  </p:notesMasterIdLst>
  <p:handoutMasterIdLst>
    <p:handoutMasterId r:id="rId42"/>
  </p:handoutMasterIdLst>
  <p:sldIdLst>
    <p:sldId id="320" r:id="rId3"/>
    <p:sldId id="278" r:id="rId4"/>
    <p:sldId id="279" r:id="rId5"/>
    <p:sldId id="280" r:id="rId6"/>
    <p:sldId id="355" r:id="rId7"/>
    <p:sldId id="356" r:id="rId8"/>
    <p:sldId id="281" r:id="rId9"/>
    <p:sldId id="282" r:id="rId10"/>
    <p:sldId id="283" r:id="rId11"/>
    <p:sldId id="357" r:id="rId12"/>
    <p:sldId id="358" r:id="rId13"/>
    <p:sldId id="359" r:id="rId14"/>
    <p:sldId id="364" r:id="rId15"/>
    <p:sldId id="321" r:id="rId16"/>
    <p:sldId id="322" r:id="rId17"/>
    <p:sldId id="346" r:id="rId18"/>
    <p:sldId id="347" r:id="rId19"/>
    <p:sldId id="326" r:id="rId20"/>
    <p:sldId id="327" r:id="rId21"/>
    <p:sldId id="328" r:id="rId22"/>
    <p:sldId id="329" r:id="rId23"/>
    <p:sldId id="330" r:id="rId24"/>
    <p:sldId id="332" r:id="rId25"/>
    <p:sldId id="333" r:id="rId26"/>
    <p:sldId id="334" r:id="rId27"/>
    <p:sldId id="335" r:id="rId28"/>
    <p:sldId id="336" r:id="rId29"/>
    <p:sldId id="354" r:id="rId30"/>
    <p:sldId id="323" r:id="rId31"/>
    <p:sldId id="360" r:id="rId32"/>
    <p:sldId id="362" r:id="rId33"/>
    <p:sldId id="363" r:id="rId34"/>
    <p:sldId id="349" r:id="rId35"/>
    <p:sldId id="350" r:id="rId36"/>
    <p:sldId id="352" r:id="rId37"/>
    <p:sldId id="324" r:id="rId38"/>
    <p:sldId id="325" r:id="rId39"/>
    <p:sldId id="353" r:id="rId40"/>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0" d="100"/>
          <a:sy n="110" d="100"/>
        </p:scale>
        <p:origin x="60" y="1284"/>
      </p:cViewPr>
      <p:guideLst>
        <p:guide orient="horz" pos="2160"/>
        <p:guide pos="2880"/>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image" Target="../media/image43.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image" Target="../media/image54.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image" Target="../media/image70.e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image" Target="../media/image7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248" cy="480223"/>
          </a:xfrm>
          <a:prstGeom prst="rect">
            <a:avLst/>
          </a:prstGeom>
        </p:spPr>
        <p:txBody>
          <a:bodyPr vert="horz" lIns="94083" tIns="47041" rIns="94083" bIns="47041" rtlCol="0"/>
          <a:lstStyle>
            <a:lvl1pPr algn="l">
              <a:defRPr sz="1200"/>
            </a:lvl1pPr>
          </a:lstStyle>
          <a:p>
            <a:endParaRPr lang="en-US"/>
          </a:p>
        </p:txBody>
      </p:sp>
      <p:sp>
        <p:nvSpPr>
          <p:cNvPr id="3" name="Date Placeholder 2"/>
          <p:cNvSpPr>
            <a:spLocks noGrp="1"/>
          </p:cNvSpPr>
          <p:nvPr>
            <p:ph type="dt" sz="quarter" idx="1"/>
          </p:nvPr>
        </p:nvSpPr>
        <p:spPr>
          <a:xfrm>
            <a:off x="4143312" y="1"/>
            <a:ext cx="3170248" cy="480223"/>
          </a:xfrm>
          <a:prstGeom prst="rect">
            <a:avLst/>
          </a:prstGeom>
        </p:spPr>
        <p:txBody>
          <a:bodyPr vert="horz" lIns="94083" tIns="47041" rIns="94083" bIns="47041" rtlCol="0"/>
          <a:lstStyle>
            <a:lvl1pPr algn="r">
              <a:defRPr sz="1200"/>
            </a:lvl1pPr>
          </a:lstStyle>
          <a:p>
            <a:fld id="{2D59F88A-19A6-4CC6-8FF7-32BD9704506D}" type="datetimeFigureOut">
              <a:rPr lang="en-US" smtClean="0"/>
              <a:t>9/16/2018</a:t>
            </a:fld>
            <a:endParaRPr lang="en-US"/>
          </a:p>
        </p:txBody>
      </p:sp>
      <p:sp>
        <p:nvSpPr>
          <p:cNvPr id="4" name="Footer Placeholder 3"/>
          <p:cNvSpPr>
            <a:spLocks noGrp="1"/>
          </p:cNvSpPr>
          <p:nvPr>
            <p:ph type="ftr" sz="quarter" idx="2"/>
          </p:nvPr>
        </p:nvSpPr>
        <p:spPr>
          <a:xfrm>
            <a:off x="0" y="9119350"/>
            <a:ext cx="3170248" cy="480223"/>
          </a:xfrm>
          <a:prstGeom prst="rect">
            <a:avLst/>
          </a:prstGeom>
        </p:spPr>
        <p:txBody>
          <a:bodyPr vert="horz" lIns="94083" tIns="47041" rIns="94083" bIns="47041" rtlCol="0" anchor="b"/>
          <a:lstStyle>
            <a:lvl1pPr algn="l">
              <a:defRPr sz="1200"/>
            </a:lvl1pPr>
          </a:lstStyle>
          <a:p>
            <a:endParaRPr lang="en-US"/>
          </a:p>
        </p:txBody>
      </p:sp>
      <p:sp>
        <p:nvSpPr>
          <p:cNvPr id="5" name="Slide Number Placeholder 4"/>
          <p:cNvSpPr>
            <a:spLocks noGrp="1"/>
          </p:cNvSpPr>
          <p:nvPr>
            <p:ph type="sldNum" sz="quarter" idx="3"/>
          </p:nvPr>
        </p:nvSpPr>
        <p:spPr>
          <a:xfrm>
            <a:off x="4143312" y="9119350"/>
            <a:ext cx="3170248" cy="480223"/>
          </a:xfrm>
          <a:prstGeom prst="rect">
            <a:avLst/>
          </a:prstGeom>
        </p:spPr>
        <p:txBody>
          <a:bodyPr vert="horz" lIns="94083" tIns="47041" rIns="94083" bIns="47041" rtlCol="0" anchor="b"/>
          <a:lstStyle>
            <a:lvl1pPr algn="r">
              <a:defRPr sz="1200"/>
            </a:lvl1pPr>
          </a:lstStyle>
          <a:p>
            <a:fld id="{28597D11-98AC-4BC6-AFCD-3991813D50EC}" type="slidenum">
              <a:rPr lang="en-US" smtClean="0"/>
              <a:t>‹#›</a:t>
            </a:fld>
            <a:endParaRPr lang="en-US"/>
          </a:p>
        </p:txBody>
      </p:sp>
    </p:spTree>
    <p:extLst>
      <p:ext uri="{BB962C8B-B14F-4D97-AF65-F5344CB8AC3E}">
        <p14:creationId xmlns:p14="http://schemas.microsoft.com/office/powerpoint/2010/main" val="1247683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170139" cy="479538"/>
          </a:xfrm>
          <a:prstGeom prst="rect">
            <a:avLst/>
          </a:prstGeom>
        </p:spPr>
        <p:txBody>
          <a:bodyPr vert="horz" lIns="89228" tIns="44614" rIns="89228" bIns="44614" rtlCol="0"/>
          <a:lstStyle>
            <a:lvl1pPr algn="l">
              <a:defRPr sz="1100"/>
            </a:lvl1pPr>
          </a:lstStyle>
          <a:p>
            <a:endParaRPr lang="en-US"/>
          </a:p>
        </p:txBody>
      </p:sp>
      <p:sp>
        <p:nvSpPr>
          <p:cNvPr id="3" name="Date Placeholder 2"/>
          <p:cNvSpPr>
            <a:spLocks noGrp="1"/>
          </p:cNvSpPr>
          <p:nvPr>
            <p:ph type="dt" idx="1"/>
          </p:nvPr>
        </p:nvSpPr>
        <p:spPr>
          <a:xfrm>
            <a:off x="4143427" y="2"/>
            <a:ext cx="3170139" cy="479538"/>
          </a:xfrm>
          <a:prstGeom prst="rect">
            <a:avLst/>
          </a:prstGeom>
        </p:spPr>
        <p:txBody>
          <a:bodyPr vert="horz" lIns="89228" tIns="44614" rIns="89228" bIns="44614" rtlCol="0"/>
          <a:lstStyle>
            <a:lvl1pPr algn="r">
              <a:defRPr sz="1100"/>
            </a:lvl1pPr>
          </a:lstStyle>
          <a:p>
            <a:fld id="{4C95D0FA-E382-4173-B1FA-CF534E7AD6B9}" type="datetimeFigureOut">
              <a:rPr lang="en-US" smtClean="0"/>
              <a:t>9/16/2018</a:t>
            </a:fld>
            <a:endParaRPr lang="en-US"/>
          </a:p>
        </p:txBody>
      </p:sp>
      <p:sp>
        <p:nvSpPr>
          <p:cNvPr id="4" name="Slide Image Placeholder 3"/>
          <p:cNvSpPr>
            <a:spLocks noGrp="1" noRot="1" noChangeAspect="1"/>
          </p:cNvSpPr>
          <p:nvPr>
            <p:ph type="sldImg" idx="2"/>
          </p:nvPr>
        </p:nvSpPr>
        <p:spPr>
          <a:xfrm>
            <a:off x="1258888" y="720725"/>
            <a:ext cx="4797425" cy="3598863"/>
          </a:xfrm>
          <a:prstGeom prst="rect">
            <a:avLst/>
          </a:prstGeom>
          <a:noFill/>
          <a:ln w="12700">
            <a:solidFill>
              <a:prstClr val="black"/>
            </a:solidFill>
          </a:ln>
        </p:spPr>
        <p:txBody>
          <a:bodyPr vert="horz" lIns="89228" tIns="44614" rIns="89228" bIns="44614" rtlCol="0" anchor="ctr"/>
          <a:lstStyle/>
          <a:p>
            <a:endParaRPr lang="en-US"/>
          </a:p>
        </p:txBody>
      </p:sp>
      <p:sp>
        <p:nvSpPr>
          <p:cNvPr id="5" name="Notes Placeholder 4"/>
          <p:cNvSpPr>
            <a:spLocks noGrp="1"/>
          </p:cNvSpPr>
          <p:nvPr>
            <p:ph type="body" sz="quarter" idx="3"/>
          </p:nvPr>
        </p:nvSpPr>
        <p:spPr>
          <a:xfrm>
            <a:off x="731195" y="4560085"/>
            <a:ext cx="5852814" cy="4320317"/>
          </a:xfrm>
          <a:prstGeom prst="rect">
            <a:avLst/>
          </a:prstGeom>
        </p:spPr>
        <p:txBody>
          <a:bodyPr vert="horz" lIns="89228" tIns="44614" rIns="89228" bIns="4461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72"/>
            <a:ext cx="3170139" cy="479538"/>
          </a:xfrm>
          <a:prstGeom prst="rect">
            <a:avLst/>
          </a:prstGeom>
        </p:spPr>
        <p:txBody>
          <a:bodyPr vert="horz" lIns="89228" tIns="44614" rIns="89228" bIns="44614" rtlCol="0" anchor="b"/>
          <a:lstStyle>
            <a:lvl1pPr algn="l">
              <a:defRPr sz="1100"/>
            </a:lvl1pPr>
          </a:lstStyle>
          <a:p>
            <a:endParaRPr lang="en-US"/>
          </a:p>
        </p:txBody>
      </p:sp>
      <p:sp>
        <p:nvSpPr>
          <p:cNvPr id="7" name="Slide Number Placeholder 6"/>
          <p:cNvSpPr>
            <a:spLocks noGrp="1"/>
          </p:cNvSpPr>
          <p:nvPr>
            <p:ph type="sldNum" sz="quarter" idx="5"/>
          </p:nvPr>
        </p:nvSpPr>
        <p:spPr>
          <a:xfrm>
            <a:off x="4143427" y="9120172"/>
            <a:ext cx="3170139" cy="479538"/>
          </a:xfrm>
          <a:prstGeom prst="rect">
            <a:avLst/>
          </a:prstGeom>
        </p:spPr>
        <p:txBody>
          <a:bodyPr vert="horz" lIns="89228" tIns="44614" rIns="89228" bIns="44614" rtlCol="0" anchor="b"/>
          <a:lstStyle>
            <a:lvl1pPr algn="r">
              <a:defRPr sz="1100"/>
            </a:lvl1pPr>
          </a:lstStyle>
          <a:p>
            <a:fld id="{84CF14AB-9851-4DF5-960B-1D81C2CE88BC}" type="slidenum">
              <a:rPr lang="en-US" smtClean="0"/>
              <a:t>‹#›</a:t>
            </a:fld>
            <a:endParaRPr lang="en-US"/>
          </a:p>
        </p:txBody>
      </p:sp>
    </p:spTree>
    <p:extLst>
      <p:ext uri="{BB962C8B-B14F-4D97-AF65-F5344CB8AC3E}">
        <p14:creationId xmlns:p14="http://schemas.microsoft.com/office/powerpoint/2010/main" val="3041936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txBox="1">
            <a:spLocks noGrp="1" noChangeArrowheads="1"/>
          </p:cNvSpPr>
          <p:nvPr/>
        </p:nvSpPr>
        <p:spPr bwMode="auto">
          <a:xfrm>
            <a:off x="4142963" y="9119326"/>
            <a:ext cx="3170582" cy="4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06" tIns="48503" rIns="97006" bIns="48503" anchor="b"/>
          <a:lstStyle>
            <a:lvl1pPr algn="l" defTabSz="931863" eaLnBrk="0" hangingPunct="0">
              <a:spcBef>
                <a:spcPct val="30000"/>
              </a:spcBef>
              <a:defRPr sz="1200">
                <a:solidFill>
                  <a:schemeClr val="tx1"/>
                </a:solidFill>
                <a:latin typeface="Times New Roman" pitchFamily="18" charset="0"/>
                <a:ea typeface="MS PGothic" pitchFamily="34" charset="-128"/>
              </a:defRPr>
            </a:lvl1pPr>
            <a:lvl2pPr marL="742950" indent="-285750" algn="l" defTabSz="931863" eaLnBrk="0" hangingPunct="0">
              <a:spcBef>
                <a:spcPct val="30000"/>
              </a:spcBef>
              <a:defRPr sz="1200">
                <a:solidFill>
                  <a:schemeClr val="tx1"/>
                </a:solidFill>
                <a:latin typeface="Times New Roman" pitchFamily="18" charset="0"/>
                <a:ea typeface="MS PGothic" pitchFamily="34" charset="-128"/>
              </a:defRPr>
            </a:lvl2pPr>
            <a:lvl3pPr marL="1143000" indent="-228600" algn="l" defTabSz="931863" eaLnBrk="0" hangingPunct="0">
              <a:spcBef>
                <a:spcPct val="30000"/>
              </a:spcBef>
              <a:defRPr sz="1200">
                <a:solidFill>
                  <a:schemeClr val="tx1"/>
                </a:solidFill>
                <a:latin typeface="Times New Roman" pitchFamily="18" charset="0"/>
                <a:ea typeface="MS PGothic" pitchFamily="34" charset="-128"/>
              </a:defRPr>
            </a:lvl3pPr>
            <a:lvl4pPr marL="1600200" indent="-228600" algn="l" defTabSz="931863" eaLnBrk="0" hangingPunct="0">
              <a:spcBef>
                <a:spcPct val="30000"/>
              </a:spcBef>
              <a:defRPr sz="1200">
                <a:solidFill>
                  <a:schemeClr val="tx1"/>
                </a:solidFill>
                <a:latin typeface="Times New Roman" pitchFamily="18" charset="0"/>
                <a:ea typeface="MS PGothic" pitchFamily="34" charset="-128"/>
              </a:defRPr>
            </a:lvl4pPr>
            <a:lvl5pPr marL="2057400" indent="-228600" algn="l" defTabSz="931863" eaLnBrk="0" hangingPunct="0">
              <a:spcBef>
                <a:spcPct val="30000"/>
              </a:spcBef>
              <a:defRPr sz="1200">
                <a:solidFill>
                  <a:schemeClr val="tx1"/>
                </a:solidFill>
                <a:latin typeface="Times New Roman" pitchFamily="18" charset="0"/>
                <a:ea typeface="MS PGothic" pitchFamily="34" charset="-128"/>
              </a:defRPr>
            </a:lvl5pPr>
            <a:lvl6pPr marL="2514600" indent="-228600" defTabSz="931863"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31863"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31863"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31863"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algn="r" eaLnBrk="1" hangingPunct="1">
              <a:spcBef>
                <a:spcPct val="0"/>
              </a:spcBef>
            </a:pPr>
            <a:fld id="{B4AD8AB0-FA43-4D31-824C-E50980AE692B}" type="slidenum">
              <a:rPr lang="zh-CN" altLang="en-US" smtClean="0">
                <a:solidFill>
                  <a:prstClr val="black"/>
                </a:solidFill>
                <a:latin typeface="Arial" pitchFamily="34" charset="0"/>
              </a:rPr>
              <a:pPr algn="r" eaLnBrk="1" hangingPunct="1">
                <a:spcBef>
                  <a:spcPct val="0"/>
                </a:spcBef>
              </a:pPr>
              <a:t>34</a:t>
            </a:fld>
            <a:endParaRPr lang="en-US" altLang="zh-CN" smtClean="0">
              <a:solidFill>
                <a:prstClr val="black"/>
              </a:solidFill>
              <a:latin typeface="Arial" pitchFamily="34" charset="0"/>
            </a:endParaRPr>
          </a:p>
        </p:txBody>
      </p:sp>
      <p:sp>
        <p:nvSpPr>
          <p:cNvPr id="25602"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smtClean="0">
                <a:ea typeface="SimSun" pitchFamily="2" charset="-122"/>
              </a:rPr>
              <a:t>VIS replaced VIM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txBox="1">
            <a:spLocks noGrp="1" noChangeArrowheads="1"/>
          </p:cNvSpPr>
          <p:nvPr/>
        </p:nvSpPr>
        <p:spPr bwMode="auto">
          <a:xfrm>
            <a:off x="4143375" y="9118601"/>
            <a:ext cx="3170238" cy="481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69" tIns="47335" rIns="94669" bIns="47335" anchor="b"/>
          <a:lstStyle>
            <a:lvl1pPr algn="l" defTabSz="969963" eaLnBrk="0" hangingPunct="0">
              <a:spcBef>
                <a:spcPct val="30000"/>
              </a:spcBef>
              <a:defRPr sz="1200">
                <a:solidFill>
                  <a:schemeClr val="tx1"/>
                </a:solidFill>
                <a:latin typeface="Times New Roman" pitchFamily="18" charset="0"/>
                <a:ea typeface="MS PGothic" pitchFamily="34" charset="-128"/>
              </a:defRPr>
            </a:lvl1pPr>
            <a:lvl2pPr marL="742950" indent="-285750" algn="l" defTabSz="969963" eaLnBrk="0" hangingPunct="0">
              <a:spcBef>
                <a:spcPct val="30000"/>
              </a:spcBef>
              <a:defRPr sz="1200">
                <a:solidFill>
                  <a:schemeClr val="tx1"/>
                </a:solidFill>
                <a:latin typeface="Times New Roman" pitchFamily="18" charset="0"/>
                <a:ea typeface="MS PGothic" pitchFamily="34" charset="-128"/>
              </a:defRPr>
            </a:lvl2pPr>
            <a:lvl3pPr marL="1143000" indent="-228600" algn="l" defTabSz="969963" eaLnBrk="0" hangingPunct="0">
              <a:spcBef>
                <a:spcPct val="30000"/>
              </a:spcBef>
              <a:defRPr sz="1200">
                <a:solidFill>
                  <a:schemeClr val="tx1"/>
                </a:solidFill>
                <a:latin typeface="Times New Roman" pitchFamily="18" charset="0"/>
                <a:ea typeface="MS PGothic" pitchFamily="34" charset="-128"/>
              </a:defRPr>
            </a:lvl3pPr>
            <a:lvl4pPr marL="1600200" indent="-228600" algn="l" defTabSz="969963" eaLnBrk="0" hangingPunct="0">
              <a:spcBef>
                <a:spcPct val="30000"/>
              </a:spcBef>
              <a:defRPr sz="1200">
                <a:solidFill>
                  <a:schemeClr val="tx1"/>
                </a:solidFill>
                <a:latin typeface="Times New Roman" pitchFamily="18" charset="0"/>
                <a:ea typeface="MS PGothic" pitchFamily="34" charset="-128"/>
              </a:defRPr>
            </a:lvl4pPr>
            <a:lvl5pPr marL="2057400" indent="-228600" algn="l" defTabSz="969963" eaLnBrk="0" hangingPunct="0">
              <a:spcBef>
                <a:spcPct val="30000"/>
              </a:spcBef>
              <a:defRPr sz="1200">
                <a:solidFill>
                  <a:schemeClr val="tx1"/>
                </a:solidFill>
                <a:latin typeface="Times New Roman" pitchFamily="18" charset="0"/>
                <a:ea typeface="MS PGothic" pitchFamily="34" charset="-128"/>
              </a:defRPr>
            </a:lvl5pPr>
            <a:lvl6pPr marL="2514600" indent="-228600" defTabSz="969963"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69963"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69963"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69963"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algn="r" eaLnBrk="1" hangingPunct="1">
              <a:spcBef>
                <a:spcPct val="0"/>
              </a:spcBef>
            </a:pPr>
            <a:fld id="{9E18B66D-7200-4119-A252-4B926AC9C70B}" type="slidenum">
              <a:rPr lang="zh-CN" altLang="en-US" b="0">
                <a:latin typeface="Arial" pitchFamily="34" charset="0"/>
              </a:rPr>
              <a:pPr algn="r" eaLnBrk="1" hangingPunct="1">
                <a:spcBef>
                  <a:spcPct val="0"/>
                </a:spcBef>
              </a:pPr>
              <a:t>35</a:t>
            </a:fld>
            <a:endParaRPr lang="en-US" altLang="zh-CN" b="0">
              <a:latin typeface="Arial" pitchFamily="34"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smtClean="0">
                <a:ea typeface="SimSun" pitchFamily="2" charset="-122"/>
              </a:rPr>
              <a:t>The 1</a:t>
            </a:r>
            <a:r>
              <a:rPr lang="en-US" altLang="zh-CN" baseline="30000" smtClean="0">
                <a:ea typeface="SimSun" pitchFamily="2" charset="-122"/>
              </a:rPr>
              <a:t>st</a:t>
            </a:r>
            <a:r>
              <a:rPr lang="en-US" altLang="zh-CN" smtClean="0">
                <a:ea typeface="SimSun" pitchFamily="2" charset="-122"/>
              </a:rPr>
              <a:t> light observations of VIS on 22May2013 have revealed quite good image quality. </a:t>
            </a:r>
          </a:p>
          <a:p>
            <a:pPr eaLnBrk="1" hangingPunct="1"/>
            <a:r>
              <a:rPr lang="en-US" altLang="zh-CN" smtClean="0">
                <a:ea typeface="SimSun" pitchFamily="2" charset="-122"/>
              </a:rPr>
              <a:t>This image was taken in the line center of Ha line. </a:t>
            </a:r>
          </a:p>
          <a:p>
            <a:pPr eaLnBrk="1" hangingPunct="1"/>
            <a:r>
              <a:rPr lang="en-US" altLang="zh-CN" smtClean="0">
                <a:ea typeface="SimSun" pitchFamily="2" charset="-122"/>
              </a:rPr>
              <a:t>And this movie illustrates a spectroscopic scan over the Ha line.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004AB9DA-03FC-4DCB-98AB-51C130A629F2}" type="slidenum">
              <a:rPr lang="en-US" altLang="en-US" smtClean="0"/>
              <a:pPr/>
              <a:t>‹#›</a:t>
            </a:fld>
            <a:endParaRPr lang="en-US" altLang="en-US"/>
          </a:p>
        </p:txBody>
      </p:sp>
    </p:spTree>
    <p:extLst>
      <p:ext uri="{BB962C8B-B14F-4D97-AF65-F5344CB8AC3E}">
        <p14:creationId xmlns:p14="http://schemas.microsoft.com/office/powerpoint/2010/main" val="3126938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BDA51D39-A442-4F95-8BB5-2845FFE6798E}" type="slidenum">
              <a:rPr lang="en-US" altLang="en-US" smtClean="0"/>
              <a:pPr/>
              <a:t>‹#›</a:t>
            </a:fld>
            <a:endParaRPr lang="en-US" altLang="en-US"/>
          </a:p>
        </p:txBody>
      </p:sp>
    </p:spTree>
    <p:extLst>
      <p:ext uri="{BB962C8B-B14F-4D97-AF65-F5344CB8AC3E}">
        <p14:creationId xmlns:p14="http://schemas.microsoft.com/office/powerpoint/2010/main" val="2599011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8D7FCDBB-1D0F-452E-92A1-EC5CCB9D80C8}" type="slidenum">
              <a:rPr lang="en-US" altLang="en-US" smtClean="0"/>
              <a:pPr/>
              <a:t>‹#›</a:t>
            </a:fld>
            <a:endParaRPr lang="en-US" altLang="en-US"/>
          </a:p>
        </p:txBody>
      </p:sp>
    </p:spTree>
    <p:extLst>
      <p:ext uri="{BB962C8B-B14F-4D97-AF65-F5344CB8AC3E}">
        <p14:creationId xmlns:p14="http://schemas.microsoft.com/office/powerpoint/2010/main" val="1041969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njit_Admin_footer_P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69013"/>
            <a:ext cx="91440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3384550" y="6129338"/>
            <a:ext cx="35655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bg1"/>
                </a:solidFill>
                <a:latin typeface="Arial" charset="0"/>
                <a:ea typeface="ＭＳ Ｐゴシック" pitchFamily="-112" charset="-128"/>
              </a:defRPr>
            </a:lvl1pPr>
            <a:lvl2pPr marL="742950" indent="-285750" eaLnBrk="0" hangingPunct="0">
              <a:defRPr sz="2000" b="1">
                <a:solidFill>
                  <a:schemeClr val="bg1"/>
                </a:solidFill>
                <a:latin typeface="Arial" charset="0"/>
                <a:ea typeface="ＭＳ Ｐゴシック" pitchFamily="-112" charset="-128"/>
              </a:defRPr>
            </a:lvl2pPr>
            <a:lvl3pPr marL="1143000" indent="-228600" eaLnBrk="0" hangingPunct="0">
              <a:defRPr sz="2000" b="1">
                <a:solidFill>
                  <a:schemeClr val="bg1"/>
                </a:solidFill>
                <a:latin typeface="Arial" charset="0"/>
                <a:ea typeface="ＭＳ Ｐゴシック" pitchFamily="-112" charset="-128"/>
              </a:defRPr>
            </a:lvl3pPr>
            <a:lvl4pPr marL="1600200" indent="-228600" eaLnBrk="0" hangingPunct="0">
              <a:defRPr sz="2000" b="1">
                <a:solidFill>
                  <a:schemeClr val="bg1"/>
                </a:solidFill>
                <a:latin typeface="Arial" charset="0"/>
                <a:ea typeface="ＭＳ Ｐゴシック" pitchFamily="-112" charset="-128"/>
              </a:defRPr>
            </a:lvl4pPr>
            <a:lvl5pPr marL="2057400" indent="-228600" eaLnBrk="0" hangingPunct="0">
              <a:defRPr sz="2000" b="1">
                <a:solidFill>
                  <a:schemeClr val="bg1"/>
                </a:solidFill>
                <a:latin typeface="Arial" charset="0"/>
                <a:ea typeface="ＭＳ Ｐゴシック" pitchFamily="-112" charset="-128"/>
              </a:defRPr>
            </a:lvl5pPr>
            <a:lvl6pPr marL="2514600" indent="-228600" algn="r" eaLnBrk="0" fontAlgn="base" hangingPunct="0">
              <a:spcBef>
                <a:spcPct val="0"/>
              </a:spcBef>
              <a:spcAft>
                <a:spcPct val="0"/>
              </a:spcAft>
              <a:defRPr sz="2000" b="1">
                <a:solidFill>
                  <a:schemeClr val="bg1"/>
                </a:solidFill>
                <a:latin typeface="Arial" charset="0"/>
                <a:ea typeface="ＭＳ Ｐゴシック" pitchFamily="-112" charset="-128"/>
              </a:defRPr>
            </a:lvl6pPr>
            <a:lvl7pPr marL="2971800" indent="-228600" algn="r" eaLnBrk="0" fontAlgn="base" hangingPunct="0">
              <a:spcBef>
                <a:spcPct val="0"/>
              </a:spcBef>
              <a:spcAft>
                <a:spcPct val="0"/>
              </a:spcAft>
              <a:defRPr sz="2000" b="1">
                <a:solidFill>
                  <a:schemeClr val="bg1"/>
                </a:solidFill>
                <a:latin typeface="Arial" charset="0"/>
                <a:ea typeface="ＭＳ Ｐゴシック" pitchFamily="-112" charset="-128"/>
              </a:defRPr>
            </a:lvl7pPr>
            <a:lvl8pPr marL="3429000" indent="-228600" algn="r" eaLnBrk="0" fontAlgn="base" hangingPunct="0">
              <a:spcBef>
                <a:spcPct val="0"/>
              </a:spcBef>
              <a:spcAft>
                <a:spcPct val="0"/>
              </a:spcAft>
              <a:defRPr sz="2000" b="1">
                <a:solidFill>
                  <a:schemeClr val="bg1"/>
                </a:solidFill>
                <a:latin typeface="Arial" charset="0"/>
                <a:ea typeface="ＭＳ Ｐゴシック" pitchFamily="-112" charset="-128"/>
              </a:defRPr>
            </a:lvl8pPr>
            <a:lvl9pPr marL="3886200" indent="-228600" algn="r" eaLnBrk="0" fontAlgn="base" hangingPunct="0">
              <a:spcBef>
                <a:spcPct val="0"/>
              </a:spcBef>
              <a:spcAft>
                <a:spcPct val="0"/>
              </a:spcAft>
              <a:defRPr sz="2000" b="1">
                <a:solidFill>
                  <a:schemeClr val="bg1"/>
                </a:solidFill>
                <a:latin typeface="Arial" charset="0"/>
                <a:ea typeface="ＭＳ Ｐゴシック" pitchFamily="-112" charset="-128"/>
              </a:defRPr>
            </a:lvl9pPr>
          </a:lstStyle>
          <a:p>
            <a:pPr>
              <a:spcBef>
                <a:spcPct val="50000"/>
              </a:spcBef>
              <a:defRPr/>
            </a:pPr>
            <a:r>
              <a:rPr lang="en-US" sz="1800" i="1" smtClean="0">
                <a:solidFill>
                  <a:srgbClr val="F8F2DA"/>
                </a:solidFill>
              </a:rPr>
              <a:t>Big Bear Solar Observatory </a:t>
            </a:r>
          </a:p>
        </p:txBody>
      </p:sp>
      <p:pic>
        <p:nvPicPr>
          <p:cNvPr id="6" name="Picture 6" descr="bbso-new-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152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5970" name="Rectangle 2"/>
          <p:cNvSpPr>
            <a:spLocks noGrp="1" noChangeArrowheads="1"/>
          </p:cNvSpPr>
          <p:nvPr>
            <p:ph type="ctrTitle"/>
          </p:nvPr>
        </p:nvSpPr>
        <p:spPr>
          <a:xfrm>
            <a:off x="685800" y="1052513"/>
            <a:ext cx="7772400" cy="1470025"/>
          </a:xfrm>
        </p:spPr>
        <p:txBody>
          <a:bodyPr/>
          <a:lstStyle>
            <a:lvl1pPr>
              <a:defRPr/>
            </a:lvl1pPr>
          </a:lstStyle>
          <a:p>
            <a:pPr lvl="0"/>
            <a:r>
              <a:rPr lang="en-US" noProof="0" smtClean="0"/>
              <a:t>Click to edit Master title style</a:t>
            </a:r>
          </a:p>
        </p:txBody>
      </p:sp>
      <p:sp>
        <p:nvSpPr>
          <p:cNvPr id="595971" name="Rectangle 3"/>
          <p:cNvSpPr>
            <a:spLocks noGrp="1" noChangeArrowheads="1"/>
          </p:cNvSpPr>
          <p:nvPr>
            <p:ph type="subTitle" idx="1"/>
          </p:nvPr>
        </p:nvSpPr>
        <p:spPr>
          <a:xfrm>
            <a:off x="684213" y="2852738"/>
            <a:ext cx="6400800" cy="1752600"/>
          </a:xfrm>
        </p:spPr>
        <p:txBody>
          <a:bodyPr/>
          <a:lstStyle>
            <a:lvl1pPr marL="0" indent="0" algn="ctr">
              <a:buFontTx/>
              <a:buNone/>
              <a:defRPr/>
            </a:lvl1pPr>
          </a:lstStyle>
          <a:p>
            <a:pPr lvl="0"/>
            <a:r>
              <a:rPr lang="en-US" noProof="0" smtClean="0"/>
              <a:t>Click to edit Master subtitle style</a:t>
            </a:r>
          </a:p>
        </p:txBody>
      </p:sp>
    </p:spTree>
    <p:extLst>
      <p:ext uri="{BB962C8B-B14F-4D97-AF65-F5344CB8AC3E}">
        <p14:creationId xmlns:p14="http://schemas.microsoft.com/office/powerpoint/2010/main" val="370747728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5734878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75204391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2235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8475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331558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9932189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1059205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273415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7628317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530B0AAC-CCFD-4BD5-B0CD-71337AD80443}" type="slidenum">
              <a:rPr lang="en-US" altLang="en-US" smtClean="0"/>
              <a:pPr/>
              <a:t>‹#›</a:t>
            </a:fld>
            <a:endParaRPr lang="en-US" altLang="en-US"/>
          </a:p>
        </p:txBody>
      </p:sp>
    </p:spTree>
    <p:extLst>
      <p:ext uri="{BB962C8B-B14F-4D97-AF65-F5344CB8AC3E}">
        <p14:creationId xmlns:p14="http://schemas.microsoft.com/office/powerpoint/2010/main" val="2088557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2046090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644737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1650" y="912813"/>
            <a:ext cx="1943100" cy="51831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22350" y="912813"/>
            <a:ext cx="5676900" cy="51831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5771970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1022350" y="912813"/>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2235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984750" y="1981200"/>
            <a:ext cx="3810000" cy="4114800"/>
          </a:xfrm>
        </p:spPr>
        <p:txBody>
          <a:bodyPr/>
          <a:lstStyle/>
          <a:p>
            <a:pPr lvl="0"/>
            <a:endParaRPr lang="en-US" noProof="0" smtClean="0"/>
          </a:p>
        </p:txBody>
      </p:sp>
    </p:spTree>
    <p:extLst>
      <p:ext uri="{BB962C8B-B14F-4D97-AF65-F5344CB8AC3E}">
        <p14:creationId xmlns:p14="http://schemas.microsoft.com/office/powerpoint/2010/main" val="103961489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2350" y="912813"/>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2235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98475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98475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46524992"/>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022350" y="912813"/>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02235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98475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02235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98475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1368014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FD72CDD5-F7A0-4250-B784-3148CB92F7DC}" type="slidenum">
              <a:rPr lang="en-US" altLang="en-US" smtClean="0"/>
              <a:pPr/>
              <a:t>‹#›</a:t>
            </a:fld>
            <a:endParaRPr lang="en-US" altLang="en-US"/>
          </a:p>
        </p:txBody>
      </p:sp>
    </p:spTree>
    <p:extLst>
      <p:ext uri="{BB962C8B-B14F-4D97-AF65-F5344CB8AC3E}">
        <p14:creationId xmlns:p14="http://schemas.microsoft.com/office/powerpoint/2010/main" val="212763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6B0BE2A2-3111-4A9A-A5EE-501D6FF42B16}" type="slidenum">
              <a:rPr lang="en-US" altLang="en-US" smtClean="0"/>
              <a:pPr/>
              <a:t>‹#›</a:t>
            </a:fld>
            <a:endParaRPr lang="en-US" altLang="en-US"/>
          </a:p>
        </p:txBody>
      </p:sp>
    </p:spTree>
    <p:extLst>
      <p:ext uri="{BB962C8B-B14F-4D97-AF65-F5344CB8AC3E}">
        <p14:creationId xmlns:p14="http://schemas.microsoft.com/office/powerpoint/2010/main" val="134529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4E05F5C4-735F-47A9-9B40-9DEFA47125D7}" type="slidenum">
              <a:rPr lang="en-US" altLang="en-US" smtClean="0"/>
              <a:pPr/>
              <a:t>‹#›</a:t>
            </a:fld>
            <a:endParaRPr lang="en-US" altLang="en-US"/>
          </a:p>
        </p:txBody>
      </p:sp>
    </p:spTree>
    <p:extLst>
      <p:ext uri="{BB962C8B-B14F-4D97-AF65-F5344CB8AC3E}">
        <p14:creationId xmlns:p14="http://schemas.microsoft.com/office/powerpoint/2010/main" val="479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81AD145-1F99-4CE0-9F54-F047424022EE}" type="slidenum">
              <a:rPr lang="en-US" altLang="en-US" smtClean="0"/>
              <a:pPr/>
              <a:t>‹#›</a:t>
            </a:fld>
            <a:endParaRPr lang="en-US" altLang="en-US"/>
          </a:p>
        </p:txBody>
      </p:sp>
    </p:spTree>
    <p:extLst>
      <p:ext uri="{BB962C8B-B14F-4D97-AF65-F5344CB8AC3E}">
        <p14:creationId xmlns:p14="http://schemas.microsoft.com/office/powerpoint/2010/main" val="1007794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CD259BFC-F917-4347-A24D-E24F0B8846AC}" type="slidenum">
              <a:rPr lang="en-US" altLang="en-US" smtClean="0"/>
              <a:pPr/>
              <a:t>‹#›</a:t>
            </a:fld>
            <a:endParaRPr lang="en-US" altLang="en-US"/>
          </a:p>
        </p:txBody>
      </p:sp>
    </p:spTree>
    <p:extLst>
      <p:ext uri="{BB962C8B-B14F-4D97-AF65-F5344CB8AC3E}">
        <p14:creationId xmlns:p14="http://schemas.microsoft.com/office/powerpoint/2010/main" val="2948584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301712A-F550-4772-B2C4-94FC9A3A440F}" type="slidenum">
              <a:rPr lang="en-US" altLang="en-US" smtClean="0"/>
              <a:pPr/>
              <a:t>‹#›</a:t>
            </a:fld>
            <a:endParaRPr lang="en-US" altLang="en-US"/>
          </a:p>
        </p:txBody>
      </p:sp>
    </p:spTree>
    <p:extLst>
      <p:ext uri="{BB962C8B-B14F-4D97-AF65-F5344CB8AC3E}">
        <p14:creationId xmlns:p14="http://schemas.microsoft.com/office/powerpoint/2010/main" val="3223614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597C870F-5EA3-49CC-932C-B36D2744D28A}" type="slidenum">
              <a:rPr lang="en-US" altLang="en-US" smtClean="0"/>
              <a:pPr/>
              <a:t>‹#›</a:t>
            </a:fld>
            <a:endParaRPr lang="en-US" altLang="en-US"/>
          </a:p>
        </p:txBody>
      </p:sp>
    </p:spTree>
    <p:extLst>
      <p:ext uri="{BB962C8B-B14F-4D97-AF65-F5344CB8AC3E}">
        <p14:creationId xmlns:p14="http://schemas.microsoft.com/office/powerpoint/2010/main" val="2392642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jpeg"/><Relationship Id="rId2" Type="http://schemas.openxmlformats.org/officeDocument/2006/relationships/slideLayout" Target="../slideLayouts/slideLayout13.xml"/><Relationship Id="rId16"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7AFDDC-AE69-45CD-97E6-90C747D6D088}" type="slidenum">
              <a:rPr lang="en-US" altLang="en-US" smtClean="0"/>
              <a:pPr/>
              <a:t>‹#›</a:t>
            </a:fld>
            <a:endParaRPr lang="en-US" altLang="en-US"/>
          </a:p>
        </p:txBody>
      </p:sp>
    </p:spTree>
    <p:extLst>
      <p:ext uri="{BB962C8B-B14F-4D97-AF65-F5344CB8AC3E}">
        <p14:creationId xmlns:p14="http://schemas.microsoft.com/office/powerpoint/2010/main" val="19054059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22350" y="912813"/>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Slide Title Here</a:t>
            </a:r>
          </a:p>
        </p:txBody>
      </p:sp>
      <p:sp>
        <p:nvSpPr>
          <p:cNvPr id="1027" name="Rectangle 3"/>
          <p:cNvSpPr>
            <a:spLocks noGrp="1" noChangeArrowheads="1"/>
          </p:cNvSpPr>
          <p:nvPr>
            <p:ph type="body" idx="1"/>
          </p:nvPr>
        </p:nvSpPr>
        <p:spPr bwMode="auto">
          <a:xfrm>
            <a:off x="102235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8" name="Picture 4" descr="njit_Admin_footer_PP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6069013"/>
            <a:ext cx="918845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 Box 5"/>
          <p:cNvSpPr txBox="1">
            <a:spLocks noChangeArrowheads="1"/>
          </p:cNvSpPr>
          <p:nvPr/>
        </p:nvSpPr>
        <p:spPr bwMode="auto">
          <a:xfrm>
            <a:off x="3384550" y="6129338"/>
            <a:ext cx="35655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bg1"/>
                </a:solidFill>
                <a:latin typeface="Arial" charset="0"/>
                <a:ea typeface="ＭＳ Ｐゴシック" pitchFamily="-112" charset="-128"/>
              </a:defRPr>
            </a:lvl1pPr>
            <a:lvl2pPr marL="742950" indent="-285750" eaLnBrk="0" hangingPunct="0">
              <a:defRPr sz="2000" b="1">
                <a:solidFill>
                  <a:schemeClr val="bg1"/>
                </a:solidFill>
                <a:latin typeface="Arial" charset="0"/>
                <a:ea typeface="ＭＳ Ｐゴシック" pitchFamily="-112" charset="-128"/>
              </a:defRPr>
            </a:lvl2pPr>
            <a:lvl3pPr marL="1143000" indent="-228600" eaLnBrk="0" hangingPunct="0">
              <a:defRPr sz="2000" b="1">
                <a:solidFill>
                  <a:schemeClr val="bg1"/>
                </a:solidFill>
                <a:latin typeface="Arial" charset="0"/>
                <a:ea typeface="ＭＳ Ｐゴシック" pitchFamily="-112" charset="-128"/>
              </a:defRPr>
            </a:lvl3pPr>
            <a:lvl4pPr marL="1600200" indent="-228600" eaLnBrk="0" hangingPunct="0">
              <a:defRPr sz="2000" b="1">
                <a:solidFill>
                  <a:schemeClr val="bg1"/>
                </a:solidFill>
                <a:latin typeface="Arial" charset="0"/>
                <a:ea typeface="ＭＳ Ｐゴシック" pitchFamily="-112" charset="-128"/>
              </a:defRPr>
            </a:lvl4pPr>
            <a:lvl5pPr marL="2057400" indent="-228600" eaLnBrk="0" hangingPunct="0">
              <a:defRPr sz="2000" b="1">
                <a:solidFill>
                  <a:schemeClr val="bg1"/>
                </a:solidFill>
                <a:latin typeface="Arial" charset="0"/>
                <a:ea typeface="ＭＳ Ｐゴシック" pitchFamily="-112" charset="-128"/>
              </a:defRPr>
            </a:lvl5pPr>
            <a:lvl6pPr marL="2514600" indent="-228600" algn="r" eaLnBrk="0" fontAlgn="base" hangingPunct="0">
              <a:spcBef>
                <a:spcPct val="0"/>
              </a:spcBef>
              <a:spcAft>
                <a:spcPct val="0"/>
              </a:spcAft>
              <a:defRPr sz="2000" b="1">
                <a:solidFill>
                  <a:schemeClr val="bg1"/>
                </a:solidFill>
                <a:latin typeface="Arial" charset="0"/>
                <a:ea typeface="ＭＳ Ｐゴシック" pitchFamily="-112" charset="-128"/>
              </a:defRPr>
            </a:lvl6pPr>
            <a:lvl7pPr marL="2971800" indent="-228600" algn="r" eaLnBrk="0" fontAlgn="base" hangingPunct="0">
              <a:spcBef>
                <a:spcPct val="0"/>
              </a:spcBef>
              <a:spcAft>
                <a:spcPct val="0"/>
              </a:spcAft>
              <a:defRPr sz="2000" b="1">
                <a:solidFill>
                  <a:schemeClr val="bg1"/>
                </a:solidFill>
                <a:latin typeface="Arial" charset="0"/>
                <a:ea typeface="ＭＳ Ｐゴシック" pitchFamily="-112" charset="-128"/>
              </a:defRPr>
            </a:lvl7pPr>
            <a:lvl8pPr marL="3429000" indent="-228600" algn="r" eaLnBrk="0" fontAlgn="base" hangingPunct="0">
              <a:spcBef>
                <a:spcPct val="0"/>
              </a:spcBef>
              <a:spcAft>
                <a:spcPct val="0"/>
              </a:spcAft>
              <a:defRPr sz="2000" b="1">
                <a:solidFill>
                  <a:schemeClr val="bg1"/>
                </a:solidFill>
                <a:latin typeface="Arial" charset="0"/>
                <a:ea typeface="ＭＳ Ｐゴシック" pitchFamily="-112" charset="-128"/>
              </a:defRPr>
            </a:lvl8pPr>
            <a:lvl9pPr marL="3886200" indent="-228600" algn="r" eaLnBrk="0" fontAlgn="base" hangingPunct="0">
              <a:spcBef>
                <a:spcPct val="0"/>
              </a:spcBef>
              <a:spcAft>
                <a:spcPct val="0"/>
              </a:spcAft>
              <a:defRPr sz="2000" b="1">
                <a:solidFill>
                  <a:schemeClr val="bg1"/>
                </a:solidFill>
                <a:latin typeface="Arial" charset="0"/>
                <a:ea typeface="ＭＳ Ｐゴシック" pitchFamily="-112" charset="-128"/>
              </a:defRPr>
            </a:lvl9pPr>
          </a:lstStyle>
          <a:p>
            <a:pPr>
              <a:spcBef>
                <a:spcPct val="50000"/>
              </a:spcBef>
              <a:defRPr/>
            </a:pPr>
            <a:r>
              <a:rPr lang="en-US" sz="1800" i="1" smtClean="0">
                <a:solidFill>
                  <a:srgbClr val="F8F2DA"/>
                </a:solidFill>
              </a:rPr>
              <a:t>Big Bear Solar Observatory </a:t>
            </a:r>
          </a:p>
        </p:txBody>
      </p:sp>
      <p:pic>
        <p:nvPicPr>
          <p:cNvPr id="1030" name="Picture 6" descr="bbso-new-logo"/>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153400" y="152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6266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ransition/>
  <p:txStyles>
    <p:titleStyle>
      <a:lvl1pPr algn="l" rtl="0" eaLnBrk="0" fontAlgn="base" hangingPunct="0">
        <a:spcBef>
          <a:spcPct val="0"/>
        </a:spcBef>
        <a:spcAft>
          <a:spcPct val="0"/>
        </a:spcAft>
        <a:defRPr sz="3800">
          <a:solidFill>
            <a:schemeClr val="tx2"/>
          </a:solidFill>
          <a:latin typeface="+mj-lt"/>
          <a:ea typeface="MS PGothic" pitchFamily="34" charset="-128"/>
          <a:cs typeface="MS PGothic" charset="0"/>
        </a:defRPr>
      </a:lvl1pPr>
      <a:lvl2pPr algn="l" rtl="0" eaLnBrk="0" fontAlgn="base" hangingPunct="0">
        <a:spcBef>
          <a:spcPct val="0"/>
        </a:spcBef>
        <a:spcAft>
          <a:spcPct val="0"/>
        </a:spcAft>
        <a:defRPr sz="3800">
          <a:solidFill>
            <a:schemeClr val="tx2"/>
          </a:solidFill>
          <a:latin typeface="Times New Roman" pitchFamily="18" charset="0"/>
          <a:ea typeface="MS PGothic" pitchFamily="34" charset="-128"/>
          <a:cs typeface="MS PGothic" charset="0"/>
        </a:defRPr>
      </a:lvl2pPr>
      <a:lvl3pPr algn="l" rtl="0" eaLnBrk="0" fontAlgn="base" hangingPunct="0">
        <a:spcBef>
          <a:spcPct val="0"/>
        </a:spcBef>
        <a:spcAft>
          <a:spcPct val="0"/>
        </a:spcAft>
        <a:defRPr sz="3800">
          <a:solidFill>
            <a:schemeClr val="tx2"/>
          </a:solidFill>
          <a:latin typeface="Times New Roman" pitchFamily="18" charset="0"/>
          <a:ea typeface="MS PGothic" pitchFamily="34" charset="-128"/>
          <a:cs typeface="MS PGothic" charset="0"/>
        </a:defRPr>
      </a:lvl3pPr>
      <a:lvl4pPr algn="l" rtl="0" eaLnBrk="0" fontAlgn="base" hangingPunct="0">
        <a:spcBef>
          <a:spcPct val="0"/>
        </a:spcBef>
        <a:spcAft>
          <a:spcPct val="0"/>
        </a:spcAft>
        <a:defRPr sz="3800">
          <a:solidFill>
            <a:schemeClr val="tx2"/>
          </a:solidFill>
          <a:latin typeface="Times New Roman" pitchFamily="18" charset="0"/>
          <a:ea typeface="MS PGothic" pitchFamily="34" charset="-128"/>
          <a:cs typeface="MS PGothic" charset="0"/>
        </a:defRPr>
      </a:lvl4pPr>
      <a:lvl5pPr algn="l" rtl="0" eaLnBrk="0" fontAlgn="base" hangingPunct="0">
        <a:spcBef>
          <a:spcPct val="0"/>
        </a:spcBef>
        <a:spcAft>
          <a:spcPct val="0"/>
        </a:spcAft>
        <a:defRPr sz="3800">
          <a:solidFill>
            <a:schemeClr val="tx2"/>
          </a:solidFill>
          <a:latin typeface="Times New Roman" pitchFamily="18" charset="0"/>
          <a:ea typeface="MS PGothic" pitchFamily="34" charset="-128"/>
          <a:cs typeface="MS PGothic" charset="0"/>
        </a:defRPr>
      </a:lvl5pPr>
      <a:lvl6pPr marL="457200" algn="l" rtl="0" fontAlgn="base">
        <a:spcBef>
          <a:spcPct val="0"/>
        </a:spcBef>
        <a:spcAft>
          <a:spcPct val="0"/>
        </a:spcAft>
        <a:defRPr sz="3800">
          <a:solidFill>
            <a:schemeClr val="tx2"/>
          </a:solidFill>
          <a:latin typeface="Times New Roman" pitchFamily="18" charset="0"/>
          <a:ea typeface="ＭＳ Ｐゴシック" pitchFamily="34" charset="-128"/>
        </a:defRPr>
      </a:lvl6pPr>
      <a:lvl7pPr marL="914400" algn="l" rtl="0" fontAlgn="base">
        <a:spcBef>
          <a:spcPct val="0"/>
        </a:spcBef>
        <a:spcAft>
          <a:spcPct val="0"/>
        </a:spcAft>
        <a:defRPr sz="3800">
          <a:solidFill>
            <a:schemeClr val="tx2"/>
          </a:solidFill>
          <a:latin typeface="Times New Roman" pitchFamily="18" charset="0"/>
          <a:ea typeface="ＭＳ Ｐゴシック" pitchFamily="34" charset="-128"/>
        </a:defRPr>
      </a:lvl7pPr>
      <a:lvl8pPr marL="1371600" algn="l" rtl="0" fontAlgn="base">
        <a:spcBef>
          <a:spcPct val="0"/>
        </a:spcBef>
        <a:spcAft>
          <a:spcPct val="0"/>
        </a:spcAft>
        <a:defRPr sz="3800">
          <a:solidFill>
            <a:schemeClr val="tx2"/>
          </a:solidFill>
          <a:latin typeface="Times New Roman" pitchFamily="18" charset="0"/>
          <a:ea typeface="ＭＳ Ｐゴシック" pitchFamily="34" charset="-128"/>
        </a:defRPr>
      </a:lvl8pPr>
      <a:lvl9pPr marL="1828800" algn="l" rtl="0" fontAlgn="base">
        <a:spcBef>
          <a:spcPct val="0"/>
        </a:spcBef>
        <a:spcAft>
          <a:spcPct val="0"/>
        </a:spcAft>
        <a:defRPr sz="3800">
          <a:solidFill>
            <a:schemeClr val="tx2"/>
          </a:solidFill>
          <a:latin typeface="Times New Roman" pitchFamily="18" charset="0"/>
          <a:ea typeface="ＭＳ Ｐゴシック" pitchFamily="34" charset="-128"/>
        </a:defRPr>
      </a:lvl9pPr>
    </p:titleStyle>
    <p:bodyStyle>
      <a:lvl1pPr marL="342900" indent="-342900" algn="l" rtl="0" eaLnBrk="0" fontAlgn="base" hangingPunct="0">
        <a:spcBef>
          <a:spcPct val="20000"/>
        </a:spcBef>
        <a:spcAft>
          <a:spcPct val="0"/>
        </a:spcAft>
        <a:buChar char="•"/>
        <a:defRPr sz="2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Char char="–"/>
        <a:defRPr sz="20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Char char="•"/>
        <a:defRPr>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16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har char="»"/>
        <a:defRPr sz="1400">
          <a:solidFill>
            <a:schemeClr val="tx1"/>
          </a:solidFill>
          <a:latin typeface="+mn-lt"/>
          <a:ea typeface="MS PGothic" pitchFamily="34" charset="-128"/>
          <a:cs typeface="MS PGothic" charset="0"/>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25.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Microsoft_Word_97_-_2003_Document6.doc"/><Relationship Id="rId5" Type="http://schemas.openxmlformats.org/officeDocument/2006/relationships/image" Target="../media/image24.emf"/><Relationship Id="rId4" Type="http://schemas.openxmlformats.org/officeDocument/2006/relationships/oleObject" Target="../embeddings/Microsoft_Word_97_-_2003_Document5.doc"/></Relationships>
</file>

<file path=ppt/slides/_rels/slide15.x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28.e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Microsoft_Word_97_-_2003_Document8.doc"/><Relationship Id="rId5" Type="http://schemas.openxmlformats.org/officeDocument/2006/relationships/image" Target="../media/image27.emf"/><Relationship Id="rId4" Type="http://schemas.openxmlformats.org/officeDocument/2006/relationships/oleObject" Target="../embeddings/Microsoft_Word_97_-_2003_Document7.doc"/></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5.bin"/><Relationship Id="rId5" Type="http://schemas.openxmlformats.org/officeDocument/2006/relationships/image" Target="../media/image32.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35.jpg"/><Relationship Id="rId5" Type="http://schemas.openxmlformats.org/officeDocument/2006/relationships/image" Target="../media/image33.emf"/><Relationship Id="rId4" Type="http://schemas.openxmlformats.org/officeDocument/2006/relationships/oleObject" Target="../embeddings/oleObject6.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oleObject" Target="../embeddings/Microsoft_Word_97_-_2003_Document9.doc"/><Relationship Id="rId7" Type="http://schemas.openxmlformats.org/officeDocument/2006/relationships/image" Target="../media/image37.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7.bin"/><Relationship Id="rId5" Type="http://schemas.openxmlformats.org/officeDocument/2006/relationships/image" Target="../media/image34.jpg"/><Relationship Id="rId4" Type="http://schemas.openxmlformats.org/officeDocument/2006/relationships/image" Target="../media/image36.emf"/><Relationship Id="rId9" Type="http://schemas.openxmlformats.org/officeDocument/2006/relationships/image" Target="../media/image38.wmf"/></Relationships>
</file>

<file path=ppt/slides/_rels/slide2.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7" Type="http://schemas.openxmlformats.org/officeDocument/2006/relationships/image" Target="../media/image5.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Microsoft_Word_97_-_2003_Document10.doc"/><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40.gif"/><Relationship Id="rId4" Type="http://schemas.openxmlformats.org/officeDocument/2006/relationships/image" Target="../media/image39.emf"/></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41.emf"/><Relationship Id="rId4" Type="http://schemas.openxmlformats.org/officeDocument/2006/relationships/package" Target="../embeddings/Microsoft_Word_Document1.docx"/></Relationships>
</file>

<file path=ppt/slides/_rels/slide22.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oleObject" Target="../embeddings/oleObject9.bin"/><Relationship Id="rId7" Type="http://schemas.openxmlformats.org/officeDocument/2006/relationships/oleObject" Target="../embeddings/Microsoft_Word_97_-_2003_Document12.doc"/><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44.emf"/><Relationship Id="rId5" Type="http://schemas.openxmlformats.org/officeDocument/2006/relationships/oleObject" Target="../embeddings/Microsoft_Word_97_-_2003_Document11.doc"/><Relationship Id="rId4" Type="http://schemas.openxmlformats.org/officeDocument/2006/relationships/image" Target="../media/image43.emf"/><Relationship Id="rId9" Type="http://schemas.openxmlformats.org/officeDocument/2006/relationships/image" Target="../media/image46.wmf"/></Relationships>
</file>

<file path=ppt/slides/_rels/slide23.xml.rels><?xml version="1.0" encoding="UTF-8" standalone="yes"?>
<Relationships xmlns="http://schemas.openxmlformats.org/package/2006/relationships"><Relationship Id="rId3" Type="http://schemas.openxmlformats.org/officeDocument/2006/relationships/image" Target="../media/image49.wmf"/><Relationship Id="rId7" Type="http://schemas.openxmlformats.org/officeDocument/2006/relationships/image" Target="../media/image48.wmf"/><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oleObject" Target="../embeddings/oleObject10.bin"/><Relationship Id="rId5" Type="http://schemas.openxmlformats.org/officeDocument/2006/relationships/image" Target="../media/image47.emf"/><Relationship Id="rId4" Type="http://schemas.openxmlformats.org/officeDocument/2006/relationships/oleObject" Target="../embeddings/Microsoft_Word_97_-_2003_Document13.doc"/></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image" Target="../media/image53.wmf"/><Relationship Id="rId7" Type="http://schemas.openxmlformats.org/officeDocument/2006/relationships/image" Target="../media/image51.wmf"/><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oleObject" Target="../embeddings/oleObject11.bin"/><Relationship Id="rId5" Type="http://schemas.openxmlformats.org/officeDocument/2006/relationships/image" Target="../media/image50.emf"/><Relationship Id="rId4" Type="http://schemas.openxmlformats.org/officeDocument/2006/relationships/oleObject" Target="../embeddings/Microsoft_Word_97_-_2003_Document14.doc"/><Relationship Id="rId9" Type="http://schemas.openxmlformats.org/officeDocument/2006/relationships/image" Target="../media/image52.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55.emf"/><Relationship Id="rId5" Type="http://schemas.openxmlformats.org/officeDocument/2006/relationships/oleObject" Target="../embeddings/oleObject14.bin"/><Relationship Id="rId4" Type="http://schemas.openxmlformats.org/officeDocument/2006/relationships/image" Target="../media/image54.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8.vml"/><Relationship Id="rId4" Type="http://schemas.openxmlformats.org/officeDocument/2006/relationships/image" Target="../media/image56.emf"/></Relationships>
</file>

<file path=ppt/slides/_rels/slide27.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57.emf"/><Relationship Id="rId4" Type="http://schemas.openxmlformats.org/officeDocument/2006/relationships/oleObject" Target="../embeddings/oleObject16.bin"/></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Microsoft_Word_97_-_2003_Document15.doc"/><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61.png"/><Relationship Id="rId4" Type="http://schemas.openxmlformats.org/officeDocument/2006/relationships/image" Target="../media/image60.em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oleObject" Target="../embeddings/Microsoft_Word_97_-_2003_Document2.doc"/></Relationships>
</file>

<file path=ppt/slides/_rels/slide3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66.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3.avi"/><Relationship Id="rId1" Type="http://schemas.microsoft.com/office/2007/relationships/media" Target="../media/media3.avi"/><Relationship Id="rId5" Type="http://schemas.openxmlformats.org/officeDocument/2006/relationships/image" Target="../media/image69.png"/><Relationship Id="rId4" Type="http://schemas.openxmlformats.org/officeDocument/2006/relationships/notesSlide" Target="../notesSlides/notesSlide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7.bin"/><Relationship Id="rId7" Type="http://schemas.openxmlformats.org/officeDocument/2006/relationships/image" Target="../media/image71.emf"/><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oleObject18.bin"/><Relationship Id="rId5" Type="http://schemas.openxmlformats.org/officeDocument/2006/relationships/image" Target="../media/image72.wmf"/><Relationship Id="rId4" Type="http://schemas.openxmlformats.org/officeDocument/2006/relationships/image" Target="../media/image70.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image" Target="../media/image74.emf"/><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oleObject" Target="../embeddings/oleObject20.bin"/><Relationship Id="rId5" Type="http://schemas.openxmlformats.org/officeDocument/2006/relationships/image" Target="../media/image75.wmf"/><Relationship Id="rId4" Type="http://schemas.openxmlformats.org/officeDocument/2006/relationships/image" Target="../media/image73.emf"/></Relationships>
</file>

<file path=ppt/slides/_rels/slide3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Microsoft_Word_97_-_2003_Document3.doc"/></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hyperlink" Target="http://spectrohelioscope.org/" TargetMode="External"/><Relationship Id="rId5" Type="http://schemas.openxmlformats.org/officeDocument/2006/relationships/image" Target="../media/image13.jpeg"/><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4.emf"/><Relationship Id="rId4" Type="http://schemas.openxmlformats.org/officeDocument/2006/relationships/oleObject" Target="../embeddings/Microsoft_Word_97_-_2003_Document4.doc"/></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17.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4.bin"/><Relationship Id="rId5" Type="http://schemas.openxmlformats.org/officeDocument/2006/relationships/image" Target="../media/image16.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normAutofit fontScale="90000"/>
          </a:bodyPr>
          <a:lstStyle/>
          <a:p>
            <a:r>
              <a:rPr lang="en-US" sz="3200">
                <a:solidFill>
                  <a:srgbClr val="000000"/>
                </a:solidFill>
              </a:rPr>
              <a:t/>
            </a:r>
            <a:br>
              <a:rPr lang="en-US" sz="3200">
                <a:solidFill>
                  <a:srgbClr val="000000"/>
                </a:solidFill>
              </a:rPr>
            </a:br>
            <a:r>
              <a:rPr lang="en-US" sz="2400" b="1" u="sng" dirty="0" smtClean="0">
                <a:solidFill>
                  <a:srgbClr val="0000FF"/>
                </a:solidFill>
              </a:rPr>
              <a:t/>
            </a:r>
            <a:br>
              <a:rPr lang="en-US" sz="2400" b="1" u="sng" dirty="0" smtClean="0">
                <a:solidFill>
                  <a:srgbClr val="0000FF"/>
                </a:solidFill>
              </a:rPr>
            </a:br>
            <a:r>
              <a:rPr lang="en-US" sz="2400" b="1" u="sng" dirty="0">
                <a:solidFill>
                  <a:srgbClr val="0000FF"/>
                </a:solidFill>
              </a:rPr>
              <a:t/>
            </a:r>
            <a:br>
              <a:rPr lang="en-US" sz="2400" b="1" u="sng" dirty="0">
                <a:solidFill>
                  <a:srgbClr val="0000FF"/>
                </a:solidFill>
              </a:rPr>
            </a:br>
            <a:r>
              <a:rPr lang="en-US" b="1" u="sng" dirty="0">
                <a:solidFill>
                  <a:srgbClr val="FF0000"/>
                </a:solidFill>
              </a:rPr>
              <a:t>4</a:t>
            </a:r>
            <a:r>
              <a:rPr lang="en-US" b="1" u="sng" dirty="0" smtClean="0">
                <a:solidFill>
                  <a:srgbClr val="FF0000"/>
                </a:solidFill>
              </a:rPr>
              <a:t>. Tools for Solar Observations-II</a:t>
            </a:r>
            <a:br>
              <a:rPr lang="en-US" b="1" u="sng" dirty="0" smtClean="0">
                <a:solidFill>
                  <a:srgbClr val="FF0000"/>
                </a:solidFill>
              </a:rPr>
            </a:br>
            <a:r>
              <a:rPr lang="en-US" b="1" u="sng" dirty="0">
                <a:solidFill>
                  <a:srgbClr val="FF0000"/>
                </a:solidFill>
              </a:rPr>
              <a:t/>
            </a:r>
            <a:br>
              <a:rPr lang="en-US" b="1" u="sng" dirty="0">
                <a:solidFill>
                  <a:srgbClr val="FF0000"/>
                </a:solidFill>
              </a:rPr>
            </a:br>
            <a:r>
              <a:rPr lang="en-US" sz="2800" b="1" dirty="0" smtClean="0"/>
              <a:t> </a:t>
            </a:r>
            <a:r>
              <a:rPr lang="en-US" sz="2800" dirty="0" smtClean="0"/>
              <a:t>Spectrographs. Measurements </a:t>
            </a:r>
            <a:r>
              <a:rPr lang="en-US" sz="2800" dirty="0"/>
              <a:t>of the line shift.</a:t>
            </a:r>
            <a:br>
              <a:rPr lang="en-US" sz="2800" dirty="0"/>
            </a:br>
            <a:r>
              <a:rPr lang="en-US" sz="2800" dirty="0">
                <a:solidFill>
                  <a:srgbClr val="000000"/>
                </a:solidFill>
              </a:rPr>
              <a:t/>
            </a:r>
            <a:br>
              <a:rPr lang="en-US" sz="2800" dirty="0">
                <a:solidFill>
                  <a:srgbClr val="000000"/>
                </a:solidFill>
              </a:rPr>
            </a:br>
            <a:endParaRPr lang="en-US" sz="2800" dirty="0"/>
          </a:p>
        </p:txBody>
      </p:sp>
    </p:spTree>
    <p:extLst>
      <p:ext uri="{BB962C8B-B14F-4D97-AF65-F5344CB8AC3E}">
        <p14:creationId xmlns:p14="http://schemas.microsoft.com/office/powerpoint/2010/main" val="1359369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Interface Region Imaging Spectrograph (IRIS)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457907"/>
            <a:ext cx="6705600" cy="4386238"/>
          </a:xfrm>
          <a:prstGeom prst="rect">
            <a:avLst/>
          </a:prstGeom>
        </p:spPr>
      </p:pic>
      <p:sp>
        <p:nvSpPr>
          <p:cNvPr id="4" name="TextBox 3"/>
          <p:cNvSpPr txBox="1"/>
          <p:nvPr/>
        </p:nvSpPr>
        <p:spPr>
          <a:xfrm>
            <a:off x="990600" y="1295400"/>
            <a:ext cx="7010400" cy="923330"/>
          </a:xfrm>
          <a:prstGeom prst="rect">
            <a:avLst/>
          </a:prstGeom>
          <a:noFill/>
        </p:spPr>
        <p:txBody>
          <a:bodyPr wrap="square" rtlCol="0">
            <a:spAutoFit/>
          </a:bodyPr>
          <a:lstStyle/>
          <a:p>
            <a:r>
              <a:rPr lang="en-US" dirty="0" smtClean="0"/>
              <a:t>IRIS observes UV spectra of the chromosphere-corona transition region: 19 cm telescope, spatial resolution 0.33 </a:t>
            </a:r>
            <a:r>
              <a:rPr lang="en-US" dirty="0" err="1" smtClean="0"/>
              <a:t>arcsec</a:t>
            </a:r>
            <a:r>
              <a:rPr lang="en-US" dirty="0" smtClean="0"/>
              <a:t>, field of view 175x175 acrsec</a:t>
            </a:r>
            <a:r>
              <a:rPr lang="en-US" baseline="30000" dirty="0" smtClean="0"/>
              <a:t>2</a:t>
            </a:r>
            <a:r>
              <a:rPr lang="en-US" dirty="0" smtClean="0"/>
              <a:t> </a:t>
            </a:r>
            <a:endParaRPr lang="en-US" dirty="0"/>
          </a:p>
        </p:txBody>
      </p:sp>
    </p:spTree>
    <p:extLst>
      <p:ext uri="{BB962C8B-B14F-4D97-AF65-F5344CB8AC3E}">
        <p14:creationId xmlns:p14="http://schemas.microsoft.com/office/powerpoint/2010/main" val="147707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497" y="-5938"/>
            <a:ext cx="8229600" cy="767938"/>
          </a:xfrm>
        </p:spPr>
        <p:txBody>
          <a:bodyPr/>
          <a:lstStyle/>
          <a:p>
            <a:r>
              <a:rPr lang="en-US" dirty="0" smtClean="0"/>
              <a:t>IRIS spectrograph</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910652"/>
            <a:ext cx="6980995" cy="4947348"/>
          </a:xfrm>
          <a:prstGeom prst="rect">
            <a:avLst/>
          </a:prstGeom>
        </p:spPr>
      </p:pic>
      <p:sp>
        <p:nvSpPr>
          <p:cNvPr id="4" name="TextBox 3"/>
          <p:cNvSpPr txBox="1"/>
          <p:nvPr/>
        </p:nvSpPr>
        <p:spPr>
          <a:xfrm>
            <a:off x="762000" y="808672"/>
            <a:ext cx="7696200" cy="1477328"/>
          </a:xfrm>
          <a:prstGeom prst="rect">
            <a:avLst/>
          </a:prstGeom>
          <a:noFill/>
        </p:spPr>
        <p:txBody>
          <a:bodyPr wrap="square" rtlCol="0">
            <a:spAutoFit/>
          </a:bodyPr>
          <a:lstStyle/>
          <a:p>
            <a:r>
              <a:rPr lang="en-US" dirty="0" smtClean="0"/>
              <a:t>The instrument simultaneously obtains spectra and slit-jaw images (images reflected from the spectrograph slit) in the Near-UV and Far-UV spectral intervals</a:t>
            </a:r>
            <a:r>
              <a:rPr lang="en-US" dirty="0" smtClean="0"/>
              <a:t>. </a:t>
            </a:r>
            <a:endParaRPr lang="en-US" dirty="0" smtClean="0"/>
          </a:p>
          <a:p>
            <a:r>
              <a:rPr lang="en-US" dirty="0" smtClean="0"/>
              <a:t>The Czerny-Turner design separates collimator and camera mirrors.</a:t>
            </a:r>
          </a:p>
          <a:p>
            <a:endParaRPr lang="en-US" dirty="0"/>
          </a:p>
        </p:txBody>
      </p:sp>
    </p:spTree>
    <p:extLst>
      <p:ext uri="{BB962C8B-B14F-4D97-AF65-F5344CB8AC3E}">
        <p14:creationId xmlns:p14="http://schemas.microsoft.com/office/powerpoint/2010/main" val="2308213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600" dirty="0" smtClean="0">
                <a:latin typeface="+mn-lt"/>
              </a:rPr>
              <a:t>IRIS observations on 08/21/18-09/14/18</a:t>
            </a:r>
            <a:endParaRPr lang="en-US" sz="3600" dirty="0">
              <a:latin typeface="+mn-lt"/>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31255"/>
          <a:stretch/>
        </p:blipFill>
        <p:spPr>
          <a:xfrm>
            <a:off x="5220195" y="685800"/>
            <a:ext cx="4657538" cy="3337797"/>
          </a:xfrm>
          <a:prstGeom prst="rect">
            <a:avLst/>
          </a:prstGeom>
        </p:spPr>
      </p:pic>
      <p:pic>
        <p:nvPicPr>
          <p:cNvPr id="4" name="l2_20180821_110336_3620108077_SJI_2796_t000_fits_20180821_110345_m_h264_avc1_high_4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7" r="5461"/>
          <a:stretch/>
        </p:blipFill>
        <p:spPr>
          <a:xfrm>
            <a:off x="304800" y="685800"/>
            <a:ext cx="4754880" cy="3261756"/>
          </a:xfrm>
          <a:prstGeom prst="rect">
            <a:avLst/>
          </a:prstGeom>
        </p:spPr>
      </p:pic>
      <p:sp>
        <p:nvSpPr>
          <p:cNvPr id="5" name="TextBox 4"/>
          <p:cNvSpPr txBox="1"/>
          <p:nvPr/>
        </p:nvSpPr>
        <p:spPr>
          <a:xfrm>
            <a:off x="210785" y="4272677"/>
            <a:ext cx="8790711" cy="2585323"/>
          </a:xfrm>
          <a:prstGeom prst="rect">
            <a:avLst/>
          </a:prstGeom>
          <a:noFill/>
        </p:spPr>
        <p:txBody>
          <a:bodyPr wrap="square" rtlCol="0">
            <a:spAutoFit/>
          </a:bodyPr>
          <a:lstStyle/>
          <a:p>
            <a:r>
              <a:rPr lang="en-US" dirty="0" smtClean="0"/>
              <a:t>This </a:t>
            </a:r>
            <a:r>
              <a:rPr lang="en-US" dirty="0"/>
              <a:t>Mg II k (279.6 nm) slit-jaw movie shows NOAA AR 12719 making its way across the disk, starting three days after the region had emerged. While active at first, the active region seems to be decaying in the first half of the movie, but then magnetic fields suddenly start emerging bringing new life to the scene. The heating that is released while the magnetic fields reconfigure leads to short-lived </a:t>
            </a:r>
            <a:r>
              <a:rPr lang="en-US" dirty="0" err="1"/>
              <a:t>brightenings</a:t>
            </a:r>
            <a:r>
              <a:rPr lang="en-US" dirty="0"/>
              <a:t>, both compact and in more elongated filamentary structures, as the two opposite polarity pores (dark, roundish spots) move apart. Eventually the build up of magnetic potential energy is sufficient to be released in a minor flare visible towards the end of the movie.</a:t>
            </a:r>
          </a:p>
        </p:txBody>
      </p:sp>
    </p:spTree>
    <p:extLst>
      <p:ext uri="{BB962C8B-B14F-4D97-AF65-F5344CB8AC3E}">
        <p14:creationId xmlns:p14="http://schemas.microsoft.com/office/powerpoint/2010/main" val="23946012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sz="4000" dirty="0"/>
              <a:t>C2.7 flare </a:t>
            </a:r>
            <a:r>
              <a:rPr lang="en-US" sz="4000" dirty="0" smtClean="0"/>
              <a:t>of 05/28/18 observed </a:t>
            </a:r>
            <a:r>
              <a:rPr lang="en-US" sz="4000" dirty="0"/>
              <a:t>by IRIS</a:t>
            </a:r>
            <a:r>
              <a:rPr lang="en-US" dirty="0"/>
              <a:t/>
            </a:r>
            <a:br>
              <a:rPr lang="en-US" dirty="0"/>
            </a:br>
            <a:endParaRPr lang="en-US" dirty="0"/>
          </a:p>
        </p:txBody>
      </p:sp>
      <p:sp>
        <p:nvSpPr>
          <p:cNvPr id="3" name="TextBox 2"/>
          <p:cNvSpPr txBox="1"/>
          <p:nvPr/>
        </p:nvSpPr>
        <p:spPr>
          <a:xfrm>
            <a:off x="356260" y="563940"/>
            <a:ext cx="8686800" cy="1569660"/>
          </a:xfrm>
          <a:prstGeom prst="rect">
            <a:avLst/>
          </a:prstGeom>
          <a:noFill/>
        </p:spPr>
        <p:txBody>
          <a:bodyPr wrap="square" rtlCol="0">
            <a:spAutoFit/>
          </a:bodyPr>
          <a:lstStyle/>
          <a:p>
            <a:r>
              <a:rPr lang="en-US" sz="1600" dirty="0" smtClean="0"/>
              <a:t>The </a:t>
            </a:r>
            <a:r>
              <a:rPr lang="en-US" sz="1600" dirty="0"/>
              <a:t>C2.7 flare is prominently visible in the C II slit-jaw movie in the top right, shooting out material that later falls back to the surface again along arched trajectories, both towards the leading part of the active region on the right and the trailing part on the left, where the flare occurred. </a:t>
            </a:r>
            <a:r>
              <a:rPr lang="en-US" sz="1600" dirty="0" smtClean="0"/>
              <a:t>The </a:t>
            </a:r>
            <a:r>
              <a:rPr lang="en-US" sz="1600" dirty="0"/>
              <a:t>IRIS slit crosses the flare exactly as it goes off, catching the strong broadening and enhancement of all the major lines (C II, Si IV and Mg II h &amp; k), as well as the usually weaker lines (like O I and C I) that IRIS routinely observes</a:t>
            </a:r>
            <a:r>
              <a:rPr lang="en-US" sz="1600" dirty="0" smtClean="0"/>
              <a:t>.</a:t>
            </a:r>
            <a:endParaRPr lang="en-US" sz="1600" dirty="0"/>
          </a:p>
        </p:txBody>
      </p:sp>
      <p:pic>
        <p:nvPicPr>
          <p:cNvPr id="4" name="iris_rast_CII1336_OI1356_SiIV1403_MgIIk2796SJI_1330_Raster_Position_0_20180528_1652_m_h264_avc1_high_4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8927" y="2125624"/>
            <a:ext cx="7543800" cy="4427576"/>
          </a:xfrm>
          <a:prstGeom prst="rect">
            <a:avLst/>
          </a:prstGeom>
        </p:spPr>
      </p:pic>
    </p:spTree>
    <p:extLst>
      <p:ext uri="{BB962C8B-B14F-4D97-AF65-F5344CB8AC3E}">
        <p14:creationId xmlns:p14="http://schemas.microsoft.com/office/powerpoint/2010/main" val="16576586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descr="fi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946">
            <a:off x="2583506" y="1521498"/>
            <a:ext cx="5184447" cy="44954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2770" name="Object 2"/>
          <p:cNvGraphicFramePr>
            <a:graphicFrameLocks noChangeAspect="1"/>
          </p:cNvGraphicFramePr>
          <p:nvPr>
            <p:extLst>
              <p:ext uri="{D42A27DB-BD31-4B8C-83A1-F6EECF244321}">
                <p14:modId xmlns:p14="http://schemas.microsoft.com/office/powerpoint/2010/main" val="3104083368"/>
              </p:ext>
            </p:extLst>
          </p:nvPr>
        </p:nvGraphicFramePr>
        <p:xfrm>
          <a:off x="414338" y="177800"/>
          <a:ext cx="8247062" cy="2260600"/>
        </p:xfrm>
        <a:graphic>
          <a:graphicData uri="http://schemas.openxmlformats.org/presentationml/2006/ole">
            <mc:AlternateContent xmlns:mc="http://schemas.openxmlformats.org/markup-compatibility/2006">
              <mc:Choice xmlns:v="urn:schemas-microsoft-com:vml" Requires="v">
                <p:oleObj spid="_x0000_s68694" name="Document" r:id="rId4" imgW="4022670" imgH="1109200" progId="Word.Document.8">
                  <p:embed/>
                </p:oleObj>
              </mc:Choice>
              <mc:Fallback>
                <p:oleObj name="Document" r:id="rId4" imgW="4022670" imgH="1109200" progId="Word.Document.8">
                  <p:embed/>
                  <p:pic>
                    <p:nvPicPr>
                      <p:cNvPr id="0" name=""/>
                      <p:cNvPicPr>
                        <a:picLocks noChangeAspect="1" noChangeArrowheads="1"/>
                      </p:cNvPicPr>
                      <p:nvPr/>
                    </p:nvPicPr>
                    <p:blipFill>
                      <a:blip r:embed="rId5"/>
                      <a:srcRect/>
                      <a:stretch>
                        <a:fillRect/>
                      </a:stretch>
                    </p:blipFill>
                    <p:spPr bwMode="auto">
                      <a:xfrm>
                        <a:off x="414338" y="177800"/>
                        <a:ext cx="8247062" cy="2260600"/>
                      </a:xfrm>
                      <a:prstGeom prst="rect">
                        <a:avLst/>
                      </a:prstGeom>
                      <a:noFill/>
                      <a:ln>
                        <a:noFill/>
                      </a:ln>
                      <a:effectLst/>
                    </p:spPr>
                  </p:pic>
                </p:oleObj>
              </mc:Fallback>
            </mc:AlternateContent>
          </a:graphicData>
        </a:graphic>
      </p:graphicFrame>
      <p:graphicFrame>
        <p:nvGraphicFramePr>
          <p:cNvPr id="32772" name="Object 4"/>
          <p:cNvGraphicFramePr>
            <a:graphicFrameLocks noChangeAspect="1"/>
          </p:cNvGraphicFramePr>
          <p:nvPr>
            <p:extLst>
              <p:ext uri="{D42A27DB-BD31-4B8C-83A1-F6EECF244321}">
                <p14:modId xmlns:p14="http://schemas.microsoft.com/office/powerpoint/2010/main" val="2616503506"/>
              </p:ext>
            </p:extLst>
          </p:nvPr>
        </p:nvGraphicFramePr>
        <p:xfrm>
          <a:off x="754063" y="6070600"/>
          <a:ext cx="7956550" cy="909638"/>
        </p:xfrm>
        <a:graphic>
          <a:graphicData uri="http://schemas.openxmlformats.org/presentationml/2006/ole">
            <mc:AlternateContent xmlns:mc="http://schemas.openxmlformats.org/markup-compatibility/2006">
              <mc:Choice xmlns:v="urn:schemas-microsoft-com:vml" Requires="v">
                <p:oleObj spid="_x0000_s68695" name="Document" r:id="rId6" imgW="5994472" imgH="685465" progId="Word.Document.8">
                  <p:embed/>
                </p:oleObj>
              </mc:Choice>
              <mc:Fallback>
                <p:oleObj name="Document" r:id="rId6" imgW="5994472" imgH="685465" progId="Word.Document.8">
                  <p:embed/>
                  <p:pic>
                    <p:nvPicPr>
                      <p:cNvPr id="0" name=""/>
                      <p:cNvPicPr>
                        <a:picLocks noChangeAspect="1" noChangeArrowheads="1"/>
                      </p:cNvPicPr>
                      <p:nvPr/>
                    </p:nvPicPr>
                    <p:blipFill>
                      <a:blip r:embed="rId7"/>
                      <a:srcRect/>
                      <a:stretch>
                        <a:fillRect/>
                      </a:stretch>
                    </p:blipFill>
                    <p:spPr bwMode="auto">
                      <a:xfrm>
                        <a:off x="754063" y="6070600"/>
                        <a:ext cx="7956550" cy="90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849820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fi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946">
            <a:off x="-149252" y="690259"/>
            <a:ext cx="3579214" cy="310387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3795" name="Object 3"/>
          <p:cNvGraphicFramePr>
            <a:graphicFrameLocks noChangeAspect="1"/>
          </p:cNvGraphicFramePr>
          <p:nvPr>
            <p:extLst>
              <p:ext uri="{D42A27DB-BD31-4B8C-83A1-F6EECF244321}">
                <p14:modId xmlns:p14="http://schemas.microsoft.com/office/powerpoint/2010/main" val="2019281853"/>
              </p:ext>
            </p:extLst>
          </p:nvPr>
        </p:nvGraphicFramePr>
        <p:xfrm>
          <a:off x="3419475" y="534988"/>
          <a:ext cx="5403850" cy="3573462"/>
        </p:xfrm>
        <a:graphic>
          <a:graphicData uri="http://schemas.openxmlformats.org/presentationml/2006/ole">
            <mc:AlternateContent xmlns:mc="http://schemas.openxmlformats.org/markup-compatibility/2006">
              <mc:Choice xmlns:v="urn:schemas-microsoft-com:vml" Requires="v">
                <p:oleObj spid="_x0000_s69718" name="Document" r:id="rId4" imgW="2938911" imgH="1946184" progId="Word.Document.8">
                  <p:embed/>
                </p:oleObj>
              </mc:Choice>
              <mc:Fallback>
                <p:oleObj name="Document" r:id="rId4" imgW="2938911" imgH="1946184" progId="Word.Document.8">
                  <p:embed/>
                  <p:pic>
                    <p:nvPicPr>
                      <p:cNvPr id="0" name=""/>
                      <p:cNvPicPr>
                        <a:picLocks noChangeAspect="1" noChangeArrowheads="1"/>
                      </p:cNvPicPr>
                      <p:nvPr/>
                    </p:nvPicPr>
                    <p:blipFill>
                      <a:blip r:embed="rId5"/>
                      <a:srcRect/>
                      <a:stretch>
                        <a:fillRect/>
                      </a:stretch>
                    </p:blipFill>
                    <p:spPr bwMode="auto">
                      <a:xfrm>
                        <a:off x="3419475" y="534988"/>
                        <a:ext cx="5403850" cy="3573462"/>
                      </a:xfrm>
                      <a:prstGeom prst="rect">
                        <a:avLst/>
                      </a:prstGeom>
                      <a:noFill/>
                      <a:ln>
                        <a:noFill/>
                      </a:ln>
                      <a:effectLst/>
                    </p:spPr>
                  </p:pic>
                </p:oleObj>
              </mc:Fallback>
            </mc:AlternateContent>
          </a:graphicData>
        </a:graphic>
      </p:graphicFrame>
      <p:graphicFrame>
        <p:nvGraphicFramePr>
          <p:cNvPr id="33796" name="Object 4"/>
          <p:cNvGraphicFramePr>
            <a:graphicFrameLocks noChangeAspect="1"/>
          </p:cNvGraphicFramePr>
          <p:nvPr>
            <p:extLst>
              <p:ext uri="{D42A27DB-BD31-4B8C-83A1-F6EECF244321}">
                <p14:modId xmlns:p14="http://schemas.microsoft.com/office/powerpoint/2010/main" val="1855785675"/>
              </p:ext>
            </p:extLst>
          </p:nvPr>
        </p:nvGraphicFramePr>
        <p:xfrm>
          <a:off x="153988" y="3678238"/>
          <a:ext cx="8774112" cy="3175000"/>
        </p:xfrm>
        <a:graphic>
          <a:graphicData uri="http://schemas.openxmlformats.org/presentationml/2006/ole">
            <mc:AlternateContent xmlns:mc="http://schemas.openxmlformats.org/markup-compatibility/2006">
              <mc:Choice xmlns:v="urn:schemas-microsoft-com:vml" Requires="v">
                <p:oleObj spid="_x0000_s69719" name="Document" r:id="rId6" imgW="6265592" imgH="2265201" progId="Word.Document.8">
                  <p:embed/>
                </p:oleObj>
              </mc:Choice>
              <mc:Fallback>
                <p:oleObj name="Document" r:id="rId6" imgW="6265592" imgH="2265201" progId="Word.Document.8">
                  <p:embed/>
                  <p:pic>
                    <p:nvPicPr>
                      <p:cNvPr id="0" name=""/>
                      <p:cNvPicPr>
                        <a:picLocks noChangeAspect="1" noChangeArrowheads="1"/>
                      </p:cNvPicPr>
                      <p:nvPr/>
                    </p:nvPicPr>
                    <p:blipFill>
                      <a:blip r:embed="rId7"/>
                      <a:srcRect/>
                      <a:stretch>
                        <a:fillRect/>
                      </a:stretch>
                    </p:blipFill>
                    <p:spPr bwMode="auto">
                      <a:xfrm>
                        <a:off x="153988" y="3678238"/>
                        <a:ext cx="8774112" cy="3175000"/>
                      </a:xfrm>
                      <a:prstGeom prst="rect">
                        <a:avLst/>
                      </a:prstGeom>
                      <a:noFill/>
                      <a:ln>
                        <a:noFill/>
                      </a:ln>
                      <a:effectLst/>
                    </p:spPr>
                  </p:pic>
                </p:oleObj>
              </mc:Fallback>
            </mc:AlternateContent>
          </a:graphicData>
        </a:graphic>
      </p:graphicFrame>
      <p:sp>
        <p:nvSpPr>
          <p:cNvPr id="2" name="TextBox 1"/>
          <p:cNvSpPr txBox="1"/>
          <p:nvPr/>
        </p:nvSpPr>
        <p:spPr>
          <a:xfrm>
            <a:off x="2057400" y="89383"/>
            <a:ext cx="5240922" cy="523220"/>
          </a:xfrm>
          <a:prstGeom prst="rect">
            <a:avLst/>
          </a:prstGeom>
          <a:noFill/>
        </p:spPr>
        <p:txBody>
          <a:bodyPr wrap="none" rtlCol="0">
            <a:spAutoFit/>
          </a:bodyPr>
          <a:lstStyle/>
          <a:p>
            <a:r>
              <a:rPr lang="en-US" sz="2800" b="1" dirty="0" smtClean="0">
                <a:latin typeface="+mn-lt"/>
              </a:rPr>
              <a:t>Fourier Transform Spectrometer</a:t>
            </a:r>
            <a:endParaRPr lang="en-US" sz="2800" b="1" dirty="0">
              <a:latin typeface="+mn-lt"/>
            </a:endParaRPr>
          </a:p>
        </p:txBody>
      </p:sp>
      <p:sp>
        <p:nvSpPr>
          <p:cNvPr id="3" name="TextBox 2"/>
          <p:cNvSpPr txBox="1"/>
          <p:nvPr/>
        </p:nvSpPr>
        <p:spPr>
          <a:xfrm>
            <a:off x="2000992" y="1447800"/>
            <a:ext cx="423514" cy="461665"/>
          </a:xfrm>
          <a:prstGeom prst="rect">
            <a:avLst/>
          </a:prstGeom>
          <a:noFill/>
        </p:spPr>
        <p:txBody>
          <a:bodyPr wrap="none" rtlCol="0">
            <a:spAutoFit/>
          </a:bodyPr>
          <a:lstStyle/>
          <a:p>
            <a:r>
              <a:rPr lang="en-US" sz="2400" i="1" dirty="0" smtClean="0">
                <a:latin typeface="+mn-lt"/>
              </a:rPr>
              <a:t>x</a:t>
            </a:r>
            <a:r>
              <a:rPr lang="en-US" sz="2400" baseline="-25000" dirty="0" smtClean="0">
                <a:latin typeface="+mn-lt"/>
              </a:rPr>
              <a:t>1</a:t>
            </a:r>
            <a:endParaRPr lang="en-US" sz="2400" baseline="-25000" dirty="0">
              <a:latin typeface="+mn-lt"/>
            </a:endParaRPr>
          </a:p>
        </p:txBody>
      </p:sp>
      <p:sp>
        <p:nvSpPr>
          <p:cNvPr id="7" name="TextBox 6"/>
          <p:cNvSpPr txBox="1"/>
          <p:nvPr/>
        </p:nvSpPr>
        <p:spPr>
          <a:xfrm>
            <a:off x="1941635" y="2738735"/>
            <a:ext cx="423514" cy="461665"/>
          </a:xfrm>
          <a:prstGeom prst="rect">
            <a:avLst/>
          </a:prstGeom>
          <a:noFill/>
        </p:spPr>
        <p:txBody>
          <a:bodyPr wrap="none" rtlCol="0">
            <a:spAutoFit/>
          </a:bodyPr>
          <a:lstStyle/>
          <a:p>
            <a:r>
              <a:rPr lang="en-US" sz="2400" i="1" dirty="0" smtClean="0">
                <a:latin typeface="+mn-lt"/>
              </a:rPr>
              <a:t>x</a:t>
            </a:r>
            <a:r>
              <a:rPr lang="en-US" sz="2400" baseline="-25000" dirty="0">
                <a:latin typeface="+mn-lt"/>
              </a:rPr>
              <a:t>2</a:t>
            </a:r>
          </a:p>
        </p:txBody>
      </p:sp>
    </p:spTree>
    <p:extLst>
      <p:ext uri="{BB962C8B-B14F-4D97-AF65-F5344CB8AC3E}">
        <p14:creationId xmlns:p14="http://schemas.microsoft.com/office/powerpoint/2010/main" val="12749464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600" y="772127"/>
            <a:ext cx="6096000" cy="1818673"/>
          </a:xfrm>
          <a:prstGeom prst="rect">
            <a:avLst/>
          </a:prstGeom>
        </p:spPr>
      </p:pic>
      <p:sp>
        <p:nvSpPr>
          <p:cNvPr id="3" name="Rectangle 2"/>
          <p:cNvSpPr/>
          <p:nvPr/>
        </p:nvSpPr>
        <p:spPr>
          <a:xfrm>
            <a:off x="587829" y="2590800"/>
            <a:ext cx="8153400" cy="3754874"/>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An incident beam is multiply reflected between the two parallel </a:t>
            </a:r>
            <a:r>
              <a:rPr lang="en-US" dirty="0" smtClean="0">
                <a:latin typeface="Times New Roman" panose="02020603050405020304" pitchFamily="18" charset="0"/>
                <a:cs typeface="Times New Roman" panose="02020603050405020304" pitchFamily="18" charset="0"/>
              </a:rPr>
              <a:t>surfaces, but </a:t>
            </a:r>
            <a:r>
              <a:rPr lang="en-US" dirty="0">
                <a:latin typeface="Times New Roman" panose="02020603050405020304" pitchFamily="18" charset="0"/>
                <a:cs typeface="Times New Roman" panose="02020603050405020304" pitchFamily="18" charset="0"/>
              </a:rPr>
              <a:t>with each reflection a fraction </a:t>
            </a:r>
            <a:r>
              <a:rPr lang="en-US" i="1" dirty="0">
                <a:latin typeface="Times New Roman" panose="02020603050405020304" pitchFamily="18" charset="0"/>
                <a:cs typeface="Times New Roman" panose="02020603050405020304" pitchFamily="18" charset="0"/>
              </a:rPr>
              <a:t>R</a:t>
            </a:r>
            <a:r>
              <a:rPr lang="en-US" i="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of the intensity is </a:t>
            </a:r>
            <a:r>
              <a:rPr lang="en-US" dirty="0" smtClean="0">
                <a:latin typeface="Times New Roman" panose="02020603050405020304" pitchFamily="18" charset="0"/>
                <a:cs typeface="Times New Roman" panose="02020603050405020304" pitchFamily="18" charset="0"/>
              </a:rPr>
              <a:t>reflected and a fraction </a:t>
            </a:r>
            <a:r>
              <a:rPr lang="en-US" i="1" dirty="0" smtClean="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 is transmitted, and </a:t>
            </a:r>
            <a:r>
              <a:rPr lang="en-US" dirty="0">
                <a:latin typeface="Times New Roman" panose="02020603050405020304" pitchFamily="18" charset="0"/>
                <a:cs typeface="Times New Roman" panose="02020603050405020304" pitchFamily="18" charset="0"/>
              </a:rPr>
              <a:t>all these transmitted fractions interfere in the outgoing beam.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If </a:t>
            </a:r>
            <a:r>
              <a:rPr lang="en-US" dirty="0">
                <a:latin typeface="Times New Roman" panose="02020603050405020304" pitchFamily="18" charset="0"/>
                <a:cs typeface="Times New Roman" panose="02020603050405020304" pitchFamily="18" charset="0"/>
              </a:rPr>
              <a:t>the angle </a:t>
            </a:r>
            <a:r>
              <a:rPr lang="en-US" dirty="0" smtClean="0">
                <a:latin typeface="Times New Roman" panose="02020603050405020304" pitchFamily="18" charset="0"/>
                <a:cs typeface="Times New Roman" panose="02020603050405020304" pitchFamily="18" charset="0"/>
              </a:rPr>
              <a:t>of incidence </a:t>
            </a:r>
            <a:r>
              <a:rPr lang="en-US" dirty="0">
                <a:latin typeface="Times New Roman" panose="02020603050405020304" pitchFamily="18" charset="0"/>
                <a:cs typeface="Times New Roman" panose="02020603050405020304" pitchFamily="18" charset="0"/>
              </a:rPr>
              <a:t>is</a:t>
            </a:r>
            <a:r>
              <a:rPr lang="en-US" dirty="0"/>
              <a:t> </a:t>
            </a:r>
            <a:r>
              <a:rPr lang="en-US" i="1" dirty="0">
                <a:latin typeface="Times New Roman" panose="02020603050405020304" pitchFamily="18" charset="0"/>
                <a:cs typeface="Times New Roman" panose="02020603050405020304" pitchFamily="18" charset="0"/>
              </a:rPr>
              <a:t>θ</a:t>
            </a:r>
            <a:r>
              <a:rPr lang="en-US" dirty="0"/>
              <a:t>, </a:t>
            </a:r>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layer </a:t>
            </a:r>
            <a:r>
              <a:rPr lang="en-US" dirty="0">
                <a:latin typeface="Times New Roman" panose="02020603050405020304" pitchFamily="18" charset="0"/>
                <a:cs typeface="Times New Roman" panose="02020603050405020304" pitchFamily="18" charset="0"/>
              </a:rPr>
              <a:t>thickness </a:t>
            </a:r>
            <a:r>
              <a:rPr lang="en-US" dirty="0" smtClean="0">
                <a:latin typeface="Times New Roman" panose="02020603050405020304" pitchFamily="18" charset="0"/>
                <a:cs typeface="Times New Roman" panose="02020603050405020304" pitchFamily="18" charset="0"/>
              </a:rPr>
              <a:t>is </a:t>
            </a:r>
            <a:r>
              <a:rPr lang="en-US" i="1" dirty="0" smtClean="0">
                <a:latin typeface="Times New Roman" panose="02020603050405020304" pitchFamily="18" charset="0"/>
                <a:cs typeface="Times New Roman" panose="02020603050405020304" pitchFamily="18" charset="0"/>
              </a:rPr>
              <a:t>d,</a:t>
            </a:r>
            <a:r>
              <a:rPr lang="en-US" dirty="0" smtClean="0">
                <a:latin typeface="Times New Roman" panose="02020603050405020304" pitchFamily="18" charset="0"/>
                <a:cs typeface="Times New Roman" panose="02020603050405020304" pitchFamily="18" charset="0"/>
              </a:rPr>
              <a:t> the refraction index is </a:t>
            </a:r>
            <a:r>
              <a:rPr lang="en-US" i="1" dirty="0" smtClean="0">
                <a:latin typeface="Times New Roman" panose="02020603050405020304" pitchFamily="18" charset="0"/>
                <a:cs typeface="Times New Roman" panose="02020603050405020304" pitchFamily="18" charset="0"/>
              </a:rPr>
              <a:t>n</a:t>
            </a:r>
            <a:r>
              <a:rPr lang="en-US" dirty="0" smtClean="0"/>
              <a:t>, </a:t>
            </a:r>
            <a:r>
              <a:rPr lang="en-US" dirty="0" smtClean="0">
                <a:latin typeface="Times New Roman" panose="02020603050405020304" pitchFamily="18" charset="0"/>
                <a:cs typeface="Times New Roman" panose="02020603050405020304" pitchFamily="18" charset="0"/>
              </a:rPr>
              <a:t>then </a:t>
            </a:r>
            <a:r>
              <a:rPr lang="en-US" dirty="0">
                <a:latin typeface="Times New Roman" panose="02020603050405020304" pitchFamily="18" charset="0"/>
                <a:cs typeface="Times New Roman" panose="02020603050405020304" pitchFamily="18" charset="0"/>
              </a:rPr>
              <a:t>the path difference between two successive beam </a:t>
            </a:r>
            <a:r>
              <a:rPr lang="en-US" dirty="0" smtClean="0">
                <a:latin typeface="Times New Roman" panose="02020603050405020304" pitchFamily="18" charset="0"/>
                <a:cs typeface="Times New Roman" panose="02020603050405020304" pitchFamily="18" charset="0"/>
              </a:rPr>
              <a:t>fractions is </a:t>
            </a:r>
            <a:r>
              <a:rPr lang="en-US" sz="2000" i="1" dirty="0">
                <a:latin typeface="Times New Roman" panose="02020603050405020304" pitchFamily="18" charset="0"/>
                <a:cs typeface="Times New Roman" panose="02020603050405020304" pitchFamily="18" charset="0"/>
              </a:rPr>
              <a:t>Δ </a:t>
            </a:r>
            <a:r>
              <a:rPr lang="en-US" sz="2000" dirty="0">
                <a:latin typeface="Times New Roman" panose="02020603050405020304" pitchFamily="18" charset="0"/>
                <a:cs typeface="Times New Roman" panose="02020603050405020304" pitchFamily="18" charset="0"/>
              </a:rPr>
              <a:t>= 2</a:t>
            </a:r>
            <a:r>
              <a:rPr lang="en-US" sz="2000" i="1" dirty="0">
                <a:latin typeface="Times New Roman" panose="02020603050405020304" pitchFamily="18" charset="0"/>
                <a:cs typeface="Times New Roman" panose="02020603050405020304" pitchFamily="18" charset="0"/>
              </a:rPr>
              <a:t>nd </a:t>
            </a:r>
            <a:r>
              <a:rPr lang="en-US" sz="2000" dirty="0" err="1" smtClean="0">
                <a:latin typeface="Times New Roman" panose="02020603050405020304" pitchFamily="18" charset="0"/>
                <a:cs typeface="Times New Roman" panose="02020603050405020304" pitchFamily="18" charset="0"/>
              </a:rPr>
              <a:t>cos</a:t>
            </a:r>
            <a:r>
              <a:rPr lang="en-US" sz="2000" i="1" dirty="0" err="1" smtClean="0">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 and the phase difference </a:t>
            </a:r>
            <a:r>
              <a:rPr lang="en-US" dirty="0" smtClean="0">
                <a:latin typeface="Times New Roman" panose="02020603050405020304" pitchFamily="18" charset="0"/>
                <a:cs typeface="Times New Roman" panose="02020603050405020304" pitchFamily="18" charset="0"/>
              </a:rPr>
              <a:t>is </a:t>
            </a:r>
            <a:r>
              <a:rPr lang="el-GR" sz="2000" i="1" dirty="0">
                <a:latin typeface="Times New Roman" panose="02020603050405020304" pitchFamily="18" charset="0"/>
                <a:cs typeface="Times New Roman" panose="02020603050405020304" pitchFamily="18" charset="0"/>
              </a:rPr>
              <a:t>δ </a:t>
            </a:r>
            <a:r>
              <a:rPr lang="el-GR" sz="2000" dirty="0">
                <a:latin typeface="Times New Roman" panose="02020603050405020304" pitchFamily="18" charset="0"/>
                <a:cs typeface="Times New Roman" panose="02020603050405020304" pitchFamily="18" charset="0"/>
              </a:rPr>
              <a:t>= 2</a:t>
            </a:r>
            <a:r>
              <a:rPr lang="el-GR" sz="2000" i="1" dirty="0">
                <a:latin typeface="Times New Roman" panose="02020603050405020304" pitchFamily="18" charset="0"/>
                <a:cs typeface="Times New Roman" panose="02020603050405020304" pitchFamily="18" charset="0"/>
              </a:rPr>
              <a:t>πΔ/λ </a:t>
            </a:r>
            <a:r>
              <a:rPr lang="el-GR" sz="2000" dirty="0">
                <a:latin typeface="Times New Roman" panose="02020603050405020304" pitchFamily="18" charset="0"/>
                <a:cs typeface="Times New Roman" panose="02020603050405020304" pitchFamily="18" charset="0"/>
              </a:rPr>
              <a:t>= 4</a:t>
            </a:r>
            <a:r>
              <a:rPr lang="el-GR" sz="2000" i="1" dirty="0">
                <a:latin typeface="Times New Roman" panose="02020603050405020304" pitchFamily="18" charset="0"/>
                <a:cs typeface="Times New Roman" panose="02020603050405020304" pitchFamily="18" charset="0"/>
              </a:rPr>
              <a:t>π</a:t>
            </a:r>
            <a:r>
              <a:rPr lang="en-US" sz="2000" i="1" dirty="0" err="1" smtClean="0">
                <a:latin typeface="Times New Roman" panose="02020603050405020304" pitchFamily="18" charset="0"/>
                <a:cs typeface="Times New Roman" panose="02020603050405020304" pitchFamily="18" charset="0"/>
              </a:rPr>
              <a:t>nd</a:t>
            </a:r>
            <a:r>
              <a:rPr lang="en-US" sz="2000" i="1"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(cos</a:t>
            </a:r>
            <a:r>
              <a:rPr lang="el-GR" sz="2000" i="1" dirty="0" smtClean="0">
                <a:latin typeface="Times New Roman" panose="02020603050405020304" pitchFamily="18" charset="0"/>
                <a:cs typeface="Times New Roman" panose="02020603050405020304" pitchFamily="18" charset="0"/>
              </a:rPr>
              <a:t>θ</a:t>
            </a:r>
            <a:r>
              <a:rPr lang="en-US" sz="2000" dirty="0" smtClean="0">
                <a:latin typeface="Times New Roman" panose="02020603050405020304" pitchFamily="18" charset="0"/>
                <a:cs typeface="Times New Roman" panose="02020603050405020304" pitchFamily="18" charset="0"/>
              </a:rPr>
              <a:t>)</a:t>
            </a:r>
            <a:r>
              <a:rPr lang="el-GR" sz="2000" dirty="0" smtClean="0">
                <a:latin typeface="Times New Roman" panose="02020603050405020304" pitchFamily="18" charset="0"/>
                <a:cs typeface="Times New Roman" panose="02020603050405020304" pitchFamily="18" charset="0"/>
              </a:rPr>
              <a:t>/</a:t>
            </a:r>
            <a:r>
              <a:rPr lang="el-GR" sz="2000" dirty="0">
                <a:latin typeface="Times New Roman" panose="02020603050405020304" pitchFamily="18" charset="0"/>
                <a:cs typeface="Times New Roman" panose="02020603050405020304" pitchFamily="18" charset="0"/>
              </a:rPr>
              <a:t>λ</a:t>
            </a:r>
            <a:r>
              <a:rPr lang="el-GR" sz="2000" i="1" dirty="0">
                <a:latin typeface="Times New Roman" panose="02020603050405020304" pitchFamily="18" charset="0"/>
                <a:cs typeface="Times New Roman" panose="02020603050405020304" pitchFamily="18" charset="0"/>
              </a:rPr>
              <a:t> </a:t>
            </a:r>
            <a:r>
              <a:rPr lang="el-GR" i="1" dirty="0" smtClean="0">
                <a:latin typeface="Times New Roman" panose="02020603050405020304" pitchFamily="18" charset="0"/>
                <a:cs typeface="Times New Roman" panose="02020603050405020304" pitchFamily="18" charset="0"/>
              </a:rPr>
              <a:t>.</a:t>
            </a:r>
            <a:endParaRPr lang="en-US" i="1"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an incoming wave of form </a:t>
            </a:r>
            <a:r>
              <a:rPr lang="en-US" dirty="0" err="1">
                <a:latin typeface="Times New Roman" panose="02020603050405020304" pitchFamily="18" charset="0"/>
                <a:cs typeface="Times New Roman" panose="02020603050405020304" pitchFamily="18" charset="0"/>
              </a:rPr>
              <a:t>exp</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i</a:t>
            </a:r>
            <a:r>
              <a:rPr lang="en-US" i="1" dirty="0" err="1">
                <a:latin typeface="Times New Roman" panose="02020603050405020304" pitchFamily="18" charset="0"/>
                <a:cs typeface="Times New Roman" panose="02020603050405020304" pitchFamily="18" charset="0"/>
              </a:rPr>
              <a:t>ωt</a:t>
            </a:r>
            <a:r>
              <a:rPr lang="en-US" dirty="0">
                <a:latin typeface="Times New Roman" panose="02020603050405020304" pitchFamily="18" charset="0"/>
                <a:cs typeface="Times New Roman" panose="02020603050405020304" pitchFamily="18" charset="0"/>
              </a:rPr>
              <a:t>) the transmitted and reflected (</a:t>
            </a:r>
            <a:r>
              <a:rPr lang="en-US" dirty="0" smtClean="0">
                <a:latin typeface="Times New Roman" panose="02020603050405020304" pitchFamily="18" charset="0"/>
                <a:cs typeface="Times New Roman" panose="02020603050405020304" pitchFamily="18" charset="0"/>
              </a:rPr>
              <a:t>absolute) wave </a:t>
            </a:r>
            <a:r>
              <a:rPr lang="en-US" dirty="0">
                <a:latin typeface="Times New Roman" panose="02020603050405020304" pitchFamily="18" charset="0"/>
                <a:cs typeface="Times New Roman" panose="02020603050405020304" pitchFamily="18" charset="0"/>
              </a:rPr>
              <a:t>amplitudes are </a:t>
            </a:r>
            <a:r>
              <a:rPr lang="en-US" i="1" dirty="0">
                <a:latin typeface="Times New Roman" panose="02020603050405020304" pitchFamily="18" charset="0"/>
                <a:cs typeface="Times New Roman" panose="02020603050405020304" pitchFamily="18" charset="0"/>
              </a:rPr>
              <a:t>T</a:t>
            </a:r>
            <a:r>
              <a:rPr lang="en-US" baseline="30000" dirty="0">
                <a:latin typeface="Times New Roman" panose="02020603050405020304" pitchFamily="18" charset="0"/>
                <a:cs typeface="Times New Roman" panose="02020603050405020304" pitchFamily="18" charset="0"/>
              </a:rPr>
              <a:t>1</a:t>
            </a:r>
            <a:r>
              <a:rPr lang="en-US" i="1" baseline="30000" dirty="0">
                <a:latin typeface="Times New Roman" panose="02020603050405020304" pitchFamily="18" charset="0"/>
                <a:cs typeface="Times New Roman" panose="02020603050405020304" pitchFamily="18" charset="0"/>
              </a:rPr>
              <a:t>/</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and </a:t>
            </a:r>
            <a:r>
              <a:rPr lang="en-US" i="1" dirty="0">
                <a:latin typeface="Times New Roman" panose="02020603050405020304" pitchFamily="18" charset="0"/>
                <a:cs typeface="Times New Roman" panose="02020603050405020304" pitchFamily="18" charset="0"/>
              </a:rPr>
              <a:t>R</a:t>
            </a:r>
            <a:r>
              <a:rPr lang="en-US" baseline="30000" dirty="0">
                <a:latin typeface="Times New Roman" panose="02020603050405020304" pitchFamily="18" charset="0"/>
                <a:cs typeface="Times New Roman" panose="02020603050405020304" pitchFamily="18" charset="0"/>
              </a:rPr>
              <a:t>1</a:t>
            </a:r>
            <a:r>
              <a:rPr lang="en-US" i="1" baseline="30000" dirty="0">
                <a:latin typeface="Times New Roman" panose="02020603050405020304" pitchFamily="18" charset="0"/>
                <a:cs typeface="Times New Roman" panose="02020603050405020304" pitchFamily="18" charset="0"/>
              </a:rPr>
              <a:t>/</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respectively; thus, counting </a:t>
            </a:r>
            <a:r>
              <a:rPr lang="en-US" dirty="0" smtClean="0">
                <a:latin typeface="Times New Roman" panose="02020603050405020304" pitchFamily="18" charset="0"/>
                <a:cs typeface="Times New Roman" panose="02020603050405020304" pitchFamily="18" charset="0"/>
              </a:rPr>
              <a:t>all the </a:t>
            </a:r>
            <a:r>
              <a:rPr lang="en-US" dirty="0">
                <a:latin typeface="Times New Roman" panose="02020603050405020304" pitchFamily="18" charset="0"/>
                <a:cs typeface="Times New Roman" panose="02020603050405020304" pitchFamily="18" charset="0"/>
              </a:rPr>
              <a:t>reflections and </a:t>
            </a:r>
            <a:r>
              <a:rPr lang="en-US" dirty="0" smtClean="0">
                <a:latin typeface="Times New Roman" panose="02020603050405020304" pitchFamily="18" charset="0"/>
                <a:cs typeface="Times New Roman" panose="02020603050405020304" pitchFamily="18" charset="0"/>
              </a:rPr>
              <a:t>the phase </a:t>
            </a:r>
            <a:r>
              <a:rPr lang="en-US" dirty="0">
                <a:latin typeface="Times New Roman" panose="02020603050405020304" pitchFamily="18" charset="0"/>
                <a:cs typeface="Times New Roman" panose="02020603050405020304" pitchFamily="18" charset="0"/>
              </a:rPr>
              <a:t>differences, </a:t>
            </a:r>
            <a:r>
              <a:rPr lang="en-US" dirty="0" smtClean="0">
                <a:latin typeface="Times New Roman" panose="02020603050405020304" pitchFamily="18" charset="0"/>
                <a:cs typeface="Times New Roman" panose="02020603050405020304" pitchFamily="18" charset="0"/>
              </a:rPr>
              <a:t>the outgoing </a:t>
            </a:r>
            <a:r>
              <a:rPr lang="en-US" dirty="0">
                <a:latin typeface="Times New Roman" panose="02020603050405020304" pitchFamily="18" charset="0"/>
                <a:cs typeface="Times New Roman" panose="02020603050405020304" pitchFamily="18" charset="0"/>
              </a:rPr>
              <a:t>wave is </a:t>
            </a:r>
            <a:r>
              <a:rPr lang="en-US" dirty="0" smtClean="0">
                <a:latin typeface="Times New Roman" panose="02020603050405020304" pitchFamily="18" charset="0"/>
                <a:cs typeface="Times New Roman" panose="02020603050405020304" pitchFamily="18" charset="0"/>
              </a:rPr>
              <a:t>a geometric series</a:t>
            </a:r>
            <a:r>
              <a:rPr lang="en-US" dirty="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r>
              <a:rPr lang="en-US" sz="2400" i="1" dirty="0" err="1" smtClean="0">
                <a:latin typeface="Times New Roman" panose="02020603050405020304" pitchFamily="18" charset="0"/>
                <a:cs typeface="Times New Roman" panose="02020603050405020304" pitchFamily="18" charset="0"/>
              </a:rPr>
              <a:t>A</a:t>
            </a:r>
            <a:r>
              <a:rPr lang="en-US" sz="2400" dirty="0" err="1" smtClean="0">
                <a:latin typeface="Times New Roman" panose="02020603050405020304" pitchFamily="18" charset="0"/>
                <a:cs typeface="Times New Roman" panose="02020603050405020304" pitchFamily="18" charset="0"/>
              </a:rPr>
              <a:t>e</a:t>
            </a:r>
            <a:r>
              <a:rPr lang="en-US" sz="2400" baseline="30000" dirty="0" err="1" smtClean="0">
                <a:latin typeface="Times New Roman" panose="02020603050405020304" pitchFamily="18" charset="0"/>
                <a:cs typeface="Times New Roman" panose="02020603050405020304" pitchFamily="18" charset="0"/>
              </a:rPr>
              <a:t>i</a:t>
            </a:r>
            <a:r>
              <a:rPr lang="el-GR" sz="2400" i="1" baseline="30000" dirty="0" smtClean="0">
                <a:latin typeface="Times New Roman" panose="02020603050405020304" pitchFamily="18" charset="0"/>
                <a:cs typeface="Times New Roman" panose="02020603050405020304" pitchFamily="18" charset="0"/>
              </a:rPr>
              <a:t>ω</a:t>
            </a:r>
            <a:r>
              <a:rPr lang="en-US" sz="2400" i="1" baseline="30000" dirty="0" smtClean="0">
                <a:latin typeface="Times New Roman" panose="02020603050405020304" pitchFamily="18" charset="0"/>
                <a:cs typeface="Times New Roman" panose="02020603050405020304" pitchFamily="18" charset="0"/>
              </a:rPr>
              <a:t>t </a:t>
            </a:r>
            <a:r>
              <a:rPr lang="en-US" sz="2400"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a:t>
            </a:r>
            <a:r>
              <a:rPr lang="en-US" sz="2400" dirty="0" err="1" smtClean="0">
                <a:latin typeface="Times New Roman" panose="02020603050405020304" pitchFamily="18" charset="0"/>
                <a:cs typeface="Times New Roman" panose="02020603050405020304" pitchFamily="18" charset="0"/>
              </a:rPr>
              <a:t>e</a:t>
            </a:r>
            <a:r>
              <a:rPr lang="en-US" sz="2400" baseline="30000" dirty="0" err="1" smtClean="0">
                <a:latin typeface="Times New Roman" panose="02020603050405020304" pitchFamily="18" charset="0"/>
                <a:cs typeface="Times New Roman" panose="02020603050405020304" pitchFamily="18" charset="0"/>
              </a:rPr>
              <a:t>i</a:t>
            </a:r>
            <a:r>
              <a:rPr lang="el-GR" sz="2400" i="1" baseline="30000" dirty="0" smtClean="0">
                <a:latin typeface="Times New Roman" panose="02020603050405020304" pitchFamily="18" charset="0"/>
                <a:cs typeface="Times New Roman" panose="02020603050405020304" pitchFamily="18" charset="0"/>
              </a:rPr>
              <a:t>ω</a:t>
            </a:r>
            <a:r>
              <a:rPr lang="en-US" sz="2400" i="1" baseline="30000" dirty="0" smtClean="0">
                <a:latin typeface="Times New Roman" panose="02020603050405020304" pitchFamily="18" charset="0"/>
                <a:cs typeface="Times New Roman" panose="02020603050405020304" pitchFamily="18" charset="0"/>
              </a:rPr>
              <a:t>t </a:t>
            </a:r>
            <a:r>
              <a:rPr lang="en-US" sz="2400"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a:t>
            </a:r>
            <a:r>
              <a:rPr lang="en-US" sz="2400" dirty="0" err="1" smtClean="0">
                <a:latin typeface="Times New Roman" panose="02020603050405020304" pitchFamily="18" charset="0"/>
                <a:cs typeface="Times New Roman" panose="02020603050405020304" pitchFamily="18" charset="0"/>
              </a:rPr>
              <a:t>e</a:t>
            </a:r>
            <a:r>
              <a:rPr lang="en-US" sz="2400" baseline="30000" dirty="0" err="1" smtClean="0">
                <a:latin typeface="Times New Roman" panose="02020603050405020304" pitchFamily="18" charset="0"/>
                <a:cs typeface="Times New Roman" panose="02020603050405020304" pitchFamily="18" charset="0"/>
              </a:rPr>
              <a:t>i</a:t>
            </a:r>
            <a:r>
              <a:rPr lang="en-US" sz="2400" baseline="30000" dirty="0" smtClean="0">
                <a:latin typeface="Times New Roman" panose="02020603050405020304" pitchFamily="18" charset="0"/>
                <a:cs typeface="Times New Roman" panose="02020603050405020304" pitchFamily="18" charset="0"/>
              </a:rPr>
              <a:t>(</a:t>
            </a:r>
            <a:r>
              <a:rPr lang="el-GR" sz="2400" i="1" baseline="30000" dirty="0" smtClean="0">
                <a:latin typeface="Times New Roman" panose="02020603050405020304" pitchFamily="18" charset="0"/>
                <a:cs typeface="Times New Roman" panose="02020603050405020304" pitchFamily="18" charset="0"/>
              </a:rPr>
              <a:t>ω</a:t>
            </a:r>
            <a:r>
              <a:rPr lang="en-US" sz="2400" i="1" baseline="30000" dirty="0" smtClean="0">
                <a:latin typeface="Times New Roman" panose="02020603050405020304" pitchFamily="18" charset="0"/>
                <a:cs typeface="Times New Roman" panose="02020603050405020304" pitchFamily="18" charset="0"/>
              </a:rPr>
              <a:t>t</a:t>
            </a:r>
            <a:r>
              <a:rPr lang="en-US" sz="2400" baseline="30000" dirty="0" smtClean="0">
                <a:latin typeface="Times New Roman" panose="02020603050405020304" pitchFamily="18" charset="0"/>
                <a:cs typeface="Times New Roman" panose="02020603050405020304" pitchFamily="18" charset="0"/>
              </a:rPr>
              <a:t>+</a:t>
            </a:r>
            <a:r>
              <a:rPr lang="el-GR" sz="2400" i="1" baseline="30000" dirty="0" smtClean="0">
                <a:latin typeface="Times New Roman" panose="02020603050405020304" pitchFamily="18" charset="0"/>
                <a:cs typeface="Times New Roman" panose="02020603050405020304" pitchFamily="18" charset="0"/>
              </a:rPr>
              <a:t>δ</a:t>
            </a:r>
            <a:r>
              <a:rPr lang="el-GR" sz="2400" baseline="30000"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TR</a:t>
            </a:r>
            <a:r>
              <a:rPr lang="en-US" sz="2400" baseline="300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e</a:t>
            </a:r>
            <a:r>
              <a:rPr lang="en-US" sz="2400" baseline="30000" dirty="0" smtClean="0">
                <a:latin typeface="Times New Roman" panose="02020603050405020304" pitchFamily="18" charset="0"/>
                <a:cs typeface="Times New Roman" panose="02020603050405020304" pitchFamily="18" charset="0"/>
              </a:rPr>
              <a:t>i(</a:t>
            </a:r>
            <a:r>
              <a:rPr lang="el-GR" sz="2400" i="1" baseline="30000" dirty="0" smtClean="0">
                <a:latin typeface="Times New Roman" panose="02020603050405020304" pitchFamily="18" charset="0"/>
                <a:cs typeface="Times New Roman" panose="02020603050405020304" pitchFamily="18" charset="0"/>
              </a:rPr>
              <a:t>ω</a:t>
            </a:r>
            <a:r>
              <a:rPr lang="en-US" sz="2400" i="1" baseline="30000" dirty="0" smtClean="0">
                <a:latin typeface="Times New Roman" panose="02020603050405020304" pitchFamily="18" charset="0"/>
                <a:cs typeface="Times New Roman" panose="02020603050405020304" pitchFamily="18" charset="0"/>
              </a:rPr>
              <a:t>t</a:t>
            </a:r>
            <a:r>
              <a:rPr lang="en-US" sz="2400" baseline="30000" dirty="0" smtClean="0">
                <a:latin typeface="Times New Roman" panose="02020603050405020304" pitchFamily="18" charset="0"/>
                <a:cs typeface="Times New Roman" panose="02020603050405020304" pitchFamily="18" charset="0"/>
              </a:rPr>
              <a:t>+2</a:t>
            </a:r>
            <a:r>
              <a:rPr lang="el-GR" sz="2400" i="1" baseline="30000" dirty="0" smtClean="0">
                <a:latin typeface="Times New Roman" panose="02020603050405020304" pitchFamily="18" charset="0"/>
                <a:cs typeface="Times New Roman" panose="02020603050405020304" pitchFamily="18" charset="0"/>
              </a:rPr>
              <a:t>δ</a:t>
            </a:r>
            <a:r>
              <a:rPr lang="el-GR" sz="2400" baseline="30000"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 </a:t>
            </a:r>
            <a:r>
              <a:rPr lang="el-GR" sz="2400" i="1" dirty="0" smtClean="0">
                <a:latin typeface="Times New Roman" panose="02020603050405020304" pitchFamily="18" charset="0"/>
                <a:cs typeface="Times New Roman" panose="02020603050405020304" pitchFamily="18" charset="0"/>
              </a:rPr>
              <a:t>. . </a:t>
            </a:r>
            <a:r>
              <a:rPr lang="el-GR" sz="2400" i="1" dirty="0" smtClean="0"/>
              <a:t>.</a:t>
            </a:r>
            <a:r>
              <a:rPr lang="en-US" sz="2400" i="1" dirty="0" smtClean="0"/>
              <a:t> </a:t>
            </a:r>
            <a:endParaRPr lang="en-US" sz="2400" i="1" dirty="0">
              <a:latin typeface="Times New Roman" panose="02020603050405020304" pitchFamily="18" charset="0"/>
              <a:cs typeface="Times New Roman" panose="02020603050405020304" pitchFamily="18" charset="0"/>
            </a:endParaRPr>
          </a:p>
          <a:p>
            <a:r>
              <a:rPr lang="en-US" sz="2400" i="1" dirty="0" smtClean="0">
                <a:latin typeface="Times New Roman" panose="02020603050405020304" pitchFamily="18" charset="0"/>
                <a:cs typeface="Times New Roman" panose="02020603050405020304" pitchFamily="18" charset="0"/>
              </a:rPr>
              <a:t>A= T</a:t>
            </a:r>
            <a:r>
              <a:rPr lang="en-US" sz="2400" dirty="0" smtClean="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a:t>
            </a:r>
            <a:r>
              <a:rPr lang="en-US" sz="2400" dirty="0" err="1">
                <a:latin typeface="Times New Roman" panose="02020603050405020304" pitchFamily="18" charset="0"/>
                <a:cs typeface="Times New Roman" panose="02020603050405020304" pitchFamily="18" charset="0"/>
              </a:rPr>
              <a:t>e</a:t>
            </a:r>
            <a:r>
              <a:rPr lang="en-US" sz="2400" baseline="30000" dirty="0" err="1">
                <a:latin typeface="Times New Roman" panose="02020603050405020304" pitchFamily="18" charset="0"/>
                <a:cs typeface="Times New Roman" panose="02020603050405020304" pitchFamily="18" charset="0"/>
              </a:rPr>
              <a:t>i</a:t>
            </a:r>
            <a:r>
              <a:rPr lang="el-GR" sz="2400" i="1" baseline="30000" dirty="0">
                <a:latin typeface="Times New Roman" panose="02020603050405020304" pitchFamily="18" charset="0"/>
                <a:cs typeface="Times New Roman" panose="02020603050405020304" pitchFamily="18" charset="0"/>
              </a:rPr>
              <a:t>δ </a:t>
            </a:r>
            <a:r>
              <a:rPr lang="el-GR" sz="2400" dirty="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R</a:t>
            </a:r>
            <a:r>
              <a:rPr lang="en-US" sz="2400" baseline="300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e</a:t>
            </a:r>
            <a:r>
              <a:rPr lang="en-US" sz="2400" baseline="30000" dirty="0" smtClean="0">
                <a:latin typeface="Times New Roman" panose="02020603050405020304" pitchFamily="18" charset="0"/>
                <a:cs typeface="Times New Roman" panose="02020603050405020304" pitchFamily="18" charset="0"/>
              </a:rPr>
              <a:t>2i</a:t>
            </a:r>
            <a:r>
              <a:rPr lang="el-GR" sz="2400" i="1" baseline="30000" dirty="0">
                <a:latin typeface="Times New Roman" panose="02020603050405020304" pitchFamily="18" charset="0"/>
                <a:cs typeface="Times New Roman" panose="02020603050405020304" pitchFamily="18" charset="0"/>
              </a:rPr>
              <a:t>δ</a:t>
            </a:r>
            <a:r>
              <a:rPr lang="el-GR" sz="2400" i="1"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 </a:t>
            </a:r>
            <a:r>
              <a:rPr lang="el-GR" sz="2400" i="1" dirty="0">
                <a:latin typeface="Times New Roman" panose="02020603050405020304" pitchFamily="18" charset="0"/>
                <a:cs typeface="Times New Roman" panose="02020603050405020304" pitchFamily="18" charset="0"/>
              </a:rPr>
              <a:t>. . . </a:t>
            </a:r>
            <a:r>
              <a:rPr lang="el-GR" sz="2400" dirty="0">
                <a:latin typeface="Times New Roman" panose="02020603050405020304" pitchFamily="18" charset="0"/>
                <a:cs typeface="Times New Roman" panose="02020603050405020304" pitchFamily="18" charset="0"/>
              </a:rPr>
              <a:t>) = </a:t>
            </a:r>
            <a:r>
              <a:rPr lang="en-US" sz="2400" i="1" dirty="0" smtClean="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(1 </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a:t>
            </a:r>
            <a:r>
              <a:rPr lang="en-US" sz="2400" dirty="0" err="1">
                <a:latin typeface="Times New Roman" panose="02020603050405020304" pitchFamily="18" charset="0"/>
                <a:cs typeface="Times New Roman" panose="02020603050405020304" pitchFamily="18" charset="0"/>
              </a:rPr>
              <a:t>e</a:t>
            </a:r>
            <a:r>
              <a:rPr lang="en-US" sz="2400" baseline="30000" dirty="0" err="1">
                <a:latin typeface="Times New Roman" panose="02020603050405020304" pitchFamily="18" charset="0"/>
                <a:cs typeface="Times New Roman" panose="02020603050405020304" pitchFamily="18" charset="0"/>
              </a:rPr>
              <a:t>i</a:t>
            </a:r>
            <a:r>
              <a:rPr lang="el-GR" sz="2400" i="1" baseline="30000" dirty="0" smtClean="0">
                <a:latin typeface="Times New Roman" panose="02020603050405020304" pitchFamily="18" charset="0"/>
                <a:cs typeface="Times New Roman" panose="02020603050405020304" pitchFamily="18" charset="0"/>
              </a:rPr>
              <a:t>δ</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5943600"/>
            <a:ext cx="6622681" cy="762000"/>
          </a:xfrm>
          <a:prstGeom prst="rect">
            <a:avLst/>
          </a:prstGeom>
        </p:spPr>
      </p:pic>
      <p:sp>
        <p:nvSpPr>
          <p:cNvPr id="6" name="TextBox 5"/>
          <p:cNvSpPr txBox="1"/>
          <p:nvPr/>
        </p:nvSpPr>
        <p:spPr>
          <a:xfrm>
            <a:off x="1905000" y="310462"/>
            <a:ext cx="6248400" cy="461665"/>
          </a:xfrm>
          <a:prstGeom prst="rect">
            <a:avLst/>
          </a:prstGeom>
          <a:noFill/>
        </p:spPr>
        <p:txBody>
          <a:bodyPr wrap="square" rtlCol="0">
            <a:spAutoFit/>
          </a:bodyPr>
          <a:lstStyle/>
          <a:p>
            <a:r>
              <a:rPr lang="en-US" sz="2400" b="1" dirty="0" err="1" smtClean="0">
                <a:latin typeface="Times New Roman" panose="02020603050405020304" pitchFamily="18" charset="0"/>
                <a:cs typeface="Times New Roman" panose="02020603050405020304" pitchFamily="18" charset="0"/>
              </a:rPr>
              <a:t>Fabry</a:t>
            </a:r>
            <a:r>
              <a:rPr lang="en-US" sz="2400" b="1" dirty="0" smtClean="0">
                <a:latin typeface="Times New Roman" panose="02020603050405020304" pitchFamily="18" charset="0"/>
                <a:cs typeface="Times New Roman" panose="02020603050405020304" pitchFamily="18" charset="0"/>
              </a:rPr>
              <a:t>-Perot interferometer (etalon)</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98073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533400"/>
            <a:ext cx="6096000" cy="181867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259" y="2362200"/>
            <a:ext cx="6622681" cy="762000"/>
          </a:xfrm>
          <a:prstGeom prst="rect">
            <a:avLst/>
          </a:prstGeom>
        </p:spPr>
      </p:pic>
      <p:sp>
        <p:nvSpPr>
          <p:cNvPr id="7" name="TextBox 6"/>
          <p:cNvSpPr txBox="1"/>
          <p:nvPr/>
        </p:nvSpPr>
        <p:spPr>
          <a:xfrm>
            <a:off x="4444339" y="3048000"/>
            <a:ext cx="4717474" cy="707886"/>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The transmission is periodic; the </a:t>
            </a:r>
            <a:r>
              <a:rPr lang="en-US" sz="2000" i="1" dirty="0" err="1">
                <a:latin typeface="Times New Roman" panose="02020603050405020304" pitchFamily="18" charset="0"/>
                <a:cs typeface="Times New Roman" panose="02020603050405020304" pitchFamily="18" charset="0"/>
              </a:rPr>
              <a:t>m</a:t>
            </a:r>
            <a:r>
              <a:rPr lang="en-US" sz="2000" dirty="0" err="1">
                <a:latin typeface="Times New Roman" panose="02020603050405020304" pitchFamily="18" charset="0"/>
                <a:cs typeface="Times New Roman" panose="02020603050405020304" pitchFamily="18" charset="0"/>
              </a:rPr>
              <a:t>th</a:t>
            </a:r>
            <a:r>
              <a:rPr lang="en-US" sz="2000" dirty="0">
                <a:latin typeface="Times New Roman" panose="02020603050405020304" pitchFamily="18" charset="0"/>
                <a:cs typeface="Times New Roman" panose="02020603050405020304" pitchFamily="18" charset="0"/>
              </a:rPr>
              <a:t> maximum is </a:t>
            </a:r>
            <a:r>
              <a:rPr lang="en-US" sz="2000" dirty="0" smtClean="0">
                <a:latin typeface="Times New Roman" panose="02020603050405020304" pitchFamily="18" charset="0"/>
                <a:cs typeface="Times New Roman" panose="02020603050405020304" pitchFamily="18" charset="0"/>
              </a:rPr>
              <a:t>at </a:t>
            </a:r>
            <a:r>
              <a:rPr lang="el-GR" sz="2000" i="1" dirty="0" smtClean="0">
                <a:latin typeface="Times New Roman" panose="02020603050405020304" pitchFamily="18" charset="0"/>
                <a:cs typeface="Times New Roman" panose="02020603050405020304" pitchFamily="18" charset="0"/>
              </a:rPr>
              <a:t>δ </a:t>
            </a:r>
            <a:r>
              <a:rPr lang="el-GR" sz="2000" dirty="0">
                <a:latin typeface="Times New Roman" panose="02020603050405020304" pitchFamily="18" charset="0"/>
                <a:cs typeface="Times New Roman" panose="02020603050405020304" pitchFamily="18" charset="0"/>
              </a:rPr>
              <a:t>= 2</a:t>
            </a:r>
            <a:r>
              <a:rPr lang="en-US" sz="2000" i="1" dirty="0">
                <a:latin typeface="Times New Roman" panose="02020603050405020304" pitchFamily="18" charset="0"/>
                <a:cs typeface="Times New Roman" panose="02020603050405020304" pitchFamily="18" charset="0"/>
              </a:rPr>
              <a:t>m</a:t>
            </a:r>
            <a:r>
              <a:rPr lang="el-GR" sz="2000" i="1" dirty="0" smtClean="0">
                <a:latin typeface="Times New Roman" panose="02020603050405020304" pitchFamily="18" charset="0"/>
                <a:cs typeface="Times New Roman" panose="02020603050405020304" pitchFamily="18" charset="0"/>
              </a:rPr>
              <a:t>π</a:t>
            </a:r>
            <a:r>
              <a:rPr lang="en-US" sz="2000" i="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or</a:t>
            </a:r>
            <a:r>
              <a:rPr lang="en-US" sz="2000" i="1" dirty="0" smtClean="0">
                <a:latin typeface="Times New Roman" panose="02020603050405020304" pitchFamily="18" charset="0"/>
                <a:cs typeface="Times New Roman" panose="02020603050405020304" pitchFamily="18" charset="0"/>
              </a:rPr>
              <a:t>  </a:t>
            </a:r>
            <a:r>
              <a:rPr lang="el-GR" sz="2000" i="1" dirty="0" smtClean="0">
                <a:latin typeface="Times New Roman" panose="02020603050405020304" pitchFamily="18" charset="0"/>
                <a:cs typeface="Times New Roman" panose="02020603050405020304" pitchFamily="18" charset="0"/>
              </a:rPr>
              <a:t>λ </a:t>
            </a:r>
            <a:r>
              <a:rPr lang="el-GR" sz="2000" dirty="0">
                <a:latin typeface="Times New Roman" panose="02020603050405020304" pitchFamily="18" charset="0"/>
                <a:cs typeface="Times New Roman" panose="02020603050405020304" pitchFamily="18" charset="0"/>
              </a:rPr>
              <a:t>= 2</a:t>
            </a:r>
            <a:r>
              <a:rPr lang="en-US" sz="2000" i="1" dirty="0" err="1">
                <a:latin typeface="Times New Roman" panose="02020603050405020304" pitchFamily="18" charset="0"/>
                <a:cs typeface="Times New Roman" panose="02020603050405020304" pitchFamily="18" charset="0"/>
              </a:rPr>
              <a:t>nd</a:t>
            </a:r>
            <a:r>
              <a:rPr lang="en-US" sz="2000" i="1"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cos</a:t>
            </a:r>
            <a:r>
              <a:rPr lang="el-GR" sz="2000" i="1" dirty="0" smtClean="0">
                <a:latin typeface="Times New Roman" panose="02020603050405020304" pitchFamily="18" charset="0"/>
                <a:cs typeface="Times New Roman" panose="02020603050405020304" pitchFamily="18" charset="0"/>
              </a:rPr>
              <a:t>θ/</a:t>
            </a:r>
            <a:r>
              <a:rPr lang="en-US" sz="2000" i="1" dirty="0">
                <a:latin typeface="Times New Roman" panose="02020603050405020304" pitchFamily="18" charset="0"/>
                <a:cs typeface="Times New Roman" panose="02020603050405020304" pitchFamily="18" charset="0"/>
              </a:rPr>
              <a:t>m</a:t>
            </a:r>
            <a:r>
              <a:rPr lang="en-US" sz="2000" dirty="0">
                <a:latin typeface="Times New Roman" panose="02020603050405020304" pitchFamily="18" charset="0"/>
                <a:cs typeface="Times New Roman" panose="02020603050405020304" pitchFamily="18" charset="0"/>
              </a:rPr>
              <a:t>.</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19" y="3355025"/>
            <a:ext cx="4433918" cy="3477245"/>
          </a:xfrm>
          <a:prstGeom prst="rect">
            <a:avLst/>
          </a:prstGeom>
        </p:spPr>
      </p:pic>
      <p:sp>
        <p:nvSpPr>
          <p:cNvPr id="9" name="TextBox 8"/>
          <p:cNvSpPr txBox="1"/>
          <p:nvPr/>
        </p:nvSpPr>
        <p:spPr>
          <a:xfrm>
            <a:off x="4444339" y="3617025"/>
            <a:ext cx="4699661" cy="3170099"/>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The distance between the peaks (</a:t>
            </a:r>
            <a:r>
              <a:rPr lang="en-US" sz="2000" b="1" dirty="0" smtClean="0">
                <a:latin typeface="Times New Roman" panose="02020603050405020304" pitchFamily="18" charset="0"/>
                <a:cs typeface="Times New Roman" panose="02020603050405020304" pitchFamily="18" charset="0"/>
              </a:rPr>
              <a:t>Free Spectral Range</a:t>
            </a:r>
            <a:r>
              <a:rPr lang="en-US" sz="2000" dirty="0" smtClean="0">
                <a:latin typeface="Times New Roman" panose="02020603050405020304" pitchFamily="18" charset="0"/>
                <a:cs typeface="Times New Roman" panose="02020603050405020304" pitchFamily="18" charset="0"/>
              </a:rPr>
              <a:t>) is FRS=</a:t>
            </a:r>
            <a:r>
              <a:rPr lang="el-GR" sz="2000" i="1" dirty="0">
                <a:latin typeface="Times New Roman" panose="02020603050405020304" pitchFamily="18" charset="0"/>
                <a:cs typeface="Times New Roman" panose="02020603050405020304" pitchFamily="18" charset="0"/>
              </a:rPr>
              <a:t>λ/</a:t>
            </a:r>
            <a:r>
              <a:rPr lang="en-US" sz="2000" i="1" dirty="0">
                <a:latin typeface="Times New Roman" panose="02020603050405020304" pitchFamily="18" charset="0"/>
                <a:cs typeface="Times New Roman" panose="02020603050405020304" pitchFamily="18" charset="0"/>
              </a:rPr>
              <a:t>m </a:t>
            </a:r>
            <a:r>
              <a:rPr lang="en-US" sz="2000" dirty="0" smtClean="0">
                <a:latin typeface="Times New Roman" panose="02020603050405020304" pitchFamily="18" charset="0"/>
                <a:cs typeface="Times New Roman" panose="02020603050405020304" pitchFamily="18" charset="0"/>
              </a:rPr>
              <a:t>=</a:t>
            </a:r>
            <a:r>
              <a:rPr lang="el-GR" sz="2000" i="1" dirty="0" smtClean="0">
                <a:latin typeface="Times New Roman" panose="02020603050405020304" pitchFamily="18" charset="0"/>
                <a:cs typeface="Times New Roman" panose="02020603050405020304" pitchFamily="18" charset="0"/>
              </a:rPr>
              <a:t>λ</a:t>
            </a:r>
            <a:r>
              <a:rPr lang="el-GR" sz="2000" baseline="30000" dirty="0" smtClean="0">
                <a:latin typeface="Times New Roman" panose="02020603050405020304" pitchFamily="18" charset="0"/>
                <a:cs typeface="Times New Roman" panose="02020603050405020304" pitchFamily="18" charset="0"/>
              </a:rPr>
              <a:t>2</a:t>
            </a:r>
            <a:r>
              <a:rPr lang="el-GR" sz="2000" i="1" dirty="0" smtClean="0">
                <a:latin typeface="Times New Roman" panose="02020603050405020304" pitchFamily="18" charset="0"/>
                <a:cs typeface="Times New Roman" panose="02020603050405020304" pitchFamily="18" charset="0"/>
              </a:rPr>
              <a:t>/</a:t>
            </a:r>
            <a:r>
              <a:rPr lang="el-GR" sz="2000" dirty="0" smtClean="0">
                <a:latin typeface="Times New Roman" panose="02020603050405020304" pitchFamily="18" charset="0"/>
                <a:cs typeface="Times New Roman" panose="02020603050405020304" pitchFamily="18" charset="0"/>
              </a:rPr>
              <a:t>2</a:t>
            </a:r>
            <a:r>
              <a:rPr lang="en-US" sz="2000" i="1" dirty="0" err="1" smtClean="0">
                <a:latin typeface="Times New Roman" panose="02020603050405020304" pitchFamily="18" charset="0"/>
                <a:cs typeface="Times New Roman" panose="02020603050405020304" pitchFamily="18" charset="0"/>
              </a:rPr>
              <a:t>nd</a:t>
            </a:r>
            <a:r>
              <a:rPr lang="en-US" sz="2000" dirty="0" err="1" smtClean="0">
                <a:latin typeface="Times New Roman" panose="02020603050405020304" pitchFamily="18" charset="0"/>
                <a:cs typeface="Times New Roman" panose="02020603050405020304" pitchFamily="18" charset="0"/>
              </a:rPr>
              <a:t>cos</a:t>
            </a:r>
            <a:r>
              <a:rPr lang="el-GR" sz="2000" i="1" dirty="0" smtClean="0">
                <a:latin typeface="Times New Roman" panose="02020603050405020304" pitchFamily="18" charset="0"/>
                <a:cs typeface="Times New Roman" panose="02020603050405020304" pitchFamily="18" charset="0"/>
              </a:rPr>
              <a:t>θ</a:t>
            </a:r>
            <a:r>
              <a:rPr lang="en-US" sz="2000" i="1" dirty="0" smtClean="0">
                <a:latin typeface="Times New Roman" panose="02020603050405020304" pitchFamily="18" charset="0"/>
                <a:cs typeface="Times New Roman" panose="02020603050405020304" pitchFamily="18" charset="0"/>
              </a:rPr>
              <a:t> </a:t>
            </a:r>
            <a:r>
              <a:rPr lang="en-US" sz="1600" i="1" dirty="0" smtClean="0">
                <a:latin typeface="Times New Roman" panose="02020603050405020304" pitchFamily="18" charset="0"/>
                <a:cs typeface="Times New Roman" panose="02020603050405020304" pitchFamily="18" charset="0"/>
              </a:rPr>
              <a:t/>
            </a:r>
            <a:br>
              <a:rPr lang="en-US" sz="1600" i="1"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Full-width at half maximum (</a:t>
            </a:r>
            <a:r>
              <a:rPr lang="en-US" sz="2000" b="1" dirty="0" smtClean="0">
                <a:latin typeface="Times New Roman" panose="02020603050405020304" pitchFamily="18" charset="0"/>
                <a:cs typeface="Times New Roman" panose="02020603050405020304" pitchFamily="18" charset="0"/>
              </a:rPr>
              <a:t>FWHM</a:t>
            </a:r>
            <a:r>
              <a:rPr lang="en-US" sz="2000" dirty="0" smtClean="0">
                <a:latin typeface="Times New Roman" panose="02020603050405020304" pitchFamily="18" charset="0"/>
                <a:cs typeface="Times New Roman" panose="02020603050405020304" pitchFamily="18" charset="0"/>
              </a:rPr>
              <a:t>), </a:t>
            </a:r>
            <a:r>
              <a:rPr lang="en-US" sz="2000" dirty="0" smtClean="0">
                <a:latin typeface="Symbol" panose="05050102010706020507" pitchFamily="18" charset="2"/>
                <a:cs typeface="Times New Roman" panose="02020603050405020304" pitchFamily="18" charset="0"/>
              </a:rPr>
              <a:t>Dl, </a:t>
            </a:r>
            <a:r>
              <a:rPr lang="en-US" sz="2000" dirty="0" smtClean="0">
                <a:latin typeface="+mn-lt"/>
                <a:cs typeface="Times New Roman" panose="02020603050405020304" pitchFamily="18" charset="0"/>
              </a:rPr>
              <a:t>depends on the reflectance </a:t>
            </a:r>
            <a:r>
              <a:rPr lang="en-US" sz="2000" i="1" dirty="0" smtClean="0">
                <a:latin typeface="+mn-lt"/>
                <a:cs typeface="Times New Roman" panose="02020603050405020304" pitchFamily="18" charset="0"/>
              </a:rPr>
              <a:t>R</a:t>
            </a:r>
            <a:r>
              <a:rPr lang="en-US" sz="2000" dirty="0" smtClean="0">
                <a:latin typeface="+mn-lt"/>
                <a:cs typeface="Times New Roman" panose="02020603050405020304" pitchFamily="18" charset="0"/>
              </a:rPr>
              <a:t>:</a:t>
            </a:r>
          </a:p>
          <a:p>
            <a:endParaRPr lang="en-US" sz="2000" dirty="0" smtClean="0">
              <a:latin typeface="Symbol" panose="05050102010706020507" pitchFamily="18" charset="2"/>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ratio, FRS/</a:t>
            </a:r>
            <a:r>
              <a:rPr lang="en-US" sz="2000" dirty="0" smtClean="0">
                <a:latin typeface="Symbol" panose="05050102010706020507" pitchFamily="18" charset="2"/>
                <a:cs typeface="Times New Roman" panose="02020603050405020304" pitchFamily="18" charset="0"/>
              </a:rPr>
              <a:t>Dl</a:t>
            </a:r>
            <a:r>
              <a:rPr lang="en-US" sz="2000" dirty="0" smtClean="0">
                <a:latin typeface="Times New Roman" panose="02020603050405020304" pitchFamily="18" charset="0"/>
                <a:cs typeface="Times New Roman" panose="02020603050405020304" pitchFamily="18" charset="0"/>
              </a:rPr>
              <a:t> is called </a:t>
            </a:r>
            <a:r>
              <a:rPr lang="en-US" sz="2000" b="1" i="1" dirty="0" smtClean="0">
                <a:latin typeface="Times New Roman" panose="02020603050405020304" pitchFamily="18" charset="0"/>
                <a:cs typeface="Times New Roman" panose="02020603050405020304" pitchFamily="18" charset="0"/>
              </a:rPr>
              <a:t>finesse</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For </a:t>
            </a:r>
            <a:r>
              <a:rPr lang="el-GR" sz="2000" i="1" dirty="0">
                <a:latin typeface="Times New Roman" panose="02020603050405020304" pitchFamily="18" charset="0"/>
                <a:cs typeface="Times New Roman" panose="02020603050405020304" pitchFamily="18" charset="0"/>
              </a:rPr>
              <a:t>λ</a:t>
            </a:r>
            <a:r>
              <a:rPr lang="en-US" sz="2000" dirty="0">
                <a:latin typeface="Times New Roman" panose="02020603050405020304" pitchFamily="18" charset="0"/>
                <a:cs typeface="Times New Roman" panose="02020603050405020304" pitchFamily="18" charset="0"/>
              </a:rPr>
              <a:t>=500nm, </a:t>
            </a:r>
            <a:r>
              <a:rPr lang="en-US" sz="2000" i="1" dirty="0">
                <a:latin typeface="Times New Roman" panose="02020603050405020304" pitchFamily="18" charset="0"/>
                <a:cs typeface="Times New Roman" panose="02020603050405020304" pitchFamily="18" charset="0"/>
              </a:rPr>
              <a:t>d</a:t>
            </a:r>
            <a:r>
              <a:rPr lang="en-US" sz="2000" dirty="0">
                <a:latin typeface="Times New Roman" panose="02020603050405020304" pitchFamily="18" charset="0"/>
                <a:cs typeface="Times New Roman" panose="02020603050405020304" pitchFamily="18" charset="0"/>
              </a:rPr>
              <a:t>=1mm, FRS=0.13nm small. </a:t>
            </a:r>
          </a:p>
          <a:p>
            <a:r>
              <a:rPr lang="en-US" sz="2000" dirty="0" smtClean="0">
                <a:latin typeface="Times New Roman" panose="02020603050405020304" pitchFamily="18" charset="0"/>
                <a:cs typeface="Times New Roman" panose="02020603050405020304" pitchFamily="18" charset="0"/>
              </a:rPr>
              <a:t>Thus, </a:t>
            </a:r>
            <a:r>
              <a:rPr lang="en-US" sz="2000" dirty="0" err="1" smtClean="0">
                <a:latin typeface="Times New Roman" panose="02020603050405020304" pitchFamily="18" charset="0"/>
                <a:cs typeface="Times New Roman" panose="02020603050405020304" pitchFamily="18" charset="0"/>
              </a:rPr>
              <a:t>Fabry</a:t>
            </a:r>
            <a:r>
              <a:rPr lang="en-US" sz="2000" dirty="0" smtClean="0">
                <a:latin typeface="Times New Roman" panose="02020603050405020304" pitchFamily="18" charset="0"/>
                <a:cs typeface="Times New Roman" panose="02020603050405020304" pitchFamily="18" charset="0"/>
              </a:rPr>
              <a:t>-Perot etalons are used in combination with other filters.</a:t>
            </a:r>
            <a:endParaRPr lang="en-US" sz="2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905000" y="152400"/>
            <a:ext cx="6248400" cy="461665"/>
          </a:xfrm>
          <a:prstGeom prst="rect">
            <a:avLst/>
          </a:prstGeom>
          <a:noFill/>
        </p:spPr>
        <p:txBody>
          <a:bodyPr wrap="square" rtlCol="0">
            <a:spAutoFit/>
          </a:bodyPr>
          <a:lstStyle/>
          <a:p>
            <a:r>
              <a:rPr lang="en-US" sz="2400" b="1" dirty="0" err="1" smtClean="0">
                <a:latin typeface="Times New Roman" panose="02020603050405020304" pitchFamily="18" charset="0"/>
                <a:cs typeface="Times New Roman" panose="02020603050405020304" pitchFamily="18" charset="0"/>
              </a:rPr>
              <a:t>Fabry</a:t>
            </a:r>
            <a:r>
              <a:rPr lang="en-US" sz="2400" b="1" dirty="0" smtClean="0">
                <a:latin typeface="Times New Roman" panose="02020603050405020304" pitchFamily="18" charset="0"/>
                <a:cs typeface="Times New Roman" panose="02020603050405020304" pitchFamily="18" charset="0"/>
              </a:rPr>
              <a:t>-Perot interferometer (etalon)</a:t>
            </a:r>
            <a:endParaRPr lang="en-US" sz="2400" b="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600200" y="3886200"/>
            <a:ext cx="806631" cy="369332"/>
          </a:xfrm>
          <a:prstGeom prst="rect">
            <a:avLst/>
          </a:prstGeom>
          <a:noFill/>
        </p:spPr>
        <p:txBody>
          <a:bodyPr wrap="none" rtlCol="0">
            <a:spAutoFit/>
          </a:bodyPr>
          <a:lstStyle/>
          <a:p>
            <a:r>
              <a:rPr lang="en-US" dirty="0" smtClean="0"/>
              <a:t>R=0.9</a:t>
            </a:r>
            <a:endParaRPr lang="en-US" dirty="0"/>
          </a:p>
        </p:txBody>
      </p:sp>
      <p:sp>
        <p:nvSpPr>
          <p:cNvPr id="12" name="TextBox 11"/>
          <p:cNvSpPr txBox="1"/>
          <p:nvPr/>
        </p:nvSpPr>
        <p:spPr>
          <a:xfrm>
            <a:off x="1976349" y="4844491"/>
            <a:ext cx="806631" cy="369332"/>
          </a:xfrm>
          <a:prstGeom prst="rect">
            <a:avLst/>
          </a:prstGeom>
          <a:noFill/>
        </p:spPr>
        <p:txBody>
          <a:bodyPr wrap="none" rtlCol="0">
            <a:spAutoFit/>
          </a:bodyPr>
          <a:lstStyle/>
          <a:p>
            <a:r>
              <a:rPr lang="en-US" dirty="0" smtClean="0"/>
              <a:t>R=0.7</a:t>
            </a:r>
            <a:endParaRPr lang="en-US" dirty="0"/>
          </a:p>
        </p:txBody>
      </p:sp>
      <p:cxnSp>
        <p:nvCxnSpPr>
          <p:cNvPr id="14" name="Straight Arrow Connector 13"/>
          <p:cNvCxnSpPr/>
          <p:nvPr/>
        </p:nvCxnSpPr>
        <p:spPr>
          <a:xfrm flipH="1">
            <a:off x="1371600" y="4255532"/>
            <a:ext cx="381000" cy="65353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1600200" y="5093647"/>
            <a:ext cx="403315" cy="240353"/>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581400" y="4909066"/>
            <a:ext cx="304800" cy="0"/>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065813" y="4641878"/>
            <a:ext cx="685800" cy="461665"/>
          </a:xfrm>
          <a:prstGeom prst="rect">
            <a:avLst/>
          </a:prstGeom>
          <a:noFill/>
        </p:spPr>
        <p:txBody>
          <a:bodyPr wrap="square" rtlCol="0">
            <a:spAutoFit/>
          </a:bodyPr>
          <a:lstStyle/>
          <a:p>
            <a:r>
              <a:rPr lang="en-US" sz="2400" dirty="0" smtClean="0">
                <a:latin typeface="Symbol" panose="05050102010706020507" pitchFamily="18" charset="2"/>
              </a:rPr>
              <a:t>Dl</a:t>
            </a:r>
            <a:endParaRPr lang="en-US" sz="2400" dirty="0">
              <a:latin typeface="Symbol" panose="05050102010706020507" pitchFamily="18" charset="2"/>
            </a:endParaRPr>
          </a:p>
        </p:txBody>
      </p:sp>
      <p:cxnSp>
        <p:nvCxnSpPr>
          <p:cNvPr id="22" name="Straight Arrow Connector 21"/>
          <p:cNvCxnSpPr/>
          <p:nvPr/>
        </p:nvCxnSpPr>
        <p:spPr>
          <a:xfrm>
            <a:off x="1371600" y="3785098"/>
            <a:ext cx="2362200" cy="0"/>
          </a:xfrm>
          <a:prstGeom prst="straightConnector1">
            <a:avLst/>
          </a:prstGeom>
          <a:ln w="158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600200" y="3439517"/>
            <a:ext cx="2512226"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FRS (free spectral range)</a:t>
            </a:r>
            <a:endParaRPr lang="en-US" dirty="0">
              <a:latin typeface="Times New Roman" panose="02020603050405020304" pitchFamily="18" charset="0"/>
              <a:cs typeface="Times New Roman" panose="02020603050405020304" pitchFamily="18" charset="0"/>
            </a:endParaRPr>
          </a:p>
        </p:txBody>
      </p:sp>
      <p:graphicFrame>
        <p:nvGraphicFramePr>
          <p:cNvPr id="24" name="Object 23"/>
          <p:cNvGraphicFramePr>
            <a:graphicFrameLocks noChangeAspect="1"/>
          </p:cNvGraphicFramePr>
          <p:nvPr>
            <p:extLst>
              <p:ext uri="{D42A27DB-BD31-4B8C-83A1-F6EECF244321}">
                <p14:modId xmlns:p14="http://schemas.microsoft.com/office/powerpoint/2010/main" val="1816021749"/>
              </p:ext>
            </p:extLst>
          </p:nvPr>
        </p:nvGraphicFramePr>
        <p:xfrm>
          <a:off x="6573684" y="4706445"/>
          <a:ext cx="2314511" cy="794195"/>
        </p:xfrm>
        <a:graphic>
          <a:graphicData uri="http://schemas.openxmlformats.org/presentationml/2006/ole">
            <mc:AlternateContent xmlns:mc="http://schemas.openxmlformats.org/markup-compatibility/2006">
              <mc:Choice xmlns:v="urn:schemas-microsoft-com:vml" Requires="v">
                <p:oleObj spid="_x0000_s93214" name="Equation" r:id="rId6" imgW="1295280" imgH="444240" progId="Equation.DSMT4">
                  <p:embed/>
                </p:oleObj>
              </mc:Choice>
              <mc:Fallback>
                <p:oleObj name="Equation" r:id="rId6" imgW="1295280" imgH="444240" progId="Equation.DSMT4">
                  <p:embed/>
                  <p:pic>
                    <p:nvPicPr>
                      <p:cNvPr id="0" name=""/>
                      <p:cNvPicPr/>
                      <p:nvPr/>
                    </p:nvPicPr>
                    <p:blipFill>
                      <a:blip r:embed="rId7"/>
                      <a:stretch>
                        <a:fillRect/>
                      </a:stretch>
                    </p:blipFill>
                    <p:spPr>
                      <a:xfrm>
                        <a:off x="6573684" y="4706445"/>
                        <a:ext cx="2314511" cy="794195"/>
                      </a:xfrm>
                      <a:prstGeom prst="rect">
                        <a:avLst/>
                      </a:prstGeom>
                    </p:spPr>
                  </p:pic>
                </p:oleObj>
              </mc:Fallback>
            </mc:AlternateContent>
          </a:graphicData>
        </a:graphic>
      </p:graphicFrame>
    </p:spTree>
    <p:extLst>
      <p:ext uri="{BB962C8B-B14F-4D97-AF65-F5344CB8AC3E}">
        <p14:creationId xmlns:p14="http://schemas.microsoft.com/office/powerpoint/2010/main" val="4659235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733800"/>
            <a:ext cx="4572000" cy="2176272"/>
          </a:xfrm>
          <a:prstGeom prst="rect">
            <a:avLst/>
          </a:prstGeom>
        </p:spPr>
      </p:pic>
      <p:graphicFrame>
        <p:nvGraphicFramePr>
          <p:cNvPr id="37890" name="Object 2"/>
          <p:cNvGraphicFramePr>
            <a:graphicFrameLocks noChangeAspect="1"/>
          </p:cNvGraphicFramePr>
          <p:nvPr/>
        </p:nvGraphicFramePr>
        <p:xfrm>
          <a:off x="257175" y="471488"/>
          <a:ext cx="8443913" cy="2657475"/>
        </p:xfrm>
        <a:graphic>
          <a:graphicData uri="http://schemas.openxmlformats.org/presentationml/2006/ole">
            <mc:AlternateContent xmlns:mc="http://schemas.openxmlformats.org/markup-compatibility/2006">
              <mc:Choice xmlns:v="urn:schemas-microsoft-com:vml" Requires="v">
                <p:oleObj spid="_x0000_s73772" name="Document" r:id="rId4" imgW="5923366" imgH="1870476" progId="Word.Document.8">
                  <p:embed/>
                </p:oleObj>
              </mc:Choice>
              <mc:Fallback>
                <p:oleObj name="Document" r:id="rId4" imgW="5923366" imgH="1870476"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175" y="471488"/>
                        <a:ext cx="8443913"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3886200" y="4278868"/>
            <a:ext cx="1454244" cy="369332"/>
          </a:xfrm>
          <a:prstGeom prst="rect">
            <a:avLst/>
          </a:prstGeom>
          <a:noFill/>
        </p:spPr>
        <p:txBody>
          <a:bodyPr wrap="none" rtlCol="0">
            <a:spAutoFit/>
          </a:bodyPr>
          <a:lstStyle/>
          <a:p>
            <a:r>
              <a:rPr lang="en-US" dirty="0" smtClean="0"/>
              <a:t>Ordinary ray</a:t>
            </a:r>
            <a:endParaRPr lang="en-US" dirty="0"/>
          </a:p>
        </p:txBody>
      </p:sp>
      <p:sp>
        <p:nvSpPr>
          <p:cNvPr id="4" name="TextBox 3"/>
          <p:cNvSpPr txBox="1"/>
          <p:nvPr/>
        </p:nvSpPr>
        <p:spPr>
          <a:xfrm>
            <a:off x="3276600" y="5867400"/>
            <a:ext cx="4181466" cy="923330"/>
          </a:xfrm>
          <a:prstGeom prst="rect">
            <a:avLst/>
          </a:prstGeom>
          <a:noFill/>
        </p:spPr>
        <p:txBody>
          <a:bodyPr wrap="none" rtlCol="0">
            <a:spAutoFit/>
          </a:bodyPr>
          <a:lstStyle/>
          <a:p>
            <a:r>
              <a:rPr lang="en-US" dirty="0" smtClean="0"/>
              <a:t>Extraordinary ray</a:t>
            </a:r>
          </a:p>
          <a:p>
            <a:r>
              <a:rPr lang="en-US" dirty="0" smtClean="0"/>
              <a:t>does not obey Snell’s law,</a:t>
            </a:r>
          </a:p>
          <a:p>
            <a:r>
              <a:rPr lang="en-US" dirty="0"/>
              <a:t>c</a:t>
            </a:r>
            <a:r>
              <a:rPr lang="en-US" dirty="0" smtClean="0"/>
              <a:t>an be faster or slower than the o-ray.  </a:t>
            </a:r>
            <a:endParaRPr lang="en-US"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99157" y="3978728"/>
            <a:ext cx="2977563" cy="2024743"/>
          </a:xfrm>
          <a:prstGeom prst="rect">
            <a:avLst/>
          </a:prstGeom>
        </p:spPr>
      </p:pic>
      <p:cxnSp>
        <p:nvCxnSpPr>
          <p:cNvPr id="8" name="Straight Arrow Connector 7"/>
          <p:cNvCxnSpPr/>
          <p:nvPr/>
        </p:nvCxnSpPr>
        <p:spPr>
          <a:xfrm flipV="1">
            <a:off x="1752600" y="3810000"/>
            <a:ext cx="0" cy="249827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17369" y="6343909"/>
            <a:ext cx="1377300" cy="369332"/>
          </a:xfrm>
          <a:prstGeom prst="rect">
            <a:avLst/>
          </a:prstGeom>
          <a:noFill/>
        </p:spPr>
        <p:txBody>
          <a:bodyPr wrap="none" rtlCol="0">
            <a:spAutoFit/>
          </a:bodyPr>
          <a:lstStyle/>
          <a:p>
            <a:r>
              <a:rPr lang="en-US" dirty="0" smtClean="0"/>
              <a:t>Optical axis</a:t>
            </a:r>
            <a:endParaRPr lang="en-US" dirty="0"/>
          </a:p>
        </p:txBody>
      </p:sp>
      <p:sp>
        <p:nvSpPr>
          <p:cNvPr id="10" name="TextBox 9"/>
          <p:cNvSpPr txBox="1"/>
          <p:nvPr/>
        </p:nvSpPr>
        <p:spPr>
          <a:xfrm>
            <a:off x="8153400" y="4648200"/>
            <a:ext cx="910827" cy="369332"/>
          </a:xfrm>
          <a:prstGeom prst="rect">
            <a:avLst/>
          </a:prstGeom>
          <a:noFill/>
        </p:spPr>
        <p:txBody>
          <a:bodyPr wrap="none" rtlCol="0">
            <a:spAutoFit/>
          </a:bodyPr>
          <a:lstStyle/>
          <a:p>
            <a:r>
              <a:rPr lang="en-US" dirty="0" smtClean="0"/>
              <a:t>CaCO</a:t>
            </a:r>
            <a:r>
              <a:rPr lang="en-US" baseline="-25000" dirty="0" smtClean="0"/>
              <a:t>3</a:t>
            </a:r>
            <a:endParaRPr lang="en-US" baseline="-25000" dirty="0"/>
          </a:p>
        </p:txBody>
      </p:sp>
    </p:spTree>
    <p:extLst>
      <p:ext uri="{BB962C8B-B14F-4D97-AF65-F5344CB8AC3E}">
        <p14:creationId xmlns:p14="http://schemas.microsoft.com/office/powerpoint/2010/main" val="1750226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2"/>
          <p:cNvGraphicFramePr>
            <a:graphicFrameLocks noChangeAspect="1"/>
          </p:cNvGraphicFramePr>
          <p:nvPr>
            <p:extLst>
              <p:ext uri="{D42A27DB-BD31-4B8C-83A1-F6EECF244321}">
                <p14:modId xmlns:p14="http://schemas.microsoft.com/office/powerpoint/2010/main" val="498217252"/>
              </p:ext>
            </p:extLst>
          </p:nvPr>
        </p:nvGraphicFramePr>
        <p:xfrm>
          <a:off x="606425" y="2660650"/>
          <a:ext cx="8086725" cy="4214813"/>
        </p:xfrm>
        <a:graphic>
          <a:graphicData uri="http://schemas.openxmlformats.org/presentationml/2006/ole">
            <mc:AlternateContent xmlns:mc="http://schemas.openxmlformats.org/markup-compatibility/2006">
              <mc:Choice xmlns:v="urn:schemas-microsoft-com:vml" Requires="v">
                <p:oleObj spid="_x0000_s74876" name="Document" r:id="rId3" imgW="4358131" imgH="2276722" progId="Word.Document.8">
                  <p:embed/>
                </p:oleObj>
              </mc:Choice>
              <mc:Fallback>
                <p:oleObj name="Document" r:id="rId3" imgW="4358131" imgH="2276722" progId="Word.Document.8">
                  <p:embed/>
                  <p:pic>
                    <p:nvPicPr>
                      <p:cNvPr id="0" name=""/>
                      <p:cNvPicPr>
                        <a:picLocks noChangeAspect="1" noChangeArrowheads="1"/>
                      </p:cNvPicPr>
                      <p:nvPr/>
                    </p:nvPicPr>
                    <p:blipFill>
                      <a:blip r:embed="rId4"/>
                      <a:srcRect/>
                      <a:stretch>
                        <a:fillRect/>
                      </a:stretch>
                    </p:blipFill>
                    <p:spPr bwMode="auto">
                      <a:xfrm>
                        <a:off x="606425" y="2660650"/>
                        <a:ext cx="8086725" cy="421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r="3999"/>
          <a:stretch/>
        </p:blipFill>
        <p:spPr>
          <a:xfrm>
            <a:off x="381000" y="228600"/>
            <a:ext cx="4389120" cy="2176272"/>
          </a:xfrm>
          <a:prstGeom prst="rect">
            <a:avLst/>
          </a:prstGeom>
        </p:spPr>
      </p:pic>
      <p:sp>
        <p:nvSpPr>
          <p:cNvPr id="5" name="TextBox 4"/>
          <p:cNvSpPr txBox="1"/>
          <p:nvPr/>
        </p:nvSpPr>
        <p:spPr>
          <a:xfrm>
            <a:off x="2380013" y="457200"/>
            <a:ext cx="343364" cy="523220"/>
          </a:xfrm>
          <a:prstGeom prst="rect">
            <a:avLst/>
          </a:prstGeom>
          <a:noFill/>
        </p:spPr>
        <p:txBody>
          <a:bodyPr wrap="none" rtlCol="0">
            <a:spAutoFit/>
          </a:bodyPr>
          <a:lstStyle/>
          <a:p>
            <a:r>
              <a:rPr lang="en-US" sz="2800" i="1" dirty="0" smtClean="0">
                <a:latin typeface="Times New Roman" panose="02020603050405020304" pitchFamily="18" charset="0"/>
                <a:cs typeface="Times New Roman" panose="02020603050405020304" pitchFamily="18" charset="0"/>
              </a:rPr>
              <a:t>e</a:t>
            </a:r>
            <a:endParaRPr lang="en-US" sz="2800" i="1" dirty="0">
              <a:latin typeface="Times New Roman" panose="02020603050405020304" pitchFamily="18" charset="0"/>
              <a:cs typeface="Times New Roman" panose="02020603050405020304" pitchFamily="18" charset="0"/>
            </a:endParaRPr>
          </a:p>
        </p:txBody>
      </p:sp>
      <p:sp>
        <p:nvSpPr>
          <p:cNvPr id="8"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1114351956"/>
              </p:ext>
            </p:extLst>
          </p:nvPr>
        </p:nvGraphicFramePr>
        <p:xfrm>
          <a:off x="4953000" y="914400"/>
          <a:ext cx="2123278" cy="673101"/>
        </p:xfrm>
        <a:graphic>
          <a:graphicData uri="http://schemas.openxmlformats.org/presentationml/2006/ole">
            <mc:AlternateContent xmlns:mc="http://schemas.openxmlformats.org/markup-compatibility/2006">
              <mc:Choice xmlns:v="urn:schemas-microsoft-com:vml" Requires="v">
                <p:oleObj spid="_x0000_s74877" name="Equation" r:id="rId6" imgW="1231560" imgH="393480" progId="Equation.DSMT4">
                  <p:embed/>
                </p:oleObj>
              </mc:Choice>
              <mc:Fallback>
                <p:oleObj name="Equation" r:id="rId6" imgW="1231560" imgH="393480" progId="Equation.DSMT4">
                  <p:embed/>
                  <p:pic>
                    <p:nvPicPr>
                      <p:cNvPr id="0" name="Object 9"/>
                      <p:cNvPicPr>
                        <a:picLocks noChangeAspect="1" noChangeArrowheads="1"/>
                      </p:cNvPicPr>
                      <p:nvPr/>
                    </p:nvPicPr>
                    <p:blipFill>
                      <a:blip r:embed="rId7"/>
                      <a:srcRect/>
                      <a:stretch>
                        <a:fillRect/>
                      </a:stretch>
                    </p:blipFill>
                    <p:spPr bwMode="auto">
                      <a:xfrm>
                        <a:off x="4953000" y="914400"/>
                        <a:ext cx="2123278" cy="673101"/>
                      </a:xfrm>
                      <a:prstGeom prst="rect">
                        <a:avLst/>
                      </a:prstGeom>
                      <a:noFill/>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428298644"/>
              </p:ext>
            </p:extLst>
          </p:nvPr>
        </p:nvGraphicFramePr>
        <p:xfrm>
          <a:off x="4886325" y="1731963"/>
          <a:ext cx="2101850" cy="673100"/>
        </p:xfrm>
        <a:graphic>
          <a:graphicData uri="http://schemas.openxmlformats.org/presentationml/2006/ole">
            <mc:AlternateContent xmlns:mc="http://schemas.openxmlformats.org/markup-compatibility/2006">
              <mc:Choice xmlns:v="urn:schemas-microsoft-com:vml" Requires="v">
                <p:oleObj spid="_x0000_s74878" name="Equation" r:id="rId8" imgW="1218960" imgH="393480" progId="Equation.DSMT4">
                  <p:embed/>
                </p:oleObj>
              </mc:Choice>
              <mc:Fallback>
                <p:oleObj name="Equation" r:id="rId8" imgW="1218960" imgH="393480" progId="Equation.DSMT4">
                  <p:embed/>
                  <p:pic>
                    <p:nvPicPr>
                      <p:cNvPr id="0" name="Object 8"/>
                      <p:cNvPicPr>
                        <a:picLocks noChangeAspect="1" noChangeArrowheads="1"/>
                      </p:cNvPicPr>
                      <p:nvPr/>
                    </p:nvPicPr>
                    <p:blipFill>
                      <a:blip r:embed="rId9"/>
                      <a:srcRect/>
                      <a:stretch>
                        <a:fillRect/>
                      </a:stretch>
                    </p:blipFill>
                    <p:spPr bwMode="auto">
                      <a:xfrm>
                        <a:off x="4886325" y="1731963"/>
                        <a:ext cx="210185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TextBox 10"/>
          <p:cNvSpPr txBox="1"/>
          <p:nvPr/>
        </p:nvSpPr>
        <p:spPr>
          <a:xfrm>
            <a:off x="4648200" y="228600"/>
            <a:ext cx="4190763" cy="707886"/>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Calculate the phase difference between</a:t>
            </a:r>
          </a:p>
          <a:p>
            <a:r>
              <a:rPr lang="en-US" sz="2000" dirty="0">
                <a:latin typeface="Times New Roman" panose="02020603050405020304" pitchFamily="18" charset="0"/>
                <a:cs typeface="Times New Roman" panose="02020603050405020304" pitchFamily="18" charset="0"/>
              </a:rPr>
              <a:t>o</a:t>
            </a:r>
            <a:r>
              <a:rPr lang="en-US" sz="2000" dirty="0" smtClean="0">
                <a:latin typeface="Times New Roman" panose="02020603050405020304" pitchFamily="18" charset="0"/>
                <a:cs typeface="Times New Roman" panose="02020603050405020304" pitchFamily="18" charset="0"/>
              </a:rPr>
              <a:t>rdinary and extraordinary rays</a:t>
            </a:r>
            <a:r>
              <a:rPr lang="en-US" dirty="0" smtClean="0"/>
              <a:t>:</a:t>
            </a:r>
            <a:endParaRPr lang="en-US" dirty="0"/>
          </a:p>
        </p:txBody>
      </p:sp>
      <p:sp>
        <p:nvSpPr>
          <p:cNvPr id="12" name="TextBox 11"/>
          <p:cNvSpPr txBox="1"/>
          <p:nvPr/>
        </p:nvSpPr>
        <p:spPr>
          <a:xfrm>
            <a:off x="7745680" y="984334"/>
            <a:ext cx="1180131"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n</a:t>
            </a:r>
            <a:r>
              <a:rPr lang="en-US" baseline="-25000"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=1.6584</a:t>
            </a:r>
            <a:endParaRPr lang="en-US"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7768923" y="1828800"/>
            <a:ext cx="1133644"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n</a:t>
            </a:r>
            <a:r>
              <a:rPr lang="en-US" baseline="-25000" dirty="0" smtClean="0">
                <a:latin typeface="Times New Roman" panose="02020603050405020304" pitchFamily="18" charset="0"/>
                <a:cs typeface="Times New Roman" panose="02020603050405020304" pitchFamily="18" charset="0"/>
              </a:rPr>
              <a:t>e</a:t>
            </a:r>
            <a:r>
              <a:rPr lang="en-US" dirty="0" smtClean="0">
                <a:latin typeface="Times New Roman" panose="02020603050405020304" pitchFamily="18" charset="0"/>
                <a:cs typeface="Times New Roman" panose="02020603050405020304" pitchFamily="18" charset="0"/>
              </a:rPr>
              <a:t>=1.4864</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1334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2"/>
          <p:cNvGraphicFramePr>
            <a:graphicFrameLocks noChangeAspect="1"/>
          </p:cNvGraphicFramePr>
          <p:nvPr>
            <p:extLst>
              <p:ext uri="{D42A27DB-BD31-4B8C-83A1-F6EECF244321}">
                <p14:modId xmlns:p14="http://schemas.microsoft.com/office/powerpoint/2010/main" val="1126433524"/>
              </p:ext>
            </p:extLst>
          </p:nvPr>
        </p:nvGraphicFramePr>
        <p:xfrm>
          <a:off x="900113" y="260350"/>
          <a:ext cx="7015162" cy="828675"/>
        </p:xfrm>
        <a:graphic>
          <a:graphicData uri="http://schemas.openxmlformats.org/presentationml/2006/ole">
            <mc:AlternateContent xmlns:mc="http://schemas.openxmlformats.org/markup-compatibility/2006">
              <mc:Choice xmlns:v="urn:schemas-microsoft-com:vml" Requires="v">
                <p:oleObj spid="_x0000_s26731" name="Document" r:id="rId3" imgW="3002020" imgH="356211" progId="Word.Document.8">
                  <p:embed/>
                </p:oleObj>
              </mc:Choice>
              <mc:Fallback>
                <p:oleObj name="Document" r:id="rId3" imgW="3002020" imgH="356211" progId="Word.Document.8">
                  <p:embed/>
                  <p:pic>
                    <p:nvPicPr>
                      <p:cNvPr id="0" name="Object 2"/>
                      <p:cNvPicPr>
                        <a:picLocks noChangeAspect="1" noChangeArrowheads="1"/>
                      </p:cNvPicPr>
                      <p:nvPr/>
                    </p:nvPicPr>
                    <p:blipFill>
                      <a:blip r:embed="rId4"/>
                      <a:srcRect/>
                      <a:stretch>
                        <a:fillRect/>
                      </a:stretch>
                    </p:blipFill>
                    <p:spPr bwMode="auto">
                      <a:xfrm>
                        <a:off x="900113" y="260350"/>
                        <a:ext cx="7015162"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28" name="Object 4"/>
          <p:cNvGraphicFramePr>
            <a:graphicFrameLocks noChangeAspect="1"/>
          </p:cNvGraphicFramePr>
          <p:nvPr/>
        </p:nvGraphicFramePr>
        <p:xfrm>
          <a:off x="395288" y="5805488"/>
          <a:ext cx="9504362" cy="677862"/>
        </p:xfrm>
        <a:graphic>
          <a:graphicData uri="http://schemas.openxmlformats.org/presentationml/2006/ole">
            <mc:AlternateContent xmlns:mc="http://schemas.openxmlformats.org/markup-compatibility/2006">
              <mc:Choice xmlns:v="urn:schemas-microsoft-com:vml" Requires="v">
                <p:oleObj spid="_x0000_s26732" name="Document" r:id="rId5" imgW="4583698" imgH="327793" progId="Word.Document.8">
                  <p:embed/>
                </p:oleObj>
              </mc:Choice>
              <mc:Fallback>
                <p:oleObj name="Document" r:id="rId5" imgW="4583698" imgH="327793" progId="Word.Document.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288" y="5805488"/>
                        <a:ext cx="9504362" cy="67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2"/>
          <p:cNvGrpSpPr/>
          <p:nvPr/>
        </p:nvGrpSpPr>
        <p:grpSpPr>
          <a:xfrm>
            <a:off x="685800" y="1484313"/>
            <a:ext cx="8552066" cy="4096266"/>
            <a:chOff x="685800" y="1484313"/>
            <a:chExt cx="8552066" cy="4096266"/>
          </a:xfrm>
        </p:grpSpPr>
        <p:pic>
          <p:nvPicPr>
            <p:cNvPr id="26627" name="Picture 3" descr="fig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1484313"/>
              <a:ext cx="6832600" cy="39116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V="1">
              <a:off x="5828008" y="3352800"/>
              <a:ext cx="381000" cy="60960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162800" y="3342468"/>
              <a:ext cx="2075066" cy="461665"/>
            </a:xfrm>
            <a:prstGeom prst="rect">
              <a:avLst/>
            </a:prstGeom>
            <a:noFill/>
          </p:spPr>
          <p:txBody>
            <a:bodyPr wrap="square" rtlCol="0">
              <a:spAutoFit/>
            </a:bodyPr>
            <a:lstStyle/>
            <a:p>
              <a:r>
                <a:rPr lang="en-US" sz="2400" dirty="0" smtClean="0"/>
                <a:t>a(</a:t>
              </a:r>
              <a:r>
                <a:rPr lang="en-US" sz="2400" dirty="0" err="1" smtClean="0"/>
                <a:t>sin</a:t>
              </a:r>
              <a:r>
                <a:rPr lang="en-US" sz="2400" dirty="0" err="1" smtClean="0">
                  <a:latin typeface="Symbol" panose="05050102010706020507" pitchFamily="18" charset="2"/>
                </a:rPr>
                <a:t>a</a:t>
              </a:r>
              <a:r>
                <a:rPr lang="en-US" sz="2400" dirty="0" err="1" smtClean="0"/>
                <a:t>+sin</a:t>
              </a:r>
              <a:r>
                <a:rPr lang="en-US" sz="2400" dirty="0" err="1" smtClean="0">
                  <a:latin typeface="Symbol" panose="05050102010706020507" pitchFamily="18" charset="2"/>
                </a:rPr>
                <a:t>b</a:t>
              </a:r>
              <a:r>
                <a:rPr lang="en-US" sz="2400" dirty="0" smtClean="0"/>
                <a:t>)</a:t>
              </a:r>
              <a:endParaRPr lang="en-US" sz="2400" dirty="0"/>
            </a:p>
          </p:txBody>
        </p:sp>
        <p:cxnSp>
          <p:nvCxnSpPr>
            <p:cNvPr id="10" name="Straight Arrow Connector 9"/>
            <p:cNvCxnSpPr>
              <a:stCxn id="8" idx="1"/>
            </p:cNvCxnSpPr>
            <p:nvPr/>
          </p:nvCxnSpPr>
          <p:spPr>
            <a:xfrm flipH="1">
              <a:off x="6400800" y="3573301"/>
              <a:ext cx="762000" cy="8429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487729" y="5211247"/>
              <a:ext cx="1826141" cy="369332"/>
            </a:xfrm>
            <a:prstGeom prst="rect">
              <a:avLst/>
            </a:prstGeom>
            <a:noFill/>
          </p:spPr>
          <p:txBody>
            <a:bodyPr wrap="none" rtlCol="0">
              <a:spAutoFit/>
            </a:bodyPr>
            <a:lstStyle/>
            <a:p>
              <a:r>
                <a:rPr lang="en-US" dirty="0"/>
                <a:t>g</a:t>
              </a:r>
              <a:r>
                <a:rPr lang="en-US" dirty="0" smtClean="0"/>
                <a:t>rating constant</a:t>
              </a:r>
              <a:endParaRPr lang="en-US" dirty="0"/>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Object 2"/>
          <p:cNvGraphicFramePr>
            <a:graphicFrameLocks noChangeAspect="1"/>
          </p:cNvGraphicFramePr>
          <p:nvPr>
            <p:extLst>
              <p:ext uri="{D42A27DB-BD31-4B8C-83A1-F6EECF244321}">
                <p14:modId xmlns:p14="http://schemas.microsoft.com/office/powerpoint/2010/main" val="1733472799"/>
              </p:ext>
            </p:extLst>
          </p:nvPr>
        </p:nvGraphicFramePr>
        <p:xfrm>
          <a:off x="280913" y="4343400"/>
          <a:ext cx="8277225" cy="1781175"/>
        </p:xfrm>
        <a:graphic>
          <a:graphicData uri="http://schemas.openxmlformats.org/presentationml/2006/ole">
            <mc:AlternateContent xmlns:mc="http://schemas.openxmlformats.org/markup-compatibility/2006">
              <mc:Choice xmlns:v="urn:schemas-microsoft-com:vml" Requires="v">
                <p:oleObj spid="_x0000_s75820" name="Document" r:id="rId3" imgW="4678238" imgH="1005876" progId="Word.Document.8">
                  <p:embed/>
                </p:oleObj>
              </mc:Choice>
              <mc:Fallback>
                <p:oleObj name="Document" r:id="rId3" imgW="4678238" imgH="1005876" progId="Word.Document.8">
                  <p:embed/>
                  <p:pic>
                    <p:nvPicPr>
                      <p:cNvPr id="0" name=""/>
                      <p:cNvPicPr>
                        <a:picLocks noChangeAspect="1" noChangeArrowheads="1"/>
                      </p:cNvPicPr>
                      <p:nvPr/>
                    </p:nvPicPr>
                    <p:blipFill>
                      <a:blip r:embed="rId4"/>
                      <a:srcRect/>
                      <a:stretch>
                        <a:fillRect/>
                      </a:stretch>
                    </p:blipFill>
                    <p:spPr bwMode="auto">
                      <a:xfrm>
                        <a:off x="280913" y="4343400"/>
                        <a:ext cx="827722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2971800" y="226366"/>
            <a:ext cx="2260555"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Half-wave plate</a:t>
            </a:r>
            <a:endParaRPr lang="en-US" sz="24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 y="1644713"/>
            <a:ext cx="3919764" cy="2209800"/>
          </a:xfrm>
          <a:prstGeom prst="rect">
            <a:avLst/>
          </a:prstGeom>
        </p:spPr>
      </p:pic>
      <p:cxnSp>
        <p:nvCxnSpPr>
          <p:cNvPr id="8" name="Straight Arrow Connector 7"/>
          <p:cNvCxnSpPr/>
          <p:nvPr/>
        </p:nvCxnSpPr>
        <p:spPr>
          <a:xfrm flipV="1">
            <a:off x="6477000" y="1179370"/>
            <a:ext cx="0" cy="2097230"/>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5867400" y="1911804"/>
            <a:ext cx="609600" cy="136479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6477000" y="1911804"/>
            <a:ext cx="533400" cy="136479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867400" y="3276600"/>
            <a:ext cx="609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477000" y="3276600"/>
            <a:ext cx="533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5867400" y="1911804"/>
            <a:ext cx="0" cy="13647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7010400" y="1911804"/>
            <a:ext cx="0" cy="13647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867400" y="1911804"/>
            <a:ext cx="1143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936" name="Straight Arrow Connector 39935"/>
          <p:cNvCxnSpPr/>
          <p:nvPr/>
        </p:nvCxnSpPr>
        <p:spPr>
          <a:xfrm flipV="1">
            <a:off x="6477000" y="1911804"/>
            <a:ext cx="0" cy="13647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937" name="TextBox 39936"/>
          <p:cNvSpPr txBox="1"/>
          <p:nvPr/>
        </p:nvSpPr>
        <p:spPr>
          <a:xfrm>
            <a:off x="5790926" y="786165"/>
            <a:ext cx="1441420" cy="369332"/>
          </a:xfrm>
          <a:prstGeom prst="rect">
            <a:avLst/>
          </a:prstGeom>
          <a:noFill/>
        </p:spPr>
        <p:txBody>
          <a:bodyPr wrap="none" rtlCol="0">
            <a:spAutoFit/>
          </a:bodyPr>
          <a:lstStyle/>
          <a:p>
            <a:r>
              <a:rPr lang="en-US" dirty="0" smtClean="0"/>
              <a:t>Optical axis </a:t>
            </a:r>
            <a:endParaRPr lang="en-US" dirty="0"/>
          </a:p>
        </p:txBody>
      </p:sp>
      <p:sp>
        <p:nvSpPr>
          <p:cNvPr id="39939" name="TextBox 39938"/>
          <p:cNvSpPr txBox="1"/>
          <p:nvPr/>
        </p:nvSpPr>
        <p:spPr>
          <a:xfrm>
            <a:off x="4807724" y="1235049"/>
            <a:ext cx="1364476" cy="646331"/>
          </a:xfrm>
          <a:prstGeom prst="rect">
            <a:avLst/>
          </a:prstGeom>
          <a:noFill/>
        </p:spPr>
        <p:txBody>
          <a:bodyPr wrap="none" rtlCol="0">
            <a:spAutoFit/>
          </a:bodyPr>
          <a:lstStyle/>
          <a:p>
            <a:r>
              <a:rPr lang="en-US" dirty="0" smtClean="0"/>
              <a:t>Input </a:t>
            </a:r>
          </a:p>
          <a:p>
            <a:r>
              <a:rPr lang="en-US" dirty="0" smtClean="0"/>
              <a:t>polarization</a:t>
            </a:r>
            <a:endParaRPr lang="en-US" dirty="0"/>
          </a:p>
        </p:txBody>
      </p:sp>
      <p:sp>
        <p:nvSpPr>
          <p:cNvPr id="39940" name="TextBox 39939"/>
          <p:cNvSpPr txBox="1"/>
          <p:nvPr/>
        </p:nvSpPr>
        <p:spPr>
          <a:xfrm>
            <a:off x="6781800" y="1219200"/>
            <a:ext cx="1447800" cy="646331"/>
          </a:xfrm>
          <a:prstGeom prst="rect">
            <a:avLst/>
          </a:prstGeom>
          <a:noFill/>
        </p:spPr>
        <p:txBody>
          <a:bodyPr wrap="square" rtlCol="0">
            <a:spAutoFit/>
          </a:bodyPr>
          <a:lstStyle/>
          <a:p>
            <a:r>
              <a:rPr lang="en-US" dirty="0" smtClean="0"/>
              <a:t>Output</a:t>
            </a:r>
          </a:p>
          <a:p>
            <a:r>
              <a:rPr lang="en-US" dirty="0" smtClean="0"/>
              <a:t>polarization</a:t>
            </a:r>
            <a:endParaRPr lang="en-US" dirty="0"/>
          </a:p>
        </p:txBody>
      </p:sp>
      <p:sp>
        <p:nvSpPr>
          <p:cNvPr id="39941" name="TextBox 39940"/>
          <p:cNvSpPr txBox="1"/>
          <p:nvPr/>
        </p:nvSpPr>
        <p:spPr>
          <a:xfrm>
            <a:off x="6485782" y="2057400"/>
            <a:ext cx="372218" cy="523220"/>
          </a:xfrm>
          <a:prstGeom prst="rect">
            <a:avLst/>
          </a:prstGeom>
          <a:noFill/>
        </p:spPr>
        <p:txBody>
          <a:bodyPr wrap="none" rtlCol="0">
            <a:spAutoFit/>
          </a:bodyPr>
          <a:lstStyle/>
          <a:p>
            <a:r>
              <a:rPr lang="en-US" sz="2800" dirty="0">
                <a:latin typeface="Symbol" pitchFamily="18" charset="2"/>
              </a:rPr>
              <a:t>q</a:t>
            </a:r>
          </a:p>
        </p:txBody>
      </p:sp>
      <p:sp>
        <p:nvSpPr>
          <p:cNvPr id="38" name="TextBox 37"/>
          <p:cNvSpPr txBox="1"/>
          <p:nvPr/>
        </p:nvSpPr>
        <p:spPr>
          <a:xfrm>
            <a:off x="6096000" y="2057400"/>
            <a:ext cx="372218" cy="523220"/>
          </a:xfrm>
          <a:prstGeom prst="rect">
            <a:avLst/>
          </a:prstGeom>
          <a:noFill/>
        </p:spPr>
        <p:txBody>
          <a:bodyPr wrap="none" rtlCol="0">
            <a:spAutoFit/>
          </a:bodyPr>
          <a:lstStyle/>
          <a:p>
            <a:r>
              <a:rPr lang="en-US" sz="2800" dirty="0">
                <a:latin typeface="Symbol" pitchFamily="18" charset="2"/>
              </a:rPr>
              <a:t>q</a:t>
            </a:r>
          </a:p>
        </p:txBody>
      </p:sp>
      <p:sp>
        <p:nvSpPr>
          <p:cNvPr id="39944" name="Arc 39943"/>
          <p:cNvSpPr/>
          <p:nvPr/>
        </p:nvSpPr>
        <p:spPr>
          <a:xfrm rot="10800000">
            <a:off x="6210300" y="2514600"/>
            <a:ext cx="533400" cy="271418"/>
          </a:xfrm>
          <a:prstGeom prst="arc">
            <a:avLst>
              <a:gd name="adj1" fmla="val 21325836"/>
              <a:gd name="adj2" fmla="val 1067330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945" name="Arc 39944"/>
          <p:cNvSpPr/>
          <p:nvPr/>
        </p:nvSpPr>
        <p:spPr>
          <a:xfrm rot="10800000">
            <a:off x="6096000" y="3108781"/>
            <a:ext cx="685800" cy="323207"/>
          </a:xfrm>
          <a:prstGeom prst="arc">
            <a:avLst>
              <a:gd name="adj1" fmla="val 10756140"/>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946" name="TextBox 39945"/>
          <p:cNvSpPr txBox="1"/>
          <p:nvPr/>
        </p:nvSpPr>
        <p:spPr>
          <a:xfrm>
            <a:off x="6323764" y="3276600"/>
            <a:ext cx="381836" cy="523220"/>
          </a:xfrm>
          <a:prstGeom prst="rect">
            <a:avLst/>
          </a:prstGeom>
          <a:noFill/>
        </p:spPr>
        <p:txBody>
          <a:bodyPr wrap="none" rtlCol="0">
            <a:spAutoFit/>
          </a:bodyPr>
          <a:lstStyle/>
          <a:p>
            <a:r>
              <a:rPr lang="en-US" sz="2800" dirty="0" smtClean="0">
                <a:latin typeface="Symbol" pitchFamily="18" charset="2"/>
              </a:rPr>
              <a:t>p</a:t>
            </a:r>
            <a:endParaRPr lang="en-US" sz="2800" dirty="0">
              <a:latin typeface="Symbol" pitchFamily="18" charset="2"/>
            </a:endParaRPr>
          </a:p>
        </p:txBody>
      </p:sp>
    </p:spTree>
    <p:extLst>
      <p:ext uri="{BB962C8B-B14F-4D97-AF65-F5344CB8AC3E}">
        <p14:creationId xmlns:p14="http://schemas.microsoft.com/office/powerpoint/2010/main" val="42178641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lcp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30" y="703612"/>
            <a:ext cx="4935538" cy="4048125"/>
          </a:xfrm>
          <a:prstGeom prst="rect">
            <a:avLst/>
          </a:prstGeom>
          <a:noFill/>
          <a:extLst>
            <a:ext uri="{909E8E84-426E-40DD-AFC4-6F175D3DCCD1}">
              <a14:hiddenFill xmlns:a14="http://schemas.microsoft.com/office/drawing/2010/main">
                <a:solidFill>
                  <a:srgbClr val="FFFFFF"/>
                </a:solidFill>
              </a14:hiddenFill>
            </a:ext>
          </a:extLst>
        </p:spPr>
      </p:pic>
      <p:sp>
        <p:nvSpPr>
          <p:cNvPr id="40963" name="Rectangle 3"/>
          <p:cNvSpPr>
            <a:spLocks noChangeArrowheads="1"/>
          </p:cNvSpPr>
          <p:nvPr/>
        </p:nvSpPr>
        <p:spPr bwMode="auto">
          <a:xfrm>
            <a:off x="323850" y="4705818"/>
            <a:ext cx="77057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2000" dirty="0">
                <a:latin typeface="Times New Roman" panose="02020603050405020304" pitchFamily="18" charset="0"/>
                <a:cs typeface="Times New Roman" panose="02020603050405020304" pitchFamily="18" charset="0"/>
              </a:rPr>
              <a:t>If linearly polarized light is incident on a quarter-wave plate at 45° to the optical axis, then the light is divided into two equal electric field components.</a:t>
            </a:r>
          </a:p>
          <a:p>
            <a:r>
              <a:rPr lang="en-US" altLang="en-US" sz="2000" dirty="0">
                <a:latin typeface="Times New Roman" panose="02020603050405020304" pitchFamily="18" charset="0"/>
                <a:cs typeface="Times New Roman" panose="02020603050405020304" pitchFamily="18" charset="0"/>
              </a:rPr>
              <a:t> One of these is retarded by a quarter wavelength by the plate. This produces circularly polarized light. Incident circularly polarized light will be changed to linearly polarized light. </a:t>
            </a:r>
          </a:p>
        </p:txBody>
      </p:sp>
      <p:sp>
        <p:nvSpPr>
          <p:cNvPr id="4" name="TextBox 3"/>
          <p:cNvSpPr txBox="1"/>
          <p:nvPr/>
        </p:nvSpPr>
        <p:spPr>
          <a:xfrm>
            <a:off x="3048000" y="241947"/>
            <a:ext cx="2744469"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Q</a:t>
            </a:r>
            <a:r>
              <a:rPr lang="en-US" sz="2400" b="1" dirty="0" smtClean="0">
                <a:latin typeface="Times New Roman" panose="02020603050405020304" pitchFamily="18" charset="0"/>
                <a:cs typeface="Times New Roman" panose="02020603050405020304" pitchFamily="18" charset="0"/>
              </a:rPr>
              <a:t>uarter-wave plate</a:t>
            </a:r>
            <a:endParaRPr lang="en-US" sz="2400" b="1"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238283915"/>
              </p:ext>
            </p:extLst>
          </p:nvPr>
        </p:nvGraphicFramePr>
        <p:xfrm>
          <a:off x="5029200" y="2484251"/>
          <a:ext cx="3824287" cy="2244725"/>
        </p:xfrm>
        <a:graphic>
          <a:graphicData uri="http://schemas.openxmlformats.org/presentationml/2006/ole">
            <mc:AlternateContent xmlns:mc="http://schemas.openxmlformats.org/markup-compatibility/2006">
              <mc:Choice xmlns:v="urn:schemas-microsoft-com:vml" Requires="v">
                <p:oleObj spid="_x0000_s94225" name="Document" r:id="rId4" imgW="4052786" imgH="2244934" progId="Word.Document.12">
                  <p:embed/>
                </p:oleObj>
              </mc:Choice>
              <mc:Fallback>
                <p:oleObj name="Document" r:id="rId4" imgW="4052786" imgH="2244934" progId="Word.Document.12">
                  <p:embed/>
                  <p:pic>
                    <p:nvPicPr>
                      <p:cNvPr id="0" name=""/>
                      <p:cNvPicPr/>
                      <p:nvPr/>
                    </p:nvPicPr>
                    <p:blipFill>
                      <a:blip r:embed="rId5"/>
                      <a:stretch>
                        <a:fillRect/>
                      </a:stretch>
                    </p:blipFill>
                    <p:spPr>
                      <a:xfrm>
                        <a:off x="5029200" y="2484251"/>
                        <a:ext cx="3824287" cy="2244725"/>
                      </a:xfrm>
                      <a:prstGeom prst="rect">
                        <a:avLst/>
                      </a:prstGeom>
                    </p:spPr>
                  </p:pic>
                </p:oleObj>
              </mc:Fallback>
            </mc:AlternateContent>
          </a:graphicData>
        </a:graphic>
      </p:graphicFrame>
    </p:spTree>
    <p:extLst>
      <p:ext uri="{BB962C8B-B14F-4D97-AF65-F5344CB8AC3E}">
        <p14:creationId xmlns:p14="http://schemas.microsoft.com/office/powerpoint/2010/main" val="491239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7" name="Object 3"/>
          <p:cNvGraphicFramePr>
            <a:graphicFrameLocks noChangeAspect="1"/>
          </p:cNvGraphicFramePr>
          <p:nvPr/>
        </p:nvGraphicFramePr>
        <p:xfrm>
          <a:off x="1692275" y="0"/>
          <a:ext cx="6161088" cy="901700"/>
        </p:xfrm>
        <a:graphic>
          <a:graphicData uri="http://schemas.openxmlformats.org/presentationml/2006/ole">
            <mc:AlternateContent xmlns:mc="http://schemas.openxmlformats.org/markup-compatibility/2006">
              <mc:Choice xmlns:v="urn:schemas-microsoft-com:vml" Requires="v">
                <p:oleObj spid="_x0000_s76928" name="Document" r:id="rId3" imgW="2925199" imgH="444991" progId="Word.Document.8">
                  <p:embed/>
                </p:oleObj>
              </mc:Choice>
              <mc:Fallback>
                <p:oleObj name="Document" r:id="rId3" imgW="2925199" imgH="444991"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0"/>
                        <a:ext cx="6161088"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988" name="Object 4"/>
          <p:cNvGraphicFramePr>
            <a:graphicFrameLocks noChangeAspect="1"/>
          </p:cNvGraphicFramePr>
          <p:nvPr>
            <p:extLst>
              <p:ext uri="{D42A27DB-BD31-4B8C-83A1-F6EECF244321}">
                <p14:modId xmlns:p14="http://schemas.microsoft.com/office/powerpoint/2010/main" val="3592966246"/>
              </p:ext>
            </p:extLst>
          </p:nvPr>
        </p:nvGraphicFramePr>
        <p:xfrm>
          <a:off x="225425" y="1081088"/>
          <a:ext cx="3241675" cy="1828800"/>
        </p:xfrm>
        <a:graphic>
          <a:graphicData uri="http://schemas.openxmlformats.org/presentationml/2006/ole">
            <mc:AlternateContent xmlns:mc="http://schemas.openxmlformats.org/markup-compatibility/2006">
              <mc:Choice xmlns:v="urn:schemas-microsoft-com:vml" Requires="v">
                <p:oleObj spid="_x0000_s76929" name="Document" r:id="rId5" imgW="3576572" imgH="2008152" progId="Word.Document.8">
                  <p:embed/>
                </p:oleObj>
              </mc:Choice>
              <mc:Fallback>
                <p:oleObj name="Document" r:id="rId5" imgW="3576572" imgH="2008152" progId="Word.Document.8">
                  <p:embed/>
                  <p:pic>
                    <p:nvPicPr>
                      <p:cNvPr id="0" name=""/>
                      <p:cNvPicPr>
                        <a:picLocks noChangeAspect="1" noChangeArrowheads="1"/>
                      </p:cNvPicPr>
                      <p:nvPr/>
                    </p:nvPicPr>
                    <p:blipFill>
                      <a:blip r:embed="rId6"/>
                      <a:srcRect/>
                      <a:stretch>
                        <a:fillRect/>
                      </a:stretch>
                    </p:blipFill>
                    <p:spPr bwMode="auto">
                      <a:xfrm>
                        <a:off x="225425" y="1081088"/>
                        <a:ext cx="3241675" cy="1828800"/>
                      </a:xfrm>
                      <a:prstGeom prst="rect">
                        <a:avLst/>
                      </a:prstGeom>
                      <a:noFill/>
                      <a:ln>
                        <a:noFill/>
                      </a:ln>
                      <a:effec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4061407485"/>
              </p:ext>
            </p:extLst>
          </p:nvPr>
        </p:nvGraphicFramePr>
        <p:xfrm>
          <a:off x="3729038" y="985838"/>
          <a:ext cx="5343525" cy="5973762"/>
        </p:xfrm>
        <a:graphic>
          <a:graphicData uri="http://schemas.openxmlformats.org/presentationml/2006/ole">
            <mc:AlternateContent xmlns:mc="http://schemas.openxmlformats.org/markup-compatibility/2006">
              <mc:Choice xmlns:v="urn:schemas-microsoft-com:vml" Requires="v">
                <p:oleObj spid="_x0000_s76930" name="Document" r:id="rId7" imgW="3010252" imgH="3354600" progId="Word.Document.8">
                  <p:embed/>
                </p:oleObj>
              </mc:Choice>
              <mc:Fallback>
                <p:oleObj name="Document" r:id="rId7" imgW="3010252" imgH="3354600" progId="Word.Document.8">
                  <p:embed/>
                  <p:pic>
                    <p:nvPicPr>
                      <p:cNvPr id="0" name="Object 2"/>
                      <p:cNvPicPr>
                        <a:picLocks noChangeAspect="1" noChangeArrowheads="1"/>
                      </p:cNvPicPr>
                      <p:nvPr/>
                    </p:nvPicPr>
                    <p:blipFill>
                      <a:blip r:embed="rId8"/>
                      <a:srcRect/>
                      <a:stretch>
                        <a:fillRect/>
                      </a:stretch>
                    </p:blipFill>
                    <p:spPr bwMode="auto">
                      <a:xfrm>
                        <a:off x="3729038" y="985838"/>
                        <a:ext cx="5343525" cy="597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1986" name="Picture 2" descr="fig5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 y="2667000"/>
            <a:ext cx="3350768" cy="366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9656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3563938" y="333375"/>
            <a:ext cx="2305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ja-JP" sz="2400" b="1">
                <a:ea typeface="ＭＳ Ｐゴシック" charset="-128"/>
              </a:rPr>
              <a:t>Lyot filter. </a:t>
            </a:r>
          </a:p>
        </p:txBody>
      </p:sp>
      <p:pic>
        <p:nvPicPr>
          <p:cNvPr id="44035" name="Picture 3" descr="fig5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908050"/>
            <a:ext cx="4300537" cy="37925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4036" name="Object 4"/>
          <p:cNvGraphicFramePr>
            <a:graphicFrameLocks noChangeAspect="1"/>
          </p:cNvGraphicFramePr>
          <p:nvPr>
            <p:extLst>
              <p:ext uri="{D42A27DB-BD31-4B8C-83A1-F6EECF244321}">
                <p14:modId xmlns:p14="http://schemas.microsoft.com/office/powerpoint/2010/main" val="90017761"/>
              </p:ext>
            </p:extLst>
          </p:nvPr>
        </p:nvGraphicFramePr>
        <p:xfrm>
          <a:off x="228600" y="4723349"/>
          <a:ext cx="8515350" cy="1389063"/>
        </p:xfrm>
        <a:graphic>
          <a:graphicData uri="http://schemas.openxmlformats.org/presentationml/2006/ole">
            <mc:AlternateContent xmlns:mc="http://schemas.openxmlformats.org/markup-compatibility/2006">
              <mc:Choice xmlns:v="urn:schemas-microsoft-com:vml" Requires="v">
                <p:oleObj spid="_x0000_s78928" name="Document" r:id="rId4" imgW="4672889" imgH="764479" progId="Word.Document.8">
                  <p:embed/>
                </p:oleObj>
              </mc:Choice>
              <mc:Fallback>
                <p:oleObj name="Document" r:id="rId4" imgW="4672889" imgH="764479" progId="Word.Document.8">
                  <p:embed/>
                  <p:pic>
                    <p:nvPicPr>
                      <p:cNvPr id="0" name=""/>
                      <p:cNvPicPr>
                        <a:picLocks noChangeAspect="1" noChangeArrowheads="1"/>
                      </p:cNvPicPr>
                      <p:nvPr/>
                    </p:nvPicPr>
                    <p:blipFill>
                      <a:blip r:embed="rId5"/>
                      <a:srcRect/>
                      <a:stretch>
                        <a:fillRect/>
                      </a:stretch>
                    </p:blipFill>
                    <p:spPr bwMode="auto">
                      <a:xfrm>
                        <a:off x="228600" y="4723349"/>
                        <a:ext cx="8515350" cy="138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57309689"/>
              </p:ext>
            </p:extLst>
          </p:nvPr>
        </p:nvGraphicFramePr>
        <p:xfrm>
          <a:off x="457200" y="1828800"/>
          <a:ext cx="2077357" cy="762000"/>
        </p:xfrm>
        <a:graphic>
          <a:graphicData uri="http://schemas.openxmlformats.org/presentationml/2006/ole">
            <mc:AlternateContent xmlns:mc="http://schemas.openxmlformats.org/markup-compatibility/2006">
              <mc:Choice xmlns:v="urn:schemas-microsoft-com:vml" Requires="v">
                <p:oleObj spid="_x0000_s78929" name="Equation" r:id="rId6" imgW="1066680" imgH="393480" progId="Equation.DSMT4">
                  <p:embed/>
                </p:oleObj>
              </mc:Choice>
              <mc:Fallback>
                <p:oleObj name="Equation" r:id="rId6" imgW="1066680" imgH="393480" progId="Equation.DSMT4">
                  <p:embed/>
                  <p:pic>
                    <p:nvPicPr>
                      <p:cNvPr id="0" name="Object 11"/>
                      <p:cNvPicPr>
                        <a:picLocks noChangeAspect="1" noChangeArrowheads="1"/>
                      </p:cNvPicPr>
                      <p:nvPr/>
                    </p:nvPicPr>
                    <p:blipFill>
                      <a:blip r:embed="rId7"/>
                      <a:srcRect/>
                      <a:stretch>
                        <a:fillRect/>
                      </a:stretch>
                    </p:blipFill>
                    <p:spPr bwMode="auto">
                      <a:xfrm>
                        <a:off x="457200" y="1828800"/>
                        <a:ext cx="2077357" cy="762000"/>
                      </a:xfrm>
                      <a:prstGeom prst="rect">
                        <a:avLst/>
                      </a:prstGeom>
                      <a:noFill/>
                    </p:spPr>
                  </p:pic>
                </p:oleObj>
              </mc:Fallback>
            </mc:AlternateContent>
          </a:graphicData>
        </a:graphic>
      </p:graphicFrame>
      <p:sp>
        <p:nvSpPr>
          <p:cNvPr id="5" name="TextBox 4"/>
          <p:cNvSpPr txBox="1"/>
          <p:nvPr/>
        </p:nvSpPr>
        <p:spPr>
          <a:xfrm>
            <a:off x="533400" y="1066800"/>
            <a:ext cx="3581400" cy="1200329"/>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Passing intensity of a single filter of thickness </a:t>
            </a:r>
            <a:r>
              <a:rPr lang="en-US" sz="2400" i="1" dirty="0"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17171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fig6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0182" y="26719"/>
            <a:ext cx="5599112" cy="396559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5059" name="Object 3"/>
          <p:cNvGraphicFramePr>
            <a:graphicFrameLocks noChangeAspect="1"/>
          </p:cNvGraphicFramePr>
          <p:nvPr>
            <p:extLst>
              <p:ext uri="{D42A27DB-BD31-4B8C-83A1-F6EECF244321}">
                <p14:modId xmlns:p14="http://schemas.microsoft.com/office/powerpoint/2010/main" val="3000965175"/>
              </p:ext>
            </p:extLst>
          </p:nvPr>
        </p:nvGraphicFramePr>
        <p:xfrm>
          <a:off x="558800" y="3778250"/>
          <a:ext cx="8253413" cy="3765550"/>
        </p:xfrm>
        <a:graphic>
          <a:graphicData uri="http://schemas.openxmlformats.org/presentationml/2006/ole">
            <mc:AlternateContent xmlns:mc="http://schemas.openxmlformats.org/markup-compatibility/2006">
              <mc:Choice xmlns:v="urn:schemas-microsoft-com:vml" Requires="v">
                <p:oleObj spid="_x0000_s79942" name="Document" r:id="rId4" imgW="4829170" imgH="2206328" progId="Word.Document.8">
                  <p:embed/>
                </p:oleObj>
              </mc:Choice>
              <mc:Fallback>
                <p:oleObj name="Document" r:id="rId4" imgW="4829170" imgH="2206328" progId="Word.Document.8">
                  <p:embed/>
                  <p:pic>
                    <p:nvPicPr>
                      <p:cNvPr id="0" name=""/>
                      <p:cNvPicPr>
                        <a:picLocks noChangeAspect="1" noChangeArrowheads="1"/>
                      </p:cNvPicPr>
                      <p:nvPr/>
                    </p:nvPicPr>
                    <p:blipFill>
                      <a:blip r:embed="rId5"/>
                      <a:srcRect/>
                      <a:stretch>
                        <a:fillRect/>
                      </a:stretch>
                    </p:blipFill>
                    <p:spPr bwMode="auto">
                      <a:xfrm>
                        <a:off x="558800" y="3778250"/>
                        <a:ext cx="8253413" cy="3765550"/>
                      </a:xfrm>
                      <a:prstGeom prst="rect">
                        <a:avLst/>
                      </a:prstGeom>
                      <a:noFill/>
                      <a:ln>
                        <a:noFill/>
                      </a:ln>
                      <a:effectLs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940239434"/>
              </p:ext>
            </p:extLst>
          </p:nvPr>
        </p:nvGraphicFramePr>
        <p:xfrm>
          <a:off x="542925" y="1222375"/>
          <a:ext cx="2127250" cy="762000"/>
        </p:xfrm>
        <a:graphic>
          <a:graphicData uri="http://schemas.openxmlformats.org/presentationml/2006/ole">
            <mc:AlternateContent xmlns:mc="http://schemas.openxmlformats.org/markup-compatibility/2006">
              <mc:Choice xmlns:v="urn:schemas-microsoft-com:vml" Requires="v">
                <p:oleObj spid="_x0000_s79943" name="Equation" r:id="rId6" imgW="1091880" imgH="393480" progId="Equation.DSMT4">
                  <p:embed/>
                </p:oleObj>
              </mc:Choice>
              <mc:Fallback>
                <p:oleObj name="Equation" r:id="rId6" imgW="1091880" imgH="393480" progId="Equation.DSMT4">
                  <p:embed/>
                  <p:pic>
                    <p:nvPicPr>
                      <p:cNvPr id="0" name="Object 3"/>
                      <p:cNvPicPr>
                        <a:picLocks noChangeAspect="1" noChangeArrowheads="1"/>
                      </p:cNvPicPr>
                      <p:nvPr/>
                    </p:nvPicPr>
                    <p:blipFill>
                      <a:blip r:embed="rId7"/>
                      <a:srcRect/>
                      <a:stretch>
                        <a:fillRect/>
                      </a:stretch>
                    </p:blipFill>
                    <p:spPr bwMode="auto">
                      <a:xfrm>
                        <a:off x="542925" y="1222375"/>
                        <a:ext cx="21272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4138349647"/>
              </p:ext>
            </p:extLst>
          </p:nvPr>
        </p:nvGraphicFramePr>
        <p:xfrm>
          <a:off x="136525" y="2795588"/>
          <a:ext cx="2720975" cy="811212"/>
        </p:xfrm>
        <a:graphic>
          <a:graphicData uri="http://schemas.openxmlformats.org/presentationml/2006/ole">
            <mc:AlternateContent xmlns:mc="http://schemas.openxmlformats.org/markup-compatibility/2006">
              <mc:Choice xmlns:v="urn:schemas-microsoft-com:vml" Requires="v">
                <p:oleObj spid="_x0000_s79944" name="Equation" r:id="rId8" imgW="1396800" imgH="419040" progId="Equation.DSMT4">
                  <p:embed/>
                </p:oleObj>
              </mc:Choice>
              <mc:Fallback>
                <p:oleObj name="Equation" r:id="rId8" imgW="1396800" imgH="419040" progId="Equation.DSMT4">
                  <p:embed/>
                  <p:pic>
                    <p:nvPicPr>
                      <p:cNvPr id="0" name="Object 1"/>
                      <p:cNvPicPr>
                        <a:picLocks noChangeAspect="1" noChangeArrowheads="1"/>
                      </p:cNvPicPr>
                      <p:nvPr/>
                    </p:nvPicPr>
                    <p:blipFill>
                      <a:blip r:embed="rId9"/>
                      <a:srcRect/>
                      <a:stretch>
                        <a:fillRect/>
                      </a:stretch>
                    </p:blipFill>
                    <p:spPr bwMode="auto">
                      <a:xfrm>
                        <a:off x="136525" y="2795588"/>
                        <a:ext cx="2720975"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00595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2" name="Object 2"/>
          <p:cNvGraphicFramePr>
            <a:graphicFrameLocks noChangeAspect="1"/>
          </p:cNvGraphicFramePr>
          <p:nvPr/>
        </p:nvGraphicFramePr>
        <p:xfrm>
          <a:off x="468313" y="404813"/>
          <a:ext cx="8280400" cy="1243012"/>
        </p:xfrm>
        <a:graphic>
          <a:graphicData uri="http://schemas.openxmlformats.org/presentationml/2006/ole">
            <mc:AlternateContent xmlns:mc="http://schemas.openxmlformats.org/markup-compatibility/2006">
              <mc:Choice xmlns:v="urn:schemas-microsoft-com:vml" Requires="v">
                <p:oleObj spid="_x0000_s80982" name="Document" r:id="rId3" imgW="4673201" imgH="701744" progId="Word.Document.8">
                  <p:embed/>
                </p:oleObj>
              </mc:Choice>
              <mc:Fallback>
                <p:oleObj name="Document" r:id="rId3" imgW="4673201" imgH="70174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404813"/>
                        <a:ext cx="8280400" cy="1243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6083" name="Group 3"/>
          <p:cNvGrpSpPr>
            <a:grpSpLocks/>
          </p:cNvGrpSpPr>
          <p:nvPr/>
        </p:nvGrpSpPr>
        <p:grpSpPr bwMode="auto">
          <a:xfrm>
            <a:off x="1403350" y="1916113"/>
            <a:ext cx="6515100" cy="2324100"/>
            <a:chOff x="828" y="1428"/>
            <a:chExt cx="4104" cy="1464"/>
          </a:xfrm>
        </p:grpSpPr>
        <p:sp>
          <p:nvSpPr>
            <p:cNvPr id="46084" name="AutoShape 4"/>
            <p:cNvSpPr>
              <a:spLocks noChangeAspect="1" noChangeArrowheads="1" noTextEdit="1"/>
            </p:cNvSpPr>
            <p:nvPr/>
          </p:nvSpPr>
          <p:spPr bwMode="auto">
            <a:xfrm>
              <a:off x="828" y="1428"/>
              <a:ext cx="4104" cy="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6085" name="Rectangle 5"/>
            <p:cNvSpPr>
              <a:spLocks noChangeArrowheads="1"/>
            </p:cNvSpPr>
            <p:nvPr/>
          </p:nvSpPr>
          <p:spPr bwMode="auto">
            <a:xfrm>
              <a:off x="830" y="1970"/>
              <a:ext cx="1026" cy="82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86" name="Rectangle 6"/>
            <p:cNvSpPr>
              <a:spLocks noChangeArrowheads="1"/>
            </p:cNvSpPr>
            <p:nvPr/>
          </p:nvSpPr>
          <p:spPr bwMode="auto">
            <a:xfrm>
              <a:off x="2142" y="1734"/>
              <a:ext cx="48" cy="1156"/>
            </a:xfrm>
            <a:prstGeom prst="rect">
              <a:avLst/>
            </a:prstGeom>
            <a:solidFill>
              <a:srgbClr val="1F1F1F"/>
            </a:solidFill>
            <a:ln w="0">
              <a:solidFill>
                <a:srgbClr val="1F1F1F"/>
              </a:solidFill>
              <a:miter lim="800000"/>
              <a:headEnd/>
              <a:tailEnd/>
            </a:ln>
          </p:spPr>
          <p:txBody>
            <a:bodyPr/>
            <a:lstStyle/>
            <a:p>
              <a:endParaRPr lang="en-US"/>
            </a:p>
          </p:txBody>
        </p:sp>
        <p:sp>
          <p:nvSpPr>
            <p:cNvPr id="46087" name="Rectangle 7"/>
            <p:cNvSpPr>
              <a:spLocks noChangeArrowheads="1"/>
            </p:cNvSpPr>
            <p:nvPr/>
          </p:nvSpPr>
          <p:spPr bwMode="auto">
            <a:xfrm>
              <a:off x="2460" y="1986"/>
              <a:ext cx="1042" cy="79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88" name="Rectangle 8"/>
            <p:cNvSpPr>
              <a:spLocks noChangeArrowheads="1"/>
            </p:cNvSpPr>
            <p:nvPr/>
          </p:nvSpPr>
          <p:spPr bwMode="auto">
            <a:xfrm>
              <a:off x="3730" y="1660"/>
              <a:ext cx="82" cy="1230"/>
            </a:xfrm>
            <a:prstGeom prst="rect">
              <a:avLst/>
            </a:prstGeom>
            <a:solidFill>
              <a:srgbClr val="545454"/>
            </a:solidFill>
            <a:ln w="0">
              <a:solidFill>
                <a:srgbClr val="545454"/>
              </a:solidFill>
              <a:miter lim="800000"/>
              <a:headEnd/>
              <a:tailEnd/>
            </a:ln>
          </p:spPr>
          <p:txBody>
            <a:bodyPr/>
            <a:lstStyle/>
            <a:p>
              <a:endParaRPr lang="en-US"/>
            </a:p>
          </p:txBody>
        </p:sp>
        <p:sp>
          <p:nvSpPr>
            <p:cNvPr id="46089" name="Rectangle 9"/>
            <p:cNvSpPr>
              <a:spLocks noChangeArrowheads="1"/>
            </p:cNvSpPr>
            <p:nvPr/>
          </p:nvSpPr>
          <p:spPr bwMode="auto">
            <a:xfrm>
              <a:off x="4088" y="1660"/>
              <a:ext cx="50" cy="1222"/>
            </a:xfrm>
            <a:prstGeom prst="rect">
              <a:avLst/>
            </a:prstGeom>
            <a:solidFill>
              <a:srgbClr val="1F1F1F"/>
            </a:solidFill>
            <a:ln w="0">
              <a:solidFill>
                <a:srgbClr val="1F1F1F"/>
              </a:solidFill>
              <a:miter lim="800000"/>
              <a:headEnd/>
              <a:tailEnd/>
            </a:ln>
          </p:spPr>
          <p:txBody>
            <a:bodyPr/>
            <a:lstStyle/>
            <a:p>
              <a:endParaRPr lang="en-US"/>
            </a:p>
          </p:txBody>
        </p:sp>
        <p:sp>
          <p:nvSpPr>
            <p:cNvPr id="46090" name="Freeform 10"/>
            <p:cNvSpPr>
              <a:spLocks/>
            </p:cNvSpPr>
            <p:nvPr/>
          </p:nvSpPr>
          <p:spPr bwMode="auto">
            <a:xfrm>
              <a:off x="4528" y="1660"/>
              <a:ext cx="1" cy="1198"/>
            </a:xfrm>
            <a:custGeom>
              <a:avLst/>
              <a:gdLst>
                <a:gd name="T0" fmla="*/ 0 h 1198"/>
                <a:gd name="T1" fmla="*/ 1198 h 1198"/>
                <a:gd name="T2" fmla="*/ 0 h 1198"/>
              </a:gdLst>
              <a:ahLst/>
              <a:cxnLst>
                <a:cxn ang="0">
                  <a:pos x="0" y="T0"/>
                </a:cxn>
                <a:cxn ang="0">
                  <a:pos x="0" y="T1"/>
                </a:cxn>
                <a:cxn ang="0">
                  <a:pos x="0" y="T2"/>
                </a:cxn>
              </a:cxnLst>
              <a:rect l="0" t="0" r="r" b="b"/>
              <a:pathLst>
                <a:path h="1198">
                  <a:moveTo>
                    <a:pt x="0" y="0"/>
                  </a:moveTo>
                  <a:lnTo>
                    <a:pt x="0" y="1198"/>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1" name="Freeform 11"/>
            <p:cNvSpPr>
              <a:spLocks/>
            </p:cNvSpPr>
            <p:nvPr/>
          </p:nvSpPr>
          <p:spPr bwMode="auto">
            <a:xfrm>
              <a:off x="980" y="1736"/>
              <a:ext cx="88" cy="96"/>
            </a:xfrm>
            <a:custGeom>
              <a:avLst/>
              <a:gdLst>
                <a:gd name="T0" fmla="*/ 88 w 88"/>
                <a:gd name="T1" fmla="*/ 62 h 96"/>
                <a:gd name="T2" fmla="*/ 84 w 88"/>
                <a:gd name="T3" fmla="*/ 96 h 96"/>
                <a:gd name="T4" fmla="*/ 0 w 88"/>
                <a:gd name="T5" fmla="*/ 96 h 96"/>
                <a:gd name="T6" fmla="*/ 0 w 88"/>
                <a:gd name="T7" fmla="*/ 92 h 96"/>
                <a:gd name="T8" fmla="*/ 4 w 88"/>
                <a:gd name="T9" fmla="*/ 92 h 96"/>
                <a:gd name="T10" fmla="*/ 6 w 88"/>
                <a:gd name="T11" fmla="*/ 92 h 96"/>
                <a:gd name="T12" fmla="*/ 10 w 88"/>
                <a:gd name="T13" fmla="*/ 92 h 96"/>
                <a:gd name="T14" fmla="*/ 12 w 88"/>
                <a:gd name="T15" fmla="*/ 90 h 96"/>
                <a:gd name="T16" fmla="*/ 12 w 88"/>
                <a:gd name="T17" fmla="*/ 88 h 96"/>
                <a:gd name="T18" fmla="*/ 14 w 88"/>
                <a:gd name="T19" fmla="*/ 86 h 96"/>
                <a:gd name="T20" fmla="*/ 14 w 88"/>
                <a:gd name="T21" fmla="*/ 80 h 96"/>
                <a:gd name="T22" fmla="*/ 14 w 88"/>
                <a:gd name="T23" fmla="*/ 16 h 96"/>
                <a:gd name="T24" fmla="*/ 14 w 88"/>
                <a:gd name="T25" fmla="*/ 10 h 96"/>
                <a:gd name="T26" fmla="*/ 12 w 88"/>
                <a:gd name="T27" fmla="*/ 8 h 96"/>
                <a:gd name="T28" fmla="*/ 12 w 88"/>
                <a:gd name="T29" fmla="*/ 6 h 96"/>
                <a:gd name="T30" fmla="*/ 10 w 88"/>
                <a:gd name="T31" fmla="*/ 4 h 96"/>
                <a:gd name="T32" fmla="*/ 6 w 88"/>
                <a:gd name="T33" fmla="*/ 4 h 96"/>
                <a:gd name="T34" fmla="*/ 4 w 88"/>
                <a:gd name="T35" fmla="*/ 2 h 96"/>
                <a:gd name="T36" fmla="*/ 0 w 88"/>
                <a:gd name="T37" fmla="*/ 2 h 96"/>
                <a:gd name="T38" fmla="*/ 0 w 88"/>
                <a:gd name="T39" fmla="*/ 0 h 96"/>
                <a:gd name="T40" fmla="*/ 50 w 88"/>
                <a:gd name="T41" fmla="*/ 0 h 96"/>
                <a:gd name="T42" fmla="*/ 50 w 88"/>
                <a:gd name="T43" fmla="*/ 2 h 96"/>
                <a:gd name="T44" fmla="*/ 46 w 88"/>
                <a:gd name="T45" fmla="*/ 2 h 96"/>
                <a:gd name="T46" fmla="*/ 42 w 88"/>
                <a:gd name="T47" fmla="*/ 4 h 96"/>
                <a:gd name="T48" fmla="*/ 40 w 88"/>
                <a:gd name="T49" fmla="*/ 4 h 96"/>
                <a:gd name="T50" fmla="*/ 38 w 88"/>
                <a:gd name="T51" fmla="*/ 6 h 96"/>
                <a:gd name="T52" fmla="*/ 36 w 88"/>
                <a:gd name="T53" fmla="*/ 8 h 96"/>
                <a:gd name="T54" fmla="*/ 36 w 88"/>
                <a:gd name="T55" fmla="*/ 10 h 96"/>
                <a:gd name="T56" fmla="*/ 36 w 88"/>
                <a:gd name="T57" fmla="*/ 16 h 96"/>
                <a:gd name="T58" fmla="*/ 36 w 88"/>
                <a:gd name="T59" fmla="*/ 76 h 96"/>
                <a:gd name="T60" fmla="*/ 36 w 88"/>
                <a:gd name="T61" fmla="*/ 82 h 96"/>
                <a:gd name="T62" fmla="*/ 36 w 88"/>
                <a:gd name="T63" fmla="*/ 86 h 96"/>
                <a:gd name="T64" fmla="*/ 38 w 88"/>
                <a:gd name="T65" fmla="*/ 88 h 96"/>
                <a:gd name="T66" fmla="*/ 40 w 88"/>
                <a:gd name="T67" fmla="*/ 90 h 96"/>
                <a:gd name="T68" fmla="*/ 44 w 88"/>
                <a:gd name="T69" fmla="*/ 90 h 96"/>
                <a:gd name="T70" fmla="*/ 48 w 88"/>
                <a:gd name="T71" fmla="*/ 90 h 96"/>
                <a:gd name="T72" fmla="*/ 56 w 88"/>
                <a:gd name="T73" fmla="*/ 90 h 96"/>
                <a:gd name="T74" fmla="*/ 64 w 88"/>
                <a:gd name="T75" fmla="*/ 90 h 96"/>
                <a:gd name="T76" fmla="*/ 68 w 88"/>
                <a:gd name="T77" fmla="*/ 88 h 96"/>
                <a:gd name="T78" fmla="*/ 74 w 88"/>
                <a:gd name="T79" fmla="*/ 84 h 96"/>
                <a:gd name="T80" fmla="*/ 78 w 88"/>
                <a:gd name="T81" fmla="*/ 78 h 96"/>
                <a:gd name="T82" fmla="*/ 80 w 88"/>
                <a:gd name="T83" fmla="*/ 72 h 96"/>
                <a:gd name="T84" fmla="*/ 84 w 88"/>
                <a:gd name="T85" fmla="*/ 62 h 96"/>
                <a:gd name="T86" fmla="*/ 88 w 88"/>
                <a:gd name="T87" fmla="*/ 6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96">
                  <a:moveTo>
                    <a:pt x="88" y="62"/>
                  </a:moveTo>
                  <a:lnTo>
                    <a:pt x="84" y="96"/>
                  </a:lnTo>
                  <a:lnTo>
                    <a:pt x="0" y="96"/>
                  </a:lnTo>
                  <a:lnTo>
                    <a:pt x="0" y="92"/>
                  </a:lnTo>
                  <a:lnTo>
                    <a:pt x="4" y="92"/>
                  </a:lnTo>
                  <a:lnTo>
                    <a:pt x="6" y="92"/>
                  </a:lnTo>
                  <a:lnTo>
                    <a:pt x="10" y="92"/>
                  </a:lnTo>
                  <a:lnTo>
                    <a:pt x="12" y="90"/>
                  </a:lnTo>
                  <a:lnTo>
                    <a:pt x="12" y="88"/>
                  </a:lnTo>
                  <a:lnTo>
                    <a:pt x="14" y="86"/>
                  </a:lnTo>
                  <a:lnTo>
                    <a:pt x="14" y="80"/>
                  </a:lnTo>
                  <a:lnTo>
                    <a:pt x="14" y="16"/>
                  </a:lnTo>
                  <a:lnTo>
                    <a:pt x="14" y="10"/>
                  </a:lnTo>
                  <a:lnTo>
                    <a:pt x="12" y="8"/>
                  </a:lnTo>
                  <a:lnTo>
                    <a:pt x="12" y="6"/>
                  </a:lnTo>
                  <a:lnTo>
                    <a:pt x="10" y="4"/>
                  </a:lnTo>
                  <a:lnTo>
                    <a:pt x="6" y="4"/>
                  </a:lnTo>
                  <a:lnTo>
                    <a:pt x="4" y="2"/>
                  </a:lnTo>
                  <a:lnTo>
                    <a:pt x="0" y="2"/>
                  </a:lnTo>
                  <a:lnTo>
                    <a:pt x="0" y="0"/>
                  </a:lnTo>
                  <a:lnTo>
                    <a:pt x="50" y="0"/>
                  </a:lnTo>
                  <a:lnTo>
                    <a:pt x="50" y="2"/>
                  </a:lnTo>
                  <a:lnTo>
                    <a:pt x="46" y="2"/>
                  </a:lnTo>
                  <a:lnTo>
                    <a:pt x="42" y="4"/>
                  </a:lnTo>
                  <a:lnTo>
                    <a:pt x="40" y="4"/>
                  </a:lnTo>
                  <a:lnTo>
                    <a:pt x="38" y="6"/>
                  </a:lnTo>
                  <a:lnTo>
                    <a:pt x="36" y="8"/>
                  </a:lnTo>
                  <a:lnTo>
                    <a:pt x="36" y="10"/>
                  </a:lnTo>
                  <a:lnTo>
                    <a:pt x="36" y="16"/>
                  </a:lnTo>
                  <a:lnTo>
                    <a:pt x="36" y="76"/>
                  </a:lnTo>
                  <a:lnTo>
                    <a:pt x="36" y="82"/>
                  </a:lnTo>
                  <a:lnTo>
                    <a:pt x="36" y="86"/>
                  </a:lnTo>
                  <a:lnTo>
                    <a:pt x="38" y="88"/>
                  </a:lnTo>
                  <a:lnTo>
                    <a:pt x="40" y="90"/>
                  </a:lnTo>
                  <a:lnTo>
                    <a:pt x="44" y="90"/>
                  </a:lnTo>
                  <a:lnTo>
                    <a:pt x="48" y="90"/>
                  </a:lnTo>
                  <a:lnTo>
                    <a:pt x="56" y="90"/>
                  </a:lnTo>
                  <a:lnTo>
                    <a:pt x="64" y="90"/>
                  </a:lnTo>
                  <a:lnTo>
                    <a:pt x="68" y="88"/>
                  </a:lnTo>
                  <a:lnTo>
                    <a:pt x="74" y="84"/>
                  </a:lnTo>
                  <a:lnTo>
                    <a:pt x="78" y="78"/>
                  </a:lnTo>
                  <a:lnTo>
                    <a:pt x="80" y="72"/>
                  </a:lnTo>
                  <a:lnTo>
                    <a:pt x="84" y="62"/>
                  </a:lnTo>
                  <a:lnTo>
                    <a:pt x="88" y="62"/>
                  </a:lnTo>
                  <a:close/>
                </a:path>
              </a:pathLst>
            </a:custGeom>
            <a:solidFill>
              <a:srgbClr val="1F1F1F"/>
            </a:solidFill>
            <a:ln w="0">
              <a:solidFill>
                <a:srgbClr val="1F1F1F"/>
              </a:solidFill>
              <a:prstDash val="solid"/>
              <a:round/>
              <a:headEnd/>
              <a:tailEnd/>
            </a:ln>
          </p:spPr>
          <p:txBody>
            <a:bodyPr/>
            <a:lstStyle/>
            <a:p>
              <a:endParaRPr lang="en-US"/>
            </a:p>
          </p:txBody>
        </p:sp>
        <p:sp>
          <p:nvSpPr>
            <p:cNvPr id="46092" name="Freeform 12"/>
            <p:cNvSpPr>
              <a:spLocks/>
            </p:cNvSpPr>
            <p:nvPr/>
          </p:nvSpPr>
          <p:spPr bwMode="auto">
            <a:xfrm>
              <a:off x="1072" y="1768"/>
              <a:ext cx="70" cy="96"/>
            </a:xfrm>
            <a:custGeom>
              <a:avLst/>
              <a:gdLst>
                <a:gd name="T0" fmla="*/ 12 w 70"/>
                <a:gd name="T1" fmla="*/ 18 h 96"/>
                <a:gd name="T2" fmla="*/ 6 w 70"/>
                <a:gd name="T3" fmla="*/ 8 h 96"/>
                <a:gd name="T4" fmla="*/ 2 w 70"/>
                <a:gd name="T5" fmla="*/ 4 h 96"/>
                <a:gd name="T6" fmla="*/ 0 w 70"/>
                <a:gd name="T7" fmla="*/ 0 h 96"/>
                <a:gd name="T8" fmla="*/ 34 w 70"/>
                <a:gd name="T9" fmla="*/ 2 h 96"/>
                <a:gd name="T10" fmla="*/ 30 w 70"/>
                <a:gd name="T11" fmla="*/ 4 h 96"/>
                <a:gd name="T12" fmla="*/ 28 w 70"/>
                <a:gd name="T13" fmla="*/ 6 h 96"/>
                <a:gd name="T14" fmla="*/ 30 w 70"/>
                <a:gd name="T15" fmla="*/ 12 h 96"/>
                <a:gd name="T16" fmla="*/ 44 w 70"/>
                <a:gd name="T17" fmla="*/ 40 h 96"/>
                <a:gd name="T18" fmla="*/ 54 w 70"/>
                <a:gd name="T19" fmla="*/ 16 h 96"/>
                <a:gd name="T20" fmla="*/ 56 w 70"/>
                <a:gd name="T21" fmla="*/ 8 h 96"/>
                <a:gd name="T22" fmla="*/ 54 w 70"/>
                <a:gd name="T23" fmla="*/ 4 h 96"/>
                <a:gd name="T24" fmla="*/ 48 w 70"/>
                <a:gd name="T25" fmla="*/ 2 h 96"/>
                <a:gd name="T26" fmla="*/ 70 w 70"/>
                <a:gd name="T27" fmla="*/ 0 h 96"/>
                <a:gd name="T28" fmla="*/ 66 w 70"/>
                <a:gd name="T29" fmla="*/ 4 h 96"/>
                <a:gd name="T30" fmla="*/ 62 w 70"/>
                <a:gd name="T31" fmla="*/ 8 h 96"/>
                <a:gd name="T32" fmla="*/ 58 w 70"/>
                <a:gd name="T33" fmla="*/ 18 h 96"/>
                <a:gd name="T34" fmla="*/ 34 w 70"/>
                <a:gd name="T35" fmla="*/ 74 h 96"/>
                <a:gd name="T36" fmla="*/ 30 w 70"/>
                <a:gd name="T37" fmla="*/ 86 h 96"/>
                <a:gd name="T38" fmla="*/ 24 w 70"/>
                <a:gd name="T39" fmla="*/ 92 h 96"/>
                <a:gd name="T40" fmla="*/ 16 w 70"/>
                <a:gd name="T41" fmla="*/ 96 h 96"/>
                <a:gd name="T42" fmla="*/ 6 w 70"/>
                <a:gd name="T43" fmla="*/ 92 h 96"/>
                <a:gd name="T44" fmla="*/ 2 w 70"/>
                <a:gd name="T45" fmla="*/ 84 h 96"/>
                <a:gd name="T46" fmla="*/ 4 w 70"/>
                <a:gd name="T47" fmla="*/ 78 h 96"/>
                <a:gd name="T48" fmla="*/ 10 w 70"/>
                <a:gd name="T49" fmla="*/ 76 h 96"/>
                <a:gd name="T50" fmla="*/ 16 w 70"/>
                <a:gd name="T51" fmla="*/ 78 h 96"/>
                <a:gd name="T52" fmla="*/ 18 w 70"/>
                <a:gd name="T53" fmla="*/ 84 h 96"/>
                <a:gd name="T54" fmla="*/ 18 w 70"/>
                <a:gd name="T55" fmla="*/ 88 h 96"/>
                <a:gd name="T56" fmla="*/ 20 w 70"/>
                <a:gd name="T57" fmla="*/ 88 h 96"/>
                <a:gd name="T58" fmla="*/ 24 w 70"/>
                <a:gd name="T59" fmla="*/ 86 h 96"/>
                <a:gd name="T60" fmla="*/ 28 w 70"/>
                <a:gd name="T61" fmla="*/ 78 h 96"/>
                <a:gd name="T62" fmla="*/ 34 w 70"/>
                <a:gd name="T63" fmla="*/ 6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0" h="96">
                  <a:moveTo>
                    <a:pt x="34" y="66"/>
                  </a:moveTo>
                  <a:lnTo>
                    <a:pt x="12" y="18"/>
                  </a:lnTo>
                  <a:lnTo>
                    <a:pt x="10" y="12"/>
                  </a:lnTo>
                  <a:lnTo>
                    <a:pt x="6" y="8"/>
                  </a:lnTo>
                  <a:lnTo>
                    <a:pt x="4" y="6"/>
                  </a:lnTo>
                  <a:lnTo>
                    <a:pt x="2" y="4"/>
                  </a:lnTo>
                  <a:lnTo>
                    <a:pt x="0" y="2"/>
                  </a:lnTo>
                  <a:lnTo>
                    <a:pt x="0" y="0"/>
                  </a:lnTo>
                  <a:lnTo>
                    <a:pt x="34" y="0"/>
                  </a:lnTo>
                  <a:lnTo>
                    <a:pt x="34" y="2"/>
                  </a:lnTo>
                  <a:lnTo>
                    <a:pt x="32" y="2"/>
                  </a:lnTo>
                  <a:lnTo>
                    <a:pt x="30" y="4"/>
                  </a:lnTo>
                  <a:lnTo>
                    <a:pt x="28" y="4"/>
                  </a:lnTo>
                  <a:lnTo>
                    <a:pt x="28" y="6"/>
                  </a:lnTo>
                  <a:lnTo>
                    <a:pt x="30" y="8"/>
                  </a:lnTo>
                  <a:lnTo>
                    <a:pt x="30" y="12"/>
                  </a:lnTo>
                  <a:lnTo>
                    <a:pt x="32" y="16"/>
                  </a:lnTo>
                  <a:lnTo>
                    <a:pt x="44" y="40"/>
                  </a:lnTo>
                  <a:lnTo>
                    <a:pt x="52" y="22"/>
                  </a:lnTo>
                  <a:lnTo>
                    <a:pt x="54" y="16"/>
                  </a:lnTo>
                  <a:lnTo>
                    <a:pt x="54" y="12"/>
                  </a:lnTo>
                  <a:lnTo>
                    <a:pt x="56" y="8"/>
                  </a:lnTo>
                  <a:lnTo>
                    <a:pt x="54" y="6"/>
                  </a:lnTo>
                  <a:lnTo>
                    <a:pt x="54" y="4"/>
                  </a:lnTo>
                  <a:lnTo>
                    <a:pt x="52" y="2"/>
                  </a:lnTo>
                  <a:lnTo>
                    <a:pt x="48" y="2"/>
                  </a:lnTo>
                  <a:lnTo>
                    <a:pt x="48" y="0"/>
                  </a:lnTo>
                  <a:lnTo>
                    <a:pt x="70" y="0"/>
                  </a:lnTo>
                  <a:lnTo>
                    <a:pt x="70" y="2"/>
                  </a:lnTo>
                  <a:lnTo>
                    <a:pt x="66" y="4"/>
                  </a:lnTo>
                  <a:lnTo>
                    <a:pt x="64" y="4"/>
                  </a:lnTo>
                  <a:lnTo>
                    <a:pt x="62" y="8"/>
                  </a:lnTo>
                  <a:lnTo>
                    <a:pt x="60" y="12"/>
                  </a:lnTo>
                  <a:lnTo>
                    <a:pt x="58" y="18"/>
                  </a:lnTo>
                  <a:lnTo>
                    <a:pt x="38" y="66"/>
                  </a:lnTo>
                  <a:lnTo>
                    <a:pt x="34" y="74"/>
                  </a:lnTo>
                  <a:lnTo>
                    <a:pt x="32" y="80"/>
                  </a:lnTo>
                  <a:lnTo>
                    <a:pt x="30" y="86"/>
                  </a:lnTo>
                  <a:lnTo>
                    <a:pt x="28" y="90"/>
                  </a:lnTo>
                  <a:lnTo>
                    <a:pt x="24" y="92"/>
                  </a:lnTo>
                  <a:lnTo>
                    <a:pt x="20" y="94"/>
                  </a:lnTo>
                  <a:lnTo>
                    <a:pt x="16" y="96"/>
                  </a:lnTo>
                  <a:lnTo>
                    <a:pt x="10" y="94"/>
                  </a:lnTo>
                  <a:lnTo>
                    <a:pt x="6" y="92"/>
                  </a:lnTo>
                  <a:lnTo>
                    <a:pt x="4" y="88"/>
                  </a:lnTo>
                  <a:lnTo>
                    <a:pt x="2" y="84"/>
                  </a:lnTo>
                  <a:lnTo>
                    <a:pt x="2" y="82"/>
                  </a:lnTo>
                  <a:lnTo>
                    <a:pt x="4" y="78"/>
                  </a:lnTo>
                  <a:lnTo>
                    <a:pt x="8" y="76"/>
                  </a:lnTo>
                  <a:lnTo>
                    <a:pt x="10" y="76"/>
                  </a:lnTo>
                  <a:lnTo>
                    <a:pt x="14" y="76"/>
                  </a:lnTo>
                  <a:lnTo>
                    <a:pt x="16" y="78"/>
                  </a:lnTo>
                  <a:lnTo>
                    <a:pt x="18" y="80"/>
                  </a:lnTo>
                  <a:lnTo>
                    <a:pt x="18" y="84"/>
                  </a:lnTo>
                  <a:lnTo>
                    <a:pt x="18" y="86"/>
                  </a:lnTo>
                  <a:lnTo>
                    <a:pt x="18" y="88"/>
                  </a:lnTo>
                  <a:lnTo>
                    <a:pt x="20" y="88"/>
                  </a:lnTo>
                  <a:lnTo>
                    <a:pt x="20" y="88"/>
                  </a:lnTo>
                  <a:lnTo>
                    <a:pt x="22" y="88"/>
                  </a:lnTo>
                  <a:lnTo>
                    <a:pt x="24" y="86"/>
                  </a:lnTo>
                  <a:lnTo>
                    <a:pt x="26" y="84"/>
                  </a:lnTo>
                  <a:lnTo>
                    <a:pt x="28" y="78"/>
                  </a:lnTo>
                  <a:lnTo>
                    <a:pt x="30" y="72"/>
                  </a:lnTo>
                  <a:lnTo>
                    <a:pt x="34" y="66"/>
                  </a:lnTo>
                  <a:close/>
                </a:path>
              </a:pathLst>
            </a:custGeom>
            <a:solidFill>
              <a:srgbClr val="1F1F1F"/>
            </a:solidFill>
            <a:ln w="0">
              <a:solidFill>
                <a:srgbClr val="1F1F1F"/>
              </a:solidFill>
              <a:prstDash val="solid"/>
              <a:round/>
              <a:headEnd/>
              <a:tailEnd/>
            </a:ln>
          </p:spPr>
          <p:txBody>
            <a:bodyPr/>
            <a:lstStyle/>
            <a:p>
              <a:endParaRPr lang="en-US"/>
            </a:p>
          </p:txBody>
        </p:sp>
        <p:sp>
          <p:nvSpPr>
            <p:cNvPr id="46093" name="Freeform 13"/>
            <p:cNvSpPr>
              <a:spLocks noEditPoints="1"/>
            </p:cNvSpPr>
            <p:nvPr/>
          </p:nvSpPr>
          <p:spPr bwMode="auto">
            <a:xfrm>
              <a:off x="1148" y="1766"/>
              <a:ext cx="64" cy="68"/>
            </a:xfrm>
            <a:custGeom>
              <a:avLst/>
              <a:gdLst>
                <a:gd name="T0" fmla="*/ 32 w 64"/>
                <a:gd name="T1" fmla="*/ 0 h 68"/>
                <a:gd name="T2" fmla="*/ 40 w 64"/>
                <a:gd name="T3" fmla="*/ 0 h 68"/>
                <a:gd name="T4" fmla="*/ 48 w 64"/>
                <a:gd name="T5" fmla="*/ 4 h 68"/>
                <a:gd name="T6" fmla="*/ 56 w 64"/>
                <a:gd name="T7" fmla="*/ 10 h 68"/>
                <a:gd name="T8" fmla="*/ 60 w 64"/>
                <a:gd name="T9" fmla="*/ 16 h 68"/>
                <a:gd name="T10" fmla="*/ 62 w 64"/>
                <a:gd name="T11" fmla="*/ 24 h 68"/>
                <a:gd name="T12" fmla="*/ 64 w 64"/>
                <a:gd name="T13" fmla="*/ 34 h 68"/>
                <a:gd name="T14" fmla="*/ 64 w 64"/>
                <a:gd name="T15" fmla="*/ 42 h 68"/>
                <a:gd name="T16" fmla="*/ 60 w 64"/>
                <a:gd name="T17" fmla="*/ 50 h 68"/>
                <a:gd name="T18" fmla="*/ 56 w 64"/>
                <a:gd name="T19" fmla="*/ 56 h 68"/>
                <a:gd name="T20" fmla="*/ 50 w 64"/>
                <a:gd name="T21" fmla="*/ 62 h 68"/>
                <a:gd name="T22" fmla="*/ 42 w 64"/>
                <a:gd name="T23" fmla="*/ 66 h 68"/>
                <a:gd name="T24" fmla="*/ 32 w 64"/>
                <a:gd name="T25" fmla="*/ 68 h 68"/>
                <a:gd name="T26" fmla="*/ 24 w 64"/>
                <a:gd name="T27" fmla="*/ 66 h 68"/>
                <a:gd name="T28" fmla="*/ 16 w 64"/>
                <a:gd name="T29" fmla="*/ 62 h 68"/>
                <a:gd name="T30" fmla="*/ 10 w 64"/>
                <a:gd name="T31" fmla="*/ 58 h 68"/>
                <a:gd name="T32" fmla="*/ 4 w 64"/>
                <a:gd name="T33" fmla="*/ 50 h 68"/>
                <a:gd name="T34" fmla="*/ 2 w 64"/>
                <a:gd name="T35" fmla="*/ 42 h 68"/>
                <a:gd name="T36" fmla="*/ 0 w 64"/>
                <a:gd name="T37" fmla="*/ 34 h 68"/>
                <a:gd name="T38" fmla="*/ 2 w 64"/>
                <a:gd name="T39" fmla="*/ 26 h 68"/>
                <a:gd name="T40" fmla="*/ 4 w 64"/>
                <a:gd name="T41" fmla="*/ 18 h 68"/>
                <a:gd name="T42" fmla="*/ 10 w 64"/>
                <a:gd name="T43" fmla="*/ 10 h 68"/>
                <a:gd name="T44" fmla="*/ 16 w 64"/>
                <a:gd name="T45" fmla="*/ 4 h 68"/>
                <a:gd name="T46" fmla="*/ 24 w 64"/>
                <a:gd name="T47" fmla="*/ 0 h 68"/>
                <a:gd name="T48" fmla="*/ 32 w 64"/>
                <a:gd name="T49" fmla="*/ 0 h 68"/>
                <a:gd name="T50" fmla="*/ 32 w 64"/>
                <a:gd name="T51" fmla="*/ 4 h 68"/>
                <a:gd name="T52" fmla="*/ 28 w 64"/>
                <a:gd name="T53" fmla="*/ 4 h 68"/>
                <a:gd name="T54" fmla="*/ 26 w 64"/>
                <a:gd name="T55" fmla="*/ 6 h 68"/>
                <a:gd name="T56" fmla="*/ 22 w 64"/>
                <a:gd name="T57" fmla="*/ 10 h 68"/>
                <a:gd name="T58" fmla="*/ 22 w 64"/>
                <a:gd name="T59" fmla="*/ 18 h 68"/>
                <a:gd name="T60" fmla="*/ 20 w 64"/>
                <a:gd name="T61" fmla="*/ 26 h 68"/>
                <a:gd name="T62" fmla="*/ 20 w 64"/>
                <a:gd name="T63" fmla="*/ 40 h 68"/>
                <a:gd name="T64" fmla="*/ 20 w 64"/>
                <a:gd name="T65" fmla="*/ 46 h 68"/>
                <a:gd name="T66" fmla="*/ 22 w 64"/>
                <a:gd name="T67" fmla="*/ 52 h 68"/>
                <a:gd name="T68" fmla="*/ 22 w 64"/>
                <a:gd name="T69" fmla="*/ 58 h 68"/>
                <a:gd name="T70" fmla="*/ 26 w 64"/>
                <a:gd name="T71" fmla="*/ 60 h 68"/>
                <a:gd name="T72" fmla="*/ 28 w 64"/>
                <a:gd name="T73" fmla="*/ 62 h 68"/>
                <a:gd name="T74" fmla="*/ 32 w 64"/>
                <a:gd name="T75" fmla="*/ 62 h 68"/>
                <a:gd name="T76" fmla="*/ 36 w 64"/>
                <a:gd name="T77" fmla="*/ 62 h 68"/>
                <a:gd name="T78" fmla="*/ 38 w 64"/>
                <a:gd name="T79" fmla="*/ 62 h 68"/>
                <a:gd name="T80" fmla="*/ 42 w 64"/>
                <a:gd name="T81" fmla="*/ 58 h 68"/>
                <a:gd name="T82" fmla="*/ 42 w 64"/>
                <a:gd name="T83" fmla="*/ 54 h 68"/>
                <a:gd name="T84" fmla="*/ 44 w 64"/>
                <a:gd name="T85" fmla="*/ 48 h 68"/>
                <a:gd name="T86" fmla="*/ 44 w 64"/>
                <a:gd name="T87" fmla="*/ 40 h 68"/>
                <a:gd name="T88" fmla="*/ 44 w 64"/>
                <a:gd name="T89" fmla="*/ 28 h 68"/>
                <a:gd name="T90" fmla="*/ 44 w 64"/>
                <a:gd name="T91" fmla="*/ 22 h 68"/>
                <a:gd name="T92" fmla="*/ 44 w 64"/>
                <a:gd name="T93" fmla="*/ 16 h 68"/>
                <a:gd name="T94" fmla="*/ 42 w 64"/>
                <a:gd name="T95" fmla="*/ 12 h 68"/>
                <a:gd name="T96" fmla="*/ 40 w 64"/>
                <a:gd name="T97" fmla="*/ 8 h 68"/>
                <a:gd name="T98" fmla="*/ 38 w 64"/>
                <a:gd name="T99" fmla="*/ 6 h 68"/>
                <a:gd name="T100" fmla="*/ 36 w 64"/>
                <a:gd name="T101" fmla="*/ 4 h 68"/>
                <a:gd name="T102" fmla="*/ 32 w 64"/>
                <a:gd name="T103"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 h="68">
                  <a:moveTo>
                    <a:pt x="32" y="0"/>
                  </a:moveTo>
                  <a:lnTo>
                    <a:pt x="40" y="0"/>
                  </a:lnTo>
                  <a:lnTo>
                    <a:pt x="48" y="4"/>
                  </a:lnTo>
                  <a:lnTo>
                    <a:pt x="56" y="10"/>
                  </a:lnTo>
                  <a:lnTo>
                    <a:pt x="60" y="16"/>
                  </a:lnTo>
                  <a:lnTo>
                    <a:pt x="62" y="24"/>
                  </a:lnTo>
                  <a:lnTo>
                    <a:pt x="64" y="34"/>
                  </a:lnTo>
                  <a:lnTo>
                    <a:pt x="64" y="42"/>
                  </a:lnTo>
                  <a:lnTo>
                    <a:pt x="60" y="50"/>
                  </a:lnTo>
                  <a:lnTo>
                    <a:pt x="56" y="56"/>
                  </a:lnTo>
                  <a:lnTo>
                    <a:pt x="50" y="62"/>
                  </a:lnTo>
                  <a:lnTo>
                    <a:pt x="42" y="66"/>
                  </a:lnTo>
                  <a:lnTo>
                    <a:pt x="32" y="68"/>
                  </a:lnTo>
                  <a:lnTo>
                    <a:pt x="24" y="66"/>
                  </a:lnTo>
                  <a:lnTo>
                    <a:pt x="16" y="62"/>
                  </a:lnTo>
                  <a:lnTo>
                    <a:pt x="10" y="58"/>
                  </a:lnTo>
                  <a:lnTo>
                    <a:pt x="4" y="50"/>
                  </a:lnTo>
                  <a:lnTo>
                    <a:pt x="2" y="42"/>
                  </a:lnTo>
                  <a:lnTo>
                    <a:pt x="0" y="34"/>
                  </a:lnTo>
                  <a:lnTo>
                    <a:pt x="2" y="26"/>
                  </a:lnTo>
                  <a:lnTo>
                    <a:pt x="4" y="18"/>
                  </a:lnTo>
                  <a:lnTo>
                    <a:pt x="10" y="10"/>
                  </a:lnTo>
                  <a:lnTo>
                    <a:pt x="16" y="4"/>
                  </a:lnTo>
                  <a:lnTo>
                    <a:pt x="24" y="0"/>
                  </a:lnTo>
                  <a:lnTo>
                    <a:pt x="32" y="0"/>
                  </a:lnTo>
                  <a:close/>
                  <a:moveTo>
                    <a:pt x="32" y="4"/>
                  </a:moveTo>
                  <a:lnTo>
                    <a:pt x="28" y="4"/>
                  </a:lnTo>
                  <a:lnTo>
                    <a:pt x="26" y="6"/>
                  </a:lnTo>
                  <a:lnTo>
                    <a:pt x="22" y="10"/>
                  </a:lnTo>
                  <a:lnTo>
                    <a:pt x="22" y="18"/>
                  </a:lnTo>
                  <a:lnTo>
                    <a:pt x="20" y="26"/>
                  </a:lnTo>
                  <a:lnTo>
                    <a:pt x="20" y="40"/>
                  </a:lnTo>
                  <a:lnTo>
                    <a:pt x="20" y="46"/>
                  </a:lnTo>
                  <a:lnTo>
                    <a:pt x="22" y="52"/>
                  </a:lnTo>
                  <a:lnTo>
                    <a:pt x="22" y="58"/>
                  </a:lnTo>
                  <a:lnTo>
                    <a:pt x="26" y="60"/>
                  </a:lnTo>
                  <a:lnTo>
                    <a:pt x="28" y="62"/>
                  </a:lnTo>
                  <a:lnTo>
                    <a:pt x="32" y="62"/>
                  </a:lnTo>
                  <a:lnTo>
                    <a:pt x="36" y="62"/>
                  </a:lnTo>
                  <a:lnTo>
                    <a:pt x="38" y="62"/>
                  </a:lnTo>
                  <a:lnTo>
                    <a:pt x="42" y="58"/>
                  </a:lnTo>
                  <a:lnTo>
                    <a:pt x="42" y="54"/>
                  </a:lnTo>
                  <a:lnTo>
                    <a:pt x="44" y="48"/>
                  </a:lnTo>
                  <a:lnTo>
                    <a:pt x="44" y="40"/>
                  </a:lnTo>
                  <a:lnTo>
                    <a:pt x="44" y="28"/>
                  </a:lnTo>
                  <a:lnTo>
                    <a:pt x="44" y="22"/>
                  </a:lnTo>
                  <a:lnTo>
                    <a:pt x="44" y="16"/>
                  </a:lnTo>
                  <a:lnTo>
                    <a:pt x="42" y="12"/>
                  </a:lnTo>
                  <a:lnTo>
                    <a:pt x="40" y="8"/>
                  </a:lnTo>
                  <a:lnTo>
                    <a:pt x="38" y="6"/>
                  </a:lnTo>
                  <a:lnTo>
                    <a:pt x="36"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6094" name="Freeform 14"/>
            <p:cNvSpPr>
              <a:spLocks/>
            </p:cNvSpPr>
            <p:nvPr/>
          </p:nvSpPr>
          <p:spPr bwMode="auto">
            <a:xfrm>
              <a:off x="1220" y="1744"/>
              <a:ext cx="42" cy="90"/>
            </a:xfrm>
            <a:custGeom>
              <a:avLst/>
              <a:gdLst>
                <a:gd name="T0" fmla="*/ 28 w 42"/>
                <a:gd name="T1" fmla="*/ 0 h 90"/>
                <a:gd name="T2" fmla="*/ 28 w 42"/>
                <a:gd name="T3" fmla="*/ 24 h 90"/>
                <a:gd name="T4" fmla="*/ 42 w 42"/>
                <a:gd name="T5" fmla="*/ 24 h 90"/>
                <a:gd name="T6" fmla="*/ 42 w 42"/>
                <a:gd name="T7" fmla="*/ 30 h 90"/>
                <a:gd name="T8" fmla="*/ 28 w 42"/>
                <a:gd name="T9" fmla="*/ 30 h 90"/>
                <a:gd name="T10" fmla="*/ 28 w 42"/>
                <a:gd name="T11" fmla="*/ 70 h 90"/>
                <a:gd name="T12" fmla="*/ 28 w 42"/>
                <a:gd name="T13" fmla="*/ 74 h 90"/>
                <a:gd name="T14" fmla="*/ 28 w 42"/>
                <a:gd name="T15" fmla="*/ 76 h 90"/>
                <a:gd name="T16" fmla="*/ 28 w 42"/>
                <a:gd name="T17" fmla="*/ 78 h 90"/>
                <a:gd name="T18" fmla="*/ 30 w 42"/>
                <a:gd name="T19" fmla="*/ 80 h 90"/>
                <a:gd name="T20" fmla="*/ 30 w 42"/>
                <a:gd name="T21" fmla="*/ 80 h 90"/>
                <a:gd name="T22" fmla="*/ 32 w 42"/>
                <a:gd name="T23" fmla="*/ 80 h 90"/>
                <a:gd name="T24" fmla="*/ 36 w 42"/>
                <a:gd name="T25" fmla="*/ 78 h 90"/>
                <a:gd name="T26" fmla="*/ 38 w 42"/>
                <a:gd name="T27" fmla="*/ 74 h 90"/>
                <a:gd name="T28" fmla="*/ 42 w 42"/>
                <a:gd name="T29" fmla="*/ 76 h 90"/>
                <a:gd name="T30" fmla="*/ 38 w 42"/>
                <a:gd name="T31" fmla="*/ 82 h 90"/>
                <a:gd name="T32" fmla="*/ 34 w 42"/>
                <a:gd name="T33" fmla="*/ 86 h 90"/>
                <a:gd name="T34" fmla="*/ 30 w 42"/>
                <a:gd name="T35" fmla="*/ 88 h 90"/>
                <a:gd name="T36" fmla="*/ 24 w 42"/>
                <a:gd name="T37" fmla="*/ 90 h 90"/>
                <a:gd name="T38" fmla="*/ 18 w 42"/>
                <a:gd name="T39" fmla="*/ 88 h 90"/>
                <a:gd name="T40" fmla="*/ 14 w 42"/>
                <a:gd name="T41" fmla="*/ 86 h 90"/>
                <a:gd name="T42" fmla="*/ 10 w 42"/>
                <a:gd name="T43" fmla="*/ 82 h 90"/>
                <a:gd name="T44" fmla="*/ 8 w 42"/>
                <a:gd name="T45" fmla="*/ 78 h 90"/>
                <a:gd name="T46" fmla="*/ 8 w 42"/>
                <a:gd name="T47" fmla="*/ 76 h 90"/>
                <a:gd name="T48" fmla="*/ 8 w 42"/>
                <a:gd name="T49" fmla="*/ 72 h 90"/>
                <a:gd name="T50" fmla="*/ 8 w 42"/>
                <a:gd name="T51" fmla="*/ 66 h 90"/>
                <a:gd name="T52" fmla="*/ 8 w 42"/>
                <a:gd name="T53" fmla="*/ 30 h 90"/>
                <a:gd name="T54" fmla="*/ 0 w 42"/>
                <a:gd name="T55" fmla="*/ 30 h 90"/>
                <a:gd name="T56" fmla="*/ 0 w 42"/>
                <a:gd name="T57" fmla="*/ 28 h 90"/>
                <a:gd name="T58" fmla="*/ 8 w 42"/>
                <a:gd name="T59" fmla="*/ 22 h 90"/>
                <a:gd name="T60" fmla="*/ 14 w 42"/>
                <a:gd name="T61" fmla="*/ 14 h 90"/>
                <a:gd name="T62" fmla="*/ 20 w 42"/>
                <a:gd name="T63" fmla="*/ 8 h 90"/>
                <a:gd name="T64" fmla="*/ 26 w 42"/>
                <a:gd name="T65" fmla="*/ 0 h 90"/>
                <a:gd name="T66" fmla="*/ 28 w 42"/>
                <a:gd name="T6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 h="90">
                  <a:moveTo>
                    <a:pt x="28" y="0"/>
                  </a:moveTo>
                  <a:lnTo>
                    <a:pt x="28" y="24"/>
                  </a:lnTo>
                  <a:lnTo>
                    <a:pt x="42" y="24"/>
                  </a:lnTo>
                  <a:lnTo>
                    <a:pt x="42" y="30"/>
                  </a:lnTo>
                  <a:lnTo>
                    <a:pt x="28" y="30"/>
                  </a:lnTo>
                  <a:lnTo>
                    <a:pt x="28" y="70"/>
                  </a:lnTo>
                  <a:lnTo>
                    <a:pt x="28" y="74"/>
                  </a:lnTo>
                  <a:lnTo>
                    <a:pt x="28" y="76"/>
                  </a:lnTo>
                  <a:lnTo>
                    <a:pt x="28" y="78"/>
                  </a:lnTo>
                  <a:lnTo>
                    <a:pt x="30" y="80"/>
                  </a:lnTo>
                  <a:lnTo>
                    <a:pt x="30" y="80"/>
                  </a:lnTo>
                  <a:lnTo>
                    <a:pt x="32" y="80"/>
                  </a:lnTo>
                  <a:lnTo>
                    <a:pt x="36" y="78"/>
                  </a:lnTo>
                  <a:lnTo>
                    <a:pt x="38" y="74"/>
                  </a:lnTo>
                  <a:lnTo>
                    <a:pt x="42" y="76"/>
                  </a:lnTo>
                  <a:lnTo>
                    <a:pt x="38" y="82"/>
                  </a:lnTo>
                  <a:lnTo>
                    <a:pt x="34" y="86"/>
                  </a:lnTo>
                  <a:lnTo>
                    <a:pt x="30" y="88"/>
                  </a:lnTo>
                  <a:lnTo>
                    <a:pt x="24" y="90"/>
                  </a:lnTo>
                  <a:lnTo>
                    <a:pt x="18" y="88"/>
                  </a:lnTo>
                  <a:lnTo>
                    <a:pt x="14" y="86"/>
                  </a:lnTo>
                  <a:lnTo>
                    <a:pt x="10" y="82"/>
                  </a:lnTo>
                  <a:lnTo>
                    <a:pt x="8" y="78"/>
                  </a:lnTo>
                  <a:lnTo>
                    <a:pt x="8" y="76"/>
                  </a:lnTo>
                  <a:lnTo>
                    <a:pt x="8" y="72"/>
                  </a:lnTo>
                  <a:lnTo>
                    <a:pt x="8" y="66"/>
                  </a:lnTo>
                  <a:lnTo>
                    <a:pt x="8" y="30"/>
                  </a:lnTo>
                  <a:lnTo>
                    <a:pt x="0" y="30"/>
                  </a:lnTo>
                  <a:lnTo>
                    <a:pt x="0" y="28"/>
                  </a:lnTo>
                  <a:lnTo>
                    <a:pt x="8" y="22"/>
                  </a:lnTo>
                  <a:lnTo>
                    <a:pt x="14" y="14"/>
                  </a:lnTo>
                  <a:lnTo>
                    <a:pt x="20" y="8"/>
                  </a:lnTo>
                  <a:lnTo>
                    <a:pt x="26" y="0"/>
                  </a:lnTo>
                  <a:lnTo>
                    <a:pt x="28" y="0"/>
                  </a:lnTo>
                  <a:close/>
                </a:path>
              </a:pathLst>
            </a:custGeom>
            <a:solidFill>
              <a:srgbClr val="1F1F1F"/>
            </a:solidFill>
            <a:ln w="0">
              <a:solidFill>
                <a:srgbClr val="1F1F1F"/>
              </a:solidFill>
              <a:prstDash val="solid"/>
              <a:round/>
              <a:headEnd/>
              <a:tailEnd/>
            </a:ln>
          </p:spPr>
          <p:txBody>
            <a:bodyPr/>
            <a:lstStyle/>
            <a:p>
              <a:endParaRPr lang="en-US"/>
            </a:p>
          </p:txBody>
        </p:sp>
        <p:sp>
          <p:nvSpPr>
            <p:cNvPr id="46095" name="Freeform 15"/>
            <p:cNvSpPr>
              <a:spLocks/>
            </p:cNvSpPr>
            <p:nvPr/>
          </p:nvSpPr>
          <p:spPr bwMode="auto">
            <a:xfrm>
              <a:off x="1306" y="1734"/>
              <a:ext cx="52" cy="98"/>
            </a:xfrm>
            <a:custGeom>
              <a:avLst/>
              <a:gdLst>
                <a:gd name="T0" fmla="*/ 28 w 52"/>
                <a:gd name="T1" fmla="*/ 40 h 98"/>
                <a:gd name="T2" fmla="*/ 28 w 52"/>
                <a:gd name="T3" fmla="*/ 82 h 98"/>
                <a:gd name="T4" fmla="*/ 28 w 52"/>
                <a:gd name="T5" fmla="*/ 88 h 98"/>
                <a:gd name="T6" fmla="*/ 30 w 52"/>
                <a:gd name="T7" fmla="*/ 92 h 98"/>
                <a:gd name="T8" fmla="*/ 32 w 52"/>
                <a:gd name="T9" fmla="*/ 94 h 98"/>
                <a:gd name="T10" fmla="*/ 36 w 52"/>
                <a:gd name="T11" fmla="*/ 94 h 98"/>
                <a:gd name="T12" fmla="*/ 36 w 52"/>
                <a:gd name="T13" fmla="*/ 98 h 98"/>
                <a:gd name="T14" fmla="*/ 0 w 52"/>
                <a:gd name="T15" fmla="*/ 98 h 98"/>
                <a:gd name="T16" fmla="*/ 0 w 52"/>
                <a:gd name="T17" fmla="*/ 94 h 98"/>
                <a:gd name="T18" fmla="*/ 2 w 52"/>
                <a:gd name="T19" fmla="*/ 94 h 98"/>
                <a:gd name="T20" fmla="*/ 6 w 52"/>
                <a:gd name="T21" fmla="*/ 94 h 98"/>
                <a:gd name="T22" fmla="*/ 6 w 52"/>
                <a:gd name="T23" fmla="*/ 92 h 98"/>
                <a:gd name="T24" fmla="*/ 8 w 52"/>
                <a:gd name="T25" fmla="*/ 90 h 98"/>
                <a:gd name="T26" fmla="*/ 8 w 52"/>
                <a:gd name="T27" fmla="*/ 88 h 98"/>
                <a:gd name="T28" fmla="*/ 8 w 52"/>
                <a:gd name="T29" fmla="*/ 82 h 98"/>
                <a:gd name="T30" fmla="*/ 8 w 52"/>
                <a:gd name="T31" fmla="*/ 40 h 98"/>
                <a:gd name="T32" fmla="*/ 0 w 52"/>
                <a:gd name="T33" fmla="*/ 40 h 98"/>
                <a:gd name="T34" fmla="*/ 0 w 52"/>
                <a:gd name="T35" fmla="*/ 34 h 98"/>
                <a:gd name="T36" fmla="*/ 8 w 52"/>
                <a:gd name="T37" fmla="*/ 34 h 98"/>
                <a:gd name="T38" fmla="*/ 8 w 52"/>
                <a:gd name="T39" fmla="*/ 28 h 98"/>
                <a:gd name="T40" fmla="*/ 8 w 52"/>
                <a:gd name="T41" fmla="*/ 24 h 98"/>
                <a:gd name="T42" fmla="*/ 10 w 52"/>
                <a:gd name="T43" fmla="*/ 18 h 98"/>
                <a:gd name="T44" fmla="*/ 12 w 52"/>
                <a:gd name="T45" fmla="*/ 12 h 98"/>
                <a:gd name="T46" fmla="*/ 16 w 52"/>
                <a:gd name="T47" fmla="*/ 8 h 98"/>
                <a:gd name="T48" fmla="*/ 22 w 52"/>
                <a:gd name="T49" fmla="*/ 4 h 98"/>
                <a:gd name="T50" fmla="*/ 28 w 52"/>
                <a:gd name="T51" fmla="*/ 2 h 98"/>
                <a:gd name="T52" fmla="*/ 36 w 52"/>
                <a:gd name="T53" fmla="*/ 0 h 98"/>
                <a:gd name="T54" fmla="*/ 44 w 52"/>
                <a:gd name="T55" fmla="*/ 2 h 98"/>
                <a:gd name="T56" fmla="*/ 48 w 52"/>
                <a:gd name="T57" fmla="*/ 4 h 98"/>
                <a:gd name="T58" fmla="*/ 52 w 52"/>
                <a:gd name="T59" fmla="*/ 8 h 98"/>
                <a:gd name="T60" fmla="*/ 52 w 52"/>
                <a:gd name="T61" fmla="*/ 12 h 98"/>
                <a:gd name="T62" fmla="*/ 52 w 52"/>
                <a:gd name="T63" fmla="*/ 14 h 98"/>
                <a:gd name="T64" fmla="*/ 50 w 52"/>
                <a:gd name="T65" fmla="*/ 18 h 98"/>
                <a:gd name="T66" fmla="*/ 48 w 52"/>
                <a:gd name="T67" fmla="*/ 20 h 98"/>
                <a:gd name="T68" fmla="*/ 44 w 52"/>
                <a:gd name="T69" fmla="*/ 20 h 98"/>
                <a:gd name="T70" fmla="*/ 40 w 52"/>
                <a:gd name="T71" fmla="*/ 20 h 98"/>
                <a:gd name="T72" fmla="*/ 38 w 52"/>
                <a:gd name="T73" fmla="*/ 18 h 98"/>
                <a:gd name="T74" fmla="*/ 36 w 52"/>
                <a:gd name="T75" fmla="*/ 16 h 98"/>
                <a:gd name="T76" fmla="*/ 36 w 52"/>
                <a:gd name="T77" fmla="*/ 14 h 98"/>
                <a:gd name="T78" fmla="*/ 36 w 52"/>
                <a:gd name="T79" fmla="*/ 12 h 98"/>
                <a:gd name="T80" fmla="*/ 36 w 52"/>
                <a:gd name="T81" fmla="*/ 10 h 98"/>
                <a:gd name="T82" fmla="*/ 36 w 52"/>
                <a:gd name="T83" fmla="*/ 10 h 98"/>
                <a:gd name="T84" fmla="*/ 36 w 52"/>
                <a:gd name="T85" fmla="*/ 8 h 98"/>
                <a:gd name="T86" fmla="*/ 36 w 52"/>
                <a:gd name="T87" fmla="*/ 6 h 98"/>
                <a:gd name="T88" fmla="*/ 34 w 52"/>
                <a:gd name="T89" fmla="*/ 6 h 98"/>
                <a:gd name="T90" fmla="*/ 34 w 52"/>
                <a:gd name="T91" fmla="*/ 6 h 98"/>
                <a:gd name="T92" fmla="*/ 32 w 52"/>
                <a:gd name="T93" fmla="*/ 4 h 98"/>
                <a:gd name="T94" fmla="*/ 30 w 52"/>
                <a:gd name="T95" fmla="*/ 6 h 98"/>
                <a:gd name="T96" fmla="*/ 30 w 52"/>
                <a:gd name="T97" fmla="*/ 6 h 98"/>
                <a:gd name="T98" fmla="*/ 28 w 52"/>
                <a:gd name="T99" fmla="*/ 8 h 98"/>
                <a:gd name="T100" fmla="*/ 28 w 52"/>
                <a:gd name="T101" fmla="*/ 12 h 98"/>
                <a:gd name="T102" fmla="*/ 28 w 52"/>
                <a:gd name="T103" fmla="*/ 24 h 98"/>
                <a:gd name="T104" fmla="*/ 28 w 52"/>
                <a:gd name="T105" fmla="*/ 34 h 98"/>
                <a:gd name="T106" fmla="*/ 36 w 52"/>
                <a:gd name="T107" fmla="*/ 34 h 98"/>
                <a:gd name="T108" fmla="*/ 36 w 52"/>
                <a:gd name="T109" fmla="*/ 40 h 98"/>
                <a:gd name="T110" fmla="*/ 28 w 52"/>
                <a:gd name="T111" fmla="*/ 4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 h="98">
                  <a:moveTo>
                    <a:pt x="28" y="40"/>
                  </a:moveTo>
                  <a:lnTo>
                    <a:pt x="28" y="82"/>
                  </a:lnTo>
                  <a:lnTo>
                    <a:pt x="28" y="88"/>
                  </a:lnTo>
                  <a:lnTo>
                    <a:pt x="30" y="92"/>
                  </a:lnTo>
                  <a:lnTo>
                    <a:pt x="32" y="94"/>
                  </a:lnTo>
                  <a:lnTo>
                    <a:pt x="36" y="94"/>
                  </a:lnTo>
                  <a:lnTo>
                    <a:pt x="36" y="98"/>
                  </a:lnTo>
                  <a:lnTo>
                    <a:pt x="0" y="98"/>
                  </a:lnTo>
                  <a:lnTo>
                    <a:pt x="0" y="94"/>
                  </a:lnTo>
                  <a:lnTo>
                    <a:pt x="2" y="94"/>
                  </a:lnTo>
                  <a:lnTo>
                    <a:pt x="6" y="94"/>
                  </a:lnTo>
                  <a:lnTo>
                    <a:pt x="6" y="92"/>
                  </a:lnTo>
                  <a:lnTo>
                    <a:pt x="8" y="90"/>
                  </a:lnTo>
                  <a:lnTo>
                    <a:pt x="8" y="88"/>
                  </a:lnTo>
                  <a:lnTo>
                    <a:pt x="8" y="82"/>
                  </a:lnTo>
                  <a:lnTo>
                    <a:pt x="8" y="40"/>
                  </a:lnTo>
                  <a:lnTo>
                    <a:pt x="0" y="40"/>
                  </a:lnTo>
                  <a:lnTo>
                    <a:pt x="0" y="34"/>
                  </a:lnTo>
                  <a:lnTo>
                    <a:pt x="8" y="34"/>
                  </a:lnTo>
                  <a:lnTo>
                    <a:pt x="8" y="28"/>
                  </a:lnTo>
                  <a:lnTo>
                    <a:pt x="8" y="24"/>
                  </a:lnTo>
                  <a:lnTo>
                    <a:pt x="10" y="18"/>
                  </a:lnTo>
                  <a:lnTo>
                    <a:pt x="12" y="12"/>
                  </a:lnTo>
                  <a:lnTo>
                    <a:pt x="16" y="8"/>
                  </a:lnTo>
                  <a:lnTo>
                    <a:pt x="22" y="4"/>
                  </a:lnTo>
                  <a:lnTo>
                    <a:pt x="28" y="2"/>
                  </a:lnTo>
                  <a:lnTo>
                    <a:pt x="36" y="0"/>
                  </a:lnTo>
                  <a:lnTo>
                    <a:pt x="44" y="2"/>
                  </a:lnTo>
                  <a:lnTo>
                    <a:pt x="48" y="4"/>
                  </a:lnTo>
                  <a:lnTo>
                    <a:pt x="52" y="8"/>
                  </a:lnTo>
                  <a:lnTo>
                    <a:pt x="52" y="12"/>
                  </a:lnTo>
                  <a:lnTo>
                    <a:pt x="52" y="14"/>
                  </a:lnTo>
                  <a:lnTo>
                    <a:pt x="50" y="18"/>
                  </a:lnTo>
                  <a:lnTo>
                    <a:pt x="48" y="20"/>
                  </a:lnTo>
                  <a:lnTo>
                    <a:pt x="44" y="20"/>
                  </a:lnTo>
                  <a:lnTo>
                    <a:pt x="40" y="20"/>
                  </a:lnTo>
                  <a:lnTo>
                    <a:pt x="38" y="18"/>
                  </a:lnTo>
                  <a:lnTo>
                    <a:pt x="36" y="16"/>
                  </a:lnTo>
                  <a:lnTo>
                    <a:pt x="36" y="14"/>
                  </a:lnTo>
                  <a:lnTo>
                    <a:pt x="36" y="12"/>
                  </a:lnTo>
                  <a:lnTo>
                    <a:pt x="36" y="10"/>
                  </a:lnTo>
                  <a:lnTo>
                    <a:pt x="36" y="10"/>
                  </a:lnTo>
                  <a:lnTo>
                    <a:pt x="36" y="8"/>
                  </a:lnTo>
                  <a:lnTo>
                    <a:pt x="36" y="6"/>
                  </a:lnTo>
                  <a:lnTo>
                    <a:pt x="34" y="6"/>
                  </a:lnTo>
                  <a:lnTo>
                    <a:pt x="34" y="6"/>
                  </a:lnTo>
                  <a:lnTo>
                    <a:pt x="32" y="4"/>
                  </a:lnTo>
                  <a:lnTo>
                    <a:pt x="30" y="6"/>
                  </a:lnTo>
                  <a:lnTo>
                    <a:pt x="30" y="6"/>
                  </a:lnTo>
                  <a:lnTo>
                    <a:pt x="28" y="8"/>
                  </a:lnTo>
                  <a:lnTo>
                    <a:pt x="28" y="12"/>
                  </a:lnTo>
                  <a:lnTo>
                    <a:pt x="28" y="24"/>
                  </a:lnTo>
                  <a:lnTo>
                    <a:pt x="28" y="34"/>
                  </a:lnTo>
                  <a:lnTo>
                    <a:pt x="36" y="34"/>
                  </a:lnTo>
                  <a:lnTo>
                    <a:pt x="36" y="40"/>
                  </a:lnTo>
                  <a:lnTo>
                    <a:pt x="28" y="40"/>
                  </a:lnTo>
                  <a:close/>
                </a:path>
              </a:pathLst>
            </a:custGeom>
            <a:solidFill>
              <a:srgbClr val="1F1F1F"/>
            </a:solidFill>
            <a:ln w="0">
              <a:solidFill>
                <a:srgbClr val="1F1F1F"/>
              </a:solidFill>
              <a:prstDash val="solid"/>
              <a:round/>
              <a:headEnd/>
              <a:tailEnd/>
            </a:ln>
          </p:spPr>
          <p:txBody>
            <a:bodyPr/>
            <a:lstStyle/>
            <a:p>
              <a:endParaRPr lang="en-US"/>
            </a:p>
          </p:txBody>
        </p:sp>
        <p:sp>
          <p:nvSpPr>
            <p:cNvPr id="46096" name="Freeform 16"/>
            <p:cNvSpPr>
              <a:spLocks noEditPoints="1"/>
            </p:cNvSpPr>
            <p:nvPr/>
          </p:nvSpPr>
          <p:spPr bwMode="auto">
            <a:xfrm>
              <a:off x="1354" y="1734"/>
              <a:ext cx="32" cy="98"/>
            </a:xfrm>
            <a:custGeom>
              <a:avLst/>
              <a:gdLst>
                <a:gd name="T0" fmla="*/ 16 w 32"/>
                <a:gd name="T1" fmla="*/ 0 h 98"/>
                <a:gd name="T2" fmla="*/ 20 w 32"/>
                <a:gd name="T3" fmla="*/ 2 h 98"/>
                <a:gd name="T4" fmla="*/ 24 w 32"/>
                <a:gd name="T5" fmla="*/ 4 h 98"/>
                <a:gd name="T6" fmla="*/ 26 w 32"/>
                <a:gd name="T7" fmla="*/ 6 h 98"/>
                <a:gd name="T8" fmla="*/ 26 w 32"/>
                <a:gd name="T9" fmla="*/ 10 h 98"/>
                <a:gd name="T10" fmla="*/ 26 w 32"/>
                <a:gd name="T11" fmla="*/ 14 h 98"/>
                <a:gd name="T12" fmla="*/ 24 w 32"/>
                <a:gd name="T13" fmla="*/ 16 h 98"/>
                <a:gd name="T14" fmla="*/ 20 w 32"/>
                <a:gd name="T15" fmla="*/ 20 h 98"/>
                <a:gd name="T16" fmla="*/ 16 w 32"/>
                <a:gd name="T17" fmla="*/ 20 h 98"/>
                <a:gd name="T18" fmla="*/ 12 w 32"/>
                <a:gd name="T19" fmla="*/ 20 h 98"/>
                <a:gd name="T20" fmla="*/ 10 w 32"/>
                <a:gd name="T21" fmla="*/ 16 h 98"/>
                <a:gd name="T22" fmla="*/ 8 w 32"/>
                <a:gd name="T23" fmla="*/ 14 h 98"/>
                <a:gd name="T24" fmla="*/ 6 w 32"/>
                <a:gd name="T25" fmla="*/ 10 h 98"/>
                <a:gd name="T26" fmla="*/ 8 w 32"/>
                <a:gd name="T27" fmla="*/ 6 h 98"/>
                <a:gd name="T28" fmla="*/ 10 w 32"/>
                <a:gd name="T29" fmla="*/ 4 h 98"/>
                <a:gd name="T30" fmla="*/ 12 w 32"/>
                <a:gd name="T31" fmla="*/ 2 h 98"/>
                <a:gd name="T32" fmla="*/ 16 w 32"/>
                <a:gd name="T33" fmla="*/ 0 h 98"/>
                <a:gd name="T34" fmla="*/ 26 w 32"/>
                <a:gd name="T35" fmla="*/ 34 h 98"/>
                <a:gd name="T36" fmla="*/ 26 w 32"/>
                <a:gd name="T37" fmla="*/ 82 h 98"/>
                <a:gd name="T38" fmla="*/ 26 w 32"/>
                <a:gd name="T39" fmla="*/ 88 h 98"/>
                <a:gd name="T40" fmla="*/ 28 w 32"/>
                <a:gd name="T41" fmla="*/ 92 h 98"/>
                <a:gd name="T42" fmla="*/ 30 w 32"/>
                <a:gd name="T43" fmla="*/ 94 h 98"/>
                <a:gd name="T44" fmla="*/ 32 w 32"/>
                <a:gd name="T45" fmla="*/ 94 h 98"/>
                <a:gd name="T46" fmla="*/ 32 w 32"/>
                <a:gd name="T47" fmla="*/ 98 h 98"/>
                <a:gd name="T48" fmla="*/ 0 w 32"/>
                <a:gd name="T49" fmla="*/ 98 h 98"/>
                <a:gd name="T50" fmla="*/ 0 w 32"/>
                <a:gd name="T51" fmla="*/ 94 h 98"/>
                <a:gd name="T52" fmla="*/ 4 w 32"/>
                <a:gd name="T53" fmla="*/ 94 h 98"/>
                <a:gd name="T54" fmla="*/ 6 w 32"/>
                <a:gd name="T55" fmla="*/ 92 h 98"/>
                <a:gd name="T56" fmla="*/ 6 w 32"/>
                <a:gd name="T57" fmla="*/ 88 h 98"/>
                <a:gd name="T58" fmla="*/ 6 w 32"/>
                <a:gd name="T59" fmla="*/ 82 h 98"/>
                <a:gd name="T60" fmla="*/ 6 w 32"/>
                <a:gd name="T61" fmla="*/ 48 h 98"/>
                <a:gd name="T62" fmla="*/ 6 w 32"/>
                <a:gd name="T63" fmla="*/ 42 h 98"/>
                <a:gd name="T64" fmla="*/ 6 w 32"/>
                <a:gd name="T65" fmla="*/ 38 h 98"/>
                <a:gd name="T66" fmla="*/ 4 w 32"/>
                <a:gd name="T67" fmla="*/ 38 h 98"/>
                <a:gd name="T68" fmla="*/ 0 w 32"/>
                <a:gd name="T69" fmla="*/ 36 h 98"/>
                <a:gd name="T70" fmla="*/ 0 w 32"/>
                <a:gd name="T71" fmla="*/ 34 h 98"/>
                <a:gd name="T72" fmla="*/ 26 w 32"/>
                <a:gd name="T73" fmla="*/ 3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98">
                  <a:moveTo>
                    <a:pt x="16" y="0"/>
                  </a:moveTo>
                  <a:lnTo>
                    <a:pt x="20" y="2"/>
                  </a:lnTo>
                  <a:lnTo>
                    <a:pt x="24" y="4"/>
                  </a:lnTo>
                  <a:lnTo>
                    <a:pt x="26" y="6"/>
                  </a:lnTo>
                  <a:lnTo>
                    <a:pt x="26" y="10"/>
                  </a:lnTo>
                  <a:lnTo>
                    <a:pt x="26" y="14"/>
                  </a:lnTo>
                  <a:lnTo>
                    <a:pt x="24" y="16"/>
                  </a:lnTo>
                  <a:lnTo>
                    <a:pt x="20" y="20"/>
                  </a:lnTo>
                  <a:lnTo>
                    <a:pt x="16" y="20"/>
                  </a:lnTo>
                  <a:lnTo>
                    <a:pt x="12" y="20"/>
                  </a:lnTo>
                  <a:lnTo>
                    <a:pt x="10" y="16"/>
                  </a:lnTo>
                  <a:lnTo>
                    <a:pt x="8" y="14"/>
                  </a:lnTo>
                  <a:lnTo>
                    <a:pt x="6" y="10"/>
                  </a:lnTo>
                  <a:lnTo>
                    <a:pt x="8" y="6"/>
                  </a:lnTo>
                  <a:lnTo>
                    <a:pt x="10" y="4"/>
                  </a:lnTo>
                  <a:lnTo>
                    <a:pt x="12" y="2"/>
                  </a:lnTo>
                  <a:lnTo>
                    <a:pt x="16" y="0"/>
                  </a:lnTo>
                  <a:close/>
                  <a:moveTo>
                    <a:pt x="26" y="34"/>
                  </a:moveTo>
                  <a:lnTo>
                    <a:pt x="26" y="82"/>
                  </a:lnTo>
                  <a:lnTo>
                    <a:pt x="26" y="88"/>
                  </a:lnTo>
                  <a:lnTo>
                    <a:pt x="28" y="92"/>
                  </a:lnTo>
                  <a:lnTo>
                    <a:pt x="30" y="94"/>
                  </a:lnTo>
                  <a:lnTo>
                    <a:pt x="32" y="94"/>
                  </a:lnTo>
                  <a:lnTo>
                    <a:pt x="32" y="98"/>
                  </a:lnTo>
                  <a:lnTo>
                    <a:pt x="0" y="98"/>
                  </a:lnTo>
                  <a:lnTo>
                    <a:pt x="0" y="94"/>
                  </a:lnTo>
                  <a:lnTo>
                    <a:pt x="4" y="94"/>
                  </a:lnTo>
                  <a:lnTo>
                    <a:pt x="6" y="92"/>
                  </a:lnTo>
                  <a:lnTo>
                    <a:pt x="6" y="88"/>
                  </a:lnTo>
                  <a:lnTo>
                    <a:pt x="6" y="82"/>
                  </a:lnTo>
                  <a:lnTo>
                    <a:pt x="6" y="48"/>
                  </a:lnTo>
                  <a:lnTo>
                    <a:pt x="6" y="42"/>
                  </a:lnTo>
                  <a:lnTo>
                    <a:pt x="6" y="38"/>
                  </a:lnTo>
                  <a:lnTo>
                    <a:pt x="4" y="38"/>
                  </a:lnTo>
                  <a:lnTo>
                    <a:pt x="0" y="36"/>
                  </a:lnTo>
                  <a:lnTo>
                    <a:pt x="0" y="34"/>
                  </a:lnTo>
                  <a:lnTo>
                    <a:pt x="26" y="34"/>
                  </a:lnTo>
                  <a:close/>
                </a:path>
              </a:pathLst>
            </a:custGeom>
            <a:solidFill>
              <a:srgbClr val="1F1F1F"/>
            </a:solidFill>
            <a:ln w="0">
              <a:solidFill>
                <a:srgbClr val="1F1F1F"/>
              </a:solidFill>
              <a:prstDash val="solid"/>
              <a:round/>
              <a:headEnd/>
              <a:tailEnd/>
            </a:ln>
          </p:spPr>
          <p:txBody>
            <a:bodyPr/>
            <a:lstStyle/>
            <a:p>
              <a:endParaRPr lang="en-US"/>
            </a:p>
          </p:txBody>
        </p:sp>
        <p:sp>
          <p:nvSpPr>
            <p:cNvPr id="46097" name="Freeform 17"/>
            <p:cNvSpPr>
              <a:spLocks/>
            </p:cNvSpPr>
            <p:nvPr/>
          </p:nvSpPr>
          <p:spPr bwMode="auto">
            <a:xfrm>
              <a:off x="1394" y="1736"/>
              <a:ext cx="32" cy="96"/>
            </a:xfrm>
            <a:custGeom>
              <a:avLst/>
              <a:gdLst>
                <a:gd name="T0" fmla="*/ 26 w 32"/>
                <a:gd name="T1" fmla="*/ 0 h 96"/>
                <a:gd name="T2" fmla="*/ 26 w 32"/>
                <a:gd name="T3" fmla="*/ 80 h 96"/>
                <a:gd name="T4" fmla="*/ 26 w 32"/>
                <a:gd name="T5" fmla="*/ 86 h 96"/>
                <a:gd name="T6" fmla="*/ 28 w 32"/>
                <a:gd name="T7" fmla="*/ 90 h 96"/>
                <a:gd name="T8" fmla="*/ 30 w 32"/>
                <a:gd name="T9" fmla="*/ 92 h 96"/>
                <a:gd name="T10" fmla="*/ 32 w 32"/>
                <a:gd name="T11" fmla="*/ 92 h 96"/>
                <a:gd name="T12" fmla="*/ 32 w 32"/>
                <a:gd name="T13" fmla="*/ 96 h 96"/>
                <a:gd name="T14" fmla="*/ 0 w 32"/>
                <a:gd name="T15" fmla="*/ 96 h 96"/>
                <a:gd name="T16" fmla="*/ 0 w 32"/>
                <a:gd name="T17" fmla="*/ 92 h 96"/>
                <a:gd name="T18" fmla="*/ 4 w 32"/>
                <a:gd name="T19" fmla="*/ 92 h 96"/>
                <a:gd name="T20" fmla="*/ 6 w 32"/>
                <a:gd name="T21" fmla="*/ 90 h 96"/>
                <a:gd name="T22" fmla="*/ 6 w 32"/>
                <a:gd name="T23" fmla="*/ 86 h 96"/>
                <a:gd name="T24" fmla="*/ 6 w 32"/>
                <a:gd name="T25" fmla="*/ 80 h 96"/>
                <a:gd name="T26" fmla="*/ 6 w 32"/>
                <a:gd name="T27" fmla="*/ 14 h 96"/>
                <a:gd name="T28" fmla="*/ 6 w 32"/>
                <a:gd name="T29" fmla="*/ 8 h 96"/>
                <a:gd name="T30" fmla="*/ 6 w 32"/>
                <a:gd name="T31" fmla="*/ 6 h 96"/>
                <a:gd name="T32" fmla="*/ 4 w 32"/>
                <a:gd name="T33" fmla="*/ 4 h 96"/>
                <a:gd name="T34" fmla="*/ 0 w 32"/>
                <a:gd name="T35" fmla="*/ 2 h 96"/>
                <a:gd name="T36" fmla="*/ 0 w 32"/>
                <a:gd name="T37" fmla="*/ 0 h 96"/>
                <a:gd name="T38" fmla="*/ 26 w 32"/>
                <a:gd name="T3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96">
                  <a:moveTo>
                    <a:pt x="26" y="0"/>
                  </a:moveTo>
                  <a:lnTo>
                    <a:pt x="26" y="80"/>
                  </a:lnTo>
                  <a:lnTo>
                    <a:pt x="26" y="86"/>
                  </a:lnTo>
                  <a:lnTo>
                    <a:pt x="28" y="90"/>
                  </a:lnTo>
                  <a:lnTo>
                    <a:pt x="30" y="92"/>
                  </a:lnTo>
                  <a:lnTo>
                    <a:pt x="32" y="92"/>
                  </a:lnTo>
                  <a:lnTo>
                    <a:pt x="32" y="96"/>
                  </a:lnTo>
                  <a:lnTo>
                    <a:pt x="0" y="96"/>
                  </a:lnTo>
                  <a:lnTo>
                    <a:pt x="0" y="92"/>
                  </a:lnTo>
                  <a:lnTo>
                    <a:pt x="4" y="92"/>
                  </a:lnTo>
                  <a:lnTo>
                    <a:pt x="6" y="90"/>
                  </a:lnTo>
                  <a:lnTo>
                    <a:pt x="6" y="86"/>
                  </a:lnTo>
                  <a:lnTo>
                    <a:pt x="6" y="80"/>
                  </a:lnTo>
                  <a:lnTo>
                    <a:pt x="6" y="14"/>
                  </a:lnTo>
                  <a:lnTo>
                    <a:pt x="6" y="8"/>
                  </a:lnTo>
                  <a:lnTo>
                    <a:pt x="6" y="6"/>
                  </a:lnTo>
                  <a:lnTo>
                    <a:pt x="4" y="4"/>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098" name="Freeform 18"/>
            <p:cNvSpPr>
              <a:spLocks/>
            </p:cNvSpPr>
            <p:nvPr/>
          </p:nvSpPr>
          <p:spPr bwMode="auto">
            <a:xfrm>
              <a:off x="1432" y="1744"/>
              <a:ext cx="44" cy="90"/>
            </a:xfrm>
            <a:custGeom>
              <a:avLst/>
              <a:gdLst>
                <a:gd name="T0" fmla="*/ 28 w 44"/>
                <a:gd name="T1" fmla="*/ 0 h 90"/>
                <a:gd name="T2" fmla="*/ 28 w 44"/>
                <a:gd name="T3" fmla="*/ 24 h 90"/>
                <a:gd name="T4" fmla="*/ 44 w 44"/>
                <a:gd name="T5" fmla="*/ 24 h 90"/>
                <a:gd name="T6" fmla="*/ 44 w 44"/>
                <a:gd name="T7" fmla="*/ 30 h 90"/>
                <a:gd name="T8" fmla="*/ 28 w 44"/>
                <a:gd name="T9" fmla="*/ 30 h 90"/>
                <a:gd name="T10" fmla="*/ 28 w 44"/>
                <a:gd name="T11" fmla="*/ 70 h 90"/>
                <a:gd name="T12" fmla="*/ 28 w 44"/>
                <a:gd name="T13" fmla="*/ 74 h 90"/>
                <a:gd name="T14" fmla="*/ 28 w 44"/>
                <a:gd name="T15" fmla="*/ 76 h 90"/>
                <a:gd name="T16" fmla="*/ 30 w 44"/>
                <a:gd name="T17" fmla="*/ 78 h 90"/>
                <a:gd name="T18" fmla="*/ 30 w 44"/>
                <a:gd name="T19" fmla="*/ 80 h 90"/>
                <a:gd name="T20" fmla="*/ 32 w 44"/>
                <a:gd name="T21" fmla="*/ 80 h 90"/>
                <a:gd name="T22" fmla="*/ 32 w 44"/>
                <a:gd name="T23" fmla="*/ 80 h 90"/>
                <a:gd name="T24" fmla="*/ 36 w 44"/>
                <a:gd name="T25" fmla="*/ 78 h 90"/>
                <a:gd name="T26" fmla="*/ 40 w 44"/>
                <a:gd name="T27" fmla="*/ 74 h 90"/>
                <a:gd name="T28" fmla="*/ 42 w 44"/>
                <a:gd name="T29" fmla="*/ 76 h 90"/>
                <a:gd name="T30" fmla="*/ 38 w 44"/>
                <a:gd name="T31" fmla="*/ 82 h 90"/>
                <a:gd name="T32" fmla="*/ 34 w 44"/>
                <a:gd name="T33" fmla="*/ 86 h 90"/>
                <a:gd name="T34" fmla="*/ 30 w 44"/>
                <a:gd name="T35" fmla="*/ 88 h 90"/>
                <a:gd name="T36" fmla="*/ 24 w 44"/>
                <a:gd name="T37" fmla="*/ 90 h 90"/>
                <a:gd name="T38" fmla="*/ 20 w 44"/>
                <a:gd name="T39" fmla="*/ 88 h 90"/>
                <a:gd name="T40" fmla="*/ 14 w 44"/>
                <a:gd name="T41" fmla="*/ 86 h 90"/>
                <a:gd name="T42" fmla="*/ 12 w 44"/>
                <a:gd name="T43" fmla="*/ 82 h 90"/>
                <a:gd name="T44" fmla="*/ 10 w 44"/>
                <a:gd name="T45" fmla="*/ 78 h 90"/>
                <a:gd name="T46" fmla="*/ 10 w 44"/>
                <a:gd name="T47" fmla="*/ 76 h 90"/>
                <a:gd name="T48" fmla="*/ 8 w 44"/>
                <a:gd name="T49" fmla="*/ 72 h 90"/>
                <a:gd name="T50" fmla="*/ 8 w 44"/>
                <a:gd name="T51" fmla="*/ 66 h 90"/>
                <a:gd name="T52" fmla="*/ 8 w 44"/>
                <a:gd name="T53" fmla="*/ 30 h 90"/>
                <a:gd name="T54" fmla="*/ 0 w 44"/>
                <a:gd name="T55" fmla="*/ 30 h 90"/>
                <a:gd name="T56" fmla="*/ 0 w 44"/>
                <a:gd name="T57" fmla="*/ 28 h 90"/>
                <a:gd name="T58" fmla="*/ 8 w 44"/>
                <a:gd name="T59" fmla="*/ 22 h 90"/>
                <a:gd name="T60" fmla="*/ 16 w 44"/>
                <a:gd name="T61" fmla="*/ 14 h 90"/>
                <a:gd name="T62" fmla="*/ 20 w 44"/>
                <a:gd name="T63" fmla="*/ 8 h 90"/>
                <a:gd name="T64" fmla="*/ 26 w 44"/>
                <a:gd name="T65" fmla="*/ 0 h 90"/>
                <a:gd name="T66" fmla="*/ 28 w 44"/>
                <a:gd name="T6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90">
                  <a:moveTo>
                    <a:pt x="28" y="0"/>
                  </a:moveTo>
                  <a:lnTo>
                    <a:pt x="28" y="24"/>
                  </a:lnTo>
                  <a:lnTo>
                    <a:pt x="44" y="24"/>
                  </a:lnTo>
                  <a:lnTo>
                    <a:pt x="44" y="30"/>
                  </a:lnTo>
                  <a:lnTo>
                    <a:pt x="28" y="30"/>
                  </a:lnTo>
                  <a:lnTo>
                    <a:pt x="28" y="70"/>
                  </a:lnTo>
                  <a:lnTo>
                    <a:pt x="28" y="74"/>
                  </a:lnTo>
                  <a:lnTo>
                    <a:pt x="28" y="76"/>
                  </a:lnTo>
                  <a:lnTo>
                    <a:pt x="30" y="78"/>
                  </a:lnTo>
                  <a:lnTo>
                    <a:pt x="30" y="80"/>
                  </a:lnTo>
                  <a:lnTo>
                    <a:pt x="32" y="80"/>
                  </a:lnTo>
                  <a:lnTo>
                    <a:pt x="32" y="80"/>
                  </a:lnTo>
                  <a:lnTo>
                    <a:pt x="36" y="78"/>
                  </a:lnTo>
                  <a:lnTo>
                    <a:pt x="40" y="74"/>
                  </a:lnTo>
                  <a:lnTo>
                    <a:pt x="42" y="76"/>
                  </a:lnTo>
                  <a:lnTo>
                    <a:pt x="38" y="82"/>
                  </a:lnTo>
                  <a:lnTo>
                    <a:pt x="34" y="86"/>
                  </a:lnTo>
                  <a:lnTo>
                    <a:pt x="30" y="88"/>
                  </a:lnTo>
                  <a:lnTo>
                    <a:pt x="24" y="90"/>
                  </a:lnTo>
                  <a:lnTo>
                    <a:pt x="20" y="88"/>
                  </a:lnTo>
                  <a:lnTo>
                    <a:pt x="14" y="86"/>
                  </a:lnTo>
                  <a:lnTo>
                    <a:pt x="12" y="82"/>
                  </a:lnTo>
                  <a:lnTo>
                    <a:pt x="10" y="78"/>
                  </a:lnTo>
                  <a:lnTo>
                    <a:pt x="10" y="76"/>
                  </a:lnTo>
                  <a:lnTo>
                    <a:pt x="8" y="72"/>
                  </a:lnTo>
                  <a:lnTo>
                    <a:pt x="8" y="66"/>
                  </a:lnTo>
                  <a:lnTo>
                    <a:pt x="8" y="30"/>
                  </a:lnTo>
                  <a:lnTo>
                    <a:pt x="0" y="30"/>
                  </a:lnTo>
                  <a:lnTo>
                    <a:pt x="0" y="28"/>
                  </a:lnTo>
                  <a:lnTo>
                    <a:pt x="8" y="22"/>
                  </a:lnTo>
                  <a:lnTo>
                    <a:pt x="16" y="14"/>
                  </a:lnTo>
                  <a:lnTo>
                    <a:pt x="20" y="8"/>
                  </a:lnTo>
                  <a:lnTo>
                    <a:pt x="26" y="0"/>
                  </a:lnTo>
                  <a:lnTo>
                    <a:pt x="28" y="0"/>
                  </a:lnTo>
                  <a:close/>
                </a:path>
              </a:pathLst>
            </a:custGeom>
            <a:solidFill>
              <a:srgbClr val="1F1F1F"/>
            </a:solidFill>
            <a:ln w="0">
              <a:solidFill>
                <a:srgbClr val="1F1F1F"/>
              </a:solidFill>
              <a:prstDash val="solid"/>
              <a:round/>
              <a:headEnd/>
              <a:tailEnd/>
            </a:ln>
          </p:spPr>
          <p:txBody>
            <a:bodyPr/>
            <a:lstStyle/>
            <a:p>
              <a:endParaRPr lang="en-US"/>
            </a:p>
          </p:txBody>
        </p:sp>
        <p:sp>
          <p:nvSpPr>
            <p:cNvPr id="46099" name="Freeform 19"/>
            <p:cNvSpPr>
              <a:spLocks noEditPoints="1"/>
            </p:cNvSpPr>
            <p:nvPr/>
          </p:nvSpPr>
          <p:spPr bwMode="auto">
            <a:xfrm>
              <a:off x="1482" y="1766"/>
              <a:ext cx="56" cy="68"/>
            </a:xfrm>
            <a:custGeom>
              <a:avLst/>
              <a:gdLst>
                <a:gd name="T0" fmla="*/ 56 w 56"/>
                <a:gd name="T1" fmla="*/ 32 h 68"/>
                <a:gd name="T2" fmla="*/ 18 w 56"/>
                <a:gd name="T3" fmla="*/ 32 h 68"/>
                <a:gd name="T4" fmla="*/ 20 w 56"/>
                <a:gd name="T5" fmla="*/ 38 h 68"/>
                <a:gd name="T6" fmla="*/ 22 w 56"/>
                <a:gd name="T7" fmla="*/ 44 h 68"/>
                <a:gd name="T8" fmla="*/ 26 w 56"/>
                <a:gd name="T9" fmla="*/ 50 h 68"/>
                <a:gd name="T10" fmla="*/ 32 w 56"/>
                <a:gd name="T11" fmla="*/ 54 h 68"/>
                <a:gd name="T12" fmla="*/ 38 w 56"/>
                <a:gd name="T13" fmla="*/ 56 h 68"/>
                <a:gd name="T14" fmla="*/ 42 w 56"/>
                <a:gd name="T15" fmla="*/ 54 h 68"/>
                <a:gd name="T16" fmla="*/ 46 w 56"/>
                <a:gd name="T17" fmla="*/ 54 h 68"/>
                <a:gd name="T18" fmla="*/ 50 w 56"/>
                <a:gd name="T19" fmla="*/ 50 h 68"/>
                <a:gd name="T20" fmla="*/ 54 w 56"/>
                <a:gd name="T21" fmla="*/ 44 h 68"/>
                <a:gd name="T22" fmla="*/ 56 w 56"/>
                <a:gd name="T23" fmla="*/ 46 h 68"/>
                <a:gd name="T24" fmla="*/ 50 w 56"/>
                <a:gd name="T25" fmla="*/ 56 h 68"/>
                <a:gd name="T26" fmla="*/ 44 w 56"/>
                <a:gd name="T27" fmla="*/ 62 h 68"/>
                <a:gd name="T28" fmla="*/ 36 w 56"/>
                <a:gd name="T29" fmla="*/ 66 h 68"/>
                <a:gd name="T30" fmla="*/ 28 w 56"/>
                <a:gd name="T31" fmla="*/ 68 h 68"/>
                <a:gd name="T32" fmla="*/ 22 w 56"/>
                <a:gd name="T33" fmla="*/ 66 h 68"/>
                <a:gd name="T34" fmla="*/ 14 w 56"/>
                <a:gd name="T35" fmla="*/ 64 h 68"/>
                <a:gd name="T36" fmla="*/ 10 w 56"/>
                <a:gd name="T37" fmla="*/ 62 h 68"/>
                <a:gd name="T38" fmla="*/ 6 w 56"/>
                <a:gd name="T39" fmla="*/ 56 h 68"/>
                <a:gd name="T40" fmla="*/ 2 w 56"/>
                <a:gd name="T41" fmla="*/ 50 h 68"/>
                <a:gd name="T42" fmla="*/ 0 w 56"/>
                <a:gd name="T43" fmla="*/ 42 h 68"/>
                <a:gd name="T44" fmla="*/ 0 w 56"/>
                <a:gd name="T45" fmla="*/ 34 h 68"/>
                <a:gd name="T46" fmla="*/ 0 w 56"/>
                <a:gd name="T47" fmla="*/ 24 h 68"/>
                <a:gd name="T48" fmla="*/ 4 w 56"/>
                <a:gd name="T49" fmla="*/ 16 h 68"/>
                <a:gd name="T50" fmla="*/ 8 w 56"/>
                <a:gd name="T51" fmla="*/ 10 h 68"/>
                <a:gd name="T52" fmla="*/ 14 w 56"/>
                <a:gd name="T53" fmla="*/ 4 h 68"/>
                <a:gd name="T54" fmla="*/ 22 w 56"/>
                <a:gd name="T55" fmla="*/ 0 h 68"/>
                <a:gd name="T56" fmla="*/ 30 w 56"/>
                <a:gd name="T57" fmla="*/ 0 h 68"/>
                <a:gd name="T58" fmla="*/ 36 w 56"/>
                <a:gd name="T59" fmla="*/ 0 h 68"/>
                <a:gd name="T60" fmla="*/ 42 w 56"/>
                <a:gd name="T61" fmla="*/ 4 h 68"/>
                <a:gd name="T62" fmla="*/ 48 w 56"/>
                <a:gd name="T63" fmla="*/ 8 h 68"/>
                <a:gd name="T64" fmla="*/ 52 w 56"/>
                <a:gd name="T65" fmla="*/ 14 h 68"/>
                <a:gd name="T66" fmla="*/ 54 w 56"/>
                <a:gd name="T67" fmla="*/ 22 h 68"/>
                <a:gd name="T68" fmla="*/ 56 w 56"/>
                <a:gd name="T69" fmla="*/ 32 h 68"/>
                <a:gd name="T70" fmla="*/ 38 w 56"/>
                <a:gd name="T71" fmla="*/ 26 h 68"/>
                <a:gd name="T72" fmla="*/ 38 w 56"/>
                <a:gd name="T73" fmla="*/ 20 h 68"/>
                <a:gd name="T74" fmla="*/ 38 w 56"/>
                <a:gd name="T75" fmla="*/ 16 h 68"/>
                <a:gd name="T76" fmla="*/ 36 w 56"/>
                <a:gd name="T77" fmla="*/ 12 h 68"/>
                <a:gd name="T78" fmla="*/ 36 w 56"/>
                <a:gd name="T79" fmla="*/ 8 h 68"/>
                <a:gd name="T80" fmla="*/ 32 w 56"/>
                <a:gd name="T81" fmla="*/ 6 h 68"/>
                <a:gd name="T82" fmla="*/ 32 w 56"/>
                <a:gd name="T83" fmla="*/ 4 h 68"/>
                <a:gd name="T84" fmla="*/ 28 w 56"/>
                <a:gd name="T85" fmla="*/ 4 h 68"/>
                <a:gd name="T86" fmla="*/ 26 w 56"/>
                <a:gd name="T87" fmla="*/ 6 h 68"/>
                <a:gd name="T88" fmla="*/ 22 w 56"/>
                <a:gd name="T89" fmla="*/ 8 h 68"/>
                <a:gd name="T90" fmla="*/ 20 w 56"/>
                <a:gd name="T91" fmla="*/ 12 h 68"/>
                <a:gd name="T92" fmla="*/ 20 w 56"/>
                <a:gd name="T93" fmla="*/ 18 h 68"/>
                <a:gd name="T94" fmla="*/ 18 w 56"/>
                <a:gd name="T95" fmla="*/ 24 h 68"/>
                <a:gd name="T96" fmla="*/ 18 w 56"/>
                <a:gd name="T97" fmla="*/ 26 h 68"/>
                <a:gd name="T98" fmla="*/ 38 w 56"/>
                <a:gd name="T99" fmla="*/ 2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 h="68">
                  <a:moveTo>
                    <a:pt x="56" y="32"/>
                  </a:moveTo>
                  <a:lnTo>
                    <a:pt x="18" y="32"/>
                  </a:lnTo>
                  <a:lnTo>
                    <a:pt x="20" y="38"/>
                  </a:lnTo>
                  <a:lnTo>
                    <a:pt x="22" y="44"/>
                  </a:lnTo>
                  <a:lnTo>
                    <a:pt x="26" y="50"/>
                  </a:lnTo>
                  <a:lnTo>
                    <a:pt x="32" y="54"/>
                  </a:lnTo>
                  <a:lnTo>
                    <a:pt x="38" y="56"/>
                  </a:lnTo>
                  <a:lnTo>
                    <a:pt x="42" y="54"/>
                  </a:lnTo>
                  <a:lnTo>
                    <a:pt x="46" y="54"/>
                  </a:lnTo>
                  <a:lnTo>
                    <a:pt x="50" y="50"/>
                  </a:lnTo>
                  <a:lnTo>
                    <a:pt x="54" y="44"/>
                  </a:lnTo>
                  <a:lnTo>
                    <a:pt x="56" y="46"/>
                  </a:lnTo>
                  <a:lnTo>
                    <a:pt x="50" y="56"/>
                  </a:lnTo>
                  <a:lnTo>
                    <a:pt x="44" y="62"/>
                  </a:lnTo>
                  <a:lnTo>
                    <a:pt x="36" y="66"/>
                  </a:lnTo>
                  <a:lnTo>
                    <a:pt x="28" y="68"/>
                  </a:lnTo>
                  <a:lnTo>
                    <a:pt x="22" y="66"/>
                  </a:lnTo>
                  <a:lnTo>
                    <a:pt x="14" y="64"/>
                  </a:lnTo>
                  <a:lnTo>
                    <a:pt x="10" y="62"/>
                  </a:lnTo>
                  <a:lnTo>
                    <a:pt x="6" y="56"/>
                  </a:lnTo>
                  <a:lnTo>
                    <a:pt x="2" y="50"/>
                  </a:lnTo>
                  <a:lnTo>
                    <a:pt x="0" y="42"/>
                  </a:lnTo>
                  <a:lnTo>
                    <a:pt x="0" y="34"/>
                  </a:lnTo>
                  <a:lnTo>
                    <a:pt x="0" y="24"/>
                  </a:lnTo>
                  <a:lnTo>
                    <a:pt x="4" y="16"/>
                  </a:lnTo>
                  <a:lnTo>
                    <a:pt x="8" y="10"/>
                  </a:lnTo>
                  <a:lnTo>
                    <a:pt x="14" y="4"/>
                  </a:lnTo>
                  <a:lnTo>
                    <a:pt x="22" y="0"/>
                  </a:lnTo>
                  <a:lnTo>
                    <a:pt x="30" y="0"/>
                  </a:lnTo>
                  <a:lnTo>
                    <a:pt x="36" y="0"/>
                  </a:lnTo>
                  <a:lnTo>
                    <a:pt x="42" y="4"/>
                  </a:lnTo>
                  <a:lnTo>
                    <a:pt x="48" y="8"/>
                  </a:lnTo>
                  <a:lnTo>
                    <a:pt x="52" y="14"/>
                  </a:lnTo>
                  <a:lnTo>
                    <a:pt x="54" y="22"/>
                  </a:lnTo>
                  <a:lnTo>
                    <a:pt x="56" y="32"/>
                  </a:lnTo>
                  <a:close/>
                  <a:moveTo>
                    <a:pt x="38" y="26"/>
                  </a:moveTo>
                  <a:lnTo>
                    <a:pt x="38" y="20"/>
                  </a:lnTo>
                  <a:lnTo>
                    <a:pt x="38" y="16"/>
                  </a:lnTo>
                  <a:lnTo>
                    <a:pt x="36" y="12"/>
                  </a:lnTo>
                  <a:lnTo>
                    <a:pt x="36" y="8"/>
                  </a:lnTo>
                  <a:lnTo>
                    <a:pt x="32" y="6"/>
                  </a:lnTo>
                  <a:lnTo>
                    <a:pt x="32" y="4"/>
                  </a:lnTo>
                  <a:lnTo>
                    <a:pt x="28" y="4"/>
                  </a:lnTo>
                  <a:lnTo>
                    <a:pt x="26" y="6"/>
                  </a:lnTo>
                  <a:lnTo>
                    <a:pt x="22" y="8"/>
                  </a:lnTo>
                  <a:lnTo>
                    <a:pt x="20" y="12"/>
                  </a:lnTo>
                  <a:lnTo>
                    <a:pt x="20" y="18"/>
                  </a:lnTo>
                  <a:lnTo>
                    <a:pt x="18" y="24"/>
                  </a:lnTo>
                  <a:lnTo>
                    <a:pt x="18" y="26"/>
                  </a:lnTo>
                  <a:lnTo>
                    <a:pt x="38" y="26"/>
                  </a:lnTo>
                  <a:close/>
                </a:path>
              </a:pathLst>
            </a:custGeom>
            <a:solidFill>
              <a:srgbClr val="1F1F1F"/>
            </a:solidFill>
            <a:ln w="0">
              <a:solidFill>
                <a:srgbClr val="1F1F1F"/>
              </a:solidFill>
              <a:prstDash val="solid"/>
              <a:round/>
              <a:headEnd/>
              <a:tailEnd/>
            </a:ln>
          </p:spPr>
          <p:txBody>
            <a:bodyPr/>
            <a:lstStyle/>
            <a:p>
              <a:endParaRPr lang="en-US"/>
            </a:p>
          </p:txBody>
        </p:sp>
        <p:sp>
          <p:nvSpPr>
            <p:cNvPr id="46100" name="Freeform 20"/>
            <p:cNvSpPr>
              <a:spLocks/>
            </p:cNvSpPr>
            <p:nvPr/>
          </p:nvSpPr>
          <p:spPr bwMode="auto">
            <a:xfrm>
              <a:off x="1548" y="1766"/>
              <a:ext cx="56" cy="66"/>
            </a:xfrm>
            <a:custGeom>
              <a:avLst/>
              <a:gdLst>
                <a:gd name="T0" fmla="*/ 26 w 56"/>
                <a:gd name="T1" fmla="*/ 2 h 66"/>
                <a:gd name="T2" fmla="*/ 26 w 56"/>
                <a:gd name="T3" fmla="*/ 16 h 66"/>
                <a:gd name="T4" fmla="*/ 30 w 56"/>
                <a:gd name="T5" fmla="*/ 10 h 66"/>
                <a:gd name="T6" fmla="*/ 34 w 56"/>
                <a:gd name="T7" fmla="*/ 6 h 66"/>
                <a:gd name="T8" fmla="*/ 38 w 56"/>
                <a:gd name="T9" fmla="*/ 2 h 66"/>
                <a:gd name="T10" fmla="*/ 42 w 56"/>
                <a:gd name="T11" fmla="*/ 0 h 66"/>
                <a:gd name="T12" fmla="*/ 46 w 56"/>
                <a:gd name="T13" fmla="*/ 0 h 66"/>
                <a:gd name="T14" fmla="*/ 50 w 56"/>
                <a:gd name="T15" fmla="*/ 0 h 66"/>
                <a:gd name="T16" fmla="*/ 54 w 56"/>
                <a:gd name="T17" fmla="*/ 2 h 66"/>
                <a:gd name="T18" fmla="*/ 56 w 56"/>
                <a:gd name="T19" fmla="*/ 6 h 66"/>
                <a:gd name="T20" fmla="*/ 56 w 56"/>
                <a:gd name="T21" fmla="*/ 10 h 66"/>
                <a:gd name="T22" fmla="*/ 56 w 56"/>
                <a:gd name="T23" fmla="*/ 14 h 66"/>
                <a:gd name="T24" fmla="*/ 54 w 56"/>
                <a:gd name="T25" fmla="*/ 16 h 66"/>
                <a:gd name="T26" fmla="*/ 50 w 56"/>
                <a:gd name="T27" fmla="*/ 18 h 66"/>
                <a:gd name="T28" fmla="*/ 46 w 56"/>
                <a:gd name="T29" fmla="*/ 20 h 66"/>
                <a:gd name="T30" fmla="*/ 44 w 56"/>
                <a:gd name="T31" fmla="*/ 18 h 66"/>
                <a:gd name="T32" fmla="*/ 40 w 56"/>
                <a:gd name="T33" fmla="*/ 16 h 66"/>
                <a:gd name="T34" fmla="*/ 38 w 56"/>
                <a:gd name="T35" fmla="*/ 14 h 66"/>
                <a:gd name="T36" fmla="*/ 38 w 56"/>
                <a:gd name="T37" fmla="*/ 14 h 66"/>
                <a:gd name="T38" fmla="*/ 38 w 56"/>
                <a:gd name="T39" fmla="*/ 14 h 66"/>
                <a:gd name="T40" fmla="*/ 36 w 56"/>
                <a:gd name="T41" fmla="*/ 14 h 66"/>
                <a:gd name="T42" fmla="*/ 34 w 56"/>
                <a:gd name="T43" fmla="*/ 14 h 66"/>
                <a:gd name="T44" fmla="*/ 32 w 56"/>
                <a:gd name="T45" fmla="*/ 14 h 66"/>
                <a:gd name="T46" fmla="*/ 30 w 56"/>
                <a:gd name="T47" fmla="*/ 18 h 66"/>
                <a:gd name="T48" fmla="*/ 28 w 56"/>
                <a:gd name="T49" fmla="*/ 22 h 66"/>
                <a:gd name="T50" fmla="*/ 26 w 56"/>
                <a:gd name="T51" fmla="*/ 28 h 66"/>
                <a:gd name="T52" fmla="*/ 26 w 56"/>
                <a:gd name="T53" fmla="*/ 36 h 66"/>
                <a:gd name="T54" fmla="*/ 26 w 56"/>
                <a:gd name="T55" fmla="*/ 50 h 66"/>
                <a:gd name="T56" fmla="*/ 26 w 56"/>
                <a:gd name="T57" fmla="*/ 54 h 66"/>
                <a:gd name="T58" fmla="*/ 26 w 56"/>
                <a:gd name="T59" fmla="*/ 58 h 66"/>
                <a:gd name="T60" fmla="*/ 26 w 56"/>
                <a:gd name="T61" fmla="*/ 58 h 66"/>
                <a:gd name="T62" fmla="*/ 26 w 56"/>
                <a:gd name="T63" fmla="*/ 60 h 66"/>
                <a:gd name="T64" fmla="*/ 28 w 56"/>
                <a:gd name="T65" fmla="*/ 62 h 66"/>
                <a:gd name="T66" fmla="*/ 30 w 56"/>
                <a:gd name="T67" fmla="*/ 62 h 66"/>
                <a:gd name="T68" fmla="*/ 32 w 56"/>
                <a:gd name="T69" fmla="*/ 62 h 66"/>
                <a:gd name="T70" fmla="*/ 32 w 56"/>
                <a:gd name="T71" fmla="*/ 66 h 66"/>
                <a:gd name="T72" fmla="*/ 0 w 56"/>
                <a:gd name="T73" fmla="*/ 66 h 66"/>
                <a:gd name="T74" fmla="*/ 0 w 56"/>
                <a:gd name="T75" fmla="*/ 62 h 66"/>
                <a:gd name="T76" fmla="*/ 4 w 56"/>
                <a:gd name="T77" fmla="*/ 62 h 66"/>
                <a:gd name="T78" fmla="*/ 4 w 56"/>
                <a:gd name="T79" fmla="*/ 60 h 66"/>
                <a:gd name="T80" fmla="*/ 6 w 56"/>
                <a:gd name="T81" fmla="*/ 58 h 66"/>
                <a:gd name="T82" fmla="*/ 6 w 56"/>
                <a:gd name="T83" fmla="*/ 50 h 66"/>
                <a:gd name="T84" fmla="*/ 6 w 56"/>
                <a:gd name="T85" fmla="*/ 16 h 66"/>
                <a:gd name="T86" fmla="*/ 6 w 56"/>
                <a:gd name="T87" fmla="*/ 12 h 66"/>
                <a:gd name="T88" fmla="*/ 6 w 56"/>
                <a:gd name="T89" fmla="*/ 8 h 66"/>
                <a:gd name="T90" fmla="*/ 6 w 56"/>
                <a:gd name="T91" fmla="*/ 6 h 66"/>
                <a:gd name="T92" fmla="*/ 4 w 56"/>
                <a:gd name="T93" fmla="*/ 6 h 66"/>
                <a:gd name="T94" fmla="*/ 2 w 56"/>
                <a:gd name="T95" fmla="*/ 4 h 66"/>
                <a:gd name="T96" fmla="*/ 0 w 56"/>
                <a:gd name="T97" fmla="*/ 4 h 66"/>
                <a:gd name="T98" fmla="*/ 0 w 56"/>
                <a:gd name="T99" fmla="*/ 2 h 66"/>
                <a:gd name="T100" fmla="*/ 26 w 56"/>
                <a:gd name="T101" fmla="*/ 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2"/>
                  </a:moveTo>
                  <a:lnTo>
                    <a:pt x="26" y="16"/>
                  </a:lnTo>
                  <a:lnTo>
                    <a:pt x="30" y="10"/>
                  </a:lnTo>
                  <a:lnTo>
                    <a:pt x="34" y="6"/>
                  </a:lnTo>
                  <a:lnTo>
                    <a:pt x="38" y="2"/>
                  </a:lnTo>
                  <a:lnTo>
                    <a:pt x="42" y="0"/>
                  </a:lnTo>
                  <a:lnTo>
                    <a:pt x="46" y="0"/>
                  </a:lnTo>
                  <a:lnTo>
                    <a:pt x="50" y="0"/>
                  </a:lnTo>
                  <a:lnTo>
                    <a:pt x="54" y="2"/>
                  </a:lnTo>
                  <a:lnTo>
                    <a:pt x="56" y="6"/>
                  </a:lnTo>
                  <a:lnTo>
                    <a:pt x="56" y="10"/>
                  </a:lnTo>
                  <a:lnTo>
                    <a:pt x="56" y="14"/>
                  </a:lnTo>
                  <a:lnTo>
                    <a:pt x="54" y="16"/>
                  </a:lnTo>
                  <a:lnTo>
                    <a:pt x="50" y="18"/>
                  </a:lnTo>
                  <a:lnTo>
                    <a:pt x="46" y="20"/>
                  </a:lnTo>
                  <a:lnTo>
                    <a:pt x="44" y="18"/>
                  </a:lnTo>
                  <a:lnTo>
                    <a:pt x="40" y="16"/>
                  </a:lnTo>
                  <a:lnTo>
                    <a:pt x="38" y="14"/>
                  </a:lnTo>
                  <a:lnTo>
                    <a:pt x="38" y="14"/>
                  </a:lnTo>
                  <a:lnTo>
                    <a:pt x="38" y="14"/>
                  </a:lnTo>
                  <a:lnTo>
                    <a:pt x="36" y="14"/>
                  </a:lnTo>
                  <a:lnTo>
                    <a:pt x="34" y="14"/>
                  </a:lnTo>
                  <a:lnTo>
                    <a:pt x="32" y="14"/>
                  </a:lnTo>
                  <a:lnTo>
                    <a:pt x="30" y="18"/>
                  </a:lnTo>
                  <a:lnTo>
                    <a:pt x="28" y="22"/>
                  </a:lnTo>
                  <a:lnTo>
                    <a:pt x="26" y="28"/>
                  </a:lnTo>
                  <a:lnTo>
                    <a:pt x="26" y="36"/>
                  </a:lnTo>
                  <a:lnTo>
                    <a:pt x="26" y="50"/>
                  </a:lnTo>
                  <a:lnTo>
                    <a:pt x="26" y="54"/>
                  </a:lnTo>
                  <a:lnTo>
                    <a:pt x="26" y="58"/>
                  </a:lnTo>
                  <a:lnTo>
                    <a:pt x="26" y="58"/>
                  </a:lnTo>
                  <a:lnTo>
                    <a:pt x="26" y="60"/>
                  </a:lnTo>
                  <a:lnTo>
                    <a:pt x="28" y="62"/>
                  </a:lnTo>
                  <a:lnTo>
                    <a:pt x="30" y="62"/>
                  </a:lnTo>
                  <a:lnTo>
                    <a:pt x="32" y="62"/>
                  </a:lnTo>
                  <a:lnTo>
                    <a:pt x="32" y="66"/>
                  </a:lnTo>
                  <a:lnTo>
                    <a:pt x="0" y="66"/>
                  </a:lnTo>
                  <a:lnTo>
                    <a:pt x="0" y="62"/>
                  </a:lnTo>
                  <a:lnTo>
                    <a:pt x="4" y="62"/>
                  </a:lnTo>
                  <a:lnTo>
                    <a:pt x="4" y="60"/>
                  </a:lnTo>
                  <a:lnTo>
                    <a:pt x="6" y="58"/>
                  </a:lnTo>
                  <a:lnTo>
                    <a:pt x="6" y="50"/>
                  </a:lnTo>
                  <a:lnTo>
                    <a:pt x="6" y="16"/>
                  </a:lnTo>
                  <a:lnTo>
                    <a:pt x="6" y="12"/>
                  </a:lnTo>
                  <a:lnTo>
                    <a:pt x="6" y="8"/>
                  </a:lnTo>
                  <a:lnTo>
                    <a:pt x="6" y="6"/>
                  </a:lnTo>
                  <a:lnTo>
                    <a:pt x="4" y="6"/>
                  </a:lnTo>
                  <a:lnTo>
                    <a:pt x="2" y="4"/>
                  </a:lnTo>
                  <a:lnTo>
                    <a:pt x="0" y="4"/>
                  </a:lnTo>
                  <a:lnTo>
                    <a:pt x="0" y="2"/>
                  </a:lnTo>
                  <a:lnTo>
                    <a:pt x="26" y="2"/>
                  </a:lnTo>
                  <a:close/>
                </a:path>
              </a:pathLst>
            </a:custGeom>
            <a:solidFill>
              <a:srgbClr val="1F1F1F"/>
            </a:solidFill>
            <a:ln w="0">
              <a:solidFill>
                <a:srgbClr val="1F1F1F"/>
              </a:solidFill>
              <a:prstDash val="solid"/>
              <a:round/>
              <a:headEnd/>
              <a:tailEnd/>
            </a:ln>
          </p:spPr>
          <p:txBody>
            <a:bodyPr/>
            <a:lstStyle/>
            <a:p>
              <a:endParaRPr lang="en-US"/>
            </a:p>
          </p:txBody>
        </p:sp>
        <p:sp>
          <p:nvSpPr>
            <p:cNvPr id="46101" name="Freeform 21"/>
            <p:cNvSpPr>
              <a:spLocks noEditPoints="1"/>
            </p:cNvSpPr>
            <p:nvPr/>
          </p:nvSpPr>
          <p:spPr bwMode="auto">
            <a:xfrm>
              <a:off x="1748" y="1514"/>
              <a:ext cx="70" cy="96"/>
            </a:xfrm>
            <a:custGeom>
              <a:avLst/>
              <a:gdLst>
                <a:gd name="T0" fmla="*/ 26 w 70"/>
                <a:gd name="T1" fmla="*/ 58 h 96"/>
                <a:gd name="T2" fmla="*/ 26 w 70"/>
                <a:gd name="T3" fmla="*/ 82 h 96"/>
                <a:gd name="T4" fmla="*/ 26 w 70"/>
                <a:gd name="T5" fmla="*/ 86 h 96"/>
                <a:gd name="T6" fmla="*/ 28 w 70"/>
                <a:gd name="T7" fmla="*/ 90 h 96"/>
                <a:gd name="T8" fmla="*/ 28 w 70"/>
                <a:gd name="T9" fmla="*/ 92 h 96"/>
                <a:gd name="T10" fmla="*/ 30 w 70"/>
                <a:gd name="T11" fmla="*/ 92 h 96"/>
                <a:gd name="T12" fmla="*/ 32 w 70"/>
                <a:gd name="T13" fmla="*/ 94 h 96"/>
                <a:gd name="T14" fmla="*/ 36 w 70"/>
                <a:gd name="T15" fmla="*/ 94 h 96"/>
                <a:gd name="T16" fmla="*/ 36 w 70"/>
                <a:gd name="T17" fmla="*/ 96 h 96"/>
                <a:gd name="T18" fmla="*/ 0 w 70"/>
                <a:gd name="T19" fmla="*/ 96 h 96"/>
                <a:gd name="T20" fmla="*/ 0 w 70"/>
                <a:gd name="T21" fmla="*/ 94 h 96"/>
                <a:gd name="T22" fmla="*/ 4 w 70"/>
                <a:gd name="T23" fmla="*/ 92 h 96"/>
                <a:gd name="T24" fmla="*/ 6 w 70"/>
                <a:gd name="T25" fmla="*/ 92 h 96"/>
                <a:gd name="T26" fmla="*/ 6 w 70"/>
                <a:gd name="T27" fmla="*/ 88 h 96"/>
                <a:gd name="T28" fmla="*/ 6 w 70"/>
                <a:gd name="T29" fmla="*/ 82 h 96"/>
                <a:gd name="T30" fmla="*/ 6 w 70"/>
                <a:gd name="T31" fmla="*/ 16 h 96"/>
                <a:gd name="T32" fmla="*/ 6 w 70"/>
                <a:gd name="T33" fmla="*/ 10 h 96"/>
                <a:gd name="T34" fmla="*/ 6 w 70"/>
                <a:gd name="T35" fmla="*/ 6 h 96"/>
                <a:gd name="T36" fmla="*/ 4 w 70"/>
                <a:gd name="T37" fmla="*/ 4 h 96"/>
                <a:gd name="T38" fmla="*/ 0 w 70"/>
                <a:gd name="T39" fmla="*/ 4 h 96"/>
                <a:gd name="T40" fmla="*/ 0 w 70"/>
                <a:gd name="T41" fmla="*/ 0 h 96"/>
                <a:gd name="T42" fmla="*/ 26 w 70"/>
                <a:gd name="T43" fmla="*/ 0 h 96"/>
                <a:gd name="T44" fmla="*/ 26 w 70"/>
                <a:gd name="T45" fmla="*/ 10 h 96"/>
                <a:gd name="T46" fmla="*/ 30 w 70"/>
                <a:gd name="T47" fmla="*/ 6 h 96"/>
                <a:gd name="T48" fmla="*/ 34 w 70"/>
                <a:gd name="T49" fmla="*/ 2 h 96"/>
                <a:gd name="T50" fmla="*/ 38 w 70"/>
                <a:gd name="T51" fmla="*/ 0 h 96"/>
                <a:gd name="T52" fmla="*/ 44 w 70"/>
                <a:gd name="T53" fmla="*/ 0 h 96"/>
                <a:gd name="T54" fmla="*/ 52 w 70"/>
                <a:gd name="T55" fmla="*/ 0 h 96"/>
                <a:gd name="T56" fmla="*/ 58 w 70"/>
                <a:gd name="T57" fmla="*/ 4 h 96"/>
                <a:gd name="T58" fmla="*/ 62 w 70"/>
                <a:gd name="T59" fmla="*/ 8 h 96"/>
                <a:gd name="T60" fmla="*/ 66 w 70"/>
                <a:gd name="T61" fmla="*/ 16 h 96"/>
                <a:gd name="T62" fmla="*/ 70 w 70"/>
                <a:gd name="T63" fmla="*/ 24 h 96"/>
                <a:gd name="T64" fmla="*/ 70 w 70"/>
                <a:gd name="T65" fmla="*/ 32 h 96"/>
                <a:gd name="T66" fmla="*/ 68 w 70"/>
                <a:gd name="T67" fmla="*/ 42 h 96"/>
                <a:gd name="T68" fmla="*/ 66 w 70"/>
                <a:gd name="T69" fmla="*/ 50 h 96"/>
                <a:gd name="T70" fmla="*/ 62 w 70"/>
                <a:gd name="T71" fmla="*/ 58 h 96"/>
                <a:gd name="T72" fmla="*/ 58 w 70"/>
                <a:gd name="T73" fmla="*/ 62 h 96"/>
                <a:gd name="T74" fmla="*/ 50 w 70"/>
                <a:gd name="T75" fmla="*/ 66 h 96"/>
                <a:gd name="T76" fmla="*/ 44 w 70"/>
                <a:gd name="T77" fmla="*/ 66 h 96"/>
                <a:gd name="T78" fmla="*/ 38 w 70"/>
                <a:gd name="T79" fmla="*/ 66 h 96"/>
                <a:gd name="T80" fmla="*/ 34 w 70"/>
                <a:gd name="T81" fmla="*/ 64 h 96"/>
                <a:gd name="T82" fmla="*/ 30 w 70"/>
                <a:gd name="T83" fmla="*/ 62 h 96"/>
                <a:gd name="T84" fmla="*/ 26 w 70"/>
                <a:gd name="T85" fmla="*/ 58 h 96"/>
                <a:gd name="T86" fmla="*/ 26 w 70"/>
                <a:gd name="T87" fmla="*/ 54 h 96"/>
                <a:gd name="T88" fmla="*/ 30 w 70"/>
                <a:gd name="T89" fmla="*/ 58 h 96"/>
                <a:gd name="T90" fmla="*/ 36 w 70"/>
                <a:gd name="T91" fmla="*/ 62 h 96"/>
                <a:gd name="T92" fmla="*/ 40 w 70"/>
                <a:gd name="T93" fmla="*/ 62 h 96"/>
                <a:gd name="T94" fmla="*/ 44 w 70"/>
                <a:gd name="T95" fmla="*/ 62 h 96"/>
                <a:gd name="T96" fmla="*/ 46 w 70"/>
                <a:gd name="T97" fmla="*/ 58 h 96"/>
                <a:gd name="T98" fmla="*/ 48 w 70"/>
                <a:gd name="T99" fmla="*/ 52 h 96"/>
                <a:gd name="T100" fmla="*/ 50 w 70"/>
                <a:gd name="T101" fmla="*/ 46 h 96"/>
                <a:gd name="T102" fmla="*/ 50 w 70"/>
                <a:gd name="T103" fmla="*/ 34 h 96"/>
                <a:gd name="T104" fmla="*/ 50 w 70"/>
                <a:gd name="T105" fmla="*/ 24 h 96"/>
                <a:gd name="T106" fmla="*/ 48 w 70"/>
                <a:gd name="T107" fmla="*/ 16 h 96"/>
                <a:gd name="T108" fmla="*/ 46 w 70"/>
                <a:gd name="T109" fmla="*/ 12 h 96"/>
                <a:gd name="T110" fmla="*/ 42 w 70"/>
                <a:gd name="T111" fmla="*/ 8 h 96"/>
                <a:gd name="T112" fmla="*/ 38 w 70"/>
                <a:gd name="T113" fmla="*/ 6 h 96"/>
                <a:gd name="T114" fmla="*/ 34 w 70"/>
                <a:gd name="T115" fmla="*/ 8 h 96"/>
                <a:gd name="T116" fmla="*/ 30 w 70"/>
                <a:gd name="T117" fmla="*/ 12 h 96"/>
                <a:gd name="T118" fmla="*/ 26 w 70"/>
                <a:gd name="T119" fmla="*/ 18 h 96"/>
                <a:gd name="T120" fmla="*/ 26 w 70"/>
                <a:gd name="T121" fmla="*/ 5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 h="96">
                  <a:moveTo>
                    <a:pt x="26" y="58"/>
                  </a:moveTo>
                  <a:lnTo>
                    <a:pt x="26" y="82"/>
                  </a:lnTo>
                  <a:lnTo>
                    <a:pt x="26" y="86"/>
                  </a:lnTo>
                  <a:lnTo>
                    <a:pt x="28" y="90"/>
                  </a:lnTo>
                  <a:lnTo>
                    <a:pt x="28" y="92"/>
                  </a:lnTo>
                  <a:lnTo>
                    <a:pt x="30" y="92"/>
                  </a:lnTo>
                  <a:lnTo>
                    <a:pt x="32" y="94"/>
                  </a:lnTo>
                  <a:lnTo>
                    <a:pt x="36" y="94"/>
                  </a:lnTo>
                  <a:lnTo>
                    <a:pt x="36" y="96"/>
                  </a:lnTo>
                  <a:lnTo>
                    <a:pt x="0" y="96"/>
                  </a:lnTo>
                  <a:lnTo>
                    <a:pt x="0" y="94"/>
                  </a:lnTo>
                  <a:lnTo>
                    <a:pt x="4" y="92"/>
                  </a:lnTo>
                  <a:lnTo>
                    <a:pt x="6" y="92"/>
                  </a:lnTo>
                  <a:lnTo>
                    <a:pt x="6" y="88"/>
                  </a:lnTo>
                  <a:lnTo>
                    <a:pt x="6" y="82"/>
                  </a:lnTo>
                  <a:lnTo>
                    <a:pt x="6" y="16"/>
                  </a:lnTo>
                  <a:lnTo>
                    <a:pt x="6" y="10"/>
                  </a:lnTo>
                  <a:lnTo>
                    <a:pt x="6" y="6"/>
                  </a:lnTo>
                  <a:lnTo>
                    <a:pt x="4" y="4"/>
                  </a:lnTo>
                  <a:lnTo>
                    <a:pt x="0" y="4"/>
                  </a:lnTo>
                  <a:lnTo>
                    <a:pt x="0" y="0"/>
                  </a:lnTo>
                  <a:lnTo>
                    <a:pt x="26" y="0"/>
                  </a:lnTo>
                  <a:lnTo>
                    <a:pt x="26" y="10"/>
                  </a:lnTo>
                  <a:lnTo>
                    <a:pt x="30" y="6"/>
                  </a:lnTo>
                  <a:lnTo>
                    <a:pt x="34" y="2"/>
                  </a:lnTo>
                  <a:lnTo>
                    <a:pt x="38" y="0"/>
                  </a:lnTo>
                  <a:lnTo>
                    <a:pt x="44" y="0"/>
                  </a:lnTo>
                  <a:lnTo>
                    <a:pt x="52" y="0"/>
                  </a:lnTo>
                  <a:lnTo>
                    <a:pt x="58" y="4"/>
                  </a:lnTo>
                  <a:lnTo>
                    <a:pt x="62" y="8"/>
                  </a:lnTo>
                  <a:lnTo>
                    <a:pt x="66" y="16"/>
                  </a:lnTo>
                  <a:lnTo>
                    <a:pt x="70" y="24"/>
                  </a:lnTo>
                  <a:lnTo>
                    <a:pt x="70" y="32"/>
                  </a:lnTo>
                  <a:lnTo>
                    <a:pt x="68" y="42"/>
                  </a:lnTo>
                  <a:lnTo>
                    <a:pt x="66" y="50"/>
                  </a:lnTo>
                  <a:lnTo>
                    <a:pt x="62" y="58"/>
                  </a:lnTo>
                  <a:lnTo>
                    <a:pt x="58" y="62"/>
                  </a:lnTo>
                  <a:lnTo>
                    <a:pt x="50" y="66"/>
                  </a:lnTo>
                  <a:lnTo>
                    <a:pt x="44" y="66"/>
                  </a:lnTo>
                  <a:lnTo>
                    <a:pt x="38" y="66"/>
                  </a:lnTo>
                  <a:lnTo>
                    <a:pt x="34" y="64"/>
                  </a:lnTo>
                  <a:lnTo>
                    <a:pt x="30" y="62"/>
                  </a:lnTo>
                  <a:lnTo>
                    <a:pt x="26" y="58"/>
                  </a:lnTo>
                  <a:close/>
                  <a:moveTo>
                    <a:pt x="26" y="54"/>
                  </a:moveTo>
                  <a:lnTo>
                    <a:pt x="30" y="58"/>
                  </a:lnTo>
                  <a:lnTo>
                    <a:pt x="36" y="62"/>
                  </a:lnTo>
                  <a:lnTo>
                    <a:pt x="40" y="62"/>
                  </a:lnTo>
                  <a:lnTo>
                    <a:pt x="44" y="62"/>
                  </a:lnTo>
                  <a:lnTo>
                    <a:pt x="46" y="58"/>
                  </a:lnTo>
                  <a:lnTo>
                    <a:pt x="48" y="52"/>
                  </a:lnTo>
                  <a:lnTo>
                    <a:pt x="50" y="46"/>
                  </a:lnTo>
                  <a:lnTo>
                    <a:pt x="50" y="34"/>
                  </a:lnTo>
                  <a:lnTo>
                    <a:pt x="50" y="24"/>
                  </a:lnTo>
                  <a:lnTo>
                    <a:pt x="48" y="16"/>
                  </a:lnTo>
                  <a:lnTo>
                    <a:pt x="46" y="12"/>
                  </a:lnTo>
                  <a:lnTo>
                    <a:pt x="42" y="8"/>
                  </a:lnTo>
                  <a:lnTo>
                    <a:pt x="38" y="6"/>
                  </a:lnTo>
                  <a:lnTo>
                    <a:pt x="34" y="8"/>
                  </a:lnTo>
                  <a:lnTo>
                    <a:pt x="30" y="12"/>
                  </a:lnTo>
                  <a:lnTo>
                    <a:pt x="26" y="18"/>
                  </a:lnTo>
                  <a:lnTo>
                    <a:pt x="26" y="54"/>
                  </a:lnTo>
                  <a:close/>
                </a:path>
              </a:pathLst>
            </a:custGeom>
            <a:solidFill>
              <a:srgbClr val="1F1F1F"/>
            </a:solidFill>
            <a:ln w="0">
              <a:solidFill>
                <a:srgbClr val="1F1F1F"/>
              </a:solidFill>
              <a:prstDash val="solid"/>
              <a:round/>
              <a:headEnd/>
              <a:tailEnd/>
            </a:ln>
          </p:spPr>
          <p:txBody>
            <a:bodyPr/>
            <a:lstStyle/>
            <a:p>
              <a:endParaRPr lang="en-US"/>
            </a:p>
          </p:txBody>
        </p:sp>
        <p:sp>
          <p:nvSpPr>
            <p:cNvPr id="46102" name="Freeform 22"/>
            <p:cNvSpPr>
              <a:spLocks noEditPoints="1"/>
            </p:cNvSpPr>
            <p:nvPr/>
          </p:nvSpPr>
          <p:spPr bwMode="auto">
            <a:xfrm>
              <a:off x="1826" y="1514"/>
              <a:ext cx="64" cy="66"/>
            </a:xfrm>
            <a:custGeom>
              <a:avLst/>
              <a:gdLst>
                <a:gd name="T0" fmla="*/ 32 w 64"/>
                <a:gd name="T1" fmla="*/ 0 h 66"/>
                <a:gd name="T2" fmla="*/ 40 w 64"/>
                <a:gd name="T3" fmla="*/ 0 h 66"/>
                <a:gd name="T4" fmla="*/ 48 w 64"/>
                <a:gd name="T5" fmla="*/ 4 h 66"/>
                <a:gd name="T6" fmla="*/ 54 w 64"/>
                <a:gd name="T7" fmla="*/ 8 h 66"/>
                <a:gd name="T8" fmla="*/ 60 w 64"/>
                <a:gd name="T9" fmla="*/ 16 h 66"/>
                <a:gd name="T10" fmla="*/ 62 w 64"/>
                <a:gd name="T11" fmla="*/ 24 h 66"/>
                <a:gd name="T12" fmla="*/ 64 w 64"/>
                <a:gd name="T13" fmla="*/ 34 h 66"/>
                <a:gd name="T14" fmla="*/ 62 w 64"/>
                <a:gd name="T15" fmla="*/ 42 h 66"/>
                <a:gd name="T16" fmla="*/ 60 w 64"/>
                <a:gd name="T17" fmla="*/ 50 h 66"/>
                <a:gd name="T18" fmla="*/ 56 w 64"/>
                <a:gd name="T19" fmla="*/ 56 h 66"/>
                <a:gd name="T20" fmla="*/ 50 w 64"/>
                <a:gd name="T21" fmla="*/ 62 h 66"/>
                <a:gd name="T22" fmla="*/ 42 w 64"/>
                <a:gd name="T23" fmla="*/ 66 h 66"/>
                <a:gd name="T24" fmla="*/ 32 w 64"/>
                <a:gd name="T25" fmla="*/ 66 h 66"/>
                <a:gd name="T26" fmla="*/ 22 w 64"/>
                <a:gd name="T27" fmla="*/ 66 h 66"/>
                <a:gd name="T28" fmla="*/ 16 w 64"/>
                <a:gd name="T29" fmla="*/ 62 h 66"/>
                <a:gd name="T30" fmla="*/ 8 w 64"/>
                <a:gd name="T31" fmla="*/ 56 h 66"/>
                <a:gd name="T32" fmla="*/ 4 w 64"/>
                <a:gd name="T33" fmla="*/ 50 h 66"/>
                <a:gd name="T34" fmla="*/ 2 w 64"/>
                <a:gd name="T35" fmla="*/ 42 h 66"/>
                <a:gd name="T36" fmla="*/ 0 w 64"/>
                <a:gd name="T37" fmla="*/ 34 h 66"/>
                <a:gd name="T38" fmla="*/ 2 w 64"/>
                <a:gd name="T39" fmla="*/ 24 h 66"/>
                <a:gd name="T40" fmla="*/ 4 w 64"/>
                <a:gd name="T41" fmla="*/ 16 h 66"/>
                <a:gd name="T42" fmla="*/ 10 w 64"/>
                <a:gd name="T43" fmla="*/ 10 h 66"/>
                <a:gd name="T44" fmla="*/ 16 w 64"/>
                <a:gd name="T45" fmla="*/ 4 h 66"/>
                <a:gd name="T46" fmla="*/ 22 w 64"/>
                <a:gd name="T47" fmla="*/ 0 h 66"/>
                <a:gd name="T48" fmla="*/ 32 w 64"/>
                <a:gd name="T49" fmla="*/ 0 h 66"/>
                <a:gd name="T50" fmla="*/ 32 w 64"/>
                <a:gd name="T51" fmla="*/ 4 h 66"/>
                <a:gd name="T52" fmla="*/ 28 w 64"/>
                <a:gd name="T53" fmla="*/ 4 h 66"/>
                <a:gd name="T54" fmla="*/ 26 w 64"/>
                <a:gd name="T55" fmla="*/ 6 h 66"/>
                <a:gd name="T56" fmla="*/ 22 w 64"/>
                <a:gd name="T57" fmla="*/ 10 h 66"/>
                <a:gd name="T58" fmla="*/ 22 w 64"/>
                <a:gd name="T59" fmla="*/ 16 h 66"/>
                <a:gd name="T60" fmla="*/ 20 w 64"/>
                <a:gd name="T61" fmla="*/ 26 h 66"/>
                <a:gd name="T62" fmla="*/ 20 w 64"/>
                <a:gd name="T63" fmla="*/ 38 h 66"/>
                <a:gd name="T64" fmla="*/ 20 w 64"/>
                <a:gd name="T65" fmla="*/ 46 h 66"/>
                <a:gd name="T66" fmla="*/ 22 w 64"/>
                <a:gd name="T67" fmla="*/ 52 h 66"/>
                <a:gd name="T68" fmla="*/ 22 w 64"/>
                <a:gd name="T69" fmla="*/ 56 h 66"/>
                <a:gd name="T70" fmla="*/ 26 w 64"/>
                <a:gd name="T71" fmla="*/ 60 h 66"/>
                <a:gd name="T72" fmla="*/ 28 w 64"/>
                <a:gd name="T73" fmla="*/ 62 h 66"/>
                <a:gd name="T74" fmla="*/ 32 w 64"/>
                <a:gd name="T75" fmla="*/ 62 h 66"/>
                <a:gd name="T76" fmla="*/ 36 w 64"/>
                <a:gd name="T77" fmla="*/ 62 h 66"/>
                <a:gd name="T78" fmla="*/ 38 w 64"/>
                <a:gd name="T79" fmla="*/ 60 h 66"/>
                <a:gd name="T80" fmla="*/ 40 w 64"/>
                <a:gd name="T81" fmla="*/ 58 h 66"/>
                <a:gd name="T82" fmla="*/ 42 w 64"/>
                <a:gd name="T83" fmla="*/ 54 h 66"/>
                <a:gd name="T84" fmla="*/ 44 w 64"/>
                <a:gd name="T85" fmla="*/ 48 h 66"/>
                <a:gd name="T86" fmla="*/ 44 w 64"/>
                <a:gd name="T87" fmla="*/ 40 h 66"/>
                <a:gd name="T88" fmla="*/ 44 w 64"/>
                <a:gd name="T89" fmla="*/ 28 h 66"/>
                <a:gd name="T90" fmla="*/ 44 w 64"/>
                <a:gd name="T91" fmla="*/ 20 h 66"/>
                <a:gd name="T92" fmla="*/ 44 w 64"/>
                <a:gd name="T93" fmla="*/ 16 h 66"/>
                <a:gd name="T94" fmla="*/ 42 w 64"/>
                <a:gd name="T95" fmla="*/ 12 h 66"/>
                <a:gd name="T96" fmla="*/ 40 w 64"/>
                <a:gd name="T97" fmla="*/ 8 h 66"/>
                <a:gd name="T98" fmla="*/ 38 w 64"/>
                <a:gd name="T99" fmla="*/ 6 h 66"/>
                <a:gd name="T100" fmla="*/ 36 w 64"/>
                <a:gd name="T101" fmla="*/ 4 h 66"/>
                <a:gd name="T102" fmla="*/ 32 w 64"/>
                <a:gd name="T10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 h="66">
                  <a:moveTo>
                    <a:pt x="32" y="0"/>
                  </a:moveTo>
                  <a:lnTo>
                    <a:pt x="40" y="0"/>
                  </a:lnTo>
                  <a:lnTo>
                    <a:pt x="48" y="4"/>
                  </a:lnTo>
                  <a:lnTo>
                    <a:pt x="54" y="8"/>
                  </a:lnTo>
                  <a:lnTo>
                    <a:pt x="60" y="16"/>
                  </a:lnTo>
                  <a:lnTo>
                    <a:pt x="62" y="24"/>
                  </a:lnTo>
                  <a:lnTo>
                    <a:pt x="64" y="34"/>
                  </a:lnTo>
                  <a:lnTo>
                    <a:pt x="62" y="42"/>
                  </a:lnTo>
                  <a:lnTo>
                    <a:pt x="60" y="50"/>
                  </a:lnTo>
                  <a:lnTo>
                    <a:pt x="56" y="56"/>
                  </a:lnTo>
                  <a:lnTo>
                    <a:pt x="50" y="62"/>
                  </a:lnTo>
                  <a:lnTo>
                    <a:pt x="42" y="66"/>
                  </a:lnTo>
                  <a:lnTo>
                    <a:pt x="32" y="66"/>
                  </a:lnTo>
                  <a:lnTo>
                    <a:pt x="22" y="66"/>
                  </a:lnTo>
                  <a:lnTo>
                    <a:pt x="16" y="62"/>
                  </a:lnTo>
                  <a:lnTo>
                    <a:pt x="8" y="56"/>
                  </a:lnTo>
                  <a:lnTo>
                    <a:pt x="4" y="50"/>
                  </a:lnTo>
                  <a:lnTo>
                    <a:pt x="2" y="42"/>
                  </a:lnTo>
                  <a:lnTo>
                    <a:pt x="0" y="34"/>
                  </a:lnTo>
                  <a:lnTo>
                    <a:pt x="2" y="24"/>
                  </a:lnTo>
                  <a:lnTo>
                    <a:pt x="4" y="16"/>
                  </a:lnTo>
                  <a:lnTo>
                    <a:pt x="10" y="10"/>
                  </a:lnTo>
                  <a:lnTo>
                    <a:pt x="16" y="4"/>
                  </a:lnTo>
                  <a:lnTo>
                    <a:pt x="22" y="0"/>
                  </a:lnTo>
                  <a:lnTo>
                    <a:pt x="32" y="0"/>
                  </a:lnTo>
                  <a:close/>
                  <a:moveTo>
                    <a:pt x="32" y="4"/>
                  </a:moveTo>
                  <a:lnTo>
                    <a:pt x="28" y="4"/>
                  </a:lnTo>
                  <a:lnTo>
                    <a:pt x="26" y="6"/>
                  </a:lnTo>
                  <a:lnTo>
                    <a:pt x="22" y="10"/>
                  </a:lnTo>
                  <a:lnTo>
                    <a:pt x="22" y="16"/>
                  </a:lnTo>
                  <a:lnTo>
                    <a:pt x="20" y="26"/>
                  </a:lnTo>
                  <a:lnTo>
                    <a:pt x="20" y="38"/>
                  </a:lnTo>
                  <a:lnTo>
                    <a:pt x="20" y="46"/>
                  </a:lnTo>
                  <a:lnTo>
                    <a:pt x="22" y="52"/>
                  </a:lnTo>
                  <a:lnTo>
                    <a:pt x="22" y="56"/>
                  </a:lnTo>
                  <a:lnTo>
                    <a:pt x="26" y="60"/>
                  </a:lnTo>
                  <a:lnTo>
                    <a:pt x="28" y="62"/>
                  </a:lnTo>
                  <a:lnTo>
                    <a:pt x="32" y="62"/>
                  </a:lnTo>
                  <a:lnTo>
                    <a:pt x="36" y="62"/>
                  </a:lnTo>
                  <a:lnTo>
                    <a:pt x="38" y="60"/>
                  </a:lnTo>
                  <a:lnTo>
                    <a:pt x="40" y="58"/>
                  </a:lnTo>
                  <a:lnTo>
                    <a:pt x="42" y="54"/>
                  </a:lnTo>
                  <a:lnTo>
                    <a:pt x="44" y="48"/>
                  </a:lnTo>
                  <a:lnTo>
                    <a:pt x="44" y="40"/>
                  </a:lnTo>
                  <a:lnTo>
                    <a:pt x="44" y="28"/>
                  </a:lnTo>
                  <a:lnTo>
                    <a:pt x="44" y="20"/>
                  </a:lnTo>
                  <a:lnTo>
                    <a:pt x="44" y="16"/>
                  </a:lnTo>
                  <a:lnTo>
                    <a:pt x="42" y="12"/>
                  </a:lnTo>
                  <a:lnTo>
                    <a:pt x="40" y="8"/>
                  </a:lnTo>
                  <a:lnTo>
                    <a:pt x="38" y="6"/>
                  </a:lnTo>
                  <a:lnTo>
                    <a:pt x="36"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6103" name="Freeform 23"/>
            <p:cNvSpPr>
              <a:spLocks/>
            </p:cNvSpPr>
            <p:nvPr/>
          </p:nvSpPr>
          <p:spPr bwMode="auto">
            <a:xfrm>
              <a:off x="1900" y="1484"/>
              <a:ext cx="32" cy="96"/>
            </a:xfrm>
            <a:custGeom>
              <a:avLst/>
              <a:gdLst>
                <a:gd name="T0" fmla="*/ 26 w 32"/>
                <a:gd name="T1" fmla="*/ 0 h 96"/>
                <a:gd name="T2" fmla="*/ 26 w 32"/>
                <a:gd name="T3" fmla="*/ 80 h 96"/>
                <a:gd name="T4" fmla="*/ 26 w 32"/>
                <a:gd name="T5" fmla="*/ 86 h 96"/>
                <a:gd name="T6" fmla="*/ 26 w 32"/>
                <a:gd name="T7" fmla="*/ 90 h 96"/>
                <a:gd name="T8" fmla="*/ 28 w 32"/>
                <a:gd name="T9" fmla="*/ 92 h 96"/>
                <a:gd name="T10" fmla="*/ 32 w 32"/>
                <a:gd name="T11" fmla="*/ 92 h 96"/>
                <a:gd name="T12" fmla="*/ 32 w 32"/>
                <a:gd name="T13" fmla="*/ 96 h 96"/>
                <a:gd name="T14" fmla="*/ 0 w 32"/>
                <a:gd name="T15" fmla="*/ 96 h 96"/>
                <a:gd name="T16" fmla="*/ 0 w 32"/>
                <a:gd name="T17" fmla="*/ 92 h 96"/>
                <a:gd name="T18" fmla="*/ 2 w 32"/>
                <a:gd name="T19" fmla="*/ 92 h 96"/>
                <a:gd name="T20" fmla="*/ 4 w 32"/>
                <a:gd name="T21" fmla="*/ 90 h 96"/>
                <a:gd name="T22" fmla="*/ 6 w 32"/>
                <a:gd name="T23" fmla="*/ 86 h 96"/>
                <a:gd name="T24" fmla="*/ 6 w 32"/>
                <a:gd name="T25" fmla="*/ 80 h 96"/>
                <a:gd name="T26" fmla="*/ 6 w 32"/>
                <a:gd name="T27" fmla="*/ 14 h 96"/>
                <a:gd name="T28" fmla="*/ 6 w 32"/>
                <a:gd name="T29" fmla="*/ 8 h 96"/>
                <a:gd name="T30" fmla="*/ 4 w 32"/>
                <a:gd name="T31" fmla="*/ 4 h 96"/>
                <a:gd name="T32" fmla="*/ 4 w 32"/>
                <a:gd name="T33" fmla="*/ 4 h 96"/>
                <a:gd name="T34" fmla="*/ 0 w 32"/>
                <a:gd name="T35" fmla="*/ 2 h 96"/>
                <a:gd name="T36" fmla="*/ 0 w 32"/>
                <a:gd name="T37" fmla="*/ 0 h 96"/>
                <a:gd name="T38" fmla="*/ 26 w 32"/>
                <a:gd name="T3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96">
                  <a:moveTo>
                    <a:pt x="26" y="0"/>
                  </a:moveTo>
                  <a:lnTo>
                    <a:pt x="26" y="80"/>
                  </a:lnTo>
                  <a:lnTo>
                    <a:pt x="26" y="86"/>
                  </a:lnTo>
                  <a:lnTo>
                    <a:pt x="26" y="90"/>
                  </a:lnTo>
                  <a:lnTo>
                    <a:pt x="28" y="92"/>
                  </a:lnTo>
                  <a:lnTo>
                    <a:pt x="32" y="92"/>
                  </a:lnTo>
                  <a:lnTo>
                    <a:pt x="32" y="96"/>
                  </a:lnTo>
                  <a:lnTo>
                    <a:pt x="0" y="96"/>
                  </a:lnTo>
                  <a:lnTo>
                    <a:pt x="0" y="92"/>
                  </a:lnTo>
                  <a:lnTo>
                    <a:pt x="2" y="92"/>
                  </a:lnTo>
                  <a:lnTo>
                    <a:pt x="4" y="90"/>
                  </a:lnTo>
                  <a:lnTo>
                    <a:pt x="6" y="86"/>
                  </a:lnTo>
                  <a:lnTo>
                    <a:pt x="6" y="80"/>
                  </a:lnTo>
                  <a:lnTo>
                    <a:pt x="6" y="14"/>
                  </a:lnTo>
                  <a:lnTo>
                    <a:pt x="6" y="8"/>
                  </a:lnTo>
                  <a:lnTo>
                    <a:pt x="4" y="4"/>
                  </a:lnTo>
                  <a:lnTo>
                    <a:pt x="4" y="4"/>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04" name="Freeform 24"/>
            <p:cNvSpPr>
              <a:spLocks noEditPoints="1"/>
            </p:cNvSpPr>
            <p:nvPr/>
          </p:nvSpPr>
          <p:spPr bwMode="auto">
            <a:xfrm>
              <a:off x="1938" y="1514"/>
              <a:ext cx="66" cy="66"/>
            </a:xfrm>
            <a:custGeom>
              <a:avLst/>
              <a:gdLst>
                <a:gd name="T0" fmla="*/ 28 w 66"/>
                <a:gd name="T1" fmla="*/ 62 h 66"/>
                <a:gd name="T2" fmla="*/ 14 w 66"/>
                <a:gd name="T3" fmla="*/ 66 h 66"/>
                <a:gd name="T4" fmla="*/ 4 w 66"/>
                <a:gd name="T5" fmla="*/ 64 h 66"/>
                <a:gd name="T6" fmla="*/ 0 w 66"/>
                <a:gd name="T7" fmla="*/ 54 h 66"/>
                <a:gd name="T8" fmla="*/ 4 w 66"/>
                <a:gd name="T9" fmla="*/ 44 h 66"/>
                <a:gd name="T10" fmla="*/ 12 w 66"/>
                <a:gd name="T11" fmla="*/ 38 h 66"/>
                <a:gd name="T12" fmla="*/ 26 w 66"/>
                <a:gd name="T13" fmla="*/ 30 h 66"/>
                <a:gd name="T14" fmla="*/ 36 w 66"/>
                <a:gd name="T15" fmla="*/ 18 h 66"/>
                <a:gd name="T16" fmla="*/ 36 w 66"/>
                <a:gd name="T17" fmla="*/ 8 h 66"/>
                <a:gd name="T18" fmla="*/ 32 w 66"/>
                <a:gd name="T19" fmla="*/ 6 h 66"/>
                <a:gd name="T20" fmla="*/ 28 w 66"/>
                <a:gd name="T21" fmla="*/ 4 h 66"/>
                <a:gd name="T22" fmla="*/ 20 w 66"/>
                <a:gd name="T23" fmla="*/ 6 h 66"/>
                <a:gd name="T24" fmla="*/ 18 w 66"/>
                <a:gd name="T25" fmla="*/ 8 h 66"/>
                <a:gd name="T26" fmla="*/ 20 w 66"/>
                <a:gd name="T27" fmla="*/ 12 h 66"/>
                <a:gd name="T28" fmla="*/ 22 w 66"/>
                <a:gd name="T29" fmla="*/ 18 h 66"/>
                <a:gd name="T30" fmla="*/ 20 w 66"/>
                <a:gd name="T31" fmla="*/ 24 h 66"/>
                <a:gd name="T32" fmla="*/ 12 w 66"/>
                <a:gd name="T33" fmla="*/ 26 h 66"/>
                <a:gd name="T34" fmla="*/ 6 w 66"/>
                <a:gd name="T35" fmla="*/ 24 h 66"/>
                <a:gd name="T36" fmla="*/ 2 w 66"/>
                <a:gd name="T37" fmla="*/ 18 h 66"/>
                <a:gd name="T38" fmla="*/ 6 w 66"/>
                <a:gd name="T39" fmla="*/ 8 h 66"/>
                <a:gd name="T40" fmla="*/ 18 w 66"/>
                <a:gd name="T41" fmla="*/ 2 h 66"/>
                <a:gd name="T42" fmla="*/ 34 w 66"/>
                <a:gd name="T43" fmla="*/ 0 h 66"/>
                <a:gd name="T44" fmla="*/ 48 w 66"/>
                <a:gd name="T45" fmla="*/ 4 h 66"/>
                <a:gd name="T46" fmla="*/ 56 w 66"/>
                <a:gd name="T47" fmla="*/ 12 h 66"/>
                <a:gd name="T48" fmla="*/ 56 w 66"/>
                <a:gd name="T49" fmla="*/ 18 h 66"/>
                <a:gd name="T50" fmla="*/ 56 w 66"/>
                <a:gd name="T51" fmla="*/ 50 h 66"/>
                <a:gd name="T52" fmla="*/ 56 w 66"/>
                <a:gd name="T53" fmla="*/ 56 h 66"/>
                <a:gd name="T54" fmla="*/ 58 w 66"/>
                <a:gd name="T55" fmla="*/ 58 h 66"/>
                <a:gd name="T56" fmla="*/ 60 w 66"/>
                <a:gd name="T57" fmla="*/ 58 h 66"/>
                <a:gd name="T58" fmla="*/ 64 w 66"/>
                <a:gd name="T59" fmla="*/ 54 h 66"/>
                <a:gd name="T60" fmla="*/ 62 w 66"/>
                <a:gd name="T61" fmla="*/ 62 h 66"/>
                <a:gd name="T62" fmla="*/ 54 w 66"/>
                <a:gd name="T63" fmla="*/ 66 h 66"/>
                <a:gd name="T64" fmla="*/ 44 w 66"/>
                <a:gd name="T65" fmla="*/ 66 h 66"/>
                <a:gd name="T66" fmla="*/ 38 w 66"/>
                <a:gd name="T67" fmla="*/ 60 h 66"/>
                <a:gd name="T68" fmla="*/ 36 w 66"/>
                <a:gd name="T69" fmla="*/ 52 h 66"/>
                <a:gd name="T70" fmla="*/ 28 w 66"/>
                <a:gd name="T71" fmla="*/ 34 h 66"/>
                <a:gd name="T72" fmla="*/ 22 w 66"/>
                <a:gd name="T73" fmla="*/ 44 h 66"/>
                <a:gd name="T74" fmla="*/ 22 w 66"/>
                <a:gd name="T75" fmla="*/ 50 h 66"/>
                <a:gd name="T76" fmla="*/ 26 w 66"/>
                <a:gd name="T77" fmla="*/ 54 h 66"/>
                <a:gd name="T78" fmla="*/ 32 w 66"/>
                <a:gd name="T79"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6" h="66">
                  <a:moveTo>
                    <a:pt x="36" y="56"/>
                  </a:moveTo>
                  <a:lnTo>
                    <a:pt x="28" y="62"/>
                  </a:lnTo>
                  <a:lnTo>
                    <a:pt x="22" y="66"/>
                  </a:lnTo>
                  <a:lnTo>
                    <a:pt x="14" y="66"/>
                  </a:lnTo>
                  <a:lnTo>
                    <a:pt x="10" y="66"/>
                  </a:lnTo>
                  <a:lnTo>
                    <a:pt x="4" y="64"/>
                  </a:lnTo>
                  <a:lnTo>
                    <a:pt x="2" y="58"/>
                  </a:lnTo>
                  <a:lnTo>
                    <a:pt x="0" y="54"/>
                  </a:lnTo>
                  <a:lnTo>
                    <a:pt x="2" y="50"/>
                  </a:lnTo>
                  <a:lnTo>
                    <a:pt x="4" y="44"/>
                  </a:lnTo>
                  <a:lnTo>
                    <a:pt x="8" y="40"/>
                  </a:lnTo>
                  <a:lnTo>
                    <a:pt x="12" y="38"/>
                  </a:lnTo>
                  <a:lnTo>
                    <a:pt x="18" y="34"/>
                  </a:lnTo>
                  <a:lnTo>
                    <a:pt x="26" y="30"/>
                  </a:lnTo>
                  <a:lnTo>
                    <a:pt x="36" y="24"/>
                  </a:lnTo>
                  <a:lnTo>
                    <a:pt x="36" y="18"/>
                  </a:lnTo>
                  <a:lnTo>
                    <a:pt x="36" y="12"/>
                  </a:lnTo>
                  <a:lnTo>
                    <a:pt x="36" y="8"/>
                  </a:lnTo>
                  <a:lnTo>
                    <a:pt x="34" y="6"/>
                  </a:lnTo>
                  <a:lnTo>
                    <a:pt x="32" y="6"/>
                  </a:lnTo>
                  <a:lnTo>
                    <a:pt x="30" y="4"/>
                  </a:lnTo>
                  <a:lnTo>
                    <a:pt x="28" y="4"/>
                  </a:lnTo>
                  <a:lnTo>
                    <a:pt x="22" y="4"/>
                  </a:lnTo>
                  <a:lnTo>
                    <a:pt x="20" y="6"/>
                  </a:lnTo>
                  <a:lnTo>
                    <a:pt x="18" y="8"/>
                  </a:lnTo>
                  <a:lnTo>
                    <a:pt x="18" y="8"/>
                  </a:lnTo>
                  <a:lnTo>
                    <a:pt x="18" y="10"/>
                  </a:lnTo>
                  <a:lnTo>
                    <a:pt x="20" y="12"/>
                  </a:lnTo>
                  <a:lnTo>
                    <a:pt x="22" y="16"/>
                  </a:lnTo>
                  <a:lnTo>
                    <a:pt x="22" y="18"/>
                  </a:lnTo>
                  <a:lnTo>
                    <a:pt x="22" y="22"/>
                  </a:lnTo>
                  <a:lnTo>
                    <a:pt x="20" y="24"/>
                  </a:lnTo>
                  <a:lnTo>
                    <a:pt x="16" y="26"/>
                  </a:lnTo>
                  <a:lnTo>
                    <a:pt x="12" y="26"/>
                  </a:lnTo>
                  <a:lnTo>
                    <a:pt x="8" y="26"/>
                  </a:lnTo>
                  <a:lnTo>
                    <a:pt x="6" y="24"/>
                  </a:lnTo>
                  <a:lnTo>
                    <a:pt x="4" y="20"/>
                  </a:lnTo>
                  <a:lnTo>
                    <a:pt x="2" y="18"/>
                  </a:lnTo>
                  <a:lnTo>
                    <a:pt x="4" y="12"/>
                  </a:lnTo>
                  <a:lnTo>
                    <a:pt x="6" y="8"/>
                  </a:lnTo>
                  <a:lnTo>
                    <a:pt x="12" y="4"/>
                  </a:lnTo>
                  <a:lnTo>
                    <a:pt x="18" y="2"/>
                  </a:lnTo>
                  <a:lnTo>
                    <a:pt x="26" y="0"/>
                  </a:lnTo>
                  <a:lnTo>
                    <a:pt x="34" y="0"/>
                  </a:lnTo>
                  <a:lnTo>
                    <a:pt x="42" y="0"/>
                  </a:lnTo>
                  <a:lnTo>
                    <a:pt x="48" y="4"/>
                  </a:lnTo>
                  <a:lnTo>
                    <a:pt x="52" y="8"/>
                  </a:lnTo>
                  <a:lnTo>
                    <a:pt x="56" y="12"/>
                  </a:lnTo>
                  <a:lnTo>
                    <a:pt x="56" y="14"/>
                  </a:lnTo>
                  <a:lnTo>
                    <a:pt x="56" y="18"/>
                  </a:lnTo>
                  <a:lnTo>
                    <a:pt x="56" y="24"/>
                  </a:lnTo>
                  <a:lnTo>
                    <a:pt x="56" y="50"/>
                  </a:lnTo>
                  <a:lnTo>
                    <a:pt x="56" y="54"/>
                  </a:lnTo>
                  <a:lnTo>
                    <a:pt x="56" y="56"/>
                  </a:lnTo>
                  <a:lnTo>
                    <a:pt x="58" y="56"/>
                  </a:lnTo>
                  <a:lnTo>
                    <a:pt x="58" y="58"/>
                  </a:lnTo>
                  <a:lnTo>
                    <a:pt x="58" y="58"/>
                  </a:lnTo>
                  <a:lnTo>
                    <a:pt x="60" y="58"/>
                  </a:lnTo>
                  <a:lnTo>
                    <a:pt x="62" y="58"/>
                  </a:lnTo>
                  <a:lnTo>
                    <a:pt x="64" y="54"/>
                  </a:lnTo>
                  <a:lnTo>
                    <a:pt x="66" y="56"/>
                  </a:lnTo>
                  <a:lnTo>
                    <a:pt x="62" y="62"/>
                  </a:lnTo>
                  <a:lnTo>
                    <a:pt x="58" y="64"/>
                  </a:lnTo>
                  <a:lnTo>
                    <a:pt x="54" y="66"/>
                  </a:lnTo>
                  <a:lnTo>
                    <a:pt x="50" y="66"/>
                  </a:lnTo>
                  <a:lnTo>
                    <a:pt x="44" y="66"/>
                  </a:lnTo>
                  <a:lnTo>
                    <a:pt x="40" y="64"/>
                  </a:lnTo>
                  <a:lnTo>
                    <a:pt x="38" y="60"/>
                  </a:lnTo>
                  <a:lnTo>
                    <a:pt x="36" y="56"/>
                  </a:lnTo>
                  <a:close/>
                  <a:moveTo>
                    <a:pt x="36" y="52"/>
                  </a:moveTo>
                  <a:lnTo>
                    <a:pt x="36" y="28"/>
                  </a:lnTo>
                  <a:lnTo>
                    <a:pt x="28" y="34"/>
                  </a:lnTo>
                  <a:lnTo>
                    <a:pt x="24" y="40"/>
                  </a:lnTo>
                  <a:lnTo>
                    <a:pt x="22" y="44"/>
                  </a:lnTo>
                  <a:lnTo>
                    <a:pt x="20" y="48"/>
                  </a:lnTo>
                  <a:lnTo>
                    <a:pt x="22" y="50"/>
                  </a:lnTo>
                  <a:lnTo>
                    <a:pt x="22" y="52"/>
                  </a:lnTo>
                  <a:lnTo>
                    <a:pt x="26" y="54"/>
                  </a:lnTo>
                  <a:lnTo>
                    <a:pt x="28" y="54"/>
                  </a:lnTo>
                  <a:lnTo>
                    <a:pt x="32" y="54"/>
                  </a:lnTo>
                  <a:lnTo>
                    <a:pt x="36" y="52"/>
                  </a:lnTo>
                  <a:close/>
                </a:path>
              </a:pathLst>
            </a:custGeom>
            <a:solidFill>
              <a:srgbClr val="1F1F1F"/>
            </a:solidFill>
            <a:ln w="0">
              <a:solidFill>
                <a:srgbClr val="1F1F1F"/>
              </a:solidFill>
              <a:prstDash val="solid"/>
              <a:round/>
              <a:headEnd/>
              <a:tailEnd/>
            </a:ln>
          </p:spPr>
          <p:txBody>
            <a:bodyPr/>
            <a:lstStyle/>
            <a:p>
              <a:endParaRPr lang="en-US"/>
            </a:p>
          </p:txBody>
        </p:sp>
        <p:sp>
          <p:nvSpPr>
            <p:cNvPr id="46105" name="Freeform 25"/>
            <p:cNvSpPr>
              <a:spLocks/>
            </p:cNvSpPr>
            <p:nvPr/>
          </p:nvSpPr>
          <p:spPr bwMode="auto">
            <a:xfrm>
              <a:off x="2014" y="1514"/>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4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4 h 66"/>
                <a:gd name="T44" fmla="*/ 32 w 56"/>
                <a:gd name="T45" fmla="*/ 14 h 66"/>
                <a:gd name="T46" fmla="*/ 30 w 56"/>
                <a:gd name="T47" fmla="*/ 16 h 66"/>
                <a:gd name="T48" fmla="*/ 28 w 56"/>
                <a:gd name="T49" fmla="*/ 20 h 66"/>
                <a:gd name="T50" fmla="*/ 26 w 56"/>
                <a:gd name="T51" fmla="*/ 28 h 66"/>
                <a:gd name="T52" fmla="*/ 26 w 56"/>
                <a:gd name="T53" fmla="*/ 36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2 h 66"/>
                <a:gd name="T66" fmla="*/ 28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6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4" y="18"/>
                  </a:lnTo>
                  <a:lnTo>
                    <a:pt x="40" y="16"/>
                  </a:lnTo>
                  <a:lnTo>
                    <a:pt x="38" y="14"/>
                  </a:lnTo>
                  <a:lnTo>
                    <a:pt x="38" y="14"/>
                  </a:lnTo>
                  <a:lnTo>
                    <a:pt x="36" y="12"/>
                  </a:lnTo>
                  <a:lnTo>
                    <a:pt x="36" y="12"/>
                  </a:lnTo>
                  <a:lnTo>
                    <a:pt x="34" y="14"/>
                  </a:lnTo>
                  <a:lnTo>
                    <a:pt x="32" y="14"/>
                  </a:lnTo>
                  <a:lnTo>
                    <a:pt x="30" y="16"/>
                  </a:lnTo>
                  <a:lnTo>
                    <a:pt x="28" y="20"/>
                  </a:lnTo>
                  <a:lnTo>
                    <a:pt x="26" y="28"/>
                  </a:lnTo>
                  <a:lnTo>
                    <a:pt x="26" y="36"/>
                  </a:lnTo>
                  <a:lnTo>
                    <a:pt x="26" y="50"/>
                  </a:lnTo>
                  <a:lnTo>
                    <a:pt x="26" y="54"/>
                  </a:lnTo>
                  <a:lnTo>
                    <a:pt x="26" y="56"/>
                  </a:lnTo>
                  <a:lnTo>
                    <a:pt x="26" y="58"/>
                  </a:lnTo>
                  <a:lnTo>
                    <a:pt x="26" y="60"/>
                  </a:lnTo>
                  <a:lnTo>
                    <a:pt x="28" y="62"/>
                  </a:lnTo>
                  <a:lnTo>
                    <a:pt x="28"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06" name="Freeform 26"/>
            <p:cNvSpPr>
              <a:spLocks noEditPoints="1"/>
            </p:cNvSpPr>
            <p:nvPr/>
          </p:nvSpPr>
          <p:spPr bwMode="auto">
            <a:xfrm>
              <a:off x="2076" y="1482"/>
              <a:ext cx="32" cy="98"/>
            </a:xfrm>
            <a:custGeom>
              <a:avLst/>
              <a:gdLst>
                <a:gd name="T0" fmla="*/ 16 w 32"/>
                <a:gd name="T1" fmla="*/ 0 h 98"/>
                <a:gd name="T2" fmla="*/ 20 w 32"/>
                <a:gd name="T3" fmla="*/ 0 h 98"/>
                <a:gd name="T4" fmla="*/ 24 w 32"/>
                <a:gd name="T5" fmla="*/ 2 h 98"/>
                <a:gd name="T6" fmla="*/ 26 w 32"/>
                <a:gd name="T7" fmla="*/ 6 h 98"/>
                <a:gd name="T8" fmla="*/ 26 w 32"/>
                <a:gd name="T9" fmla="*/ 10 h 98"/>
                <a:gd name="T10" fmla="*/ 26 w 32"/>
                <a:gd name="T11" fmla="*/ 14 h 98"/>
                <a:gd name="T12" fmla="*/ 24 w 32"/>
                <a:gd name="T13" fmla="*/ 16 h 98"/>
                <a:gd name="T14" fmla="*/ 20 w 32"/>
                <a:gd name="T15" fmla="*/ 18 h 98"/>
                <a:gd name="T16" fmla="*/ 16 w 32"/>
                <a:gd name="T17" fmla="*/ 20 h 98"/>
                <a:gd name="T18" fmla="*/ 12 w 32"/>
                <a:gd name="T19" fmla="*/ 18 h 98"/>
                <a:gd name="T20" fmla="*/ 10 w 32"/>
                <a:gd name="T21" fmla="*/ 16 h 98"/>
                <a:gd name="T22" fmla="*/ 8 w 32"/>
                <a:gd name="T23" fmla="*/ 14 h 98"/>
                <a:gd name="T24" fmla="*/ 6 w 32"/>
                <a:gd name="T25" fmla="*/ 10 h 98"/>
                <a:gd name="T26" fmla="*/ 8 w 32"/>
                <a:gd name="T27" fmla="*/ 6 h 98"/>
                <a:gd name="T28" fmla="*/ 10 w 32"/>
                <a:gd name="T29" fmla="*/ 2 h 98"/>
                <a:gd name="T30" fmla="*/ 12 w 32"/>
                <a:gd name="T31" fmla="*/ 0 h 98"/>
                <a:gd name="T32" fmla="*/ 16 w 32"/>
                <a:gd name="T33" fmla="*/ 0 h 98"/>
                <a:gd name="T34" fmla="*/ 26 w 32"/>
                <a:gd name="T35" fmla="*/ 32 h 98"/>
                <a:gd name="T36" fmla="*/ 26 w 32"/>
                <a:gd name="T37" fmla="*/ 82 h 98"/>
                <a:gd name="T38" fmla="*/ 26 w 32"/>
                <a:gd name="T39" fmla="*/ 88 h 98"/>
                <a:gd name="T40" fmla="*/ 28 w 32"/>
                <a:gd name="T41" fmla="*/ 92 h 98"/>
                <a:gd name="T42" fmla="*/ 30 w 32"/>
                <a:gd name="T43" fmla="*/ 94 h 98"/>
                <a:gd name="T44" fmla="*/ 32 w 32"/>
                <a:gd name="T45" fmla="*/ 94 h 98"/>
                <a:gd name="T46" fmla="*/ 32 w 32"/>
                <a:gd name="T47" fmla="*/ 98 h 98"/>
                <a:gd name="T48" fmla="*/ 0 w 32"/>
                <a:gd name="T49" fmla="*/ 98 h 98"/>
                <a:gd name="T50" fmla="*/ 0 w 32"/>
                <a:gd name="T51" fmla="*/ 94 h 98"/>
                <a:gd name="T52" fmla="*/ 4 w 32"/>
                <a:gd name="T53" fmla="*/ 94 h 98"/>
                <a:gd name="T54" fmla="*/ 6 w 32"/>
                <a:gd name="T55" fmla="*/ 92 h 98"/>
                <a:gd name="T56" fmla="*/ 6 w 32"/>
                <a:gd name="T57" fmla="*/ 88 h 98"/>
                <a:gd name="T58" fmla="*/ 6 w 32"/>
                <a:gd name="T59" fmla="*/ 82 h 98"/>
                <a:gd name="T60" fmla="*/ 6 w 32"/>
                <a:gd name="T61" fmla="*/ 48 h 98"/>
                <a:gd name="T62" fmla="*/ 6 w 32"/>
                <a:gd name="T63" fmla="*/ 42 h 98"/>
                <a:gd name="T64" fmla="*/ 6 w 32"/>
                <a:gd name="T65" fmla="*/ 38 h 98"/>
                <a:gd name="T66" fmla="*/ 4 w 32"/>
                <a:gd name="T67" fmla="*/ 36 h 98"/>
                <a:gd name="T68" fmla="*/ 0 w 32"/>
                <a:gd name="T69" fmla="*/ 36 h 98"/>
                <a:gd name="T70" fmla="*/ 0 w 32"/>
                <a:gd name="T71" fmla="*/ 32 h 98"/>
                <a:gd name="T72" fmla="*/ 26 w 32"/>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98">
                  <a:moveTo>
                    <a:pt x="16" y="0"/>
                  </a:moveTo>
                  <a:lnTo>
                    <a:pt x="20" y="0"/>
                  </a:lnTo>
                  <a:lnTo>
                    <a:pt x="24" y="2"/>
                  </a:lnTo>
                  <a:lnTo>
                    <a:pt x="26" y="6"/>
                  </a:lnTo>
                  <a:lnTo>
                    <a:pt x="26" y="10"/>
                  </a:lnTo>
                  <a:lnTo>
                    <a:pt x="26" y="14"/>
                  </a:lnTo>
                  <a:lnTo>
                    <a:pt x="24" y="16"/>
                  </a:lnTo>
                  <a:lnTo>
                    <a:pt x="20" y="18"/>
                  </a:lnTo>
                  <a:lnTo>
                    <a:pt x="16" y="20"/>
                  </a:lnTo>
                  <a:lnTo>
                    <a:pt x="12" y="18"/>
                  </a:lnTo>
                  <a:lnTo>
                    <a:pt x="10" y="16"/>
                  </a:lnTo>
                  <a:lnTo>
                    <a:pt x="8" y="14"/>
                  </a:lnTo>
                  <a:lnTo>
                    <a:pt x="6" y="10"/>
                  </a:lnTo>
                  <a:lnTo>
                    <a:pt x="8" y="6"/>
                  </a:lnTo>
                  <a:lnTo>
                    <a:pt x="10" y="2"/>
                  </a:lnTo>
                  <a:lnTo>
                    <a:pt x="12" y="0"/>
                  </a:lnTo>
                  <a:lnTo>
                    <a:pt x="16" y="0"/>
                  </a:lnTo>
                  <a:close/>
                  <a:moveTo>
                    <a:pt x="26" y="32"/>
                  </a:moveTo>
                  <a:lnTo>
                    <a:pt x="26" y="82"/>
                  </a:lnTo>
                  <a:lnTo>
                    <a:pt x="26" y="88"/>
                  </a:lnTo>
                  <a:lnTo>
                    <a:pt x="28" y="92"/>
                  </a:lnTo>
                  <a:lnTo>
                    <a:pt x="30" y="94"/>
                  </a:lnTo>
                  <a:lnTo>
                    <a:pt x="32" y="94"/>
                  </a:lnTo>
                  <a:lnTo>
                    <a:pt x="32" y="98"/>
                  </a:lnTo>
                  <a:lnTo>
                    <a:pt x="0" y="98"/>
                  </a:lnTo>
                  <a:lnTo>
                    <a:pt x="0" y="94"/>
                  </a:lnTo>
                  <a:lnTo>
                    <a:pt x="4" y="94"/>
                  </a:lnTo>
                  <a:lnTo>
                    <a:pt x="6" y="92"/>
                  </a:lnTo>
                  <a:lnTo>
                    <a:pt x="6" y="88"/>
                  </a:lnTo>
                  <a:lnTo>
                    <a:pt x="6" y="82"/>
                  </a:lnTo>
                  <a:lnTo>
                    <a:pt x="6" y="48"/>
                  </a:lnTo>
                  <a:lnTo>
                    <a:pt x="6" y="42"/>
                  </a:lnTo>
                  <a:lnTo>
                    <a:pt x="6" y="38"/>
                  </a:lnTo>
                  <a:lnTo>
                    <a:pt x="4" y="36"/>
                  </a:lnTo>
                  <a:lnTo>
                    <a:pt x="0" y="36"/>
                  </a:lnTo>
                  <a:lnTo>
                    <a:pt x="0" y="32"/>
                  </a:lnTo>
                  <a:lnTo>
                    <a:pt x="26" y="32"/>
                  </a:lnTo>
                  <a:close/>
                </a:path>
              </a:pathLst>
            </a:custGeom>
            <a:solidFill>
              <a:srgbClr val="1F1F1F"/>
            </a:solidFill>
            <a:ln w="0">
              <a:solidFill>
                <a:srgbClr val="1F1F1F"/>
              </a:solidFill>
              <a:prstDash val="solid"/>
              <a:round/>
              <a:headEnd/>
              <a:tailEnd/>
            </a:ln>
          </p:spPr>
          <p:txBody>
            <a:bodyPr/>
            <a:lstStyle/>
            <a:p>
              <a:endParaRPr lang="en-US"/>
            </a:p>
          </p:txBody>
        </p:sp>
        <p:sp>
          <p:nvSpPr>
            <p:cNvPr id="46107" name="Freeform 27"/>
            <p:cNvSpPr>
              <a:spLocks/>
            </p:cNvSpPr>
            <p:nvPr/>
          </p:nvSpPr>
          <p:spPr bwMode="auto">
            <a:xfrm>
              <a:off x="2112" y="1514"/>
              <a:ext cx="60" cy="66"/>
            </a:xfrm>
            <a:custGeom>
              <a:avLst/>
              <a:gdLst>
                <a:gd name="T0" fmla="*/ 58 w 60"/>
                <a:gd name="T1" fmla="*/ 66 h 66"/>
                <a:gd name="T2" fmla="*/ 0 w 60"/>
                <a:gd name="T3" fmla="*/ 66 h 66"/>
                <a:gd name="T4" fmla="*/ 0 w 60"/>
                <a:gd name="T5" fmla="*/ 64 h 66"/>
                <a:gd name="T6" fmla="*/ 34 w 60"/>
                <a:gd name="T7" fmla="*/ 6 h 66"/>
                <a:gd name="T8" fmla="*/ 24 w 60"/>
                <a:gd name="T9" fmla="*/ 6 h 66"/>
                <a:gd name="T10" fmla="*/ 18 w 60"/>
                <a:gd name="T11" fmla="*/ 6 h 66"/>
                <a:gd name="T12" fmla="*/ 14 w 60"/>
                <a:gd name="T13" fmla="*/ 6 h 66"/>
                <a:gd name="T14" fmla="*/ 12 w 60"/>
                <a:gd name="T15" fmla="*/ 8 h 66"/>
                <a:gd name="T16" fmla="*/ 10 w 60"/>
                <a:gd name="T17" fmla="*/ 12 h 66"/>
                <a:gd name="T18" fmla="*/ 8 w 60"/>
                <a:gd name="T19" fmla="*/ 16 h 66"/>
                <a:gd name="T20" fmla="*/ 6 w 60"/>
                <a:gd name="T21" fmla="*/ 22 h 66"/>
                <a:gd name="T22" fmla="*/ 4 w 60"/>
                <a:gd name="T23" fmla="*/ 22 h 66"/>
                <a:gd name="T24" fmla="*/ 4 w 60"/>
                <a:gd name="T25" fmla="*/ 0 h 66"/>
                <a:gd name="T26" fmla="*/ 60 w 60"/>
                <a:gd name="T27" fmla="*/ 0 h 66"/>
                <a:gd name="T28" fmla="*/ 60 w 60"/>
                <a:gd name="T29" fmla="*/ 2 h 66"/>
                <a:gd name="T30" fmla="*/ 24 w 60"/>
                <a:gd name="T31" fmla="*/ 60 h 66"/>
                <a:gd name="T32" fmla="*/ 28 w 60"/>
                <a:gd name="T33" fmla="*/ 60 h 66"/>
                <a:gd name="T34" fmla="*/ 36 w 60"/>
                <a:gd name="T35" fmla="*/ 60 h 66"/>
                <a:gd name="T36" fmla="*/ 44 w 60"/>
                <a:gd name="T37" fmla="*/ 60 h 66"/>
                <a:gd name="T38" fmla="*/ 48 w 60"/>
                <a:gd name="T39" fmla="*/ 56 h 66"/>
                <a:gd name="T40" fmla="*/ 52 w 60"/>
                <a:gd name="T41" fmla="*/ 54 h 66"/>
                <a:gd name="T42" fmla="*/ 54 w 60"/>
                <a:gd name="T43" fmla="*/ 48 h 66"/>
                <a:gd name="T44" fmla="*/ 58 w 60"/>
                <a:gd name="T45" fmla="*/ 42 h 66"/>
                <a:gd name="T46" fmla="*/ 60 w 60"/>
                <a:gd name="T47" fmla="*/ 42 h 66"/>
                <a:gd name="T48" fmla="*/ 58 w 60"/>
                <a:gd name="T4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66">
                  <a:moveTo>
                    <a:pt x="58" y="66"/>
                  </a:moveTo>
                  <a:lnTo>
                    <a:pt x="0" y="66"/>
                  </a:lnTo>
                  <a:lnTo>
                    <a:pt x="0" y="64"/>
                  </a:lnTo>
                  <a:lnTo>
                    <a:pt x="34" y="6"/>
                  </a:lnTo>
                  <a:lnTo>
                    <a:pt x="24" y="6"/>
                  </a:lnTo>
                  <a:lnTo>
                    <a:pt x="18" y="6"/>
                  </a:lnTo>
                  <a:lnTo>
                    <a:pt x="14" y="6"/>
                  </a:lnTo>
                  <a:lnTo>
                    <a:pt x="12" y="8"/>
                  </a:lnTo>
                  <a:lnTo>
                    <a:pt x="10" y="12"/>
                  </a:lnTo>
                  <a:lnTo>
                    <a:pt x="8" y="16"/>
                  </a:lnTo>
                  <a:lnTo>
                    <a:pt x="6" y="22"/>
                  </a:lnTo>
                  <a:lnTo>
                    <a:pt x="4" y="22"/>
                  </a:lnTo>
                  <a:lnTo>
                    <a:pt x="4" y="0"/>
                  </a:lnTo>
                  <a:lnTo>
                    <a:pt x="60" y="0"/>
                  </a:lnTo>
                  <a:lnTo>
                    <a:pt x="60" y="2"/>
                  </a:lnTo>
                  <a:lnTo>
                    <a:pt x="24" y="60"/>
                  </a:lnTo>
                  <a:lnTo>
                    <a:pt x="28" y="60"/>
                  </a:lnTo>
                  <a:lnTo>
                    <a:pt x="36" y="60"/>
                  </a:lnTo>
                  <a:lnTo>
                    <a:pt x="44" y="60"/>
                  </a:lnTo>
                  <a:lnTo>
                    <a:pt x="48" y="56"/>
                  </a:lnTo>
                  <a:lnTo>
                    <a:pt x="52" y="54"/>
                  </a:lnTo>
                  <a:lnTo>
                    <a:pt x="54" y="48"/>
                  </a:lnTo>
                  <a:lnTo>
                    <a:pt x="58" y="42"/>
                  </a:lnTo>
                  <a:lnTo>
                    <a:pt x="60" y="42"/>
                  </a:lnTo>
                  <a:lnTo>
                    <a:pt x="58" y="66"/>
                  </a:lnTo>
                  <a:close/>
                </a:path>
              </a:pathLst>
            </a:custGeom>
            <a:solidFill>
              <a:srgbClr val="1F1F1F"/>
            </a:solidFill>
            <a:ln w="0">
              <a:solidFill>
                <a:srgbClr val="1F1F1F"/>
              </a:solidFill>
              <a:prstDash val="solid"/>
              <a:round/>
              <a:headEnd/>
              <a:tailEnd/>
            </a:ln>
          </p:spPr>
          <p:txBody>
            <a:bodyPr/>
            <a:lstStyle/>
            <a:p>
              <a:endParaRPr lang="en-US"/>
            </a:p>
          </p:txBody>
        </p:sp>
        <p:sp>
          <p:nvSpPr>
            <p:cNvPr id="46108" name="Freeform 28"/>
            <p:cNvSpPr>
              <a:spLocks noEditPoints="1"/>
            </p:cNvSpPr>
            <p:nvPr/>
          </p:nvSpPr>
          <p:spPr bwMode="auto">
            <a:xfrm>
              <a:off x="2178" y="1514"/>
              <a:ext cx="58" cy="66"/>
            </a:xfrm>
            <a:custGeom>
              <a:avLst/>
              <a:gdLst>
                <a:gd name="T0" fmla="*/ 58 w 58"/>
                <a:gd name="T1" fmla="*/ 30 h 66"/>
                <a:gd name="T2" fmla="*/ 20 w 58"/>
                <a:gd name="T3" fmla="*/ 30 h 66"/>
                <a:gd name="T4" fmla="*/ 22 w 58"/>
                <a:gd name="T5" fmla="*/ 38 h 66"/>
                <a:gd name="T6" fmla="*/ 24 w 58"/>
                <a:gd name="T7" fmla="*/ 44 h 66"/>
                <a:gd name="T8" fmla="*/ 28 w 58"/>
                <a:gd name="T9" fmla="*/ 50 h 66"/>
                <a:gd name="T10" fmla="*/ 32 w 58"/>
                <a:gd name="T11" fmla="*/ 54 h 66"/>
                <a:gd name="T12" fmla="*/ 40 w 58"/>
                <a:gd name="T13" fmla="*/ 54 h 66"/>
                <a:gd name="T14" fmla="*/ 44 w 58"/>
                <a:gd name="T15" fmla="*/ 54 h 66"/>
                <a:gd name="T16" fmla="*/ 48 w 58"/>
                <a:gd name="T17" fmla="*/ 52 h 66"/>
                <a:gd name="T18" fmla="*/ 52 w 58"/>
                <a:gd name="T19" fmla="*/ 50 h 66"/>
                <a:gd name="T20" fmla="*/ 56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2 w 58"/>
                <a:gd name="T37" fmla="*/ 60 h 66"/>
                <a:gd name="T38" fmla="*/ 6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38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6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2" y="38"/>
                  </a:lnTo>
                  <a:lnTo>
                    <a:pt x="24" y="44"/>
                  </a:lnTo>
                  <a:lnTo>
                    <a:pt x="28" y="50"/>
                  </a:lnTo>
                  <a:lnTo>
                    <a:pt x="32" y="54"/>
                  </a:lnTo>
                  <a:lnTo>
                    <a:pt x="40" y="54"/>
                  </a:lnTo>
                  <a:lnTo>
                    <a:pt x="44" y="54"/>
                  </a:lnTo>
                  <a:lnTo>
                    <a:pt x="48" y="52"/>
                  </a:lnTo>
                  <a:lnTo>
                    <a:pt x="52" y="50"/>
                  </a:lnTo>
                  <a:lnTo>
                    <a:pt x="56" y="44"/>
                  </a:lnTo>
                  <a:lnTo>
                    <a:pt x="58" y="46"/>
                  </a:lnTo>
                  <a:lnTo>
                    <a:pt x="52" y="56"/>
                  </a:lnTo>
                  <a:lnTo>
                    <a:pt x="46" y="62"/>
                  </a:lnTo>
                  <a:lnTo>
                    <a:pt x="38" y="66"/>
                  </a:lnTo>
                  <a:lnTo>
                    <a:pt x="30" y="66"/>
                  </a:lnTo>
                  <a:lnTo>
                    <a:pt x="22" y="66"/>
                  </a:lnTo>
                  <a:lnTo>
                    <a:pt x="16" y="64"/>
                  </a:lnTo>
                  <a:lnTo>
                    <a:pt x="12" y="60"/>
                  </a:lnTo>
                  <a:lnTo>
                    <a:pt x="6"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38" y="14"/>
                  </a:lnTo>
                  <a:lnTo>
                    <a:pt x="38" y="12"/>
                  </a:lnTo>
                  <a:lnTo>
                    <a:pt x="36" y="8"/>
                  </a:lnTo>
                  <a:lnTo>
                    <a:pt x="34" y="4"/>
                  </a:lnTo>
                  <a:lnTo>
                    <a:pt x="32" y="4"/>
                  </a:lnTo>
                  <a:lnTo>
                    <a:pt x="30" y="4"/>
                  </a:lnTo>
                  <a:lnTo>
                    <a:pt x="26"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6109" name="Freeform 29"/>
            <p:cNvSpPr>
              <a:spLocks/>
            </p:cNvSpPr>
            <p:nvPr/>
          </p:nvSpPr>
          <p:spPr bwMode="auto">
            <a:xfrm>
              <a:off x="2246" y="1514"/>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4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4 h 66"/>
                <a:gd name="T44" fmla="*/ 32 w 56"/>
                <a:gd name="T45" fmla="*/ 14 h 66"/>
                <a:gd name="T46" fmla="*/ 30 w 56"/>
                <a:gd name="T47" fmla="*/ 16 h 66"/>
                <a:gd name="T48" fmla="*/ 28 w 56"/>
                <a:gd name="T49" fmla="*/ 20 h 66"/>
                <a:gd name="T50" fmla="*/ 26 w 56"/>
                <a:gd name="T51" fmla="*/ 28 h 66"/>
                <a:gd name="T52" fmla="*/ 26 w 56"/>
                <a:gd name="T53" fmla="*/ 36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2 h 66"/>
                <a:gd name="T66" fmla="*/ 28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6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4" y="18"/>
                  </a:lnTo>
                  <a:lnTo>
                    <a:pt x="40" y="16"/>
                  </a:lnTo>
                  <a:lnTo>
                    <a:pt x="38" y="14"/>
                  </a:lnTo>
                  <a:lnTo>
                    <a:pt x="38" y="14"/>
                  </a:lnTo>
                  <a:lnTo>
                    <a:pt x="36" y="12"/>
                  </a:lnTo>
                  <a:lnTo>
                    <a:pt x="36" y="12"/>
                  </a:lnTo>
                  <a:lnTo>
                    <a:pt x="34" y="14"/>
                  </a:lnTo>
                  <a:lnTo>
                    <a:pt x="32" y="14"/>
                  </a:lnTo>
                  <a:lnTo>
                    <a:pt x="30" y="16"/>
                  </a:lnTo>
                  <a:lnTo>
                    <a:pt x="28" y="20"/>
                  </a:lnTo>
                  <a:lnTo>
                    <a:pt x="26" y="28"/>
                  </a:lnTo>
                  <a:lnTo>
                    <a:pt x="26" y="36"/>
                  </a:lnTo>
                  <a:lnTo>
                    <a:pt x="26" y="50"/>
                  </a:lnTo>
                  <a:lnTo>
                    <a:pt x="26" y="54"/>
                  </a:lnTo>
                  <a:lnTo>
                    <a:pt x="26" y="56"/>
                  </a:lnTo>
                  <a:lnTo>
                    <a:pt x="26" y="58"/>
                  </a:lnTo>
                  <a:lnTo>
                    <a:pt x="26" y="60"/>
                  </a:lnTo>
                  <a:lnTo>
                    <a:pt x="28" y="62"/>
                  </a:lnTo>
                  <a:lnTo>
                    <a:pt x="28"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10" name="Freeform 30"/>
            <p:cNvSpPr>
              <a:spLocks/>
            </p:cNvSpPr>
            <p:nvPr/>
          </p:nvSpPr>
          <p:spPr bwMode="auto">
            <a:xfrm>
              <a:off x="2422" y="1696"/>
              <a:ext cx="130" cy="96"/>
            </a:xfrm>
            <a:custGeom>
              <a:avLst/>
              <a:gdLst>
                <a:gd name="T0" fmla="*/ 64 w 130"/>
                <a:gd name="T1" fmla="*/ 62 h 96"/>
                <a:gd name="T2" fmla="*/ 92 w 130"/>
                <a:gd name="T3" fmla="*/ 0 h 96"/>
                <a:gd name="T4" fmla="*/ 130 w 130"/>
                <a:gd name="T5" fmla="*/ 0 h 96"/>
                <a:gd name="T6" fmla="*/ 130 w 130"/>
                <a:gd name="T7" fmla="*/ 2 h 96"/>
                <a:gd name="T8" fmla="*/ 128 w 130"/>
                <a:gd name="T9" fmla="*/ 2 h 96"/>
                <a:gd name="T10" fmla="*/ 124 w 130"/>
                <a:gd name="T11" fmla="*/ 2 h 96"/>
                <a:gd name="T12" fmla="*/ 120 w 130"/>
                <a:gd name="T13" fmla="*/ 4 h 96"/>
                <a:gd name="T14" fmla="*/ 118 w 130"/>
                <a:gd name="T15" fmla="*/ 4 h 96"/>
                <a:gd name="T16" fmla="*/ 118 w 130"/>
                <a:gd name="T17" fmla="*/ 6 h 96"/>
                <a:gd name="T18" fmla="*/ 118 w 130"/>
                <a:gd name="T19" fmla="*/ 10 h 96"/>
                <a:gd name="T20" fmla="*/ 116 w 130"/>
                <a:gd name="T21" fmla="*/ 16 h 96"/>
                <a:gd name="T22" fmla="*/ 116 w 130"/>
                <a:gd name="T23" fmla="*/ 78 h 96"/>
                <a:gd name="T24" fmla="*/ 118 w 130"/>
                <a:gd name="T25" fmla="*/ 84 h 96"/>
                <a:gd name="T26" fmla="*/ 118 w 130"/>
                <a:gd name="T27" fmla="*/ 88 h 96"/>
                <a:gd name="T28" fmla="*/ 118 w 130"/>
                <a:gd name="T29" fmla="*/ 90 h 96"/>
                <a:gd name="T30" fmla="*/ 120 w 130"/>
                <a:gd name="T31" fmla="*/ 90 h 96"/>
                <a:gd name="T32" fmla="*/ 124 w 130"/>
                <a:gd name="T33" fmla="*/ 92 h 96"/>
                <a:gd name="T34" fmla="*/ 128 w 130"/>
                <a:gd name="T35" fmla="*/ 92 h 96"/>
                <a:gd name="T36" fmla="*/ 130 w 130"/>
                <a:gd name="T37" fmla="*/ 92 h 96"/>
                <a:gd name="T38" fmla="*/ 130 w 130"/>
                <a:gd name="T39" fmla="*/ 96 h 96"/>
                <a:gd name="T40" fmla="*/ 80 w 130"/>
                <a:gd name="T41" fmla="*/ 96 h 96"/>
                <a:gd name="T42" fmla="*/ 80 w 130"/>
                <a:gd name="T43" fmla="*/ 92 h 96"/>
                <a:gd name="T44" fmla="*/ 84 w 130"/>
                <a:gd name="T45" fmla="*/ 92 h 96"/>
                <a:gd name="T46" fmla="*/ 88 w 130"/>
                <a:gd name="T47" fmla="*/ 92 h 96"/>
                <a:gd name="T48" fmla="*/ 90 w 130"/>
                <a:gd name="T49" fmla="*/ 90 h 96"/>
                <a:gd name="T50" fmla="*/ 92 w 130"/>
                <a:gd name="T51" fmla="*/ 90 h 96"/>
                <a:gd name="T52" fmla="*/ 94 w 130"/>
                <a:gd name="T53" fmla="*/ 88 h 96"/>
                <a:gd name="T54" fmla="*/ 94 w 130"/>
                <a:gd name="T55" fmla="*/ 84 h 96"/>
                <a:gd name="T56" fmla="*/ 94 w 130"/>
                <a:gd name="T57" fmla="*/ 78 h 96"/>
                <a:gd name="T58" fmla="*/ 94 w 130"/>
                <a:gd name="T59" fmla="*/ 8 h 96"/>
                <a:gd name="T60" fmla="*/ 58 w 130"/>
                <a:gd name="T61" fmla="*/ 96 h 96"/>
                <a:gd name="T62" fmla="*/ 56 w 130"/>
                <a:gd name="T63" fmla="*/ 96 h 96"/>
                <a:gd name="T64" fmla="*/ 20 w 130"/>
                <a:gd name="T65" fmla="*/ 8 h 96"/>
                <a:gd name="T66" fmla="*/ 20 w 130"/>
                <a:gd name="T67" fmla="*/ 76 h 96"/>
                <a:gd name="T68" fmla="*/ 20 w 130"/>
                <a:gd name="T69" fmla="*/ 82 h 96"/>
                <a:gd name="T70" fmla="*/ 20 w 130"/>
                <a:gd name="T71" fmla="*/ 84 h 96"/>
                <a:gd name="T72" fmla="*/ 22 w 130"/>
                <a:gd name="T73" fmla="*/ 88 h 96"/>
                <a:gd name="T74" fmla="*/ 24 w 130"/>
                <a:gd name="T75" fmla="*/ 90 h 96"/>
                <a:gd name="T76" fmla="*/ 28 w 130"/>
                <a:gd name="T77" fmla="*/ 92 h 96"/>
                <a:gd name="T78" fmla="*/ 32 w 130"/>
                <a:gd name="T79" fmla="*/ 92 h 96"/>
                <a:gd name="T80" fmla="*/ 32 w 130"/>
                <a:gd name="T81" fmla="*/ 96 h 96"/>
                <a:gd name="T82" fmla="*/ 0 w 130"/>
                <a:gd name="T83" fmla="*/ 96 h 96"/>
                <a:gd name="T84" fmla="*/ 0 w 130"/>
                <a:gd name="T85" fmla="*/ 92 h 96"/>
                <a:gd name="T86" fmla="*/ 0 w 130"/>
                <a:gd name="T87" fmla="*/ 92 h 96"/>
                <a:gd name="T88" fmla="*/ 4 w 130"/>
                <a:gd name="T89" fmla="*/ 92 h 96"/>
                <a:gd name="T90" fmla="*/ 6 w 130"/>
                <a:gd name="T91" fmla="*/ 92 h 96"/>
                <a:gd name="T92" fmla="*/ 10 w 130"/>
                <a:gd name="T93" fmla="*/ 90 h 96"/>
                <a:gd name="T94" fmla="*/ 12 w 130"/>
                <a:gd name="T95" fmla="*/ 88 h 96"/>
                <a:gd name="T96" fmla="*/ 12 w 130"/>
                <a:gd name="T97" fmla="*/ 86 h 96"/>
                <a:gd name="T98" fmla="*/ 14 w 130"/>
                <a:gd name="T99" fmla="*/ 82 h 96"/>
                <a:gd name="T100" fmla="*/ 14 w 130"/>
                <a:gd name="T101" fmla="*/ 80 h 96"/>
                <a:gd name="T102" fmla="*/ 14 w 130"/>
                <a:gd name="T103" fmla="*/ 76 h 96"/>
                <a:gd name="T104" fmla="*/ 14 w 130"/>
                <a:gd name="T105" fmla="*/ 16 h 96"/>
                <a:gd name="T106" fmla="*/ 14 w 130"/>
                <a:gd name="T107" fmla="*/ 10 h 96"/>
                <a:gd name="T108" fmla="*/ 12 w 130"/>
                <a:gd name="T109" fmla="*/ 6 h 96"/>
                <a:gd name="T110" fmla="*/ 12 w 130"/>
                <a:gd name="T111" fmla="*/ 4 h 96"/>
                <a:gd name="T112" fmla="*/ 10 w 130"/>
                <a:gd name="T113" fmla="*/ 4 h 96"/>
                <a:gd name="T114" fmla="*/ 6 w 130"/>
                <a:gd name="T115" fmla="*/ 2 h 96"/>
                <a:gd name="T116" fmla="*/ 2 w 130"/>
                <a:gd name="T117" fmla="*/ 2 h 96"/>
                <a:gd name="T118" fmla="*/ 0 w 130"/>
                <a:gd name="T119" fmla="*/ 2 h 96"/>
                <a:gd name="T120" fmla="*/ 0 w 130"/>
                <a:gd name="T121" fmla="*/ 0 h 96"/>
                <a:gd name="T122" fmla="*/ 38 w 130"/>
                <a:gd name="T123" fmla="*/ 0 h 96"/>
                <a:gd name="T124" fmla="*/ 64 w 130"/>
                <a:gd name="T125" fmla="*/ 6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96">
                  <a:moveTo>
                    <a:pt x="64" y="62"/>
                  </a:moveTo>
                  <a:lnTo>
                    <a:pt x="92" y="0"/>
                  </a:lnTo>
                  <a:lnTo>
                    <a:pt x="130" y="0"/>
                  </a:lnTo>
                  <a:lnTo>
                    <a:pt x="130" y="2"/>
                  </a:lnTo>
                  <a:lnTo>
                    <a:pt x="128" y="2"/>
                  </a:lnTo>
                  <a:lnTo>
                    <a:pt x="124" y="2"/>
                  </a:lnTo>
                  <a:lnTo>
                    <a:pt x="120" y="4"/>
                  </a:lnTo>
                  <a:lnTo>
                    <a:pt x="118" y="4"/>
                  </a:lnTo>
                  <a:lnTo>
                    <a:pt x="118" y="6"/>
                  </a:lnTo>
                  <a:lnTo>
                    <a:pt x="118" y="10"/>
                  </a:lnTo>
                  <a:lnTo>
                    <a:pt x="116" y="16"/>
                  </a:lnTo>
                  <a:lnTo>
                    <a:pt x="116" y="78"/>
                  </a:lnTo>
                  <a:lnTo>
                    <a:pt x="118" y="84"/>
                  </a:lnTo>
                  <a:lnTo>
                    <a:pt x="118" y="88"/>
                  </a:lnTo>
                  <a:lnTo>
                    <a:pt x="118" y="90"/>
                  </a:lnTo>
                  <a:lnTo>
                    <a:pt x="120" y="90"/>
                  </a:lnTo>
                  <a:lnTo>
                    <a:pt x="124" y="92"/>
                  </a:lnTo>
                  <a:lnTo>
                    <a:pt x="128" y="92"/>
                  </a:lnTo>
                  <a:lnTo>
                    <a:pt x="130" y="92"/>
                  </a:lnTo>
                  <a:lnTo>
                    <a:pt x="130" y="96"/>
                  </a:lnTo>
                  <a:lnTo>
                    <a:pt x="80" y="96"/>
                  </a:lnTo>
                  <a:lnTo>
                    <a:pt x="80" y="92"/>
                  </a:lnTo>
                  <a:lnTo>
                    <a:pt x="84" y="92"/>
                  </a:lnTo>
                  <a:lnTo>
                    <a:pt x="88" y="92"/>
                  </a:lnTo>
                  <a:lnTo>
                    <a:pt x="90" y="90"/>
                  </a:lnTo>
                  <a:lnTo>
                    <a:pt x="92" y="90"/>
                  </a:lnTo>
                  <a:lnTo>
                    <a:pt x="94" y="88"/>
                  </a:lnTo>
                  <a:lnTo>
                    <a:pt x="94" y="84"/>
                  </a:lnTo>
                  <a:lnTo>
                    <a:pt x="94" y="78"/>
                  </a:lnTo>
                  <a:lnTo>
                    <a:pt x="94" y="8"/>
                  </a:lnTo>
                  <a:lnTo>
                    <a:pt x="58" y="96"/>
                  </a:lnTo>
                  <a:lnTo>
                    <a:pt x="56" y="96"/>
                  </a:lnTo>
                  <a:lnTo>
                    <a:pt x="20" y="8"/>
                  </a:lnTo>
                  <a:lnTo>
                    <a:pt x="20" y="76"/>
                  </a:lnTo>
                  <a:lnTo>
                    <a:pt x="20" y="82"/>
                  </a:lnTo>
                  <a:lnTo>
                    <a:pt x="20" y="84"/>
                  </a:lnTo>
                  <a:lnTo>
                    <a:pt x="22" y="88"/>
                  </a:lnTo>
                  <a:lnTo>
                    <a:pt x="24" y="90"/>
                  </a:lnTo>
                  <a:lnTo>
                    <a:pt x="28" y="92"/>
                  </a:lnTo>
                  <a:lnTo>
                    <a:pt x="32" y="92"/>
                  </a:lnTo>
                  <a:lnTo>
                    <a:pt x="32" y="96"/>
                  </a:lnTo>
                  <a:lnTo>
                    <a:pt x="0" y="96"/>
                  </a:lnTo>
                  <a:lnTo>
                    <a:pt x="0" y="92"/>
                  </a:lnTo>
                  <a:lnTo>
                    <a:pt x="0" y="92"/>
                  </a:lnTo>
                  <a:lnTo>
                    <a:pt x="4" y="92"/>
                  </a:lnTo>
                  <a:lnTo>
                    <a:pt x="6" y="92"/>
                  </a:lnTo>
                  <a:lnTo>
                    <a:pt x="10" y="90"/>
                  </a:lnTo>
                  <a:lnTo>
                    <a:pt x="12" y="88"/>
                  </a:lnTo>
                  <a:lnTo>
                    <a:pt x="12" y="86"/>
                  </a:lnTo>
                  <a:lnTo>
                    <a:pt x="14" y="82"/>
                  </a:lnTo>
                  <a:lnTo>
                    <a:pt x="14" y="80"/>
                  </a:lnTo>
                  <a:lnTo>
                    <a:pt x="14" y="76"/>
                  </a:lnTo>
                  <a:lnTo>
                    <a:pt x="14" y="16"/>
                  </a:lnTo>
                  <a:lnTo>
                    <a:pt x="14" y="10"/>
                  </a:lnTo>
                  <a:lnTo>
                    <a:pt x="12" y="6"/>
                  </a:lnTo>
                  <a:lnTo>
                    <a:pt x="12" y="4"/>
                  </a:lnTo>
                  <a:lnTo>
                    <a:pt x="10" y="4"/>
                  </a:lnTo>
                  <a:lnTo>
                    <a:pt x="6" y="2"/>
                  </a:lnTo>
                  <a:lnTo>
                    <a:pt x="2" y="2"/>
                  </a:lnTo>
                  <a:lnTo>
                    <a:pt x="0" y="2"/>
                  </a:lnTo>
                  <a:lnTo>
                    <a:pt x="0" y="0"/>
                  </a:lnTo>
                  <a:lnTo>
                    <a:pt x="38" y="0"/>
                  </a:lnTo>
                  <a:lnTo>
                    <a:pt x="64" y="62"/>
                  </a:lnTo>
                  <a:close/>
                </a:path>
              </a:pathLst>
            </a:custGeom>
            <a:solidFill>
              <a:srgbClr val="1F1F1F"/>
            </a:solidFill>
            <a:ln w="0">
              <a:solidFill>
                <a:srgbClr val="1F1F1F"/>
              </a:solidFill>
              <a:prstDash val="solid"/>
              <a:round/>
              <a:headEnd/>
              <a:tailEnd/>
            </a:ln>
          </p:spPr>
          <p:txBody>
            <a:bodyPr/>
            <a:lstStyle/>
            <a:p>
              <a:endParaRPr lang="en-US"/>
            </a:p>
          </p:txBody>
        </p:sp>
        <p:sp>
          <p:nvSpPr>
            <p:cNvPr id="46111" name="Freeform 31"/>
            <p:cNvSpPr>
              <a:spLocks noEditPoints="1"/>
            </p:cNvSpPr>
            <p:nvPr/>
          </p:nvSpPr>
          <p:spPr bwMode="auto">
            <a:xfrm>
              <a:off x="2562" y="1694"/>
              <a:ext cx="30" cy="98"/>
            </a:xfrm>
            <a:custGeom>
              <a:avLst/>
              <a:gdLst>
                <a:gd name="T0" fmla="*/ 16 w 30"/>
                <a:gd name="T1" fmla="*/ 0 h 98"/>
                <a:gd name="T2" fmla="*/ 18 w 30"/>
                <a:gd name="T3" fmla="*/ 0 h 98"/>
                <a:gd name="T4" fmla="*/ 22 w 30"/>
                <a:gd name="T5" fmla="*/ 2 h 98"/>
                <a:gd name="T6" fmla="*/ 24 w 30"/>
                <a:gd name="T7" fmla="*/ 6 h 98"/>
                <a:gd name="T8" fmla="*/ 24 w 30"/>
                <a:gd name="T9" fmla="*/ 10 h 98"/>
                <a:gd name="T10" fmla="*/ 24 w 30"/>
                <a:gd name="T11" fmla="*/ 14 h 98"/>
                <a:gd name="T12" fmla="*/ 22 w 30"/>
                <a:gd name="T13" fmla="*/ 16 h 98"/>
                <a:gd name="T14" fmla="*/ 18 w 30"/>
                <a:gd name="T15" fmla="*/ 18 h 98"/>
                <a:gd name="T16" fmla="*/ 16 w 30"/>
                <a:gd name="T17" fmla="*/ 20 h 98"/>
                <a:gd name="T18" fmla="*/ 12 w 30"/>
                <a:gd name="T19" fmla="*/ 18 h 98"/>
                <a:gd name="T20" fmla="*/ 8 w 30"/>
                <a:gd name="T21" fmla="*/ 16 h 98"/>
                <a:gd name="T22" fmla="*/ 6 w 30"/>
                <a:gd name="T23" fmla="*/ 14 h 98"/>
                <a:gd name="T24" fmla="*/ 6 w 30"/>
                <a:gd name="T25" fmla="*/ 10 h 98"/>
                <a:gd name="T26" fmla="*/ 6 w 30"/>
                <a:gd name="T27" fmla="*/ 6 h 98"/>
                <a:gd name="T28" fmla="*/ 8 w 30"/>
                <a:gd name="T29" fmla="*/ 2 h 98"/>
                <a:gd name="T30" fmla="*/ 12 w 30"/>
                <a:gd name="T31" fmla="*/ 0 h 98"/>
                <a:gd name="T32" fmla="*/ 16 w 30"/>
                <a:gd name="T33" fmla="*/ 0 h 98"/>
                <a:gd name="T34" fmla="*/ 24 w 30"/>
                <a:gd name="T35" fmla="*/ 32 h 98"/>
                <a:gd name="T36" fmla="*/ 24 w 30"/>
                <a:gd name="T37" fmla="*/ 82 h 98"/>
                <a:gd name="T38" fmla="*/ 26 w 30"/>
                <a:gd name="T39" fmla="*/ 88 h 98"/>
                <a:gd name="T40" fmla="*/ 26 w 30"/>
                <a:gd name="T41" fmla="*/ 92 h 98"/>
                <a:gd name="T42" fmla="*/ 28 w 30"/>
                <a:gd name="T43" fmla="*/ 94 h 98"/>
                <a:gd name="T44" fmla="*/ 30 w 30"/>
                <a:gd name="T45" fmla="*/ 94 h 98"/>
                <a:gd name="T46" fmla="*/ 30 w 30"/>
                <a:gd name="T47" fmla="*/ 98 h 98"/>
                <a:gd name="T48" fmla="*/ 0 w 30"/>
                <a:gd name="T49" fmla="*/ 98 h 98"/>
                <a:gd name="T50" fmla="*/ 0 w 30"/>
                <a:gd name="T51" fmla="*/ 94 h 98"/>
                <a:gd name="T52" fmla="*/ 2 w 30"/>
                <a:gd name="T53" fmla="*/ 94 h 98"/>
                <a:gd name="T54" fmla="*/ 4 w 30"/>
                <a:gd name="T55" fmla="*/ 92 h 98"/>
                <a:gd name="T56" fmla="*/ 6 w 30"/>
                <a:gd name="T57" fmla="*/ 88 h 98"/>
                <a:gd name="T58" fmla="*/ 6 w 30"/>
                <a:gd name="T59" fmla="*/ 82 h 98"/>
                <a:gd name="T60" fmla="*/ 6 w 30"/>
                <a:gd name="T61" fmla="*/ 48 h 98"/>
                <a:gd name="T62" fmla="*/ 6 w 30"/>
                <a:gd name="T63" fmla="*/ 42 h 98"/>
                <a:gd name="T64" fmla="*/ 4 w 30"/>
                <a:gd name="T65" fmla="*/ 38 h 98"/>
                <a:gd name="T66" fmla="*/ 2 w 30"/>
                <a:gd name="T67" fmla="*/ 36 h 98"/>
                <a:gd name="T68" fmla="*/ 0 w 30"/>
                <a:gd name="T69" fmla="*/ 36 h 98"/>
                <a:gd name="T70" fmla="*/ 0 w 30"/>
                <a:gd name="T71" fmla="*/ 32 h 98"/>
                <a:gd name="T72" fmla="*/ 24 w 30"/>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 h="98">
                  <a:moveTo>
                    <a:pt x="16" y="0"/>
                  </a:moveTo>
                  <a:lnTo>
                    <a:pt x="18" y="0"/>
                  </a:lnTo>
                  <a:lnTo>
                    <a:pt x="22" y="2"/>
                  </a:lnTo>
                  <a:lnTo>
                    <a:pt x="24" y="6"/>
                  </a:lnTo>
                  <a:lnTo>
                    <a:pt x="24" y="10"/>
                  </a:lnTo>
                  <a:lnTo>
                    <a:pt x="24" y="14"/>
                  </a:lnTo>
                  <a:lnTo>
                    <a:pt x="22" y="16"/>
                  </a:lnTo>
                  <a:lnTo>
                    <a:pt x="18" y="18"/>
                  </a:lnTo>
                  <a:lnTo>
                    <a:pt x="16" y="20"/>
                  </a:lnTo>
                  <a:lnTo>
                    <a:pt x="12" y="18"/>
                  </a:lnTo>
                  <a:lnTo>
                    <a:pt x="8" y="16"/>
                  </a:lnTo>
                  <a:lnTo>
                    <a:pt x="6" y="14"/>
                  </a:lnTo>
                  <a:lnTo>
                    <a:pt x="6" y="10"/>
                  </a:lnTo>
                  <a:lnTo>
                    <a:pt x="6" y="6"/>
                  </a:lnTo>
                  <a:lnTo>
                    <a:pt x="8" y="2"/>
                  </a:lnTo>
                  <a:lnTo>
                    <a:pt x="12" y="0"/>
                  </a:lnTo>
                  <a:lnTo>
                    <a:pt x="16" y="0"/>
                  </a:lnTo>
                  <a:close/>
                  <a:moveTo>
                    <a:pt x="24" y="32"/>
                  </a:moveTo>
                  <a:lnTo>
                    <a:pt x="24" y="82"/>
                  </a:lnTo>
                  <a:lnTo>
                    <a:pt x="26" y="88"/>
                  </a:lnTo>
                  <a:lnTo>
                    <a:pt x="26" y="92"/>
                  </a:lnTo>
                  <a:lnTo>
                    <a:pt x="28" y="94"/>
                  </a:lnTo>
                  <a:lnTo>
                    <a:pt x="30" y="94"/>
                  </a:lnTo>
                  <a:lnTo>
                    <a:pt x="30" y="98"/>
                  </a:lnTo>
                  <a:lnTo>
                    <a:pt x="0" y="98"/>
                  </a:lnTo>
                  <a:lnTo>
                    <a:pt x="0" y="94"/>
                  </a:lnTo>
                  <a:lnTo>
                    <a:pt x="2" y="94"/>
                  </a:lnTo>
                  <a:lnTo>
                    <a:pt x="4" y="92"/>
                  </a:lnTo>
                  <a:lnTo>
                    <a:pt x="6" y="88"/>
                  </a:lnTo>
                  <a:lnTo>
                    <a:pt x="6" y="82"/>
                  </a:lnTo>
                  <a:lnTo>
                    <a:pt x="6" y="48"/>
                  </a:lnTo>
                  <a:lnTo>
                    <a:pt x="6" y="42"/>
                  </a:lnTo>
                  <a:lnTo>
                    <a:pt x="4" y="38"/>
                  </a:lnTo>
                  <a:lnTo>
                    <a:pt x="2" y="36"/>
                  </a:lnTo>
                  <a:lnTo>
                    <a:pt x="0" y="36"/>
                  </a:lnTo>
                  <a:lnTo>
                    <a:pt x="0" y="32"/>
                  </a:lnTo>
                  <a:lnTo>
                    <a:pt x="24" y="32"/>
                  </a:lnTo>
                  <a:close/>
                </a:path>
              </a:pathLst>
            </a:custGeom>
            <a:solidFill>
              <a:srgbClr val="1F1F1F"/>
            </a:solidFill>
            <a:ln w="0">
              <a:solidFill>
                <a:srgbClr val="1F1F1F"/>
              </a:solidFill>
              <a:prstDash val="solid"/>
              <a:round/>
              <a:headEnd/>
              <a:tailEnd/>
            </a:ln>
          </p:spPr>
          <p:txBody>
            <a:bodyPr/>
            <a:lstStyle/>
            <a:p>
              <a:endParaRPr lang="en-US"/>
            </a:p>
          </p:txBody>
        </p:sp>
        <p:sp>
          <p:nvSpPr>
            <p:cNvPr id="46112" name="Freeform 32"/>
            <p:cNvSpPr>
              <a:spLocks/>
            </p:cNvSpPr>
            <p:nvPr/>
          </p:nvSpPr>
          <p:spPr bwMode="auto">
            <a:xfrm>
              <a:off x="2600" y="1726"/>
              <a:ext cx="58" cy="66"/>
            </a:xfrm>
            <a:custGeom>
              <a:avLst/>
              <a:gdLst>
                <a:gd name="T0" fmla="*/ 56 w 58"/>
                <a:gd name="T1" fmla="*/ 48 h 66"/>
                <a:gd name="T2" fmla="*/ 58 w 58"/>
                <a:gd name="T3" fmla="*/ 50 h 66"/>
                <a:gd name="T4" fmla="*/ 52 w 58"/>
                <a:gd name="T5" fmla="*/ 56 h 66"/>
                <a:gd name="T6" fmla="*/ 46 w 58"/>
                <a:gd name="T7" fmla="*/ 62 h 66"/>
                <a:gd name="T8" fmla="*/ 38 w 58"/>
                <a:gd name="T9" fmla="*/ 66 h 66"/>
                <a:gd name="T10" fmla="*/ 30 w 58"/>
                <a:gd name="T11" fmla="*/ 66 h 66"/>
                <a:gd name="T12" fmla="*/ 22 w 58"/>
                <a:gd name="T13" fmla="*/ 66 h 66"/>
                <a:gd name="T14" fmla="*/ 14 w 58"/>
                <a:gd name="T15" fmla="*/ 62 h 66"/>
                <a:gd name="T16" fmla="*/ 8 w 58"/>
                <a:gd name="T17" fmla="*/ 56 h 66"/>
                <a:gd name="T18" fmla="*/ 4 w 58"/>
                <a:gd name="T19" fmla="*/ 50 h 66"/>
                <a:gd name="T20" fmla="*/ 2 w 58"/>
                <a:gd name="T21" fmla="*/ 42 h 66"/>
                <a:gd name="T22" fmla="*/ 0 w 58"/>
                <a:gd name="T23" fmla="*/ 34 h 66"/>
                <a:gd name="T24" fmla="*/ 2 w 58"/>
                <a:gd name="T25" fmla="*/ 26 h 66"/>
                <a:gd name="T26" fmla="*/ 4 w 58"/>
                <a:gd name="T27" fmla="*/ 18 h 66"/>
                <a:gd name="T28" fmla="*/ 8 w 58"/>
                <a:gd name="T29" fmla="*/ 10 h 66"/>
                <a:gd name="T30" fmla="*/ 12 w 58"/>
                <a:gd name="T31" fmla="*/ 6 h 66"/>
                <a:gd name="T32" fmla="*/ 18 w 58"/>
                <a:gd name="T33" fmla="*/ 2 h 66"/>
                <a:gd name="T34" fmla="*/ 26 w 58"/>
                <a:gd name="T35" fmla="*/ 0 h 66"/>
                <a:gd name="T36" fmla="*/ 32 w 58"/>
                <a:gd name="T37" fmla="*/ 0 h 66"/>
                <a:gd name="T38" fmla="*/ 40 w 58"/>
                <a:gd name="T39" fmla="*/ 0 h 66"/>
                <a:gd name="T40" fmla="*/ 44 w 58"/>
                <a:gd name="T41" fmla="*/ 2 h 66"/>
                <a:gd name="T42" fmla="*/ 50 w 58"/>
                <a:gd name="T43" fmla="*/ 4 h 66"/>
                <a:gd name="T44" fmla="*/ 54 w 58"/>
                <a:gd name="T45" fmla="*/ 10 h 66"/>
                <a:gd name="T46" fmla="*/ 56 w 58"/>
                <a:gd name="T47" fmla="*/ 16 h 66"/>
                <a:gd name="T48" fmla="*/ 56 w 58"/>
                <a:gd name="T49" fmla="*/ 20 h 66"/>
                <a:gd name="T50" fmla="*/ 54 w 58"/>
                <a:gd name="T51" fmla="*/ 22 h 66"/>
                <a:gd name="T52" fmla="*/ 50 w 58"/>
                <a:gd name="T53" fmla="*/ 24 h 66"/>
                <a:gd name="T54" fmla="*/ 46 w 58"/>
                <a:gd name="T55" fmla="*/ 24 h 66"/>
                <a:gd name="T56" fmla="*/ 42 w 58"/>
                <a:gd name="T57" fmla="*/ 24 h 66"/>
                <a:gd name="T58" fmla="*/ 40 w 58"/>
                <a:gd name="T59" fmla="*/ 22 h 66"/>
                <a:gd name="T60" fmla="*/ 36 w 58"/>
                <a:gd name="T61" fmla="*/ 18 h 66"/>
                <a:gd name="T62" fmla="*/ 36 w 58"/>
                <a:gd name="T63" fmla="*/ 12 h 66"/>
                <a:gd name="T64" fmla="*/ 36 w 58"/>
                <a:gd name="T65" fmla="*/ 8 h 66"/>
                <a:gd name="T66" fmla="*/ 34 w 58"/>
                <a:gd name="T67" fmla="*/ 6 h 66"/>
                <a:gd name="T68" fmla="*/ 32 w 58"/>
                <a:gd name="T69" fmla="*/ 4 h 66"/>
                <a:gd name="T70" fmla="*/ 30 w 58"/>
                <a:gd name="T71" fmla="*/ 4 h 66"/>
                <a:gd name="T72" fmla="*/ 26 w 58"/>
                <a:gd name="T73" fmla="*/ 4 h 66"/>
                <a:gd name="T74" fmla="*/ 24 w 58"/>
                <a:gd name="T75" fmla="*/ 6 h 66"/>
                <a:gd name="T76" fmla="*/ 22 w 58"/>
                <a:gd name="T77" fmla="*/ 12 h 66"/>
                <a:gd name="T78" fmla="*/ 20 w 58"/>
                <a:gd name="T79" fmla="*/ 16 h 66"/>
                <a:gd name="T80" fmla="*/ 20 w 58"/>
                <a:gd name="T81" fmla="*/ 22 h 66"/>
                <a:gd name="T82" fmla="*/ 20 w 58"/>
                <a:gd name="T83" fmla="*/ 32 h 66"/>
                <a:gd name="T84" fmla="*/ 22 w 58"/>
                <a:gd name="T85" fmla="*/ 40 h 66"/>
                <a:gd name="T86" fmla="*/ 26 w 58"/>
                <a:gd name="T87" fmla="*/ 46 h 66"/>
                <a:gd name="T88" fmla="*/ 32 w 58"/>
                <a:gd name="T89" fmla="*/ 52 h 66"/>
                <a:gd name="T90" fmla="*/ 36 w 58"/>
                <a:gd name="T91" fmla="*/ 54 h 66"/>
                <a:gd name="T92" fmla="*/ 40 w 58"/>
                <a:gd name="T93" fmla="*/ 54 h 66"/>
                <a:gd name="T94" fmla="*/ 44 w 58"/>
                <a:gd name="T95" fmla="*/ 54 h 66"/>
                <a:gd name="T96" fmla="*/ 48 w 58"/>
                <a:gd name="T97" fmla="*/ 54 h 66"/>
                <a:gd name="T98" fmla="*/ 50 w 58"/>
                <a:gd name="T99" fmla="*/ 50 h 66"/>
                <a:gd name="T100" fmla="*/ 56 w 58"/>
                <a:gd name="T101"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8" h="66">
                  <a:moveTo>
                    <a:pt x="56" y="48"/>
                  </a:moveTo>
                  <a:lnTo>
                    <a:pt x="58" y="50"/>
                  </a:lnTo>
                  <a:lnTo>
                    <a:pt x="52" y="56"/>
                  </a:lnTo>
                  <a:lnTo>
                    <a:pt x="46" y="62"/>
                  </a:lnTo>
                  <a:lnTo>
                    <a:pt x="38" y="66"/>
                  </a:lnTo>
                  <a:lnTo>
                    <a:pt x="30" y="66"/>
                  </a:lnTo>
                  <a:lnTo>
                    <a:pt x="22" y="66"/>
                  </a:lnTo>
                  <a:lnTo>
                    <a:pt x="14" y="62"/>
                  </a:lnTo>
                  <a:lnTo>
                    <a:pt x="8" y="56"/>
                  </a:lnTo>
                  <a:lnTo>
                    <a:pt x="4" y="50"/>
                  </a:lnTo>
                  <a:lnTo>
                    <a:pt x="2" y="42"/>
                  </a:lnTo>
                  <a:lnTo>
                    <a:pt x="0" y="34"/>
                  </a:lnTo>
                  <a:lnTo>
                    <a:pt x="2" y="26"/>
                  </a:lnTo>
                  <a:lnTo>
                    <a:pt x="4" y="18"/>
                  </a:lnTo>
                  <a:lnTo>
                    <a:pt x="8" y="10"/>
                  </a:lnTo>
                  <a:lnTo>
                    <a:pt x="12" y="6"/>
                  </a:lnTo>
                  <a:lnTo>
                    <a:pt x="18" y="2"/>
                  </a:lnTo>
                  <a:lnTo>
                    <a:pt x="26" y="0"/>
                  </a:lnTo>
                  <a:lnTo>
                    <a:pt x="32" y="0"/>
                  </a:lnTo>
                  <a:lnTo>
                    <a:pt x="40" y="0"/>
                  </a:lnTo>
                  <a:lnTo>
                    <a:pt x="44" y="2"/>
                  </a:lnTo>
                  <a:lnTo>
                    <a:pt x="50" y="4"/>
                  </a:lnTo>
                  <a:lnTo>
                    <a:pt x="54" y="10"/>
                  </a:lnTo>
                  <a:lnTo>
                    <a:pt x="56" y="16"/>
                  </a:lnTo>
                  <a:lnTo>
                    <a:pt x="56" y="20"/>
                  </a:lnTo>
                  <a:lnTo>
                    <a:pt x="54" y="22"/>
                  </a:lnTo>
                  <a:lnTo>
                    <a:pt x="50" y="24"/>
                  </a:lnTo>
                  <a:lnTo>
                    <a:pt x="46" y="24"/>
                  </a:lnTo>
                  <a:lnTo>
                    <a:pt x="42" y="24"/>
                  </a:lnTo>
                  <a:lnTo>
                    <a:pt x="40" y="22"/>
                  </a:lnTo>
                  <a:lnTo>
                    <a:pt x="36" y="18"/>
                  </a:lnTo>
                  <a:lnTo>
                    <a:pt x="36" y="12"/>
                  </a:lnTo>
                  <a:lnTo>
                    <a:pt x="36" y="8"/>
                  </a:lnTo>
                  <a:lnTo>
                    <a:pt x="34" y="6"/>
                  </a:lnTo>
                  <a:lnTo>
                    <a:pt x="32" y="4"/>
                  </a:lnTo>
                  <a:lnTo>
                    <a:pt x="30" y="4"/>
                  </a:lnTo>
                  <a:lnTo>
                    <a:pt x="26" y="4"/>
                  </a:lnTo>
                  <a:lnTo>
                    <a:pt x="24" y="6"/>
                  </a:lnTo>
                  <a:lnTo>
                    <a:pt x="22" y="12"/>
                  </a:lnTo>
                  <a:lnTo>
                    <a:pt x="20" y="16"/>
                  </a:lnTo>
                  <a:lnTo>
                    <a:pt x="20" y="22"/>
                  </a:lnTo>
                  <a:lnTo>
                    <a:pt x="20" y="32"/>
                  </a:lnTo>
                  <a:lnTo>
                    <a:pt x="22" y="40"/>
                  </a:lnTo>
                  <a:lnTo>
                    <a:pt x="26" y="46"/>
                  </a:lnTo>
                  <a:lnTo>
                    <a:pt x="32" y="52"/>
                  </a:lnTo>
                  <a:lnTo>
                    <a:pt x="36" y="54"/>
                  </a:lnTo>
                  <a:lnTo>
                    <a:pt x="40" y="54"/>
                  </a:lnTo>
                  <a:lnTo>
                    <a:pt x="44" y="54"/>
                  </a:lnTo>
                  <a:lnTo>
                    <a:pt x="48" y="54"/>
                  </a:lnTo>
                  <a:lnTo>
                    <a:pt x="50" y="50"/>
                  </a:lnTo>
                  <a:lnTo>
                    <a:pt x="56" y="48"/>
                  </a:lnTo>
                  <a:close/>
                </a:path>
              </a:pathLst>
            </a:custGeom>
            <a:solidFill>
              <a:srgbClr val="1F1F1F"/>
            </a:solidFill>
            <a:ln w="0">
              <a:solidFill>
                <a:srgbClr val="1F1F1F"/>
              </a:solidFill>
              <a:prstDash val="solid"/>
              <a:round/>
              <a:headEnd/>
              <a:tailEnd/>
            </a:ln>
          </p:spPr>
          <p:txBody>
            <a:bodyPr/>
            <a:lstStyle/>
            <a:p>
              <a:endParaRPr lang="en-US"/>
            </a:p>
          </p:txBody>
        </p:sp>
        <p:sp>
          <p:nvSpPr>
            <p:cNvPr id="46113" name="Freeform 33"/>
            <p:cNvSpPr>
              <a:spLocks/>
            </p:cNvSpPr>
            <p:nvPr/>
          </p:nvSpPr>
          <p:spPr bwMode="auto">
            <a:xfrm>
              <a:off x="2666" y="1696"/>
              <a:ext cx="68" cy="96"/>
            </a:xfrm>
            <a:custGeom>
              <a:avLst/>
              <a:gdLst>
                <a:gd name="T0" fmla="*/ 26 w 68"/>
                <a:gd name="T1" fmla="*/ 0 h 96"/>
                <a:gd name="T2" fmla="*/ 26 w 68"/>
                <a:gd name="T3" fmla="*/ 38 h 96"/>
                <a:gd name="T4" fmla="*/ 30 w 68"/>
                <a:gd name="T5" fmla="*/ 34 h 96"/>
                <a:gd name="T6" fmla="*/ 36 w 68"/>
                <a:gd name="T7" fmla="*/ 32 h 96"/>
                <a:gd name="T8" fmla="*/ 40 w 68"/>
                <a:gd name="T9" fmla="*/ 30 h 96"/>
                <a:gd name="T10" fmla="*/ 44 w 68"/>
                <a:gd name="T11" fmla="*/ 30 h 96"/>
                <a:gd name="T12" fmla="*/ 50 w 68"/>
                <a:gd name="T13" fmla="*/ 30 h 96"/>
                <a:gd name="T14" fmla="*/ 54 w 68"/>
                <a:gd name="T15" fmla="*/ 32 h 96"/>
                <a:gd name="T16" fmla="*/ 58 w 68"/>
                <a:gd name="T17" fmla="*/ 36 h 96"/>
                <a:gd name="T18" fmla="*/ 60 w 68"/>
                <a:gd name="T19" fmla="*/ 40 h 96"/>
                <a:gd name="T20" fmla="*/ 62 w 68"/>
                <a:gd name="T21" fmla="*/ 46 h 96"/>
                <a:gd name="T22" fmla="*/ 62 w 68"/>
                <a:gd name="T23" fmla="*/ 56 h 96"/>
                <a:gd name="T24" fmla="*/ 62 w 68"/>
                <a:gd name="T25" fmla="*/ 80 h 96"/>
                <a:gd name="T26" fmla="*/ 62 w 68"/>
                <a:gd name="T27" fmla="*/ 86 h 96"/>
                <a:gd name="T28" fmla="*/ 62 w 68"/>
                <a:gd name="T29" fmla="*/ 90 h 96"/>
                <a:gd name="T30" fmla="*/ 64 w 68"/>
                <a:gd name="T31" fmla="*/ 92 h 96"/>
                <a:gd name="T32" fmla="*/ 68 w 68"/>
                <a:gd name="T33" fmla="*/ 92 h 96"/>
                <a:gd name="T34" fmla="*/ 68 w 68"/>
                <a:gd name="T35" fmla="*/ 96 h 96"/>
                <a:gd name="T36" fmla="*/ 36 w 68"/>
                <a:gd name="T37" fmla="*/ 96 h 96"/>
                <a:gd name="T38" fmla="*/ 36 w 68"/>
                <a:gd name="T39" fmla="*/ 92 h 96"/>
                <a:gd name="T40" fmla="*/ 38 w 68"/>
                <a:gd name="T41" fmla="*/ 92 h 96"/>
                <a:gd name="T42" fmla="*/ 40 w 68"/>
                <a:gd name="T43" fmla="*/ 90 h 96"/>
                <a:gd name="T44" fmla="*/ 42 w 68"/>
                <a:gd name="T45" fmla="*/ 86 h 96"/>
                <a:gd name="T46" fmla="*/ 42 w 68"/>
                <a:gd name="T47" fmla="*/ 80 h 96"/>
                <a:gd name="T48" fmla="*/ 42 w 68"/>
                <a:gd name="T49" fmla="*/ 52 h 96"/>
                <a:gd name="T50" fmla="*/ 42 w 68"/>
                <a:gd name="T51" fmla="*/ 46 h 96"/>
                <a:gd name="T52" fmla="*/ 42 w 68"/>
                <a:gd name="T53" fmla="*/ 42 h 96"/>
                <a:gd name="T54" fmla="*/ 40 w 68"/>
                <a:gd name="T55" fmla="*/ 40 h 96"/>
                <a:gd name="T56" fmla="*/ 40 w 68"/>
                <a:gd name="T57" fmla="*/ 40 h 96"/>
                <a:gd name="T58" fmla="*/ 38 w 68"/>
                <a:gd name="T59" fmla="*/ 38 h 96"/>
                <a:gd name="T60" fmla="*/ 36 w 68"/>
                <a:gd name="T61" fmla="*/ 38 h 96"/>
                <a:gd name="T62" fmla="*/ 34 w 68"/>
                <a:gd name="T63" fmla="*/ 38 h 96"/>
                <a:gd name="T64" fmla="*/ 32 w 68"/>
                <a:gd name="T65" fmla="*/ 40 h 96"/>
                <a:gd name="T66" fmla="*/ 28 w 68"/>
                <a:gd name="T67" fmla="*/ 42 h 96"/>
                <a:gd name="T68" fmla="*/ 26 w 68"/>
                <a:gd name="T69" fmla="*/ 46 h 96"/>
                <a:gd name="T70" fmla="*/ 26 w 68"/>
                <a:gd name="T71" fmla="*/ 80 h 96"/>
                <a:gd name="T72" fmla="*/ 26 w 68"/>
                <a:gd name="T73" fmla="*/ 86 h 96"/>
                <a:gd name="T74" fmla="*/ 26 w 68"/>
                <a:gd name="T75" fmla="*/ 90 h 96"/>
                <a:gd name="T76" fmla="*/ 28 w 68"/>
                <a:gd name="T77" fmla="*/ 92 h 96"/>
                <a:gd name="T78" fmla="*/ 32 w 68"/>
                <a:gd name="T79" fmla="*/ 92 h 96"/>
                <a:gd name="T80" fmla="*/ 32 w 68"/>
                <a:gd name="T81" fmla="*/ 96 h 96"/>
                <a:gd name="T82" fmla="*/ 0 w 68"/>
                <a:gd name="T83" fmla="*/ 96 h 96"/>
                <a:gd name="T84" fmla="*/ 0 w 68"/>
                <a:gd name="T85" fmla="*/ 92 h 96"/>
                <a:gd name="T86" fmla="*/ 4 w 68"/>
                <a:gd name="T87" fmla="*/ 92 h 96"/>
                <a:gd name="T88" fmla="*/ 6 w 68"/>
                <a:gd name="T89" fmla="*/ 90 h 96"/>
                <a:gd name="T90" fmla="*/ 6 w 68"/>
                <a:gd name="T91" fmla="*/ 86 h 96"/>
                <a:gd name="T92" fmla="*/ 6 w 68"/>
                <a:gd name="T93" fmla="*/ 80 h 96"/>
                <a:gd name="T94" fmla="*/ 6 w 68"/>
                <a:gd name="T95" fmla="*/ 14 h 96"/>
                <a:gd name="T96" fmla="*/ 6 w 68"/>
                <a:gd name="T97" fmla="*/ 8 h 96"/>
                <a:gd name="T98" fmla="*/ 4 w 68"/>
                <a:gd name="T99" fmla="*/ 4 h 96"/>
                <a:gd name="T100" fmla="*/ 4 w 68"/>
                <a:gd name="T101" fmla="*/ 2 h 96"/>
                <a:gd name="T102" fmla="*/ 0 w 68"/>
                <a:gd name="T103" fmla="*/ 2 h 96"/>
                <a:gd name="T104" fmla="*/ 0 w 68"/>
                <a:gd name="T105" fmla="*/ 0 h 96"/>
                <a:gd name="T106" fmla="*/ 26 w 68"/>
                <a:gd name="T10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8" h="96">
                  <a:moveTo>
                    <a:pt x="26" y="0"/>
                  </a:moveTo>
                  <a:lnTo>
                    <a:pt x="26" y="38"/>
                  </a:lnTo>
                  <a:lnTo>
                    <a:pt x="30" y="34"/>
                  </a:lnTo>
                  <a:lnTo>
                    <a:pt x="36" y="32"/>
                  </a:lnTo>
                  <a:lnTo>
                    <a:pt x="40" y="30"/>
                  </a:lnTo>
                  <a:lnTo>
                    <a:pt x="44" y="30"/>
                  </a:lnTo>
                  <a:lnTo>
                    <a:pt x="50" y="30"/>
                  </a:lnTo>
                  <a:lnTo>
                    <a:pt x="54" y="32"/>
                  </a:lnTo>
                  <a:lnTo>
                    <a:pt x="58" y="36"/>
                  </a:lnTo>
                  <a:lnTo>
                    <a:pt x="60" y="40"/>
                  </a:lnTo>
                  <a:lnTo>
                    <a:pt x="62" y="46"/>
                  </a:lnTo>
                  <a:lnTo>
                    <a:pt x="62" y="56"/>
                  </a:lnTo>
                  <a:lnTo>
                    <a:pt x="62" y="80"/>
                  </a:lnTo>
                  <a:lnTo>
                    <a:pt x="62" y="86"/>
                  </a:lnTo>
                  <a:lnTo>
                    <a:pt x="62" y="90"/>
                  </a:lnTo>
                  <a:lnTo>
                    <a:pt x="64" y="92"/>
                  </a:lnTo>
                  <a:lnTo>
                    <a:pt x="68" y="92"/>
                  </a:lnTo>
                  <a:lnTo>
                    <a:pt x="68" y="96"/>
                  </a:lnTo>
                  <a:lnTo>
                    <a:pt x="36" y="96"/>
                  </a:lnTo>
                  <a:lnTo>
                    <a:pt x="36" y="92"/>
                  </a:lnTo>
                  <a:lnTo>
                    <a:pt x="38" y="92"/>
                  </a:lnTo>
                  <a:lnTo>
                    <a:pt x="40" y="90"/>
                  </a:lnTo>
                  <a:lnTo>
                    <a:pt x="42" y="86"/>
                  </a:lnTo>
                  <a:lnTo>
                    <a:pt x="42" y="80"/>
                  </a:lnTo>
                  <a:lnTo>
                    <a:pt x="42" y="52"/>
                  </a:lnTo>
                  <a:lnTo>
                    <a:pt x="42" y="46"/>
                  </a:lnTo>
                  <a:lnTo>
                    <a:pt x="42" y="42"/>
                  </a:lnTo>
                  <a:lnTo>
                    <a:pt x="40" y="40"/>
                  </a:lnTo>
                  <a:lnTo>
                    <a:pt x="40" y="40"/>
                  </a:lnTo>
                  <a:lnTo>
                    <a:pt x="38" y="38"/>
                  </a:lnTo>
                  <a:lnTo>
                    <a:pt x="36" y="38"/>
                  </a:lnTo>
                  <a:lnTo>
                    <a:pt x="34" y="38"/>
                  </a:lnTo>
                  <a:lnTo>
                    <a:pt x="32" y="40"/>
                  </a:lnTo>
                  <a:lnTo>
                    <a:pt x="28" y="42"/>
                  </a:lnTo>
                  <a:lnTo>
                    <a:pt x="26" y="46"/>
                  </a:lnTo>
                  <a:lnTo>
                    <a:pt x="26" y="80"/>
                  </a:lnTo>
                  <a:lnTo>
                    <a:pt x="26" y="86"/>
                  </a:lnTo>
                  <a:lnTo>
                    <a:pt x="26" y="90"/>
                  </a:lnTo>
                  <a:lnTo>
                    <a:pt x="28" y="92"/>
                  </a:lnTo>
                  <a:lnTo>
                    <a:pt x="32" y="92"/>
                  </a:lnTo>
                  <a:lnTo>
                    <a:pt x="32" y="96"/>
                  </a:lnTo>
                  <a:lnTo>
                    <a:pt x="0" y="96"/>
                  </a:lnTo>
                  <a:lnTo>
                    <a:pt x="0" y="92"/>
                  </a:lnTo>
                  <a:lnTo>
                    <a:pt x="4" y="92"/>
                  </a:lnTo>
                  <a:lnTo>
                    <a:pt x="6" y="90"/>
                  </a:lnTo>
                  <a:lnTo>
                    <a:pt x="6" y="86"/>
                  </a:lnTo>
                  <a:lnTo>
                    <a:pt x="6" y="80"/>
                  </a:lnTo>
                  <a:lnTo>
                    <a:pt x="6" y="14"/>
                  </a:lnTo>
                  <a:lnTo>
                    <a:pt x="6" y="8"/>
                  </a:lnTo>
                  <a:lnTo>
                    <a:pt x="4" y="4"/>
                  </a:lnTo>
                  <a:lnTo>
                    <a:pt x="4" y="2"/>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14" name="Freeform 34"/>
            <p:cNvSpPr>
              <a:spLocks noEditPoints="1"/>
            </p:cNvSpPr>
            <p:nvPr/>
          </p:nvSpPr>
          <p:spPr bwMode="auto">
            <a:xfrm>
              <a:off x="2744" y="1726"/>
              <a:ext cx="58" cy="66"/>
            </a:xfrm>
            <a:custGeom>
              <a:avLst/>
              <a:gdLst>
                <a:gd name="T0" fmla="*/ 58 w 58"/>
                <a:gd name="T1" fmla="*/ 30 h 66"/>
                <a:gd name="T2" fmla="*/ 20 w 58"/>
                <a:gd name="T3" fmla="*/ 30 h 66"/>
                <a:gd name="T4" fmla="*/ 20 w 58"/>
                <a:gd name="T5" fmla="*/ 38 h 66"/>
                <a:gd name="T6" fmla="*/ 24 w 58"/>
                <a:gd name="T7" fmla="*/ 44 h 66"/>
                <a:gd name="T8" fmla="*/ 26 w 58"/>
                <a:gd name="T9" fmla="*/ 50 h 66"/>
                <a:gd name="T10" fmla="*/ 32 w 58"/>
                <a:gd name="T11" fmla="*/ 54 h 66"/>
                <a:gd name="T12" fmla="*/ 38 w 58"/>
                <a:gd name="T13" fmla="*/ 54 h 66"/>
                <a:gd name="T14" fmla="*/ 44 w 58"/>
                <a:gd name="T15" fmla="*/ 54 h 66"/>
                <a:gd name="T16" fmla="*/ 46 w 58"/>
                <a:gd name="T17" fmla="*/ 52 h 66"/>
                <a:gd name="T18" fmla="*/ 50 w 58"/>
                <a:gd name="T19" fmla="*/ 50 h 66"/>
                <a:gd name="T20" fmla="*/ 54 w 58"/>
                <a:gd name="T21" fmla="*/ 44 h 66"/>
                <a:gd name="T22" fmla="*/ 58 w 58"/>
                <a:gd name="T23" fmla="*/ 46 h 66"/>
                <a:gd name="T24" fmla="*/ 52 w 58"/>
                <a:gd name="T25" fmla="*/ 56 h 66"/>
                <a:gd name="T26" fmla="*/ 44 w 58"/>
                <a:gd name="T27" fmla="*/ 62 h 66"/>
                <a:gd name="T28" fmla="*/ 38 w 58"/>
                <a:gd name="T29" fmla="*/ 66 h 66"/>
                <a:gd name="T30" fmla="*/ 30 w 58"/>
                <a:gd name="T31" fmla="*/ 66 h 66"/>
                <a:gd name="T32" fmla="*/ 22 w 58"/>
                <a:gd name="T33" fmla="*/ 66 h 66"/>
                <a:gd name="T34" fmla="*/ 16 w 58"/>
                <a:gd name="T35" fmla="*/ 64 h 66"/>
                <a:gd name="T36" fmla="*/ 10 w 58"/>
                <a:gd name="T37" fmla="*/ 60 h 66"/>
                <a:gd name="T38" fmla="*/ 6 w 58"/>
                <a:gd name="T39" fmla="*/ 56 h 66"/>
                <a:gd name="T40" fmla="*/ 2 w 58"/>
                <a:gd name="T41" fmla="*/ 50 h 66"/>
                <a:gd name="T42" fmla="*/ 0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2 w 58"/>
                <a:gd name="T55" fmla="*/ 0 h 66"/>
                <a:gd name="T56" fmla="*/ 30 w 58"/>
                <a:gd name="T57" fmla="*/ 0 h 66"/>
                <a:gd name="T58" fmla="*/ 38 w 58"/>
                <a:gd name="T59" fmla="*/ 0 h 66"/>
                <a:gd name="T60" fmla="*/ 44 w 58"/>
                <a:gd name="T61" fmla="*/ 2 h 66"/>
                <a:gd name="T62" fmla="*/ 48 w 58"/>
                <a:gd name="T63" fmla="*/ 8 h 66"/>
                <a:gd name="T64" fmla="*/ 54 w 58"/>
                <a:gd name="T65" fmla="*/ 14 h 66"/>
                <a:gd name="T66" fmla="*/ 56 w 58"/>
                <a:gd name="T67" fmla="*/ 22 h 66"/>
                <a:gd name="T68" fmla="*/ 58 w 58"/>
                <a:gd name="T69" fmla="*/ 30 h 66"/>
                <a:gd name="T70" fmla="*/ 40 w 58"/>
                <a:gd name="T71" fmla="*/ 26 h 66"/>
                <a:gd name="T72" fmla="*/ 38 w 58"/>
                <a:gd name="T73" fmla="*/ 20 h 66"/>
                <a:gd name="T74" fmla="*/ 38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6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0" y="38"/>
                  </a:lnTo>
                  <a:lnTo>
                    <a:pt x="24" y="44"/>
                  </a:lnTo>
                  <a:lnTo>
                    <a:pt x="26" y="50"/>
                  </a:lnTo>
                  <a:lnTo>
                    <a:pt x="32" y="54"/>
                  </a:lnTo>
                  <a:lnTo>
                    <a:pt x="38" y="54"/>
                  </a:lnTo>
                  <a:lnTo>
                    <a:pt x="44" y="54"/>
                  </a:lnTo>
                  <a:lnTo>
                    <a:pt x="46" y="52"/>
                  </a:lnTo>
                  <a:lnTo>
                    <a:pt x="50" y="50"/>
                  </a:lnTo>
                  <a:lnTo>
                    <a:pt x="54" y="44"/>
                  </a:lnTo>
                  <a:lnTo>
                    <a:pt x="58" y="46"/>
                  </a:lnTo>
                  <a:lnTo>
                    <a:pt x="52" y="56"/>
                  </a:lnTo>
                  <a:lnTo>
                    <a:pt x="44" y="62"/>
                  </a:lnTo>
                  <a:lnTo>
                    <a:pt x="38" y="66"/>
                  </a:lnTo>
                  <a:lnTo>
                    <a:pt x="30" y="66"/>
                  </a:lnTo>
                  <a:lnTo>
                    <a:pt x="22" y="66"/>
                  </a:lnTo>
                  <a:lnTo>
                    <a:pt x="16" y="64"/>
                  </a:lnTo>
                  <a:lnTo>
                    <a:pt x="10" y="60"/>
                  </a:lnTo>
                  <a:lnTo>
                    <a:pt x="6" y="56"/>
                  </a:lnTo>
                  <a:lnTo>
                    <a:pt x="2" y="50"/>
                  </a:lnTo>
                  <a:lnTo>
                    <a:pt x="0" y="42"/>
                  </a:lnTo>
                  <a:lnTo>
                    <a:pt x="0" y="34"/>
                  </a:lnTo>
                  <a:lnTo>
                    <a:pt x="2" y="24"/>
                  </a:lnTo>
                  <a:lnTo>
                    <a:pt x="4" y="16"/>
                  </a:lnTo>
                  <a:lnTo>
                    <a:pt x="10" y="8"/>
                  </a:lnTo>
                  <a:lnTo>
                    <a:pt x="16" y="4"/>
                  </a:lnTo>
                  <a:lnTo>
                    <a:pt x="22" y="0"/>
                  </a:lnTo>
                  <a:lnTo>
                    <a:pt x="30" y="0"/>
                  </a:lnTo>
                  <a:lnTo>
                    <a:pt x="38" y="0"/>
                  </a:lnTo>
                  <a:lnTo>
                    <a:pt x="44" y="2"/>
                  </a:lnTo>
                  <a:lnTo>
                    <a:pt x="48" y="8"/>
                  </a:lnTo>
                  <a:lnTo>
                    <a:pt x="54" y="14"/>
                  </a:lnTo>
                  <a:lnTo>
                    <a:pt x="56" y="22"/>
                  </a:lnTo>
                  <a:lnTo>
                    <a:pt x="58" y="30"/>
                  </a:lnTo>
                  <a:close/>
                  <a:moveTo>
                    <a:pt x="40" y="26"/>
                  </a:moveTo>
                  <a:lnTo>
                    <a:pt x="38" y="20"/>
                  </a:lnTo>
                  <a:lnTo>
                    <a:pt x="38" y="14"/>
                  </a:lnTo>
                  <a:lnTo>
                    <a:pt x="38" y="12"/>
                  </a:lnTo>
                  <a:lnTo>
                    <a:pt x="36" y="8"/>
                  </a:lnTo>
                  <a:lnTo>
                    <a:pt x="34" y="4"/>
                  </a:lnTo>
                  <a:lnTo>
                    <a:pt x="32" y="4"/>
                  </a:lnTo>
                  <a:lnTo>
                    <a:pt x="30" y="4"/>
                  </a:lnTo>
                  <a:lnTo>
                    <a:pt x="26"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6115" name="Freeform 35"/>
            <p:cNvSpPr>
              <a:spLocks/>
            </p:cNvSpPr>
            <p:nvPr/>
          </p:nvSpPr>
          <p:spPr bwMode="auto">
            <a:xfrm>
              <a:off x="2810" y="1696"/>
              <a:ext cx="32" cy="96"/>
            </a:xfrm>
            <a:custGeom>
              <a:avLst/>
              <a:gdLst>
                <a:gd name="T0" fmla="*/ 26 w 32"/>
                <a:gd name="T1" fmla="*/ 0 h 96"/>
                <a:gd name="T2" fmla="*/ 26 w 32"/>
                <a:gd name="T3" fmla="*/ 80 h 96"/>
                <a:gd name="T4" fmla="*/ 26 w 32"/>
                <a:gd name="T5" fmla="*/ 86 h 96"/>
                <a:gd name="T6" fmla="*/ 26 w 32"/>
                <a:gd name="T7" fmla="*/ 90 h 96"/>
                <a:gd name="T8" fmla="*/ 28 w 32"/>
                <a:gd name="T9" fmla="*/ 92 h 96"/>
                <a:gd name="T10" fmla="*/ 32 w 32"/>
                <a:gd name="T11" fmla="*/ 92 h 96"/>
                <a:gd name="T12" fmla="*/ 32 w 32"/>
                <a:gd name="T13" fmla="*/ 96 h 96"/>
                <a:gd name="T14" fmla="*/ 0 w 32"/>
                <a:gd name="T15" fmla="*/ 96 h 96"/>
                <a:gd name="T16" fmla="*/ 0 w 32"/>
                <a:gd name="T17" fmla="*/ 92 h 96"/>
                <a:gd name="T18" fmla="*/ 2 w 32"/>
                <a:gd name="T19" fmla="*/ 92 h 96"/>
                <a:gd name="T20" fmla="*/ 4 w 32"/>
                <a:gd name="T21" fmla="*/ 90 h 96"/>
                <a:gd name="T22" fmla="*/ 6 w 32"/>
                <a:gd name="T23" fmla="*/ 86 h 96"/>
                <a:gd name="T24" fmla="*/ 6 w 32"/>
                <a:gd name="T25" fmla="*/ 80 h 96"/>
                <a:gd name="T26" fmla="*/ 6 w 32"/>
                <a:gd name="T27" fmla="*/ 14 h 96"/>
                <a:gd name="T28" fmla="*/ 6 w 32"/>
                <a:gd name="T29" fmla="*/ 8 h 96"/>
                <a:gd name="T30" fmla="*/ 4 w 32"/>
                <a:gd name="T31" fmla="*/ 4 h 96"/>
                <a:gd name="T32" fmla="*/ 2 w 32"/>
                <a:gd name="T33" fmla="*/ 2 h 96"/>
                <a:gd name="T34" fmla="*/ 0 w 32"/>
                <a:gd name="T35" fmla="*/ 2 h 96"/>
                <a:gd name="T36" fmla="*/ 0 w 32"/>
                <a:gd name="T37" fmla="*/ 0 h 96"/>
                <a:gd name="T38" fmla="*/ 26 w 32"/>
                <a:gd name="T3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96">
                  <a:moveTo>
                    <a:pt x="26" y="0"/>
                  </a:moveTo>
                  <a:lnTo>
                    <a:pt x="26" y="80"/>
                  </a:lnTo>
                  <a:lnTo>
                    <a:pt x="26" y="86"/>
                  </a:lnTo>
                  <a:lnTo>
                    <a:pt x="26" y="90"/>
                  </a:lnTo>
                  <a:lnTo>
                    <a:pt x="28" y="92"/>
                  </a:lnTo>
                  <a:lnTo>
                    <a:pt x="32" y="92"/>
                  </a:lnTo>
                  <a:lnTo>
                    <a:pt x="32" y="96"/>
                  </a:lnTo>
                  <a:lnTo>
                    <a:pt x="0" y="96"/>
                  </a:lnTo>
                  <a:lnTo>
                    <a:pt x="0" y="92"/>
                  </a:lnTo>
                  <a:lnTo>
                    <a:pt x="2" y="92"/>
                  </a:lnTo>
                  <a:lnTo>
                    <a:pt x="4" y="90"/>
                  </a:lnTo>
                  <a:lnTo>
                    <a:pt x="6" y="86"/>
                  </a:lnTo>
                  <a:lnTo>
                    <a:pt x="6" y="80"/>
                  </a:lnTo>
                  <a:lnTo>
                    <a:pt x="6" y="14"/>
                  </a:lnTo>
                  <a:lnTo>
                    <a:pt x="6" y="8"/>
                  </a:lnTo>
                  <a:lnTo>
                    <a:pt x="4" y="4"/>
                  </a:lnTo>
                  <a:lnTo>
                    <a:pt x="2" y="2"/>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16" name="Freeform 36"/>
            <p:cNvSpPr>
              <a:spLocks/>
            </p:cNvSpPr>
            <p:nvPr/>
          </p:nvSpPr>
          <p:spPr bwMode="auto">
            <a:xfrm>
              <a:off x="2848" y="1726"/>
              <a:ext cx="48" cy="66"/>
            </a:xfrm>
            <a:custGeom>
              <a:avLst/>
              <a:gdLst>
                <a:gd name="T0" fmla="*/ 42 w 48"/>
                <a:gd name="T1" fmla="*/ 22 h 66"/>
                <a:gd name="T2" fmla="*/ 36 w 48"/>
                <a:gd name="T3" fmla="*/ 12 h 66"/>
                <a:gd name="T4" fmla="*/ 26 w 48"/>
                <a:gd name="T5" fmla="*/ 4 h 66"/>
                <a:gd name="T6" fmla="*/ 18 w 48"/>
                <a:gd name="T7" fmla="*/ 4 h 66"/>
                <a:gd name="T8" fmla="*/ 14 w 48"/>
                <a:gd name="T9" fmla="*/ 8 h 66"/>
                <a:gd name="T10" fmla="*/ 14 w 48"/>
                <a:gd name="T11" fmla="*/ 12 h 66"/>
                <a:gd name="T12" fmla="*/ 18 w 48"/>
                <a:gd name="T13" fmla="*/ 16 h 66"/>
                <a:gd name="T14" fmla="*/ 30 w 48"/>
                <a:gd name="T15" fmla="*/ 24 h 66"/>
                <a:gd name="T16" fmla="*/ 40 w 48"/>
                <a:gd name="T17" fmla="*/ 32 h 66"/>
                <a:gd name="T18" fmla="*/ 46 w 48"/>
                <a:gd name="T19" fmla="*/ 40 h 66"/>
                <a:gd name="T20" fmla="*/ 46 w 48"/>
                <a:gd name="T21" fmla="*/ 50 h 66"/>
                <a:gd name="T22" fmla="*/ 40 w 48"/>
                <a:gd name="T23" fmla="*/ 60 h 66"/>
                <a:gd name="T24" fmla="*/ 30 w 48"/>
                <a:gd name="T25" fmla="*/ 66 h 66"/>
                <a:gd name="T26" fmla="*/ 18 w 48"/>
                <a:gd name="T27" fmla="*/ 66 h 66"/>
                <a:gd name="T28" fmla="*/ 10 w 48"/>
                <a:gd name="T29" fmla="*/ 64 h 66"/>
                <a:gd name="T30" fmla="*/ 6 w 48"/>
                <a:gd name="T31" fmla="*/ 64 h 66"/>
                <a:gd name="T32" fmla="*/ 0 w 48"/>
                <a:gd name="T33" fmla="*/ 66 h 66"/>
                <a:gd name="T34" fmla="*/ 4 w 48"/>
                <a:gd name="T35" fmla="*/ 44 h 66"/>
                <a:gd name="T36" fmla="*/ 14 w 48"/>
                <a:gd name="T37" fmla="*/ 58 h 66"/>
                <a:gd name="T38" fmla="*/ 26 w 48"/>
                <a:gd name="T39" fmla="*/ 62 h 66"/>
                <a:gd name="T40" fmla="*/ 32 w 48"/>
                <a:gd name="T41" fmla="*/ 60 h 66"/>
                <a:gd name="T42" fmla="*/ 34 w 48"/>
                <a:gd name="T43" fmla="*/ 56 h 66"/>
                <a:gd name="T44" fmla="*/ 32 w 48"/>
                <a:gd name="T45" fmla="*/ 50 h 66"/>
                <a:gd name="T46" fmla="*/ 26 w 48"/>
                <a:gd name="T47" fmla="*/ 46 h 66"/>
                <a:gd name="T48" fmla="*/ 14 w 48"/>
                <a:gd name="T49" fmla="*/ 38 h 66"/>
                <a:gd name="T50" fmla="*/ 6 w 48"/>
                <a:gd name="T51" fmla="*/ 30 h 66"/>
                <a:gd name="T52" fmla="*/ 0 w 48"/>
                <a:gd name="T53" fmla="*/ 18 h 66"/>
                <a:gd name="T54" fmla="*/ 6 w 48"/>
                <a:gd name="T55" fmla="*/ 6 h 66"/>
                <a:gd name="T56" fmla="*/ 16 w 48"/>
                <a:gd name="T57" fmla="*/ 0 h 66"/>
                <a:gd name="T58" fmla="*/ 26 w 48"/>
                <a:gd name="T59" fmla="*/ 0 h 66"/>
                <a:gd name="T60" fmla="*/ 34 w 48"/>
                <a:gd name="T61" fmla="*/ 2 h 66"/>
                <a:gd name="T62" fmla="*/ 36 w 48"/>
                <a:gd name="T63" fmla="*/ 2 h 66"/>
                <a:gd name="T64" fmla="*/ 38 w 48"/>
                <a:gd name="T65" fmla="*/ 0 h 66"/>
                <a:gd name="T66" fmla="*/ 42 w 48"/>
                <a:gd name="T6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 h="66">
                  <a:moveTo>
                    <a:pt x="42" y="0"/>
                  </a:moveTo>
                  <a:lnTo>
                    <a:pt x="42" y="22"/>
                  </a:lnTo>
                  <a:lnTo>
                    <a:pt x="40" y="22"/>
                  </a:lnTo>
                  <a:lnTo>
                    <a:pt x="36" y="12"/>
                  </a:lnTo>
                  <a:lnTo>
                    <a:pt x="30" y="8"/>
                  </a:lnTo>
                  <a:lnTo>
                    <a:pt x="26" y="4"/>
                  </a:lnTo>
                  <a:lnTo>
                    <a:pt x="22" y="4"/>
                  </a:lnTo>
                  <a:lnTo>
                    <a:pt x="18" y="4"/>
                  </a:lnTo>
                  <a:lnTo>
                    <a:pt x="16" y="6"/>
                  </a:lnTo>
                  <a:lnTo>
                    <a:pt x="14" y="8"/>
                  </a:lnTo>
                  <a:lnTo>
                    <a:pt x="14" y="10"/>
                  </a:lnTo>
                  <a:lnTo>
                    <a:pt x="14" y="12"/>
                  </a:lnTo>
                  <a:lnTo>
                    <a:pt x="16" y="14"/>
                  </a:lnTo>
                  <a:lnTo>
                    <a:pt x="18" y="16"/>
                  </a:lnTo>
                  <a:lnTo>
                    <a:pt x="22" y="18"/>
                  </a:lnTo>
                  <a:lnTo>
                    <a:pt x="30" y="24"/>
                  </a:lnTo>
                  <a:lnTo>
                    <a:pt x="36" y="28"/>
                  </a:lnTo>
                  <a:lnTo>
                    <a:pt x="40" y="32"/>
                  </a:lnTo>
                  <a:lnTo>
                    <a:pt x="44" y="34"/>
                  </a:lnTo>
                  <a:lnTo>
                    <a:pt x="46" y="40"/>
                  </a:lnTo>
                  <a:lnTo>
                    <a:pt x="48" y="46"/>
                  </a:lnTo>
                  <a:lnTo>
                    <a:pt x="46" y="50"/>
                  </a:lnTo>
                  <a:lnTo>
                    <a:pt x="44" y="56"/>
                  </a:lnTo>
                  <a:lnTo>
                    <a:pt x="40" y="60"/>
                  </a:lnTo>
                  <a:lnTo>
                    <a:pt x="36" y="64"/>
                  </a:lnTo>
                  <a:lnTo>
                    <a:pt x="30" y="66"/>
                  </a:lnTo>
                  <a:lnTo>
                    <a:pt x="24" y="66"/>
                  </a:lnTo>
                  <a:lnTo>
                    <a:pt x="18" y="66"/>
                  </a:lnTo>
                  <a:lnTo>
                    <a:pt x="10" y="64"/>
                  </a:lnTo>
                  <a:lnTo>
                    <a:pt x="10" y="64"/>
                  </a:lnTo>
                  <a:lnTo>
                    <a:pt x="8" y="64"/>
                  </a:lnTo>
                  <a:lnTo>
                    <a:pt x="6" y="64"/>
                  </a:lnTo>
                  <a:lnTo>
                    <a:pt x="4" y="66"/>
                  </a:lnTo>
                  <a:lnTo>
                    <a:pt x="0" y="66"/>
                  </a:lnTo>
                  <a:lnTo>
                    <a:pt x="0" y="44"/>
                  </a:lnTo>
                  <a:lnTo>
                    <a:pt x="4" y="44"/>
                  </a:lnTo>
                  <a:lnTo>
                    <a:pt x="8" y="52"/>
                  </a:lnTo>
                  <a:lnTo>
                    <a:pt x="14" y="58"/>
                  </a:lnTo>
                  <a:lnTo>
                    <a:pt x="20" y="60"/>
                  </a:lnTo>
                  <a:lnTo>
                    <a:pt x="26" y="62"/>
                  </a:lnTo>
                  <a:lnTo>
                    <a:pt x="28" y="62"/>
                  </a:lnTo>
                  <a:lnTo>
                    <a:pt x="32" y="60"/>
                  </a:lnTo>
                  <a:lnTo>
                    <a:pt x="34" y="58"/>
                  </a:lnTo>
                  <a:lnTo>
                    <a:pt x="34" y="56"/>
                  </a:lnTo>
                  <a:lnTo>
                    <a:pt x="34" y="52"/>
                  </a:lnTo>
                  <a:lnTo>
                    <a:pt x="32" y="50"/>
                  </a:lnTo>
                  <a:lnTo>
                    <a:pt x="30" y="48"/>
                  </a:lnTo>
                  <a:lnTo>
                    <a:pt x="26" y="46"/>
                  </a:lnTo>
                  <a:lnTo>
                    <a:pt x="22" y="42"/>
                  </a:lnTo>
                  <a:lnTo>
                    <a:pt x="14" y="38"/>
                  </a:lnTo>
                  <a:lnTo>
                    <a:pt x="10" y="34"/>
                  </a:lnTo>
                  <a:lnTo>
                    <a:pt x="6" y="30"/>
                  </a:lnTo>
                  <a:lnTo>
                    <a:pt x="2" y="26"/>
                  </a:lnTo>
                  <a:lnTo>
                    <a:pt x="0" y="18"/>
                  </a:lnTo>
                  <a:lnTo>
                    <a:pt x="2" y="12"/>
                  </a:lnTo>
                  <a:lnTo>
                    <a:pt x="6" y="6"/>
                  </a:lnTo>
                  <a:lnTo>
                    <a:pt x="10" y="2"/>
                  </a:lnTo>
                  <a:lnTo>
                    <a:pt x="16" y="0"/>
                  </a:lnTo>
                  <a:lnTo>
                    <a:pt x="22" y="0"/>
                  </a:lnTo>
                  <a:lnTo>
                    <a:pt x="26" y="0"/>
                  </a:lnTo>
                  <a:lnTo>
                    <a:pt x="32" y="2"/>
                  </a:lnTo>
                  <a:lnTo>
                    <a:pt x="34" y="2"/>
                  </a:lnTo>
                  <a:lnTo>
                    <a:pt x="36" y="2"/>
                  </a:lnTo>
                  <a:lnTo>
                    <a:pt x="36" y="2"/>
                  </a:lnTo>
                  <a:lnTo>
                    <a:pt x="38" y="2"/>
                  </a:lnTo>
                  <a:lnTo>
                    <a:pt x="38" y="0"/>
                  </a:lnTo>
                  <a:lnTo>
                    <a:pt x="40" y="0"/>
                  </a:lnTo>
                  <a:lnTo>
                    <a:pt x="42" y="0"/>
                  </a:lnTo>
                  <a:close/>
                </a:path>
              </a:pathLst>
            </a:custGeom>
            <a:solidFill>
              <a:srgbClr val="1F1F1F"/>
            </a:solidFill>
            <a:ln w="0">
              <a:solidFill>
                <a:srgbClr val="1F1F1F"/>
              </a:solidFill>
              <a:prstDash val="solid"/>
              <a:round/>
              <a:headEnd/>
              <a:tailEnd/>
            </a:ln>
          </p:spPr>
          <p:txBody>
            <a:bodyPr/>
            <a:lstStyle/>
            <a:p>
              <a:endParaRPr lang="en-US"/>
            </a:p>
          </p:txBody>
        </p:sp>
        <p:sp>
          <p:nvSpPr>
            <p:cNvPr id="46117" name="Freeform 37"/>
            <p:cNvSpPr>
              <a:spLocks noEditPoints="1"/>
            </p:cNvSpPr>
            <p:nvPr/>
          </p:nvSpPr>
          <p:spPr bwMode="auto">
            <a:xfrm>
              <a:off x="2904" y="1726"/>
              <a:ext cx="64" cy="66"/>
            </a:xfrm>
            <a:custGeom>
              <a:avLst/>
              <a:gdLst>
                <a:gd name="T0" fmla="*/ 32 w 64"/>
                <a:gd name="T1" fmla="*/ 0 h 66"/>
                <a:gd name="T2" fmla="*/ 40 w 64"/>
                <a:gd name="T3" fmla="*/ 0 h 66"/>
                <a:gd name="T4" fmla="*/ 48 w 64"/>
                <a:gd name="T5" fmla="*/ 4 h 66"/>
                <a:gd name="T6" fmla="*/ 54 w 64"/>
                <a:gd name="T7" fmla="*/ 8 h 66"/>
                <a:gd name="T8" fmla="*/ 60 w 64"/>
                <a:gd name="T9" fmla="*/ 16 h 66"/>
                <a:gd name="T10" fmla="*/ 62 w 64"/>
                <a:gd name="T11" fmla="*/ 24 h 66"/>
                <a:gd name="T12" fmla="*/ 64 w 64"/>
                <a:gd name="T13" fmla="*/ 32 h 66"/>
                <a:gd name="T14" fmla="*/ 62 w 64"/>
                <a:gd name="T15" fmla="*/ 42 h 66"/>
                <a:gd name="T16" fmla="*/ 60 w 64"/>
                <a:gd name="T17" fmla="*/ 48 h 66"/>
                <a:gd name="T18" fmla="*/ 56 w 64"/>
                <a:gd name="T19" fmla="*/ 56 h 66"/>
                <a:gd name="T20" fmla="*/ 50 w 64"/>
                <a:gd name="T21" fmla="*/ 62 h 66"/>
                <a:gd name="T22" fmla="*/ 42 w 64"/>
                <a:gd name="T23" fmla="*/ 66 h 66"/>
                <a:gd name="T24" fmla="*/ 32 w 64"/>
                <a:gd name="T25" fmla="*/ 66 h 66"/>
                <a:gd name="T26" fmla="*/ 22 w 64"/>
                <a:gd name="T27" fmla="*/ 66 h 66"/>
                <a:gd name="T28" fmla="*/ 14 w 64"/>
                <a:gd name="T29" fmla="*/ 62 h 66"/>
                <a:gd name="T30" fmla="*/ 8 w 64"/>
                <a:gd name="T31" fmla="*/ 56 h 66"/>
                <a:gd name="T32" fmla="*/ 4 w 64"/>
                <a:gd name="T33" fmla="*/ 50 h 66"/>
                <a:gd name="T34" fmla="*/ 2 w 64"/>
                <a:gd name="T35" fmla="*/ 42 h 66"/>
                <a:gd name="T36" fmla="*/ 0 w 64"/>
                <a:gd name="T37" fmla="*/ 34 h 66"/>
                <a:gd name="T38" fmla="*/ 2 w 64"/>
                <a:gd name="T39" fmla="*/ 24 h 66"/>
                <a:gd name="T40" fmla="*/ 4 w 64"/>
                <a:gd name="T41" fmla="*/ 16 h 66"/>
                <a:gd name="T42" fmla="*/ 8 w 64"/>
                <a:gd name="T43" fmla="*/ 10 h 66"/>
                <a:gd name="T44" fmla="*/ 14 w 64"/>
                <a:gd name="T45" fmla="*/ 4 h 66"/>
                <a:gd name="T46" fmla="*/ 22 w 64"/>
                <a:gd name="T47" fmla="*/ 0 h 66"/>
                <a:gd name="T48" fmla="*/ 32 w 64"/>
                <a:gd name="T49" fmla="*/ 0 h 66"/>
                <a:gd name="T50" fmla="*/ 32 w 64"/>
                <a:gd name="T51" fmla="*/ 4 h 66"/>
                <a:gd name="T52" fmla="*/ 28 w 64"/>
                <a:gd name="T53" fmla="*/ 4 h 66"/>
                <a:gd name="T54" fmla="*/ 24 w 64"/>
                <a:gd name="T55" fmla="*/ 6 h 66"/>
                <a:gd name="T56" fmla="*/ 22 w 64"/>
                <a:gd name="T57" fmla="*/ 10 h 66"/>
                <a:gd name="T58" fmla="*/ 20 w 64"/>
                <a:gd name="T59" fmla="*/ 16 h 66"/>
                <a:gd name="T60" fmla="*/ 20 w 64"/>
                <a:gd name="T61" fmla="*/ 26 h 66"/>
                <a:gd name="T62" fmla="*/ 20 w 64"/>
                <a:gd name="T63" fmla="*/ 38 h 66"/>
                <a:gd name="T64" fmla="*/ 20 w 64"/>
                <a:gd name="T65" fmla="*/ 46 h 66"/>
                <a:gd name="T66" fmla="*/ 20 w 64"/>
                <a:gd name="T67" fmla="*/ 52 h 66"/>
                <a:gd name="T68" fmla="*/ 22 w 64"/>
                <a:gd name="T69" fmla="*/ 56 h 66"/>
                <a:gd name="T70" fmla="*/ 24 w 64"/>
                <a:gd name="T71" fmla="*/ 60 h 66"/>
                <a:gd name="T72" fmla="*/ 28 w 64"/>
                <a:gd name="T73" fmla="*/ 62 h 66"/>
                <a:gd name="T74" fmla="*/ 32 w 64"/>
                <a:gd name="T75" fmla="*/ 62 h 66"/>
                <a:gd name="T76" fmla="*/ 34 w 64"/>
                <a:gd name="T77" fmla="*/ 62 h 66"/>
                <a:gd name="T78" fmla="*/ 38 w 64"/>
                <a:gd name="T79" fmla="*/ 60 h 66"/>
                <a:gd name="T80" fmla="*/ 40 w 64"/>
                <a:gd name="T81" fmla="*/ 58 h 66"/>
                <a:gd name="T82" fmla="*/ 42 w 64"/>
                <a:gd name="T83" fmla="*/ 54 h 66"/>
                <a:gd name="T84" fmla="*/ 42 w 64"/>
                <a:gd name="T85" fmla="*/ 48 h 66"/>
                <a:gd name="T86" fmla="*/ 44 w 64"/>
                <a:gd name="T87" fmla="*/ 40 h 66"/>
                <a:gd name="T88" fmla="*/ 44 w 64"/>
                <a:gd name="T89" fmla="*/ 28 h 66"/>
                <a:gd name="T90" fmla="*/ 44 w 64"/>
                <a:gd name="T91" fmla="*/ 20 h 66"/>
                <a:gd name="T92" fmla="*/ 42 w 64"/>
                <a:gd name="T93" fmla="*/ 16 h 66"/>
                <a:gd name="T94" fmla="*/ 42 w 64"/>
                <a:gd name="T95" fmla="*/ 12 h 66"/>
                <a:gd name="T96" fmla="*/ 40 w 64"/>
                <a:gd name="T97" fmla="*/ 8 h 66"/>
                <a:gd name="T98" fmla="*/ 38 w 64"/>
                <a:gd name="T99" fmla="*/ 6 h 66"/>
                <a:gd name="T100" fmla="*/ 34 w 64"/>
                <a:gd name="T101" fmla="*/ 4 h 66"/>
                <a:gd name="T102" fmla="*/ 32 w 64"/>
                <a:gd name="T10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 h="66">
                  <a:moveTo>
                    <a:pt x="32" y="0"/>
                  </a:moveTo>
                  <a:lnTo>
                    <a:pt x="40" y="0"/>
                  </a:lnTo>
                  <a:lnTo>
                    <a:pt x="48" y="4"/>
                  </a:lnTo>
                  <a:lnTo>
                    <a:pt x="54" y="8"/>
                  </a:lnTo>
                  <a:lnTo>
                    <a:pt x="60" y="16"/>
                  </a:lnTo>
                  <a:lnTo>
                    <a:pt x="62" y="24"/>
                  </a:lnTo>
                  <a:lnTo>
                    <a:pt x="64" y="32"/>
                  </a:lnTo>
                  <a:lnTo>
                    <a:pt x="62" y="42"/>
                  </a:lnTo>
                  <a:lnTo>
                    <a:pt x="60" y="48"/>
                  </a:lnTo>
                  <a:lnTo>
                    <a:pt x="56" y="56"/>
                  </a:lnTo>
                  <a:lnTo>
                    <a:pt x="50" y="62"/>
                  </a:lnTo>
                  <a:lnTo>
                    <a:pt x="42" y="66"/>
                  </a:lnTo>
                  <a:lnTo>
                    <a:pt x="32" y="66"/>
                  </a:lnTo>
                  <a:lnTo>
                    <a:pt x="22" y="66"/>
                  </a:lnTo>
                  <a:lnTo>
                    <a:pt x="14" y="62"/>
                  </a:lnTo>
                  <a:lnTo>
                    <a:pt x="8" y="56"/>
                  </a:lnTo>
                  <a:lnTo>
                    <a:pt x="4" y="50"/>
                  </a:lnTo>
                  <a:lnTo>
                    <a:pt x="2" y="42"/>
                  </a:lnTo>
                  <a:lnTo>
                    <a:pt x="0" y="34"/>
                  </a:lnTo>
                  <a:lnTo>
                    <a:pt x="2" y="24"/>
                  </a:lnTo>
                  <a:lnTo>
                    <a:pt x="4" y="16"/>
                  </a:lnTo>
                  <a:lnTo>
                    <a:pt x="8" y="10"/>
                  </a:lnTo>
                  <a:lnTo>
                    <a:pt x="14" y="4"/>
                  </a:lnTo>
                  <a:lnTo>
                    <a:pt x="22" y="0"/>
                  </a:lnTo>
                  <a:lnTo>
                    <a:pt x="32" y="0"/>
                  </a:lnTo>
                  <a:close/>
                  <a:moveTo>
                    <a:pt x="32" y="4"/>
                  </a:moveTo>
                  <a:lnTo>
                    <a:pt x="28" y="4"/>
                  </a:lnTo>
                  <a:lnTo>
                    <a:pt x="24" y="6"/>
                  </a:lnTo>
                  <a:lnTo>
                    <a:pt x="22" y="10"/>
                  </a:lnTo>
                  <a:lnTo>
                    <a:pt x="20" y="16"/>
                  </a:lnTo>
                  <a:lnTo>
                    <a:pt x="20" y="26"/>
                  </a:lnTo>
                  <a:lnTo>
                    <a:pt x="20" y="38"/>
                  </a:lnTo>
                  <a:lnTo>
                    <a:pt x="20" y="46"/>
                  </a:lnTo>
                  <a:lnTo>
                    <a:pt x="20" y="52"/>
                  </a:lnTo>
                  <a:lnTo>
                    <a:pt x="22" y="56"/>
                  </a:lnTo>
                  <a:lnTo>
                    <a:pt x="24" y="60"/>
                  </a:lnTo>
                  <a:lnTo>
                    <a:pt x="28" y="62"/>
                  </a:lnTo>
                  <a:lnTo>
                    <a:pt x="32" y="62"/>
                  </a:lnTo>
                  <a:lnTo>
                    <a:pt x="34" y="62"/>
                  </a:lnTo>
                  <a:lnTo>
                    <a:pt x="38" y="60"/>
                  </a:lnTo>
                  <a:lnTo>
                    <a:pt x="40" y="58"/>
                  </a:lnTo>
                  <a:lnTo>
                    <a:pt x="42" y="54"/>
                  </a:lnTo>
                  <a:lnTo>
                    <a:pt x="42" y="48"/>
                  </a:lnTo>
                  <a:lnTo>
                    <a:pt x="44" y="40"/>
                  </a:lnTo>
                  <a:lnTo>
                    <a:pt x="44" y="28"/>
                  </a:lnTo>
                  <a:lnTo>
                    <a:pt x="44" y="20"/>
                  </a:lnTo>
                  <a:lnTo>
                    <a:pt x="42" y="16"/>
                  </a:lnTo>
                  <a:lnTo>
                    <a:pt x="42" y="12"/>
                  </a:lnTo>
                  <a:lnTo>
                    <a:pt x="40" y="8"/>
                  </a:lnTo>
                  <a:lnTo>
                    <a:pt x="38" y="6"/>
                  </a:lnTo>
                  <a:lnTo>
                    <a:pt x="34"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6118" name="Freeform 38"/>
            <p:cNvSpPr>
              <a:spLocks/>
            </p:cNvSpPr>
            <p:nvPr/>
          </p:nvSpPr>
          <p:spPr bwMode="auto">
            <a:xfrm>
              <a:off x="2978" y="1726"/>
              <a:ext cx="68" cy="66"/>
            </a:xfrm>
            <a:custGeom>
              <a:avLst/>
              <a:gdLst>
                <a:gd name="T0" fmla="*/ 26 w 68"/>
                <a:gd name="T1" fmla="*/ 0 h 66"/>
                <a:gd name="T2" fmla="*/ 26 w 68"/>
                <a:gd name="T3" fmla="*/ 10 h 66"/>
                <a:gd name="T4" fmla="*/ 30 w 68"/>
                <a:gd name="T5" fmla="*/ 4 h 66"/>
                <a:gd name="T6" fmla="*/ 34 w 68"/>
                <a:gd name="T7" fmla="*/ 2 h 66"/>
                <a:gd name="T8" fmla="*/ 40 w 68"/>
                <a:gd name="T9" fmla="*/ 0 h 66"/>
                <a:gd name="T10" fmla="*/ 44 w 68"/>
                <a:gd name="T11" fmla="*/ 0 h 66"/>
                <a:gd name="T12" fmla="*/ 50 w 68"/>
                <a:gd name="T13" fmla="*/ 0 h 66"/>
                <a:gd name="T14" fmla="*/ 54 w 68"/>
                <a:gd name="T15" fmla="*/ 2 h 66"/>
                <a:gd name="T16" fmla="*/ 58 w 68"/>
                <a:gd name="T17" fmla="*/ 6 h 66"/>
                <a:gd name="T18" fmla="*/ 60 w 68"/>
                <a:gd name="T19" fmla="*/ 10 h 66"/>
                <a:gd name="T20" fmla="*/ 60 w 68"/>
                <a:gd name="T21" fmla="*/ 14 h 66"/>
                <a:gd name="T22" fmla="*/ 60 w 68"/>
                <a:gd name="T23" fmla="*/ 20 h 66"/>
                <a:gd name="T24" fmla="*/ 62 w 68"/>
                <a:gd name="T25" fmla="*/ 26 h 66"/>
                <a:gd name="T26" fmla="*/ 62 w 68"/>
                <a:gd name="T27" fmla="*/ 50 h 66"/>
                <a:gd name="T28" fmla="*/ 62 w 68"/>
                <a:gd name="T29" fmla="*/ 56 h 66"/>
                <a:gd name="T30" fmla="*/ 62 w 68"/>
                <a:gd name="T31" fmla="*/ 60 h 66"/>
                <a:gd name="T32" fmla="*/ 64 w 68"/>
                <a:gd name="T33" fmla="*/ 62 h 66"/>
                <a:gd name="T34" fmla="*/ 68 w 68"/>
                <a:gd name="T35" fmla="*/ 62 h 66"/>
                <a:gd name="T36" fmla="*/ 68 w 68"/>
                <a:gd name="T37" fmla="*/ 66 h 66"/>
                <a:gd name="T38" fmla="*/ 36 w 68"/>
                <a:gd name="T39" fmla="*/ 66 h 66"/>
                <a:gd name="T40" fmla="*/ 36 w 68"/>
                <a:gd name="T41" fmla="*/ 62 h 66"/>
                <a:gd name="T42" fmla="*/ 38 w 68"/>
                <a:gd name="T43" fmla="*/ 62 h 66"/>
                <a:gd name="T44" fmla="*/ 40 w 68"/>
                <a:gd name="T45" fmla="*/ 58 h 66"/>
                <a:gd name="T46" fmla="*/ 42 w 68"/>
                <a:gd name="T47" fmla="*/ 56 h 66"/>
                <a:gd name="T48" fmla="*/ 42 w 68"/>
                <a:gd name="T49" fmla="*/ 50 h 66"/>
                <a:gd name="T50" fmla="*/ 42 w 68"/>
                <a:gd name="T51" fmla="*/ 22 h 66"/>
                <a:gd name="T52" fmla="*/ 42 w 68"/>
                <a:gd name="T53" fmla="*/ 16 h 66"/>
                <a:gd name="T54" fmla="*/ 40 w 68"/>
                <a:gd name="T55" fmla="*/ 12 h 66"/>
                <a:gd name="T56" fmla="*/ 40 w 68"/>
                <a:gd name="T57" fmla="*/ 10 h 66"/>
                <a:gd name="T58" fmla="*/ 38 w 68"/>
                <a:gd name="T59" fmla="*/ 10 h 66"/>
                <a:gd name="T60" fmla="*/ 38 w 68"/>
                <a:gd name="T61" fmla="*/ 8 h 66"/>
                <a:gd name="T62" fmla="*/ 36 w 68"/>
                <a:gd name="T63" fmla="*/ 8 h 66"/>
                <a:gd name="T64" fmla="*/ 32 w 68"/>
                <a:gd name="T65" fmla="*/ 10 h 66"/>
                <a:gd name="T66" fmla="*/ 28 w 68"/>
                <a:gd name="T67" fmla="*/ 12 h 66"/>
                <a:gd name="T68" fmla="*/ 26 w 68"/>
                <a:gd name="T69" fmla="*/ 18 h 66"/>
                <a:gd name="T70" fmla="*/ 26 w 68"/>
                <a:gd name="T71" fmla="*/ 50 h 66"/>
                <a:gd name="T72" fmla="*/ 26 w 68"/>
                <a:gd name="T73" fmla="*/ 56 h 66"/>
                <a:gd name="T74" fmla="*/ 26 w 68"/>
                <a:gd name="T75" fmla="*/ 60 h 66"/>
                <a:gd name="T76" fmla="*/ 28 w 68"/>
                <a:gd name="T77" fmla="*/ 62 h 66"/>
                <a:gd name="T78" fmla="*/ 32 w 68"/>
                <a:gd name="T79" fmla="*/ 62 h 66"/>
                <a:gd name="T80" fmla="*/ 32 w 68"/>
                <a:gd name="T81" fmla="*/ 66 h 66"/>
                <a:gd name="T82" fmla="*/ 0 w 68"/>
                <a:gd name="T83" fmla="*/ 66 h 66"/>
                <a:gd name="T84" fmla="*/ 0 w 68"/>
                <a:gd name="T85" fmla="*/ 62 h 66"/>
                <a:gd name="T86" fmla="*/ 2 w 68"/>
                <a:gd name="T87" fmla="*/ 62 h 66"/>
                <a:gd name="T88" fmla="*/ 4 w 68"/>
                <a:gd name="T89" fmla="*/ 60 h 66"/>
                <a:gd name="T90" fmla="*/ 6 w 68"/>
                <a:gd name="T91" fmla="*/ 56 h 66"/>
                <a:gd name="T92" fmla="*/ 6 w 68"/>
                <a:gd name="T93" fmla="*/ 50 h 66"/>
                <a:gd name="T94" fmla="*/ 6 w 68"/>
                <a:gd name="T95" fmla="*/ 16 h 66"/>
                <a:gd name="T96" fmla="*/ 6 w 68"/>
                <a:gd name="T97" fmla="*/ 10 h 66"/>
                <a:gd name="T98" fmla="*/ 4 w 68"/>
                <a:gd name="T99" fmla="*/ 6 h 66"/>
                <a:gd name="T100" fmla="*/ 2 w 68"/>
                <a:gd name="T101" fmla="*/ 4 h 66"/>
                <a:gd name="T102" fmla="*/ 0 w 68"/>
                <a:gd name="T103" fmla="*/ 4 h 66"/>
                <a:gd name="T104" fmla="*/ 0 w 68"/>
                <a:gd name="T105" fmla="*/ 0 h 66"/>
                <a:gd name="T106" fmla="*/ 26 w 68"/>
                <a:gd name="T10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8" h="66">
                  <a:moveTo>
                    <a:pt x="26" y="0"/>
                  </a:moveTo>
                  <a:lnTo>
                    <a:pt x="26" y="10"/>
                  </a:lnTo>
                  <a:lnTo>
                    <a:pt x="30" y="4"/>
                  </a:lnTo>
                  <a:lnTo>
                    <a:pt x="34" y="2"/>
                  </a:lnTo>
                  <a:lnTo>
                    <a:pt x="40" y="0"/>
                  </a:lnTo>
                  <a:lnTo>
                    <a:pt x="44" y="0"/>
                  </a:lnTo>
                  <a:lnTo>
                    <a:pt x="50" y="0"/>
                  </a:lnTo>
                  <a:lnTo>
                    <a:pt x="54" y="2"/>
                  </a:lnTo>
                  <a:lnTo>
                    <a:pt x="58" y="6"/>
                  </a:lnTo>
                  <a:lnTo>
                    <a:pt x="60" y="10"/>
                  </a:lnTo>
                  <a:lnTo>
                    <a:pt x="60" y="14"/>
                  </a:lnTo>
                  <a:lnTo>
                    <a:pt x="60" y="20"/>
                  </a:lnTo>
                  <a:lnTo>
                    <a:pt x="62" y="26"/>
                  </a:lnTo>
                  <a:lnTo>
                    <a:pt x="62" y="50"/>
                  </a:lnTo>
                  <a:lnTo>
                    <a:pt x="62" y="56"/>
                  </a:lnTo>
                  <a:lnTo>
                    <a:pt x="62" y="60"/>
                  </a:lnTo>
                  <a:lnTo>
                    <a:pt x="64" y="62"/>
                  </a:lnTo>
                  <a:lnTo>
                    <a:pt x="68" y="62"/>
                  </a:lnTo>
                  <a:lnTo>
                    <a:pt x="68" y="66"/>
                  </a:lnTo>
                  <a:lnTo>
                    <a:pt x="36" y="66"/>
                  </a:lnTo>
                  <a:lnTo>
                    <a:pt x="36" y="62"/>
                  </a:lnTo>
                  <a:lnTo>
                    <a:pt x="38" y="62"/>
                  </a:lnTo>
                  <a:lnTo>
                    <a:pt x="40" y="58"/>
                  </a:lnTo>
                  <a:lnTo>
                    <a:pt x="42" y="56"/>
                  </a:lnTo>
                  <a:lnTo>
                    <a:pt x="42" y="50"/>
                  </a:lnTo>
                  <a:lnTo>
                    <a:pt x="42" y="22"/>
                  </a:lnTo>
                  <a:lnTo>
                    <a:pt x="42" y="16"/>
                  </a:lnTo>
                  <a:lnTo>
                    <a:pt x="40" y="12"/>
                  </a:lnTo>
                  <a:lnTo>
                    <a:pt x="40" y="10"/>
                  </a:lnTo>
                  <a:lnTo>
                    <a:pt x="38" y="10"/>
                  </a:lnTo>
                  <a:lnTo>
                    <a:pt x="38" y="8"/>
                  </a:lnTo>
                  <a:lnTo>
                    <a:pt x="36" y="8"/>
                  </a:lnTo>
                  <a:lnTo>
                    <a:pt x="32" y="10"/>
                  </a:lnTo>
                  <a:lnTo>
                    <a:pt x="28" y="12"/>
                  </a:lnTo>
                  <a:lnTo>
                    <a:pt x="26" y="18"/>
                  </a:lnTo>
                  <a:lnTo>
                    <a:pt x="26" y="50"/>
                  </a:lnTo>
                  <a:lnTo>
                    <a:pt x="26" y="56"/>
                  </a:lnTo>
                  <a:lnTo>
                    <a:pt x="26" y="60"/>
                  </a:lnTo>
                  <a:lnTo>
                    <a:pt x="28" y="62"/>
                  </a:lnTo>
                  <a:lnTo>
                    <a:pt x="32" y="62"/>
                  </a:lnTo>
                  <a:lnTo>
                    <a:pt x="32" y="66"/>
                  </a:lnTo>
                  <a:lnTo>
                    <a:pt x="0" y="66"/>
                  </a:lnTo>
                  <a:lnTo>
                    <a:pt x="0" y="62"/>
                  </a:lnTo>
                  <a:lnTo>
                    <a:pt x="2" y="62"/>
                  </a:lnTo>
                  <a:lnTo>
                    <a:pt x="4" y="60"/>
                  </a:lnTo>
                  <a:lnTo>
                    <a:pt x="6" y="56"/>
                  </a:lnTo>
                  <a:lnTo>
                    <a:pt x="6" y="50"/>
                  </a:lnTo>
                  <a:lnTo>
                    <a:pt x="6" y="16"/>
                  </a:lnTo>
                  <a:lnTo>
                    <a:pt x="6" y="10"/>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19" name="Freeform 39"/>
            <p:cNvSpPr>
              <a:spLocks noEditPoints="1"/>
            </p:cNvSpPr>
            <p:nvPr/>
          </p:nvSpPr>
          <p:spPr bwMode="auto">
            <a:xfrm>
              <a:off x="2424" y="1838"/>
              <a:ext cx="32" cy="98"/>
            </a:xfrm>
            <a:custGeom>
              <a:avLst/>
              <a:gdLst>
                <a:gd name="T0" fmla="*/ 16 w 32"/>
                <a:gd name="T1" fmla="*/ 0 h 98"/>
                <a:gd name="T2" fmla="*/ 20 w 32"/>
                <a:gd name="T3" fmla="*/ 0 h 98"/>
                <a:gd name="T4" fmla="*/ 24 w 32"/>
                <a:gd name="T5" fmla="*/ 2 h 98"/>
                <a:gd name="T6" fmla="*/ 26 w 32"/>
                <a:gd name="T7" fmla="*/ 6 h 98"/>
                <a:gd name="T8" fmla="*/ 26 w 32"/>
                <a:gd name="T9" fmla="*/ 10 h 98"/>
                <a:gd name="T10" fmla="*/ 26 w 32"/>
                <a:gd name="T11" fmla="*/ 14 h 98"/>
                <a:gd name="T12" fmla="*/ 24 w 32"/>
                <a:gd name="T13" fmla="*/ 16 h 98"/>
                <a:gd name="T14" fmla="*/ 20 w 32"/>
                <a:gd name="T15" fmla="*/ 18 h 98"/>
                <a:gd name="T16" fmla="*/ 16 w 32"/>
                <a:gd name="T17" fmla="*/ 20 h 98"/>
                <a:gd name="T18" fmla="*/ 12 w 32"/>
                <a:gd name="T19" fmla="*/ 18 h 98"/>
                <a:gd name="T20" fmla="*/ 10 w 32"/>
                <a:gd name="T21" fmla="*/ 16 h 98"/>
                <a:gd name="T22" fmla="*/ 8 w 32"/>
                <a:gd name="T23" fmla="*/ 14 h 98"/>
                <a:gd name="T24" fmla="*/ 6 w 32"/>
                <a:gd name="T25" fmla="*/ 10 h 98"/>
                <a:gd name="T26" fmla="*/ 8 w 32"/>
                <a:gd name="T27" fmla="*/ 6 h 98"/>
                <a:gd name="T28" fmla="*/ 10 w 32"/>
                <a:gd name="T29" fmla="*/ 2 h 98"/>
                <a:gd name="T30" fmla="*/ 12 w 32"/>
                <a:gd name="T31" fmla="*/ 0 h 98"/>
                <a:gd name="T32" fmla="*/ 16 w 32"/>
                <a:gd name="T33" fmla="*/ 0 h 98"/>
                <a:gd name="T34" fmla="*/ 26 w 32"/>
                <a:gd name="T35" fmla="*/ 32 h 98"/>
                <a:gd name="T36" fmla="*/ 26 w 32"/>
                <a:gd name="T37" fmla="*/ 82 h 98"/>
                <a:gd name="T38" fmla="*/ 26 w 32"/>
                <a:gd name="T39" fmla="*/ 88 h 98"/>
                <a:gd name="T40" fmla="*/ 28 w 32"/>
                <a:gd name="T41" fmla="*/ 92 h 98"/>
                <a:gd name="T42" fmla="*/ 30 w 32"/>
                <a:gd name="T43" fmla="*/ 94 h 98"/>
                <a:gd name="T44" fmla="*/ 32 w 32"/>
                <a:gd name="T45" fmla="*/ 94 h 98"/>
                <a:gd name="T46" fmla="*/ 32 w 32"/>
                <a:gd name="T47" fmla="*/ 98 h 98"/>
                <a:gd name="T48" fmla="*/ 0 w 32"/>
                <a:gd name="T49" fmla="*/ 98 h 98"/>
                <a:gd name="T50" fmla="*/ 0 w 32"/>
                <a:gd name="T51" fmla="*/ 94 h 98"/>
                <a:gd name="T52" fmla="*/ 4 w 32"/>
                <a:gd name="T53" fmla="*/ 94 h 98"/>
                <a:gd name="T54" fmla="*/ 6 w 32"/>
                <a:gd name="T55" fmla="*/ 92 h 98"/>
                <a:gd name="T56" fmla="*/ 6 w 32"/>
                <a:gd name="T57" fmla="*/ 88 h 98"/>
                <a:gd name="T58" fmla="*/ 6 w 32"/>
                <a:gd name="T59" fmla="*/ 82 h 98"/>
                <a:gd name="T60" fmla="*/ 6 w 32"/>
                <a:gd name="T61" fmla="*/ 48 h 98"/>
                <a:gd name="T62" fmla="*/ 6 w 32"/>
                <a:gd name="T63" fmla="*/ 42 h 98"/>
                <a:gd name="T64" fmla="*/ 6 w 32"/>
                <a:gd name="T65" fmla="*/ 38 h 98"/>
                <a:gd name="T66" fmla="*/ 4 w 32"/>
                <a:gd name="T67" fmla="*/ 36 h 98"/>
                <a:gd name="T68" fmla="*/ 0 w 32"/>
                <a:gd name="T69" fmla="*/ 36 h 98"/>
                <a:gd name="T70" fmla="*/ 0 w 32"/>
                <a:gd name="T71" fmla="*/ 32 h 98"/>
                <a:gd name="T72" fmla="*/ 26 w 32"/>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98">
                  <a:moveTo>
                    <a:pt x="16" y="0"/>
                  </a:moveTo>
                  <a:lnTo>
                    <a:pt x="20" y="0"/>
                  </a:lnTo>
                  <a:lnTo>
                    <a:pt x="24" y="2"/>
                  </a:lnTo>
                  <a:lnTo>
                    <a:pt x="26" y="6"/>
                  </a:lnTo>
                  <a:lnTo>
                    <a:pt x="26" y="10"/>
                  </a:lnTo>
                  <a:lnTo>
                    <a:pt x="26" y="14"/>
                  </a:lnTo>
                  <a:lnTo>
                    <a:pt x="24" y="16"/>
                  </a:lnTo>
                  <a:lnTo>
                    <a:pt x="20" y="18"/>
                  </a:lnTo>
                  <a:lnTo>
                    <a:pt x="16" y="20"/>
                  </a:lnTo>
                  <a:lnTo>
                    <a:pt x="12" y="18"/>
                  </a:lnTo>
                  <a:lnTo>
                    <a:pt x="10" y="16"/>
                  </a:lnTo>
                  <a:lnTo>
                    <a:pt x="8" y="14"/>
                  </a:lnTo>
                  <a:lnTo>
                    <a:pt x="6" y="10"/>
                  </a:lnTo>
                  <a:lnTo>
                    <a:pt x="8" y="6"/>
                  </a:lnTo>
                  <a:lnTo>
                    <a:pt x="10" y="2"/>
                  </a:lnTo>
                  <a:lnTo>
                    <a:pt x="12" y="0"/>
                  </a:lnTo>
                  <a:lnTo>
                    <a:pt x="16" y="0"/>
                  </a:lnTo>
                  <a:close/>
                  <a:moveTo>
                    <a:pt x="26" y="32"/>
                  </a:moveTo>
                  <a:lnTo>
                    <a:pt x="26" y="82"/>
                  </a:lnTo>
                  <a:lnTo>
                    <a:pt x="26" y="88"/>
                  </a:lnTo>
                  <a:lnTo>
                    <a:pt x="28" y="92"/>
                  </a:lnTo>
                  <a:lnTo>
                    <a:pt x="30" y="94"/>
                  </a:lnTo>
                  <a:lnTo>
                    <a:pt x="32" y="94"/>
                  </a:lnTo>
                  <a:lnTo>
                    <a:pt x="32" y="98"/>
                  </a:lnTo>
                  <a:lnTo>
                    <a:pt x="0" y="98"/>
                  </a:lnTo>
                  <a:lnTo>
                    <a:pt x="0" y="94"/>
                  </a:lnTo>
                  <a:lnTo>
                    <a:pt x="4" y="94"/>
                  </a:lnTo>
                  <a:lnTo>
                    <a:pt x="6" y="92"/>
                  </a:lnTo>
                  <a:lnTo>
                    <a:pt x="6" y="88"/>
                  </a:lnTo>
                  <a:lnTo>
                    <a:pt x="6" y="82"/>
                  </a:lnTo>
                  <a:lnTo>
                    <a:pt x="6" y="48"/>
                  </a:lnTo>
                  <a:lnTo>
                    <a:pt x="6" y="42"/>
                  </a:lnTo>
                  <a:lnTo>
                    <a:pt x="6" y="38"/>
                  </a:lnTo>
                  <a:lnTo>
                    <a:pt x="4" y="36"/>
                  </a:lnTo>
                  <a:lnTo>
                    <a:pt x="0" y="36"/>
                  </a:lnTo>
                  <a:lnTo>
                    <a:pt x="0" y="32"/>
                  </a:lnTo>
                  <a:lnTo>
                    <a:pt x="26" y="32"/>
                  </a:lnTo>
                  <a:close/>
                </a:path>
              </a:pathLst>
            </a:custGeom>
            <a:solidFill>
              <a:srgbClr val="1F1F1F"/>
            </a:solidFill>
            <a:ln w="0">
              <a:solidFill>
                <a:srgbClr val="1F1F1F"/>
              </a:solidFill>
              <a:prstDash val="solid"/>
              <a:round/>
              <a:headEnd/>
              <a:tailEnd/>
            </a:ln>
          </p:spPr>
          <p:txBody>
            <a:bodyPr/>
            <a:lstStyle/>
            <a:p>
              <a:endParaRPr lang="en-US"/>
            </a:p>
          </p:txBody>
        </p:sp>
        <p:sp>
          <p:nvSpPr>
            <p:cNvPr id="46120" name="Freeform 40"/>
            <p:cNvSpPr>
              <a:spLocks/>
            </p:cNvSpPr>
            <p:nvPr/>
          </p:nvSpPr>
          <p:spPr bwMode="auto">
            <a:xfrm>
              <a:off x="2466" y="1870"/>
              <a:ext cx="66" cy="66"/>
            </a:xfrm>
            <a:custGeom>
              <a:avLst/>
              <a:gdLst>
                <a:gd name="T0" fmla="*/ 24 w 66"/>
                <a:gd name="T1" fmla="*/ 0 h 66"/>
                <a:gd name="T2" fmla="*/ 24 w 66"/>
                <a:gd name="T3" fmla="*/ 10 h 66"/>
                <a:gd name="T4" fmla="*/ 30 w 66"/>
                <a:gd name="T5" fmla="*/ 4 h 66"/>
                <a:gd name="T6" fmla="*/ 34 w 66"/>
                <a:gd name="T7" fmla="*/ 2 h 66"/>
                <a:gd name="T8" fmla="*/ 38 w 66"/>
                <a:gd name="T9" fmla="*/ 0 h 66"/>
                <a:gd name="T10" fmla="*/ 44 w 66"/>
                <a:gd name="T11" fmla="*/ 0 h 66"/>
                <a:gd name="T12" fmla="*/ 50 w 66"/>
                <a:gd name="T13" fmla="*/ 0 h 66"/>
                <a:gd name="T14" fmla="*/ 54 w 66"/>
                <a:gd name="T15" fmla="*/ 2 h 66"/>
                <a:gd name="T16" fmla="*/ 58 w 66"/>
                <a:gd name="T17" fmla="*/ 6 h 66"/>
                <a:gd name="T18" fmla="*/ 60 w 66"/>
                <a:gd name="T19" fmla="*/ 10 h 66"/>
                <a:gd name="T20" fmla="*/ 60 w 66"/>
                <a:gd name="T21" fmla="*/ 14 h 66"/>
                <a:gd name="T22" fmla="*/ 60 w 66"/>
                <a:gd name="T23" fmla="*/ 20 h 66"/>
                <a:gd name="T24" fmla="*/ 60 w 66"/>
                <a:gd name="T25" fmla="*/ 26 h 66"/>
                <a:gd name="T26" fmla="*/ 60 w 66"/>
                <a:gd name="T27" fmla="*/ 50 h 66"/>
                <a:gd name="T28" fmla="*/ 60 w 66"/>
                <a:gd name="T29" fmla="*/ 56 h 66"/>
                <a:gd name="T30" fmla="*/ 62 w 66"/>
                <a:gd name="T31" fmla="*/ 60 h 66"/>
                <a:gd name="T32" fmla="*/ 64 w 66"/>
                <a:gd name="T33" fmla="*/ 62 h 66"/>
                <a:gd name="T34" fmla="*/ 66 w 66"/>
                <a:gd name="T35" fmla="*/ 62 h 66"/>
                <a:gd name="T36" fmla="*/ 66 w 66"/>
                <a:gd name="T37" fmla="*/ 66 h 66"/>
                <a:gd name="T38" fmla="*/ 36 w 66"/>
                <a:gd name="T39" fmla="*/ 66 h 66"/>
                <a:gd name="T40" fmla="*/ 36 w 66"/>
                <a:gd name="T41" fmla="*/ 62 h 66"/>
                <a:gd name="T42" fmla="*/ 38 w 66"/>
                <a:gd name="T43" fmla="*/ 62 h 66"/>
                <a:gd name="T44" fmla="*/ 40 w 66"/>
                <a:gd name="T45" fmla="*/ 58 h 66"/>
                <a:gd name="T46" fmla="*/ 40 w 66"/>
                <a:gd name="T47" fmla="*/ 56 h 66"/>
                <a:gd name="T48" fmla="*/ 42 w 66"/>
                <a:gd name="T49" fmla="*/ 50 h 66"/>
                <a:gd name="T50" fmla="*/ 42 w 66"/>
                <a:gd name="T51" fmla="*/ 22 h 66"/>
                <a:gd name="T52" fmla="*/ 42 w 66"/>
                <a:gd name="T53" fmla="*/ 16 h 66"/>
                <a:gd name="T54" fmla="*/ 40 w 66"/>
                <a:gd name="T55" fmla="*/ 12 h 66"/>
                <a:gd name="T56" fmla="*/ 40 w 66"/>
                <a:gd name="T57" fmla="*/ 10 h 66"/>
                <a:gd name="T58" fmla="*/ 38 w 66"/>
                <a:gd name="T59" fmla="*/ 10 h 66"/>
                <a:gd name="T60" fmla="*/ 38 w 66"/>
                <a:gd name="T61" fmla="*/ 8 h 66"/>
                <a:gd name="T62" fmla="*/ 36 w 66"/>
                <a:gd name="T63" fmla="*/ 8 h 66"/>
                <a:gd name="T64" fmla="*/ 32 w 66"/>
                <a:gd name="T65" fmla="*/ 10 h 66"/>
                <a:gd name="T66" fmla="*/ 28 w 66"/>
                <a:gd name="T67" fmla="*/ 12 h 66"/>
                <a:gd name="T68" fmla="*/ 24 w 66"/>
                <a:gd name="T69" fmla="*/ 18 h 66"/>
                <a:gd name="T70" fmla="*/ 24 w 66"/>
                <a:gd name="T71" fmla="*/ 50 h 66"/>
                <a:gd name="T72" fmla="*/ 26 w 66"/>
                <a:gd name="T73" fmla="*/ 56 h 66"/>
                <a:gd name="T74" fmla="*/ 26 w 66"/>
                <a:gd name="T75" fmla="*/ 60 h 66"/>
                <a:gd name="T76" fmla="*/ 28 w 66"/>
                <a:gd name="T77" fmla="*/ 62 h 66"/>
                <a:gd name="T78" fmla="*/ 30 w 66"/>
                <a:gd name="T79" fmla="*/ 62 h 66"/>
                <a:gd name="T80" fmla="*/ 30 w 66"/>
                <a:gd name="T81" fmla="*/ 66 h 66"/>
                <a:gd name="T82" fmla="*/ 0 w 66"/>
                <a:gd name="T83" fmla="*/ 66 h 66"/>
                <a:gd name="T84" fmla="*/ 0 w 66"/>
                <a:gd name="T85" fmla="*/ 62 h 66"/>
                <a:gd name="T86" fmla="*/ 2 w 66"/>
                <a:gd name="T87" fmla="*/ 62 h 66"/>
                <a:gd name="T88" fmla="*/ 4 w 66"/>
                <a:gd name="T89" fmla="*/ 60 h 66"/>
                <a:gd name="T90" fmla="*/ 4 w 66"/>
                <a:gd name="T91" fmla="*/ 56 h 66"/>
                <a:gd name="T92" fmla="*/ 6 w 66"/>
                <a:gd name="T93" fmla="*/ 50 h 66"/>
                <a:gd name="T94" fmla="*/ 6 w 66"/>
                <a:gd name="T95" fmla="*/ 16 h 66"/>
                <a:gd name="T96" fmla="*/ 4 w 66"/>
                <a:gd name="T97" fmla="*/ 10 h 66"/>
                <a:gd name="T98" fmla="*/ 4 w 66"/>
                <a:gd name="T99" fmla="*/ 6 h 66"/>
                <a:gd name="T100" fmla="*/ 2 w 66"/>
                <a:gd name="T101" fmla="*/ 4 h 66"/>
                <a:gd name="T102" fmla="*/ 0 w 66"/>
                <a:gd name="T103" fmla="*/ 4 h 66"/>
                <a:gd name="T104" fmla="*/ 0 w 66"/>
                <a:gd name="T105" fmla="*/ 0 h 66"/>
                <a:gd name="T106" fmla="*/ 24 w 66"/>
                <a:gd name="T10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6" h="66">
                  <a:moveTo>
                    <a:pt x="24" y="0"/>
                  </a:moveTo>
                  <a:lnTo>
                    <a:pt x="24" y="10"/>
                  </a:lnTo>
                  <a:lnTo>
                    <a:pt x="30" y="4"/>
                  </a:lnTo>
                  <a:lnTo>
                    <a:pt x="34" y="2"/>
                  </a:lnTo>
                  <a:lnTo>
                    <a:pt x="38" y="0"/>
                  </a:lnTo>
                  <a:lnTo>
                    <a:pt x="44" y="0"/>
                  </a:lnTo>
                  <a:lnTo>
                    <a:pt x="50" y="0"/>
                  </a:lnTo>
                  <a:lnTo>
                    <a:pt x="54" y="2"/>
                  </a:lnTo>
                  <a:lnTo>
                    <a:pt x="58" y="6"/>
                  </a:lnTo>
                  <a:lnTo>
                    <a:pt x="60" y="10"/>
                  </a:lnTo>
                  <a:lnTo>
                    <a:pt x="60" y="14"/>
                  </a:lnTo>
                  <a:lnTo>
                    <a:pt x="60" y="20"/>
                  </a:lnTo>
                  <a:lnTo>
                    <a:pt x="60" y="26"/>
                  </a:lnTo>
                  <a:lnTo>
                    <a:pt x="60" y="50"/>
                  </a:lnTo>
                  <a:lnTo>
                    <a:pt x="60" y="56"/>
                  </a:lnTo>
                  <a:lnTo>
                    <a:pt x="62" y="60"/>
                  </a:lnTo>
                  <a:lnTo>
                    <a:pt x="64" y="62"/>
                  </a:lnTo>
                  <a:lnTo>
                    <a:pt x="66" y="62"/>
                  </a:lnTo>
                  <a:lnTo>
                    <a:pt x="66" y="66"/>
                  </a:lnTo>
                  <a:lnTo>
                    <a:pt x="36" y="66"/>
                  </a:lnTo>
                  <a:lnTo>
                    <a:pt x="36" y="62"/>
                  </a:lnTo>
                  <a:lnTo>
                    <a:pt x="38" y="62"/>
                  </a:lnTo>
                  <a:lnTo>
                    <a:pt x="40" y="58"/>
                  </a:lnTo>
                  <a:lnTo>
                    <a:pt x="40" y="56"/>
                  </a:lnTo>
                  <a:lnTo>
                    <a:pt x="42" y="50"/>
                  </a:lnTo>
                  <a:lnTo>
                    <a:pt x="42" y="22"/>
                  </a:lnTo>
                  <a:lnTo>
                    <a:pt x="42" y="16"/>
                  </a:lnTo>
                  <a:lnTo>
                    <a:pt x="40" y="12"/>
                  </a:lnTo>
                  <a:lnTo>
                    <a:pt x="40" y="10"/>
                  </a:lnTo>
                  <a:lnTo>
                    <a:pt x="38" y="10"/>
                  </a:lnTo>
                  <a:lnTo>
                    <a:pt x="38" y="8"/>
                  </a:lnTo>
                  <a:lnTo>
                    <a:pt x="36" y="8"/>
                  </a:lnTo>
                  <a:lnTo>
                    <a:pt x="32" y="10"/>
                  </a:lnTo>
                  <a:lnTo>
                    <a:pt x="28" y="12"/>
                  </a:lnTo>
                  <a:lnTo>
                    <a:pt x="24" y="18"/>
                  </a:lnTo>
                  <a:lnTo>
                    <a:pt x="24" y="50"/>
                  </a:lnTo>
                  <a:lnTo>
                    <a:pt x="26" y="56"/>
                  </a:lnTo>
                  <a:lnTo>
                    <a:pt x="26" y="60"/>
                  </a:lnTo>
                  <a:lnTo>
                    <a:pt x="28" y="62"/>
                  </a:lnTo>
                  <a:lnTo>
                    <a:pt x="30" y="62"/>
                  </a:lnTo>
                  <a:lnTo>
                    <a:pt x="30" y="66"/>
                  </a:lnTo>
                  <a:lnTo>
                    <a:pt x="0" y="66"/>
                  </a:lnTo>
                  <a:lnTo>
                    <a:pt x="0" y="62"/>
                  </a:lnTo>
                  <a:lnTo>
                    <a:pt x="2" y="62"/>
                  </a:lnTo>
                  <a:lnTo>
                    <a:pt x="4" y="60"/>
                  </a:lnTo>
                  <a:lnTo>
                    <a:pt x="4" y="56"/>
                  </a:lnTo>
                  <a:lnTo>
                    <a:pt x="6" y="50"/>
                  </a:lnTo>
                  <a:lnTo>
                    <a:pt x="6" y="16"/>
                  </a:lnTo>
                  <a:lnTo>
                    <a:pt x="4" y="10"/>
                  </a:lnTo>
                  <a:lnTo>
                    <a:pt x="4" y="6"/>
                  </a:lnTo>
                  <a:lnTo>
                    <a:pt x="2" y="4"/>
                  </a:lnTo>
                  <a:lnTo>
                    <a:pt x="0" y="4"/>
                  </a:lnTo>
                  <a:lnTo>
                    <a:pt x="0" y="0"/>
                  </a:lnTo>
                  <a:lnTo>
                    <a:pt x="24" y="0"/>
                  </a:lnTo>
                  <a:close/>
                </a:path>
              </a:pathLst>
            </a:custGeom>
            <a:solidFill>
              <a:srgbClr val="1F1F1F"/>
            </a:solidFill>
            <a:ln w="0">
              <a:solidFill>
                <a:srgbClr val="1F1F1F"/>
              </a:solidFill>
              <a:prstDash val="solid"/>
              <a:round/>
              <a:headEnd/>
              <a:tailEnd/>
            </a:ln>
          </p:spPr>
          <p:txBody>
            <a:bodyPr/>
            <a:lstStyle/>
            <a:p>
              <a:endParaRPr lang="en-US"/>
            </a:p>
          </p:txBody>
        </p:sp>
        <p:sp>
          <p:nvSpPr>
            <p:cNvPr id="46121" name="Freeform 41"/>
            <p:cNvSpPr>
              <a:spLocks/>
            </p:cNvSpPr>
            <p:nvPr/>
          </p:nvSpPr>
          <p:spPr bwMode="auto">
            <a:xfrm>
              <a:off x="2542" y="1846"/>
              <a:ext cx="42" cy="90"/>
            </a:xfrm>
            <a:custGeom>
              <a:avLst/>
              <a:gdLst>
                <a:gd name="T0" fmla="*/ 28 w 42"/>
                <a:gd name="T1" fmla="*/ 0 h 90"/>
                <a:gd name="T2" fmla="*/ 28 w 42"/>
                <a:gd name="T3" fmla="*/ 24 h 90"/>
                <a:gd name="T4" fmla="*/ 42 w 42"/>
                <a:gd name="T5" fmla="*/ 24 h 90"/>
                <a:gd name="T6" fmla="*/ 42 w 42"/>
                <a:gd name="T7" fmla="*/ 32 h 90"/>
                <a:gd name="T8" fmla="*/ 28 w 42"/>
                <a:gd name="T9" fmla="*/ 32 h 90"/>
                <a:gd name="T10" fmla="*/ 28 w 42"/>
                <a:gd name="T11" fmla="*/ 70 h 90"/>
                <a:gd name="T12" fmla="*/ 28 w 42"/>
                <a:gd name="T13" fmla="*/ 76 h 90"/>
                <a:gd name="T14" fmla="*/ 28 w 42"/>
                <a:gd name="T15" fmla="*/ 78 h 90"/>
                <a:gd name="T16" fmla="*/ 28 w 42"/>
                <a:gd name="T17" fmla="*/ 80 h 90"/>
                <a:gd name="T18" fmla="*/ 30 w 42"/>
                <a:gd name="T19" fmla="*/ 80 h 90"/>
                <a:gd name="T20" fmla="*/ 32 w 42"/>
                <a:gd name="T21" fmla="*/ 82 h 90"/>
                <a:gd name="T22" fmla="*/ 32 w 42"/>
                <a:gd name="T23" fmla="*/ 82 h 90"/>
                <a:gd name="T24" fmla="*/ 36 w 42"/>
                <a:gd name="T25" fmla="*/ 80 h 90"/>
                <a:gd name="T26" fmla="*/ 40 w 42"/>
                <a:gd name="T27" fmla="*/ 76 h 90"/>
                <a:gd name="T28" fmla="*/ 42 w 42"/>
                <a:gd name="T29" fmla="*/ 78 h 90"/>
                <a:gd name="T30" fmla="*/ 38 w 42"/>
                <a:gd name="T31" fmla="*/ 84 h 90"/>
                <a:gd name="T32" fmla="*/ 34 w 42"/>
                <a:gd name="T33" fmla="*/ 88 h 90"/>
                <a:gd name="T34" fmla="*/ 30 w 42"/>
                <a:gd name="T35" fmla="*/ 90 h 90"/>
                <a:gd name="T36" fmla="*/ 24 w 42"/>
                <a:gd name="T37" fmla="*/ 90 h 90"/>
                <a:gd name="T38" fmla="*/ 18 w 42"/>
                <a:gd name="T39" fmla="*/ 90 h 90"/>
                <a:gd name="T40" fmla="*/ 14 w 42"/>
                <a:gd name="T41" fmla="*/ 88 h 90"/>
                <a:gd name="T42" fmla="*/ 10 w 42"/>
                <a:gd name="T43" fmla="*/ 84 h 90"/>
                <a:gd name="T44" fmla="*/ 10 w 42"/>
                <a:gd name="T45" fmla="*/ 80 h 90"/>
                <a:gd name="T46" fmla="*/ 8 w 42"/>
                <a:gd name="T47" fmla="*/ 78 h 90"/>
                <a:gd name="T48" fmla="*/ 8 w 42"/>
                <a:gd name="T49" fmla="*/ 72 h 90"/>
                <a:gd name="T50" fmla="*/ 8 w 42"/>
                <a:gd name="T51" fmla="*/ 66 h 90"/>
                <a:gd name="T52" fmla="*/ 8 w 42"/>
                <a:gd name="T53" fmla="*/ 32 h 90"/>
                <a:gd name="T54" fmla="*/ 0 w 42"/>
                <a:gd name="T55" fmla="*/ 32 h 90"/>
                <a:gd name="T56" fmla="*/ 0 w 42"/>
                <a:gd name="T57" fmla="*/ 30 h 90"/>
                <a:gd name="T58" fmla="*/ 8 w 42"/>
                <a:gd name="T59" fmla="*/ 24 h 90"/>
                <a:gd name="T60" fmla="*/ 14 w 42"/>
                <a:gd name="T61" fmla="*/ 16 h 90"/>
                <a:gd name="T62" fmla="*/ 20 w 42"/>
                <a:gd name="T63" fmla="*/ 8 h 90"/>
                <a:gd name="T64" fmla="*/ 26 w 42"/>
                <a:gd name="T65" fmla="*/ 0 h 90"/>
                <a:gd name="T66" fmla="*/ 28 w 42"/>
                <a:gd name="T6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 h="90">
                  <a:moveTo>
                    <a:pt x="28" y="0"/>
                  </a:moveTo>
                  <a:lnTo>
                    <a:pt x="28" y="24"/>
                  </a:lnTo>
                  <a:lnTo>
                    <a:pt x="42" y="24"/>
                  </a:lnTo>
                  <a:lnTo>
                    <a:pt x="42" y="32"/>
                  </a:lnTo>
                  <a:lnTo>
                    <a:pt x="28" y="32"/>
                  </a:lnTo>
                  <a:lnTo>
                    <a:pt x="28" y="70"/>
                  </a:lnTo>
                  <a:lnTo>
                    <a:pt x="28" y="76"/>
                  </a:lnTo>
                  <a:lnTo>
                    <a:pt x="28" y="78"/>
                  </a:lnTo>
                  <a:lnTo>
                    <a:pt x="28" y="80"/>
                  </a:lnTo>
                  <a:lnTo>
                    <a:pt x="30" y="80"/>
                  </a:lnTo>
                  <a:lnTo>
                    <a:pt x="32" y="82"/>
                  </a:lnTo>
                  <a:lnTo>
                    <a:pt x="32" y="82"/>
                  </a:lnTo>
                  <a:lnTo>
                    <a:pt x="36" y="80"/>
                  </a:lnTo>
                  <a:lnTo>
                    <a:pt x="40" y="76"/>
                  </a:lnTo>
                  <a:lnTo>
                    <a:pt x="42" y="78"/>
                  </a:lnTo>
                  <a:lnTo>
                    <a:pt x="38" y="84"/>
                  </a:lnTo>
                  <a:lnTo>
                    <a:pt x="34" y="88"/>
                  </a:lnTo>
                  <a:lnTo>
                    <a:pt x="30" y="90"/>
                  </a:lnTo>
                  <a:lnTo>
                    <a:pt x="24" y="90"/>
                  </a:lnTo>
                  <a:lnTo>
                    <a:pt x="18" y="90"/>
                  </a:lnTo>
                  <a:lnTo>
                    <a:pt x="14" y="88"/>
                  </a:lnTo>
                  <a:lnTo>
                    <a:pt x="10" y="84"/>
                  </a:lnTo>
                  <a:lnTo>
                    <a:pt x="10" y="80"/>
                  </a:lnTo>
                  <a:lnTo>
                    <a:pt x="8" y="78"/>
                  </a:lnTo>
                  <a:lnTo>
                    <a:pt x="8" y="72"/>
                  </a:lnTo>
                  <a:lnTo>
                    <a:pt x="8" y="66"/>
                  </a:lnTo>
                  <a:lnTo>
                    <a:pt x="8" y="32"/>
                  </a:lnTo>
                  <a:lnTo>
                    <a:pt x="0" y="32"/>
                  </a:lnTo>
                  <a:lnTo>
                    <a:pt x="0" y="30"/>
                  </a:lnTo>
                  <a:lnTo>
                    <a:pt x="8" y="24"/>
                  </a:lnTo>
                  <a:lnTo>
                    <a:pt x="14" y="16"/>
                  </a:lnTo>
                  <a:lnTo>
                    <a:pt x="20" y="8"/>
                  </a:lnTo>
                  <a:lnTo>
                    <a:pt x="26" y="0"/>
                  </a:lnTo>
                  <a:lnTo>
                    <a:pt x="28" y="0"/>
                  </a:lnTo>
                  <a:close/>
                </a:path>
              </a:pathLst>
            </a:custGeom>
            <a:solidFill>
              <a:srgbClr val="1F1F1F"/>
            </a:solidFill>
            <a:ln w="0">
              <a:solidFill>
                <a:srgbClr val="1F1F1F"/>
              </a:solidFill>
              <a:prstDash val="solid"/>
              <a:round/>
              <a:headEnd/>
              <a:tailEnd/>
            </a:ln>
          </p:spPr>
          <p:txBody>
            <a:bodyPr/>
            <a:lstStyle/>
            <a:p>
              <a:endParaRPr lang="en-US"/>
            </a:p>
          </p:txBody>
        </p:sp>
        <p:sp>
          <p:nvSpPr>
            <p:cNvPr id="46122" name="Freeform 42"/>
            <p:cNvSpPr>
              <a:spLocks noEditPoints="1"/>
            </p:cNvSpPr>
            <p:nvPr/>
          </p:nvSpPr>
          <p:spPr bwMode="auto">
            <a:xfrm>
              <a:off x="2590" y="1870"/>
              <a:ext cx="58" cy="66"/>
            </a:xfrm>
            <a:custGeom>
              <a:avLst/>
              <a:gdLst>
                <a:gd name="T0" fmla="*/ 58 w 58"/>
                <a:gd name="T1" fmla="*/ 30 h 66"/>
                <a:gd name="T2" fmla="*/ 20 w 58"/>
                <a:gd name="T3" fmla="*/ 30 h 66"/>
                <a:gd name="T4" fmla="*/ 22 w 58"/>
                <a:gd name="T5" fmla="*/ 38 h 66"/>
                <a:gd name="T6" fmla="*/ 24 w 58"/>
                <a:gd name="T7" fmla="*/ 44 h 66"/>
                <a:gd name="T8" fmla="*/ 28 w 58"/>
                <a:gd name="T9" fmla="*/ 50 h 66"/>
                <a:gd name="T10" fmla="*/ 32 w 58"/>
                <a:gd name="T11" fmla="*/ 54 h 66"/>
                <a:gd name="T12" fmla="*/ 40 w 58"/>
                <a:gd name="T13" fmla="*/ 54 h 66"/>
                <a:gd name="T14" fmla="*/ 44 w 58"/>
                <a:gd name="T15" fmla="*/ 54 h 66"/>
                <a:gd name="T16" fmla="*/ 48 w 58"/>
                <a:gd name="T17" fmla="*/ 52 h 66"/>
                <a:gd name="T18" fmla="*/ 52 w 58"/>
                <a:gd name="T19" fmla="*/ 50 h 66"/>
                <a:gd name="T20" fmla="*/ 56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2 w 58"/>
                <a:gd name="T37" fmla="*/ 60 h 66"/>
                <a:gd name="T38" fmla="*/ 6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40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8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2" y="38"/>
                  </a:lnTo>
                  <a:lnTo>
                    <a:pt x="24" y="44"/>
                  </a:lnTo>
                  <a:lnTo>
                    <a:pt x="28" y="50"/>
                  </a:lnTo>
                  <a:lnTo>
                    <a:pt x="32" y="54"/>
                  </a:lnTo>
                  <a:lnTo>
                    <a:pt x="40" y="54"/>
                  </a:lnTo>
                  <a:lnTo>
                    <a:pt x="44" y="54"/>
                  </a:lnTo>
                  <a:lnTo>
                    <a:pt x="48" y="52"/>
                  </a:lnTo>
                  <a:lnTo>
                    <a:pt x="52" y="50"/>
                  </a:lnTo>
                  <a:lnTo>
                    <a:pt x="56" y="44"/>
                  </a:lnTo>
                  <a:lnTo>
                    <a:pt x="58" y="46"/>
                  </a:lnTo>
                  <a:lnTo>
                    <a:pt x="52" y="56"/>
                  </a:lnTo>
                  <a:lnTo>
                    <a:pt x="46" y="62"/>
                  </a:lnTo>
                  <a:lnTo>
                    <a:pt x="38" y="66"/>
                  </a:lnTo>
                  <a:lnTo>
                    <a:pt x="30" y="66"/>
                  </a:lnTo>
                  <a:lnTo>
                    <a:pt x="22" y="66"/>
                  </a:lnTo>
                  <a:lnTo>
                    <a:pt x="16" y="64"/>
                  </a:lnTo>
                  <a:lnTo>
                    <a:pt x="12" y="60"/>
                  </a:lnTo>
                  <a:lnTo>
                    <a:pt x="6"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40" y="14"/>
                  </a:lnTo>
                  <a:lnTo>
                    <a:pt x="38" y="12"/>
                  </a:lnTo>
                  <a:lnTo>
                    <a:pt x="36" y="8"/>
                  </a:lnTo>
                  <a:lnTo>
                    <a:pt x="34" y="4"/>
                  </a:lnTo>
                  <a:lnTo>
                    <a:pt x="32" y="4"/>
                  </a:lnTo>
                  <a:lnTo>
                    <a:pt x="30" y="4"/>
                  </a:lnTo>
                  <a:lnTo>
                    <a:pt x="28"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6123" name="Freeform 43"/>
            <p:cNvSpPr>
              <a:spLocks/>
            </p:cNvSpPr>
            <p:nvPr/>
          </p:nvSpPr>
          <p:spPr bwMode="auto">
            <a:xfrm>
              <a:off x="2658" y="1870"/>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4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2 h 66"/>
                <a:gd name="T44" fmla="*/ 32 w 56"/>
                <a:gd name="T45" fmla="*/ 14 h 66"/>
                <a:gd name="T46" fmla="*/ 30 w 56"/>
                <a:gd name="T47" fmla="*/ 16 h 66"/>
                <a:gd name="T48" fmla="*/ 28 w 56"/>
                <a:gd name="T49" fmla="*/ 20 h 66"/>
                <a:gd name="T50" fmla="*/ 26 w 56"/>
                <a:gd name="T51" fmla="*/ 28 h 66"/>
                <a:gd name="T52" fmla="*/ 26 w 56"/>
                <a:gd name="T53" fmla="*/ 34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0 h 66"/>
                <a:gd name="T66" fmla="*/ 30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4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4" y="18"/>
                  </a:lnTo>
                  <a:lnTo>
                    <a:pt x="40" y="16"/>
                  </a:lnTo>
                  <a:lnTo>
                    <a:pt x="38" y="14"/>
                  </a:lnTo>
                  <a:lnTo>
                    <a:pt x="38" y="14"/>
                  </a:lnTo>
                  <a:lnTo>
                    <a:pt x="36" y="12"/>
                  </a:lnTo>
                  <a:lnTo>
                    <a:pt x="36" y="12"/>
                  </a:lnTo>
                  <a:lnTo>
                    <a:pt x="34" y="12"/>
                  </a:lnTo>
                  <a:lnTo>
                    <a:pt x="32" y="14"/>
                  </a:lnTo>
                  <a:lnTo>
                    <a:pt x="30" y="16"/>
                  </a:lnTo>
                  <a:lnTo>
                    <a:pt x="28" y="20"/>
                  </a:lnTo>
                  <a:lnTo>
                    <a:pt x="26" y="28"/>
                  </a:lnTo>
                  <a:lnTo>
                    <a:pt x="26" y="34"/>
                  </a:lnTo>
                  <a:lnTo>
                    <a:pt x="26" y="50"/>
                  </a:lnTo>
                  <a:lnTo>
                    <a:pt x="26" y="54"/>
                  </a:lnTo>
                  <a:lnTo>
                    <a:pt x="26" y="56"/>
                  </a:lnTo>
                  <a:lnTo>
                    <a:pt x="26" y="58"/>
                  </a:lnTo>
                  <a:lnTo>
                    <a:pt x="26" y="60"/>
                  </a:lnTo>
                  <a:lnTo>
                    <a:pt x="28" y="60"/>
                  </a:lnTo>
                  <a:lnTo>
                    <a:pt x="30"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4"/>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24" name="Freeform 44"/>
            <p:cNvSpPr>
              <a:spLocks/>
            </p:cNvSpPr>
            <p:nvPr/>
          </p:nvSpPr>
          <p:spPr bwMode="auto">
            <a:xfrm>
              <a:off x="2720" y="1838"/>
              <a:ext cx="54" cy="98"/>
            </a:xfrm>
            <a:custGeom>
              <a:avLst/>
              <a:gdLst>
                <a:gd name="T0" fmla="*/ 30 w 54"/>
                <a:gd name="T1" fmla="*/ 40 h 98"/>
                <a:gd name="T2" fmla="*/ 30 w 54"/>
                <a:gd name="T3" fmla="*/ 82 h 98"/>
                <a:gd name="T4" fmla="*/ 30 w 54"/>
                <a:gd name="T5" fmla="*/ 88 h 98"/>
                <a:gd name="T6" fmla="*/ 30 w 54"/>
                <a:gd name="T7" fmla="*/ 92 h 98"/>
                <a:gd name="T8" fmla="*/ 34 w 54"/>
                <a:gd name="T9" fmla="*/ 94 h 98"/>
                <a:gd name="T10" fmla="*/ 38 w 54"/>
                <a:gd name="T11" fmla="*/ 94 h 98"/>
                <a:gd name="T12" fmla="*/ 38 w 54"/>
                <a:gd name="T13" fmla="*/ 98 h 98"/>
                <a:gd name="T14" fmla="*/ 0 w 54"/>
                <a:gd name="T15" fmla="*/ 98 h 98"/>
                <a:gd name="T16" fmla="*/ 0 w 54"/>
                <a:gd name="T17" fmla="*/ 94 h 98"/>
                <a:gd name="T18" fmla="*/ 4 w 54"/>
                <a:gd name="T19" fmla="*/ 94 h 98"/>
                <a:gd name="T20" fmla="*/ 6 w 54"/>
                <a:gd name="T21" fmla="*/ 92 h 98"/>
                <a:gd name="T22" fmla="*/ 8 w 54"/>
                <a:gd name="T23" fmla="*/ 92 h 98"/>
                <a:gd name="T24" fmla="*/ 8 w 54"/>
                <a:gd name="T25" fmla="*/ 90 h 98"/>
                <a:gd name="T26" fmla="*/ 10 w 54"/>
                <a:gd name="T27" fmla="*/ 88 h 98"/>
                <a:gd name="T28" fmla="*/ 10 w 54"/>
                <a:gd name="T29" fmla="*/ 82 h 98"/>
                <a:gd name="T30" fmla="*/ 10 w 54"/>
                <a:gd name="T31" fmla="*/ 40 h 98"/>
                <a:gd name="T32" fmla="*/ 0 w 54"/>
                <a:gd name="T33" fmla="*/ 40 h 98"/>
                <a:gd name="T34" fmla="*/ 0 w 54"/>
                <a:gd name="T35" fmla="*/ 32 h 98"/>
                <a:gd name="T36" fmla="*/ 10 w 54"/>
                <a:gd name="T37" fmla="*/ 32 h 98"/>
                <a:gd name="T38" fmla="*/ 10 w 54"/>
                <a:gd name="T39" fmla="*/ 28 h 98"/>
                <a:gd name="T40" fmla="*/ 10 w 54"/>
                <a:gd name="T41" fmla="*/ 24 h 98"/>
                <a:gd name="T42" fmla="*/ 10 w 54"/>
                <a:gd name="T43" fmla="*/ 18 h 98"/>
                <a:gd name="T44" fmla="*/ 12 w 54"/>
                <a:gd name="T45" fmla="*/ 12 h 98"/>
                <a:gd name="T46" fmla="*/ 18 w 54"/>
                <a:gd name="T47" fmla="*/ 6 h 98"/>
                <a:gd name="T48" fmla="*/ 22 w 54"/>
                <a:gd name="T49" fmla="*/ 2 h 98"/>
                <a:gd name="T50" fmla="*/ 30 w 54"/>
                <a:gd name="T51" fmla="*/ 0 h 98"/>
                <a:gd name="T52" fmla="*/ 38 w 54"/>
                <a:gd name="T53" fmla="*/ 0 h 98"/>
                <a:gd name="T54" fmla="*/ 44 w 54"/>
                <a:gd name="T55" fmla="*/ 0 h 98"/>
                <a:gd name="T56" fmla="*/ 50 w 54"/>
                <a:gd name="T57" fmla="*/ 4 h 98"/>
                <a:gd name="T58" fmla="*/ 52 w 54"/>
                <a:gd name="T59" fmla="*/ 6 h 98"/>
                <a:gd name="T60" fmla="*/ 54 w 54"/>
                <a:gd name="T61" fmla="*/ 10 h 98"/>
                <a:gd name="T62" fmla="*/ 54 w 54"/>
                <a:gd name="T63" fmla="*/ 14 h 98"/>
                <a:gd name="T64" fmla="*/ 52 w 54"/>
                <a:gd name="T65" fmla="*/ 16 h 98"/>
                <a:gd name="T66" fmla="*/ 48 w 54"/>
                <a:gd name="T67" fmla="*/ 18 h 98"/>
                <a:gd name="T68" fmla="*/ 44 w 54"/>
                <a:gd name="T69" fmla="*/ 20 h 98"/>
                <a:gd name="T70" fmla="*/ 42 w 54"/>
                <a:gd name="T71" fmla="*/ 18 h 98"/>
                <a:gd name="T72" fmla="*/ 38 w 54"/>
                <a:gd name="T73" fmla="*/ 18 h 98"/>
                <a:gd name="T74" fmla="*/ 38 w 54"/>
                <a:gd name="T75" fmla="*/ 14 h 98"/>
                <a:gd name="T76" fmla="*/ 36 w 54"/>
                <a:gd name="T77" fmla="*/ 12 h 98"/>
                <a:gd name="T78" fmla="*/ 36 w 54"/>
                <a:gd name="T79" fmla="*/ 12 h 98"/>
                <a:gd name="T80" fmla="*/ 36 w 54"/>
                <a:gd name="T81" fmla="*/ 10 h 98"/>
                <a:gd name="T82" fmla="*/ 36 w 54"/>
                <a:gd name="T83" fmla="*/ 8 h 98"/>
                <a:gd name="T84" fmla="*/ 36 w 54"/>
                <a:gd name="T85" fmla="*/ 8 h 98"/>
                <a:gd name="T86" fmla="*/ 36 w 54"/>
                <a:gd name="T87" fmla="*/ 6 h 98"/>
                <a:gd name="T88" fmla="*/ 36 w 54"/>
                <a:gd name="T89" fmla="*/ 6 h 98"/>
                <a:gd name="T90" fmla="*/ 34 w 54"/>
                <a:gd name="T91" fmla="*/ 4 h 98"/>
                <a:gd name="T92" fmla="*/ 34 w 54"/>
                <a:gd name="T93" fmla="*/ 4 h 98"/>
                <a:gd name="T94" fmla="*/ 32 w 54"/>
                <a:gd name="T95" fmla="*/ 4 h 98"/>
                <a:gd name="T96" fmla="*/ 30 w 54"/>
                <a:gd name="T97" fmla="*/ 6 h 98"/>
                <a:gd name="T98" fmla="*/ 30 w 54"/>
                <a:gd name="T99" fmla="*/ 8 h 98"/>
                <a:gd name="T100" fmla="*/ 30 w 54"/>
                <a:gd name="T101" fmla="*/ 12 h 98"/>
                <a:gd name="T102" fmla="*/ 30 w 54"/>
                <a:gd name="T103" fmla="*/ 24 h 98"/>
                <a:gd name="T104" fmla="*/ 30 w 54"/>
                <a:gd name="T105" fmla="*/ 32 h 98"/>
                <a:gd name="T106" fmla="*/ 38 w 54"/>
                <a:gd name="T107" fmla="*/ 32 h 98"/>
                <a:gd name="T108" fmla="*/ 38 w 54"/>
                <a:gd name="T109" fmla="*/ 40 h 98"/>
                <a:gd name="T110" fmla="*/ 30 w 54"/>
                <a:gd name="T111" fmla="*/ 4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4" h="98">
                  <a:moveTo>
                    <a:pt x="30" y="40"/>
                  </a:moveTo>
                  <a:lnTo>
                    <a:pt x="30" y="82"/>
                  </a:lnTo>
                  <a:lnTo>
                    <a:pt x="30" y="88"/>
                  </a:lnTo>
                  <a:lnTo>
                    <a:pt x="30" y="92"/>
                  </a:lnTo>
                  <a:lnTo>
                    <a:pt x="34" y="94"/>
                  </a:lnTo>
                  <a:lnTo>
                    <a:pt x="38" y="94"/>
                  </a:lnTo>
                  <a:lnTo>
                    <a:pt x="38" y="98"/>
                  </a:lnTo>
                  <a:lnTo>
                    <a:pt x="0" y="98"/>
                  </a:lnTo>
                  <a:lnTo>
                    <a:pt x="0" y="94"/>
                  </a:lnTo>
                  <a:lnTo>
                    <a:pt x="4" y="94"/>
                  </a:lnTo>
                  <a:lnTo>
                    <a:pt x="6" y="92"/>
                  </a:lnTo>
                  <a:lnTo>
                    <a:pt x="8" y="92"/>
                  </a:lnTo>
                  <a:lnTo>
                    <a:pt x="8" y="90"/>
                  </a:lnTo>
                  <a:lnTo>
                    <a:pt x="10" y="88"/>
                  </a:lnTo>
                  <a:lnTo>
                    <a:pt x="10" y="82"/>
                  </a:lnTo>
                  <a:lnTo>
                    <a:pt x="10" y="40"/>
                  </a:lnTo>
                  <a:lnTo>
                    <a:pt x="0" y="40"/>
                  </a:lnTo>
                  <a:lnTo>
                    <a:pt x="0" y="32"/>
                  </a:lnTo>
                  <a:lnTo>
                    <a:pt x="10" y="32"/>
                  </a:lnTo>
                  <a:lnTo>
                    <a:pt x="10" y="28"/>
                  </a:lnTo>
                  <a:lnTo>
                    <a:pt x="10" y="24"/>
                  </a:lnTo>
                  <a:lnTo>
                    <a:pt x="10" y="18"/>
                  </a:lnTo>
                  <a:lnTo>
                    <a:pt x="12" y="12"/>
                  </a:lnTo>
                  <a:lnTo>
                    <a:pt x="18" y="6"/>
                  </a:lnTo>
                  <a:lnTo>
                    <a:pt x="22" y="2"/>
                  </a:lnTo>
                  <a:lnTo>
                    <a:pt x="30" y="0"/>
                  </a:lnTo>
                  <a:lnTo>
                    <a:pt x="38" y="0"/>
                  </a:lnTo>
                  <a:lnTo>
                    <a:pt x="44" y="0"/>
                  </a:lnTo>
                  <a:lnTo>
                    <a:pt x="50" y="4"/>
                  </a:lnTo>
                  <a:lnTo>
                    <a:pt x="52" y="6"/>
                  </a:lnTo>
                  <a:lnTo>
                    <a:pt x="54" y="10"/>
                  </a:lnTo>
                  <a:lnTo>
                    <a:pt x="54" y="14"/>
                  </a:lnTo>
                  <a:lnTo>
                    <a:pt x="52" y="16"/>
                  </a:lnTo>
                  <a:lnTo>
                    <a:pt x="48" y="18"/>
                  </a:lnTo>
                  <a:lnTo>
                    <a:pt x="44" y="20"/>
                  </a:lnTo>
                  <a:lnTo>
                    <a:pt x="42" y="18"/>
                  </a:lnTo>
                  <a:lnTo>
                    <a:pt x="38" y="18"/>
                  </a:lnTo>
                  <a:lnTo>
                    <a:pt x="38" y="14"/>
                  </a:lnTo>
                  <a:lnTo>
                    <a:pt x="36" y="12"/>
                  </a:lnTo>
                  <a:lnTo>
                    <a:pt x="36" y="12"/>
                  </a:lnTo>
                  <a:lnTo>
                    <a:pt x="36" y="10"/>
                  </a:lnTo>
                  <a:lnTo>
                    <a:pt x="36" y="8"/>
                  </a:lnTo>
                  <a:lnTo>
                    <a:pt x="36" y="8"/>
                  </a:lnTo>
                  <a:lnTo>
                    <a:pt x="36" y="6"/>
                  </a:lnTo>
                  <a:lnTo>
                    <a:pt x="36" y="6"/>
                  </a:lnTo>
                  <a:lnTo>
                    <a:pt x="34" y="4"/>
                  </a:lnTo>
                  <a:lnTo>
                    <a:pt x="34" y="4"/>
                  </a:lnTo>
                  <a:lnTo>
                    <a:pt x="32" y="4"/>
                  </a:lnTo>
                  <a:lnTo>
                    <a:pt x="30" y="6"/>
                  </a:lnTo>
                  <a:lnTo>
                    <a:pt x="30" y="8"/>
                  </a:lnTo>
                  <a:lnTo>
                    <a:pt x="30" y="12"/>
                  </a:lnTo>
                  <a:lnTo>
                    <a:pt x="30" y="24"/>
                  </a:lnTo>
                  <a:lnTo>
                    <a:pt x="30" y="32"/>
                  </a:lnTo>
                  <a:lnTo>
                    <a:pt x="38" y="32"/>
                  </a:lnTo>
                  <a:lnTo>
                    <a:pt x="38" y="40"/>
                  </a:lnTo>
                  <a:lnTo>
                    <a:pt x="30" y="40"/>
                  </a:lnTo>
                  <a:close/>
                </a:path>
              </a:pathLst>
            </a:custGeom>
            <a:solidFill>
              <a:srgbClr val="1F1F1F"/>
            </a:solidFill>
            <a:ln w="0">
              <a:solidFill>
                <a:srgbClr val="1F1F1F"/>
              </a:solidFill>
              <a:prstDash val="solid"/>
              <a:round/>
              <a:headEnd/>
              <a:tailEnd/>
            </a:ln>
          </p:spPr>
          <p:txBody>
            <a:bodyPr/>
            <a:lstStyle/>
            <a:p>
              <a:endParaRPr lang="en-US"/>
            </a:p>
          </p:txBody>
        </p:sp>
        <p:sp>
          <p:nvSpPr>
            <p:cNvPr id="46125" name="Freeform 45"/>
            <p:cNvSpPr>
              <a:spLocks noEditPoints="1"/>
            </p:cNvSpPr>
            <p:nvPr/>
          </p:nvSpPr>
          <p:spPr bwMode="auto">
            <a:xfrm>
              <a:off x="2768" y="1870"/>
              <a:ext cx="58" cy="66"/>
            </a:xfrm>
            <a:custGeom>
              <a:avLst/>
              <a:gdLst>
                <a:gd name="T0" fmla="*/ 58 w 58"/>
                <a:gd name="T1" fmla="*/ 30 h 66"/>
                <a:gd name="T2" fmla="*/ 20 w 58"/>
                <a:gd name="T3" fmla="*/ 30 h 66"/>
                <a:gd name="T4" fmla="*/ 20 w 58"/>
                <a:gd name="T5" fmla="*/ 38 h 66"/>
                <a:gd name="T6" fmla="*/ 24 w 58"/>
                <a:gd name="T7" fmla="*/ 44 h 66"/>
                <a:gd name="T8" fmla="*/ 28 w 58"/>
                <a:gd name="T9" fmla="*/ 50 h 66"/>
                <a:gd name="T10" fmla="*/ 32 w 58"/>
                <a:gd name="T11" fmla="*/ 54 h 66"/>
                <a:gd name="T12" fmla="*/ 40 w 58"/>
                <a:gd name="T13" fmla="*/ 54 h 66"/>
                <a:gd name="T14" fmla="*/ 44 w 58"/>
                <a:gd name="T15" fmla="*/ 54 h 66"/>
                <a:gd name="T16" fmla="*/ 48 w 58"/>
                <a:gd name="T17" fmla="*/ 52 h 66"/>
                <a:gd name="T18" fmla="*/ 50 w 58"/>
                <a:gd name="T19" fmla="*/ 50 h 66"/>
                <a:gd name="T20" fmla="*/ 54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0 w 58"/>
                <a:gd name="T37" fmla="*/ 60 h 66"/>
                <a:gd name="T38" fmla="*/ 6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38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6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0" y="38"/>
                  </a:lnTo>
                  <a:lnTo>
                    <a:pt x="24" y="44"/>
                  </a:lnTo>
                  <a:lnTo>
                    <a:pt x="28" y="50"/>
                  </a:lnTo>
                  <a:lnTo>
                    <a:pt x="32" y="54"/>
                  </a:lnTo>
                  <a:lnTo>
                    <a:pt x="40" y="54"/>
                  </a:lnTo>
                  <a:lnTo>
                    <a:pt x="44" y="54"/>
                  </a:lnTo>
                  <a:lnTo>
                    <a:pt x="48" y="52"/>
                  </a:lnTo>
                  <a:lnTo>
                    <a:pt x="50" y="50"/>
                  </a:lnTo>
                  <a:lnTo>
                    <a:pt x="54" y="44"/>
                  </a:lnTo>
                  <a:lnTo>
                    <a:pt x="58" y="46"/>
                  </a:lnTo>
                  <a:lnTo>
                    <a:pt x="52" y="56"/>
                  </a:lnTo>
                  <a:lnTo>
                    <a:pt x="46" y="62"/>
                  </a:lnTo>
                  <a:lnTo>
                    <a:pt x="38" y="66"/>
                  </a:lnTo>
                  <a:lnTo>
                    <a:pt x="30" y="66"/>
                  </a:lnTo>
                  <a:lnTo>
                    <a:pt x="22" y="66"/>
                  </a:lnTo>
                  <a:lnTo>
                    <a:pt x="16" y="64"/>
                  </a:lnTo>
                  <a:lnTo>
                    <a:pt x="10" y="60"/>
                  </a:lnTo>
                  <a:lnTo>
                    <a:pt x="6"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38" y="14"/>
                  </a:lnTo>
                  <a:lnTo>
                    <a:pt x="38" y="12"/>
                  </a:lnTo>
                  <a:lnTo>
                    <a:pt x="36" y="8"/>
                  </a:lnTo>
                  <a:lnTo>
                    <a:pt x="34" y="4"/>
                  </a:lnTo>
                  <a:lnTo>
                    <a:pt x="32" y="4"/>
                  </a:lnTo>
                  <a:lnTo>
                    <a:pt x="30" y="4"/>
                  </a:lnTo>
                  <a:lnTo>
                    <a:pt x="26"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6126" name="Freeform 46"/>
            <p:cNvSpPr>
              <a:spLocks/>
            </p:cNvSpPr>
            <p:nvPr/>
          </p:nvSpPr>
          <p:spPr bwMode="auto">
            <a:xfrm>
              <a:off x="2836" y="1870"/>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2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2 h 66"/>
                <a:gd name="T44" fmla="*/ 32 w 56"/>
                <a:gd name="T45" fmla="*/ 14 h 66"/>
                <a:gd name="T46" fmla="*/ 30 w 56"/>
                <a:gd name="T47" fmla="*/ 16 h 66"/>
                <a:gd name="T48" fmla="*/ 28 w 56"/>
                <a:gd name="T49" fmla="*/ 20 h 66"/>
                <a:gd name="T50" fmla="*/ 26 w 56"/>
                <a:gd name="T51" fmla="*/ 28 h 66"/>
                <a:gd name="T52" fmla="*/ 26 w 56"/>
                <a:gd name="T53" fmla="*/ 34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0 h 66"/>
                <a:gd name="T66" fmla="*/ 28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4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2" y="18"/>
                  </a:lnTo>
                  <a:lnTo>
                    <a:pt x="40" y="16"/>
                  </a:lnTo>
                  <a:lnTo>
                    <a:pt x="38" y="14"/>
                  </a:lnTo>
                  <a:lnTo>
                    <a:pt x="38" y="14"/>
                  </a:lnTo>
                  <a:lnTo>
                    <a:pt x="36" y="12"/>
                  </a:lnTo>
                  <a:lnTo>
                    <a:pt x="36" y="12"/>
                  </a:lnTo>
                  <a:lnTo>
                    <a:pt x="34" y="12"/>
                  </a:lnTo>
                  <a:lnTo>
                    <a:pt x="32" y="14"/>
                  </a:lnTo>
                  <a:lnTo>
                    <a:pt x="30" y="16"/>
                  </a:lnTo>
                  <a:lnTo>
                    <a:pt x="28" y="20"/>
                  </a:lnTo>
                  <a:lnTo>
                    <a:pt x="26" y="28"/>
                  </a:lnTo>
                  <a:lnTo>
                    <a:pt x="26" y="34"/>
                  </a:lnTo>
                  <a:lnTo>
                    <a:pt x="26" y="50"/>
                  </a:lnTo>
                  <a:lnTo>
                    <a:pt x="26" y="54"/>
                  </a:lnTo>
                  <a:lnTo>
                    <a:pt x="26" y="56"/>
                  </a:lnTo>
                  <a:lnTo>
                    <a:pt x="26" y="58"/>
                  </a:lnTo>
                  <a:lnTo>
                    <a:pt x="26" y="60"/>
                  </a:lnTo>
                  <a:lnTo>
                    <a:pt x="28" y="60"/>
                  </a:lnTo>
                  <a:lnTo>
                    <a:pt x="28"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4"/>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27" name="Freeform 47"/>
            <p:cNvSpPr>
              <a:spLocks noEditPoints="1"/>
            </p:cNvSpPr>
            <p:nvPr/>
          </p:nvSpPr>
          <p:spPr bwMode="auto">
            <a:xfrm>
              <a:off x="2896" y="1870"/>
              <a:ext cx="64" cy="66"/>
            </a:xfrm>
            <a:custGeom>
              <a:avLst/>
              <a:gdLst>
                <a:gd name="T0" fmla="*/ 32 w 64"/>
                <a:gd name="T1" fmla="*/ 0 h 66"/>
                <a:gd name="T2" fmla="*/ 40 w 64"/>
                <a:gd name="T3" fmla="*/ 0 h 66"/>
                <a:gd name="T4" fmla="*/ 48 w 64"/>
                <a:gd name="T5" fmla="*/ 4 h 66"/>
                <a:gd name="T6" fmla="*/ 56 w 64"/>
                <a:gd name="T7" fmla="*/ 8 h 66"/>
                <a:gd name="T8" fmla="*/ 60 w 64"/>
                <a:gd name="T9" fmla="*/ 16 h 66"/>
                <a:gd name="T10" fmla="*/ 62 w 64"/>
                <a:gd name="T11" fmla="*/ 24 h 66"/>
                <a:gd name="T12" fmla="*/ 64 w 64"/>
                <a:gd name="T13" fmla="*/ 32 h 66"/>
                <a:gd name="T14" fmla="*/ 62 w 64"/>
                <a:gd name="T15" fmla="*/ 42 h 66"/>
                <a:gd name="T16" fmla="*/ 60 w 64"/>
                <a:gd name="T17" fmla="*/ 48 h 66"/>
                <a:gd name="T18" fmla="*/ 56 w 64"/>
                <a:gd name="T19" fmla="*/ 56 h 66"/>
                <a:gd name="T20" fmla="*/ 50 w 64"/>
                <a:gd name="T21" fmla="*/ 62 h 66"/>
                <a:gd name="T22" fmla="*/ 42 w 64"/>
                <a:gd name="T23" fmla="*/ 66 h 66"/>
                <a:gd name="T24" fmla="*/ 32 w 64"/>
                <a:gd name="T25" fmla="*/ 66 h 66"/>
                <a:gd name="T26" fmla="*/ 24 w 64"/>
                <a:gd name="T27" fmla="*/ 66 h 66"/>
                <a:gd name="T28" fmla="*/ 16 w 64"/>
                <a:gd name="T29" fmla="*/ 62 h 66"/>
                <a:gd name="T30" fmla="*/ 8 w 64"/>
                <a:gd name="T31" fmla="*/ 56 h 66"/>
                <a:gd name="T32" fmla="*/ 4 w 64"/>
                <a:gd name="T33" fmla="*/ 50 h 66"/>
                <a:gd name="T34" fmla="*/ 2 w 64"/>
                <a:gd name="T35" fmla="*/ 42 h 66"/>
                <a:gd name="T36" fmla="*/ 0 w 64"/>
                <a:gd name="T37" fmla="*/ 34 h 66"/>
                <a:gd name="T38" fmla="*/ 2 w 64"/>
                <a:gd name="T39" fmla="*/ 24 h 66"/>
                <a:gd name="T40" fmla="*/ 4 w 64"/>
                <a:gd name="T41" fmla="*/ 16 h 66"/>
                <a:gd name="T42" fmla="*/ 10 w 64"/>
                <a:gd name="T43" fmla="*/ 10 h 66"/>
                <a:gd name="T44" fmla="*/ 16 w 64"/>
                <a:gd name="T45" fmla="*/ 4 h 66"/>
                <a:gd name="T46" fmla="*/ 24 w 64"/>
                <a:gd name="T47" fmla="*/ 0 h 66"/>
                <a:gd name="T48" fmla="*/ 32 w 64"/>
                <a:gd name="T49" fmla="*/ 0 h 66"/>
                <a:gd name="T50" fmla="*/ 32 w 64"/>
                <a:gd name="T51" fmla="*/ 4 h 66"/>
                <a:gd name="T52" fmla="*/ 28 w 64"/>
                <a:gd name="T53" fmla="*/ 4 h 66"/>
                <a:gd name="T54" fmla="*/ 26 w 64"/>
                <a:gd name="T55" fmla="*/ 6 h 66"/>
                <a:gd name="T56" fmla="*/ 22 w 64"/>
                <a:gd name="T57" fmla="*/ 10 h 66"/>
                <a:gd name="T58" fmla="*/ 22 w 64"/>
                <a:gd name="T59" fmla="*/ 16 h 66"/>
                <a:gd name="T60" fmla="*/ 20 w 64"/>
                <a:gd name="T61" fmla="*/ 26 h 66"/>
                <a:gd name="T62" fmla="*/ 20 w 64"/>
                <a:gd name="T63" fmla="*/ 38 h 66"/>
                <a:gd name="T64" fmla="*/ 20 w 64"/>
                <a:gd name="T65" fmla="*/ 46 h 66"/>
                <a:gd name="T66" fmla="*/ 22 w 64"/>
                <a:gd name="T67" fmla="*/ 52 h 66"/>
                <a:gd name="T68" fmla="*/ 22 w 64"/>
                <a:gd name="T69" fmla="*/ 56 h 66"/>
                <a:gd name="T70" fmla="*/ 26 w 64"/>
                <a:gd name="T71" fmla="*/ 60 h 66"/>
                <a:gd name="T72" fmla="*/ 28 w 64"/>
                <a:gd name="T73" fmla="*/ 62 h 66"/>
                <a:gd name="T74" fmla="*/ 32 w 64"/>
                <a:gd name="T75" fmla="*/ 62 h 66"/>
                <a:gd name="T76" fmla="*/ 36 w 64"/>
                <a:gd name="T77" fmla="*/ 62 h 66"/>
                <a:gd name="T78" fmla="*/ 38 w 64"/>
                <a:gd name="T79" fmla="*/ 60 h 66"/>
                <a:gd name="T80" fmla="*/ 42 w 64"/>
                <a:gd name="T81" fmla="*/ 58 h 66"/>
                <a:gd name="T82" fmla="*/ 42 w 64"/>
                <a:gd name="T83" fmla="*/ 54 h 66"/>
                <a:gd name="T84" fmla="*/ 44 w 64"/>
                <a:gd name="T85" fmla="*/ 48 h 66"/>
                <a:gd name="T86" fmla="*/ 44 w 64"/>
                <a:gd name="T87" fmla="*/ 40 h 66"/>
                <a:gd name="T88" fmla="*/ 44 w 64"/>
                <a:gd name="T89" fmla="*/ 28 h 66"/>
                <a:gd name="T90" fmla="*/ 44 w 64"/>
                <a:gd name="T91" fmla="*/ 20 h 66"/>
                <a:gd name="T92" fmla="*/ 44 w 64"/>
                <a:gd name="T93" fmla="*/ 16 h 66"/>
                <a:gd name="T94" fmla="*/ 42 w 64"/>
                <a:gd name="T95" fmla="*/ 12 h 66"/>
                <a:gd name="T96" fmla="*/ 40 w 64"/>
                <a:gd name="T97" fmla="*/ 8 h 66"/>
                <a:gd name="T98" fmla="*/ 38 w 64"/>
                <a:gd name="T99" fmla="*/ 6 h 66"/>
                <a:gd name="T100" fmla="*/ 36 w 64"/>
                <a:gd name="T101" fmla="*/ 4 h 66"/>
                <a:gd name="T102" fmla="*/ 32 w 64"/>
                <a:gd name="T10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 h="66">
                  <a:moveTo>
                    <a:pt x="32" y="0"/>
                  </a:moveTo>
                  <a:lnTo>
                    <a:pt x="40" y="0"/>
                  </a:lnTo>
                  <a:lnTo>
                    <a:pt x="48" y="4"/>
                  </a:lnTo>
                  <a:lnTo>
                    <a:pt x="56" y="8"/>
                  </a:lnTo>
                  <a:lnTo>
                    <a:pt x="60" y="16"/>
                  </a:lnTo>
                  <a:lnTo>
                    <a:pt x="62" y="24"/>
                  </a:lnTo>
                  <a:lnTo>
                    <a:pt x="64" y="32"/>
                  </a:lnTo>
                  <a:lnTo>
                    <a:pt x="62" y="42"/>
                  </a:lnTo>
                  <a:lnTo>
                    <a:pt x="60" y="48"/>
                  </a:lnTo>
                  <a:lnTo>
                    <a:pt x="56" y="56"/>
                  </a:lnTo>
                  <a:lnTo>
                    <a:pt x="50" y="62"/>
                  </a:lnTo>
                  <a:lnTo>
                    <a:pt x="42" y="66"/>
                  </a:lnTo>
                  <a:lnTo>
                    <a:pt x="32" y="66"/>
                  </a:lnTo>
                  <a:lnTo>
                    <a:pt x="24" y="66"/>
                  </a:lnTo>
                  <a:lnTo>
                    <a:pt x="16" y="62"/>
                  </a:lnTo>
                  <a:lnTo>
                    <a:pt x="8" y="56"/>
                  </a:lnTo>
                  <a:lnTo>
                    <a:pt x="4" y="50"/>
                  </a:lnTo>
                  <a:lnTo>
                    <a:pt x="2" y="42"/>
                  </a:lnTo>
                  <a:lnTo>
                    <a:pt x="0" y="34"/>
                  </a:lnTo>
                  <a:lnTo>
                    <a:pt x="2" y="24"/>
                  </a:lnTo>
                  <a:lnTo>
                    <a:pt x="4" y="16"/>
                  </a:lnTo>
                  <a:lnTo>
                    <a:pt x="10" y="10"/>
                  </a:lnTo>
                  <a:lnTo>
                    <a:pt x="16" y="4"/>
                  </a:lnTo>
                  <a:lnTo>
                    <a:pt x="24" y="0"/>
                  </a:lnTo>
                  <a:lnTo>
                    <a:pt x="32" y="0"/>
                  </a:lnTo>
                  <a:close/>
                  <a:moveTo>
                    <a:pt x="32" y="4"/>
                  </a:moveTo>
                  <a:lnTo>
                    <a:pt x="28" y="4"/>
                  </a:lnTo>
                  <a:lnTo>
                    <a:pt x="26" y="6"/>
                  </a:lnTo>
                  <a:lnTo>
                    <a:pt x="22" y="10"/>
                  </a:lnTo>
                  <a:lnTo>
                    <a:pt x="22" y="16"/>
                  </a:lnTo>
                  <a:lnTo>
                    <a:pt x="20" y="26"/>
                  </a:lnTo>
                  <a:lnTo>
                    <a:pt x="20" y="38"/>
                  </a:lnTo>
                  <a:lnTo>
                    <a:pt x="20" y="46"/>
                  </a:lnTo>
                  <a:lnTo>
                    <a:pt x="22" y="52"/>
                  </a:lnTo>
                  <a:lnTo>
                    <a:pt x="22" y="56"/>
                  </a:lnTo>
                  <a:lnTo>
                    <a:pt x="26" y="60"/>
                  </a:lnTo>
                  <a:lnTo>
                    <a:pt x="28" y="62"/>
                  </a:lnTo>
                  <a:lnTo>
                    <a:pt x="32" y="62"/>
                  </a:lnTo>
                  <a:lnTo>
                    <a:pt x="36" y="62"/>
                  </a:lnTo>
                  <a:lnTo>
                    <a:pt x="38" y="60"/>
                  </a:lnTo>
                  <a:lnTo>
                    <a:pt x="42" y="58"/>
                  </a:lnTo>
                  <a:lnTo>
                    <a:pt x="42" y="54"/>
                  </a:lnTo>
                  <a:lnTo>
                    <a:pt x="44" y="48"/>
                  </a:lnTo>
                  <a:lnTo>
                    <a:pt x="44" y="40"/>
                  </a:lnTo>
                  <a:lnTo>
                    <a:pt x="44" y="28"/>
                  </a:lnTo>
                  <a:lnTo>
                    <a:pt x="44" y="20"/>
                  </a:lnTo>
                  <a:lnTo>
                    <a:pt x="44" y="16"/>
                  </a:lnTo>
                  <a:lnTo>
                    <a:pt x="42" y="12"/>
                  </a:lnTo>
                  <a:lnTo>
                    <a:pt x="40" y="8"/>
                  </a:lnTo>
                  <a:lnTo>
                    <a:pt x="38" y="6"/>
                  </a:lnTo>
                  <a:lnTo>
                    <a:pt x="36"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6128" name="Freeform 48"/>
            <p:cNvSpPr>
              <a:spLocks/>
            </p:cNvSpPr>
            <p:nvPr/>
          </p:nvSpPr>
          <p:spPr bwMode="auto">
            <a:xfrm>
              <a:off x="2970" y="1870"/>
              <a:ext cx="106" cy="66"/>
            </a:xfrm>
            <a:custGeom>
              <a:avLst/>
              <a:gdLst>
                <a:gd name="T0" fmla="*/ 26 w 106"/>
                <a:gd name="T1" fmla="*/ 10 h 66"/>
                <a:gd name="T2" fmla="*/ 36 w 106"/>
                <a:gd name="T3" fmla="*/ 2 h 66"/>
                <a:gd name="T4" fmla="*/ 46 w 106"/>
                <a:gd name="T5" fmla="*/ 0 h 66"/>
                <a:gd name="T6" fmla="*/ 56 w 106"/>
                <a:gd name="T7" fmla="*/ 2 h 66"/>
                <a:gd name="T8" fmla="*/ 62 w 106"/>
                <a:gd name="T9" fmla="*/ 10 h 66"/>
                <a:gd name="T10" fmla="*/ 72 w 106"/>
                <a:gd name="T11" fmla="*/ 2 h 66"/>
                <a:gd name="T12" fmla="*/ 82 w 106"/>
                <a:gd name="T13" fmla="*/ 0 h 66"/>
                <a:gd name="T14" fmla="*/ 94 w 106"/>
                <a:gd name="T15" fmla="*/ 2 h 66"/>
                <a:gd name="T16" fmla="*/ 98 w 106"/>
                <a:gd name="T17" fmla="*/ 10 h 66"/>
                <a:gd name="T18" fmla="*/ 100 w 106"/>
                <a:gd name="T19" fmla="*/ 24 h 66"/>
                <a:gd name="T20" fmla="*/ 100 w 106"/>
                <a:gd name="T21" fmla="*/ 56 h 66"/>
                <a:gd name="T22" fmla="*/ 104 w 106"/>
                <a:gd name="T23" fmla="*/ 62 h 66"/>
                <a:gd name="T24" fmla="*/ 106 w 106"/>
                <a:gd name="T25" fmla="*/ 66 h 66"/>
                <a:gd name="T26" fmla="*/ 76 w 106"/>
                <a:gd name="T27" fmla="*/ 62 h 66"/>
                <a:gd name="T28" fmla="*/ 80 w 106"/>
                <a:gd name="T29" fmla="*/ 58 h 66"/>
                <a:gd name="T30" fmla="*/ 82 w 106"/>
                <a:gd name="T31" fmla="*/ 50 h 66"/>
                <a:gd name="T32" fmla="*/ 80 w 106"/>
                <a:gd name="T33" fmla="*/ 16 h 66"/>
                <a:gd name="T34" fmla="*/ 80 w 106"/>
                <a:gd name="T35" fmla="*/ 10 h 66"/>
                <a:gd name="T36" fmla="*/ 76 w 106"/>
                <a:gd name="T37" fmla="*/ 8 h 66"/>
                <a:gd name="T38" fmla="*/ 72 w 106"/>
                <a:gd name="T39" fmla="*/ 8 h 66"/>
                <a:gd name="T40" fmla="*/ 66 w 106"/>
                <a:gd name="T41" fmla="*/ 12 h 66"/>
                <a:gd name="T42" fmla="*/ 64 w 106"/>
                <a:gd name="T43" fmla="*/ 50 h 66"/>
                <a:gd name="T44" fmla="*/ 64 w 106"/>
                <a:gd name="T45" fmla="*/ 60 h 66"/>
                <a:gd name="T46" fmla="*/ 70 w 106"/>
                <a:gd name="T47" fmla="*/ 62 h 66"/>
                <a:gd name="T48" fmla="*/ 38 w 106"/>
                <a:gd name="T49" fmla="*/ 66 h 66"/>
                <a:gd name="T50" fmla="*/ 40 w 106"/>
                <a:gd name="T51" fmla="*/ 62 h 66"/>
                <a:gd name="T52" fmla="*/ 42 w 106"/>
                <a:gd name="T53" fmla="*/ 60 h 66"/>
                <a:gd name="T54" fmla="*/ 44 w 106"/>
                <a:gd name="T55" fmla="*/ 54 h 66"/>
                <a:gd name="T56" fmla="*/ 44 w 106"/>
                <a:gd name="T57" fmla="*/ 24 h 66"/>
                <a:gd name="T58" fmla="*/ 42 w 106"/>
                <a:gd name="T59" fmla="*/ 12 h 66"/>
                <a:gd name="T60" fmla="*/ 40 w 106"/>
                <a:gd name="T61" fmla="*/ 10 h 66"/>
                <a:gd name="T62" fmla="*/ 38 w 106"/>
                <a:gd name="T63" fmla="*/ 8 h 66"/>
                <a:gd name="T64" fmla="*/ 32 w 106"/>
                <a:gd name="T65" fmla="*/ 10 h 66"/>
                <a:gd name="T66" fmla="*/ 26 w 106"/>
                <a:gd name="T67" fmla="*/ 16 h 66"/>
                <a:gd name="T68" fmla="*/ 26 w 106"/>
                <a:gd name="T69" fmla="*/ 56 h 66"/>
                <a:gd name="T70" fmla="*/ 28 w 106"/>
                <a:gd name="T71" fmla="*/ 62 h 66"/>
                <a:gd name="T72" fmla="*/ 32 w 106"/>
                <a:gd name="T73" fmla="*/ 66 h 66"/>
                <a:gd name="T74" fmla="*/ 0 w 106"/>
                <a:gd name="T75" fmla="*/ 62 h 66"/>
                <a:gd name="T76" fmla="*/ 6 w 106"/>
                <a:gd name="T77" fmla="*/ 60 h 66"/>
                <a:gd name="T78" fmla="*/ 6 w 106"/>
                <a:gd name="T79" fmla="*/ 50 h 66"/>
                <a:gd name="T80" fmla="*/ 6 w 106"/>
                <a:gd name="T81" fmla="*/ 10 h 66"/>
                <a:gd name="T82" fmla="*/ 4 w 106"/>
                <a:gd name="T83" fmla="*/ 4 h 66"/>
                <a:gd name="T84" fmla="*/ 0 w 106"/>
                <a:gd name="T8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6" h="66">
                  <a:moveTo>
                    <a:pt x="26" y="0"/>
                  </a:moveTo>
                  <a:lnTo>
                    <a:pt x="26" y="10"/>
                  </a:lnTo>
                  <a:lnTo>
                    <a:pt x="30" y="4"/>
                  </a:lnTo>
                  <a:lnTo>
                    <a:pt x="36" y="2"/>
                  </a:lnTo>
                  <a:lnTo>
                    <a:pt x="40" y="0"/>
                  </a:lnTo>
                  <a:lnTo>
                    <a:pt x="46" y="0"/>
                  </a:lnTo>
                  <a:lnTo>
                    <a:pt x="50" y="0"/>
                  </a:lnTo>
                  <a:lnTo>
                    <a:pt x="56" y="2"/>
                  </a:lnTo>
                  <a:lnTo>
                    <a:pt x="60" y="6"/>
                  </a:lnTo>
                  <a:lnTo>
                    <a:pt x="62" y="10"/>
                  </a:lnTo>
                  <a:lnTo>
                    <a:pt x="68" y="6"/>
                  </a:lnTo>
                  <a:lnTo>
                    <a:pt x="72" y="2"/>
                  </a:lnTo>
                  <a:lnTo>
                    <a:pt x="78" y="0"/>
                  </a:lnTo>
                  <a:lnTo>
                    <a:pt x="82" y="0"/>
                  </a:lnTo>
                  <a:lnTo>
                    <a:pt x="88" y="0"/>
                  </a:lnTo>
                  <a:lnTo>
                    <a:pt x="94" y="2"/>
                  </a:lnTo>
                  <a:lnTo>
                    <a:pt x="96" y="6"/>
                  </a:lnTo>
                  <a:lnTo>
                    <a:pt x="98" y="10"/>
                  </a:lnTo>
                  <a:lnTo>
                    <a:pt x="100" y="16"/>
                  </a:lnTo>
                  <a:lnTo>
                    <a:pt x="100" y="24"/>
                  </a:lnTo>
                  <a:lnTo>
                    <a:pt x="100" y="50"/>
                  </a:lnTo>
                  <a:lnTo>
                    <a:pt x="100" y="56"/>
                  </a:lnTo>
                  <a:lnTo>
                    <a:pt x="102" y="60"/>
                  </a:lnTo>
                  <a:lnTo>
                    <a:pt x="104" y="62"/>
                  </a:lnTo>
                  <a:lnTo>
                    <a:pt x="106" y="62"/>
                  </a:lnTo>
                  <a:lnTo>
                    <a:pt x="106" y="66"/>
                  </a:lnTo>
                  <a:lnTo>
                    <a:pt x="76" y="66"/>
                  </a:lnTo>
                  <a:lnTo>
                    <a:pt x="76" y="62"/>
                  </a:lnTo>
                  <a:lnTo>
                    <a:pt x="78" y="62"/>
                  </a:lnTo>
                  <a:lnTo>
                    <a:pt x="80" y="58"/>
                  </a:lnTo>
                  <a:lnTo>
                    <a:pt x="80" y="56"/>
                  </a:lnTo>
                  <a:lnTo>
                    <a:pt x="82" y="50"/>
                  </a:lnTo>
                  <a:lnTo>
                    <a:pt x="82" y="24"/>
                  </a:lnTo>
                  <a:lnTo>
                    <a:pt x="80" y="16"/>
                  </a:lnTo>
                  <a:lnTo>
                    <a:pt x="80" y="12"/>
                  </a:lnTo>
                  <a:lnTo>
                    <a:pt x="80" y="10"/>
                  </a:lnTo>
                  <a:lnTo>
                    <a:pt x="78" y="10"/>
                  </a:lnTo>
                  <a:lnTo>
                    <a:pt x="76" y="8"/>
                  </a:lnTo>
                  <a:lnTo>
                    <a:pt x="74" y="8"/>
                  </a:lnTo>
                  <a:lnTo>
                    <a:pt x="72" y="8"/>
                  </a:lnTo>
                  <a:lnTo>
                    <a:pt x="70" y="10"/>
                  </a:lnTo>
                  <a:lnTo>
                    <a:pt x="66" y="12"/>
                  </a:lnTo>
                  <a:lnTo>
                    <a:pt x="64" y="16"/>
                  </a:lnTo>
                  <a:lnTo>
                    <a:pt x="64" y="50"/>
                  </a:lnTo>
                  <a:lnTo>
                    <a:pt x="64" y="56"/>
                  </a:lnTo>
                  <a:lnTo>
                    <a:pt x="64" y="60"/>
                  </a:lnTo>
                  <a:lnTo>
                    <a:pt x="66" y="62"/>
                  </a:lnTo>
                  <a:lnTo>
                    <a:pt x="70" y="62"/>
                  </a:lnTo>
                  <a:lnTo>
                    <a:pt x="70" y="66"/>
                  </a:lnTo>
                  <a:lnTo>
                    <a:pt x="38" y="66"/>
                  </a:lnTo>
                  <a:lnTo>
                    <a:pt x="38" y="62"/>
                  </a:lnTo>
                  <a:lnTo>
                    <a:pt x="40" y="62"/>
                  </a:lnTo>
                  <a:lnTo>
                    <a:pt x="42" y="60"/>
                  </a:lnTo>
                  <a:lnTo>
                    <a:pt x="42" y="60"/>
                  </a:lnTo>
                  <a:lnTo>
                    <a:pt x="44" y="58"/>
                  </a:lnTo>
                  <a:lnTo>
                    <a:pt x="44" y="54"/>
                  </a:lnTo>
                  <a:lnTo>
                    <a:pt x="44" y="50"/>
                  </a:lnTo>
                  <a:lnTo>
                    <a:pt x="44" y="24"/>
                  </a:lnTo>
                  <a:lnTo>
                    <a:pt x="44" y="16"/>
                  </a:lnTo>
                  <a:lnTo>
                    <a:pt x="42" y="12"/>
                  </a:lnTo>
                  <a:lnTo>
                    <a:pt x="42" y="10"/>
                  </a:lnTo>
                  <a:lnTo>
                    <a:pt x="40" y="10"/>
                  </a:lnTo>
                  <a:lnTo>
                    <a:pt x="38" y="8"/>
                  </a:lnTo>
                  <a:lnTo>
                    <a:pt x="38" y="8"/>
                  </a:lnTo>
                  <a:lnTo>
                    <a:pt x="34" y="8"/>
                  </a:lnTo>
                  <a:lnTo>
                    <a:pt x="32" y="10"/>
                  </a:lnTo>
                  <a:lnTo>
                    <a:pt x="28" y="12"/>
                  </a:lnTo>
                  <a:lnTo>
                    <a:pt x="26" y="16"/>
                  </a:lnTo>
                  <a:lnTo>
                    <a:pt x="26" y="50"/>
                  </a:lnTo>
                  <a:lnTo>
                    <a:pt x="26" y="56"/>
                  </a:lnTo>
                  <a:lnTo>
                    <a:pt x="26" y="60"/>
                  </a:lnTo>
                  <a:lnTo>
                    <a:pt x="28" y="62"/>
                  </a:lnTo>
                  <a:lnTo>
                    <a:pt x="32" y="62"/>
                  </a:lnTo>
                  <a:lnTo>
                    <a:pt x="32" y="66"/>
                  </a:lnTo>
                  <a:lnTo>
                    <a:pt x="0" y="66"/>
                  </a:lnTo>
                  <a:lnTo>
                    <a:pt x="0" y="62"/>
                  </a:lnTo>
                  <a:lnTo>
                    <a:pt x="4" y="62"/>
                  </a:lnTo>
                  <a:lnTo>
                    <a:pt x="6" y="60"/>
                  </a:lnTo>
                  <a:lnTo>
                    <a:pt x="6" y="56"/>
                  </a:lnTo>
                  <a:lnTo>
                    <a:pt x="6" y="50"/>
                  </a:lnTo>
                  <a:lnTo>
                    <a:pt x="6" y="16"/>
                  </a:lnTo>
                  <a:lnTo>
                    <a:pt x="6" y="10"/>
                  </a:lnTo>
                  <a:lnTo>
                    <a:pt x="4" y="6"/>
                  </a:lnTo>
                  <a:lnTo>
                    <a:pt x="4"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29" name="Freeform 49"/>
            <p:cNvSpPr>
              <a:spLocks noEditPoints="1"/>
            </p:cNvSpPr>
            <p:nvPr/>
          </p:nvSpPr>
          <p:spPr bwMode="auto">
            <a:xfrm>
              <a:off x="3086" y="1870"/>
              <a:ext cx="58" cy="66"/>
            </a:xfrm>
            <a:custGeom>
              <a:avLst/>
              <a:gdLst>
                <a:gd name="T0" fmla="*/ 58 w 58"/>
                <a:gd name="T1" fmla="*/ 30 h 66"/>
                <a:gd name="T2" fmla="*/ 20 w 58"/>
                <a:gd name="T3" fmla="*/ 30 h 66"/>
                <a:gd name="T4" fmla="*/ 22 w 58"/>
                <a:gd name="T5" fmla="*/ 38 h 66"/>
                <a:gd name="T6" fmla="*/ 24 w 58"/>
                <a:gd name="T7" fmla="*/ 44 h 66"/>
                <a:gd name="T8" fmla="*/ 28 w 58"/>
                <a:gd name="T9" fmla="*/ 50 h 66"/>
                <a:gd name="T10" fmla="*/ 34 w 58"/>
                <a:gd name="T11" fmla="*/ 54 h 66"/>
                <a:gd name="T12" fmla="*/ 40 w 58"/>
                <a:gd name="T13" fmla="*/ 54 h 66"/>
                <a:gd name="T14" fmla="*/ 44 w 58"/>
                <a:gd name="T15" fmla="*/ 54 h 66"/>
                <a:gd name="T16" fmla="*/ 48 w 58"/>
                <a:gd name="T17" fmla="*/ 52 h 66"/>
                <a:gd name="T18" fmla="*/ 52 w 58"/>
                <a:gd name="T19" fmla="*/ 50 h 66"/>
                <a:gd name="T20" fmla="*/ 56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2 w 58"/>
                <a:gd name="T37" fmla="*/ 60 h 66"/>
                <a:gd name="T38" fmla="*/ 8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40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8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2" y="38"/>
                  </a:lnTo>
                  <a:lnTo>
                    <a:pt x="24" y="44"/>
                  </a:lnTo>
                  <a:lnTo>
                    <a:pt x="28" y="50"/>
                  </a:lnTo>
                  <a:lnTo>
                    <a:pt x="34" y="54"/>
                  </a:lnTo>
                  <a:lnTo>
                    <a:pt x="40" y="54"/>
                  </a:lnTo>
                  <a:lnTo>
                    <a:pt x="44" y="54"/>
                  </a:lnTo>
                  <a:lnTo>
                    <a:pt x="48" y="52"/>
                  </a:lnTo>
                  <a:lnTo>
                    <a:pt x="52" y="50"/>
                  </a:lnTo>
                  <a:lnTo>
                    <a:pt x="56" y="44"/>
                  </a:lnTo>
                  <a:lnTo>
                    <a:pt x="58" y="46"/>
                  </a:lnTo>
                  <a:lnTo>
                    <a:pt x="52" y="56"/>
                  </a:lnTo>
                  <a:lnTo>
                    <a:pt x="46" y="62"/>
                  </a:lnTo>
                  <a:lnTo>
                    <a:pt x="38" y="66"/>
                  </a:lnTo>
                  <a:lnTo>
                    <a:pt x="30" y="66"/>
                  </a:lnTo>
                  <a:lnTo>
                    <a:pt x="22" y="66"/>
                  </a:lnTo>
                  <a:lnTo>
                    <a:pt x="16" y="64"/>
                  </a:lnTo>
                  <a:lnTo>
                    <a:pt x="12" y="60"/>
                  </a:lnTo>
                  <a:lnTo>
                    <a:pt x="8"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40" y="14"/>
                  </a:lnTo>
                  <a:lnTo>
                    <a:pt x="38" y="12"/>
                  </a:lnTo>
                  <a:lnTo>
                    <a:pt x="36" y="8"/>
                  </a:lnTo>
                  <a:lnTo>
                    <a:pt x="34" y="4"/>
                  </a:lnTo>
                  <a:lnTo>
                    <a:pt x="32" y="4"/>
                  </a:lnTo>
                  <a:lnTo>
                    <a:pt x="30" y="4"/>
                  </a:lnTo>
                  <a:lnTo>
                    <a:pt x="28"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6130" name="Freeform 50"/>
            <p:cNvSpPr>
              <a:spLocks/>
            </p:cNvSpPr>
            <p:nvPr/>
          </p:nvSpPr>
          <p:spPr bwMode="auto">
            <a:xfrm>
              <a:off x="3150" y="1846"/>
              <a:ext cx="42" cy="90"/>
            </a:xfrm>
            <a:custGeom>
              <a:avLst/>
              <a:gdLst>
                <a:gd name="T0" fmla="*/ 28 w 42"/>
                <a:gd name="T1" fmla="*/ 0 h 90"/>
                <a:gd name="T2" fmla="*/ 28 w 42"/>
                <a:gd name="T3" fmla="*/ 24 h 90"/>
                <a:gd name="T4" fmla="*/ 42 w 42"/>
                <a:gd name="T5" fmla="*/ 24 h 90"/>
                <a:gd name="T6" fmla="*/ 42 w 42"/>
                <a:gd name="T7" fmla="*/ 32 h 90"/>
                <a:gd name="T8" fmla="*/ 28 w 42"/>
                <a:gd name="T9" fmla="*/ 32 h 90"/>
                <a:gd name="T10" fmla="*/ 28 w 42"/>
                <a:gd name="T11" fmla="*/ 70 h 90"/>
                <a:gd name="T12" fmla="*/ 28 w 42"/>
                <a:gd name="T13" fmla="*/ 76 h 90"/>
                <a:gd name="T14" fmla="*/ 28 w 42"/>
                <a:gd name="T15" fmla="*/ 78 h 90"/>
                <a:gd name="T16" fmla="*/ 30 w 42"/>
                <a:gd name="T17" fmla="*/ 80 h 90"/>
                <a:gd name="T18" fmla="*/ 30 w 42"/>
                <a:gd name="T19" fmla="*/ 80 h 90"/>
                <a:gd name="T20" fmla="*/ 32 w 42"/>
                <a:gd name="T21" fmla="*/ 82 h 90"/>
                <a:gd name="T22" fmla="*/ 32 w 42"/>
                <a:gd name="T23" fmla="*/ 82 h 90"/>
                <a:gd name="T24" fmla="*/ 36 w 42"/>
                <a:gd name="T25" fmla="*/ 80 h 90"/>
                <a:gd name="T26" fmla="*/ 40 w 42"/>
                <a:gd name="T27" fmla="*/ 76 h 90"/>
                <a:gd name="T28" fmla="*/ 42 w 42"/>
                <a:gd name="T29" fmla="*/ 78 h 90"/>
                <a:gd name="T30" fmla="*/ 38 w 42"/>
                <a:gd name="T31" fmla="*/ 84 h 90"/>
                <a:gd name="T32" fmla="*/ 34 w 42"/>
                <a:gd name="T33" fmla="*/ 88 h 90"/>
                <a:gd name="T34" fmla="*/ 30 w 42"/>
                <a:gd name="T35" fmla="*/ 90 h 90"/>
                <a:gd name="T36" fmla="*/ 24 w 42"/>
                <a:gd name="T37" fmla="*/ 90 h 90"/>
                <a:gd name="T38" fmla="*/ 18 w 42"/>
                <a:gd name="T39" fmla="*/ 90 h 90"/>
                <a:gd name="T40" fmla="*/ 14 w 42"/>
                <a:gd name="T41" fmla="*/ 88 h 90"/>
                <a:gd name="T42" fmla="*/ 10 w 42"/>
                <a:gd name="T43" fmla="*/ 84 h 90"/>
                <a:gd name="T44" fmla="*/ 10 w 42"/>
                <a:gd name="T45" fmla="*/ 80 h 90"/>
                <a:gd name="T46" fmla="*/ 8 w 42"/>
                <a:gd name="T47" fmla="*/ 78 h 90"/>
                <a:gd name="T48" fmla="*/ 8 w 42"/>
                <a:gd name="T49" fmla="*/ 72 h 90"/>
                <a:gd name="T50" fmla="*/ 8 w 42"/>
                <a:gd name="T51" fmla="*/ 66 h 90"/>
                <a:gd name="T52" fmla="*/ 8 w 42"/>
                <a:gd name="T53" fmla="*/ 32 h 90"/>
                <a:gd name="T54" fmla="*/ 0 w 42"/>
                <a:gd name="T55" fmla="*/ 32 h 90"/>
                <a:gd name="T56" fmla="*/ 0 w 42"/>
                <a:gd name="T57" fmla="*/ 30 h 90"/>
                <a:gd name="T58" fmla="*/ 8 w 42"/>
                <a:gd name="T59" fmla="*/ 24 h 90"/>
                <a:gd name="T60" fmla="*/ 14 w 42"/>
                <a:gd name="T61" fmla="*/ 16 h 90"/>
                <a:gd name="T62" fmla="*/ 20 w 42"/>
                <a:gd name="T63" fmla="*/ 8 h 90"/>
                <a:gd name="T64" fmla="*/ 26 w 42"/>
                <a:gd name="T65" fmla="*/ 0 h 90"/>
                <a:gd name="T66" fmla="*/ 28 w 42"/>
                <a:gd name="T6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 h="90">
                  <a:moveTo>
                    <a:pt x="28" y="0"/>
                  </a:moveTo>
                  <a:lnTo>
                    <a:pt x="28" y="24"/>
                  </a:lnTo>
                  <a:lnTo>
                    <a:pt x="42" y="24"/>
                  </a:lnTo>
                  <a:lnTo>
                    <a:pt x="42" y="32"/>
                  </a:lnTo>
                  <a:lnTo>
                    <a:pt x="28" y="32"/>
                  </a:lnTo>
                  <a:lnTo>
                    <a:pt x="28" y="70"/>
                  </a:lnTo>
                  <a:lnTo>
                    <a:pt x="28" y="76"/>
                  </a:lnTo>
                  <a:lnTo>
                    <a:pt x="28" y="78"/>
                  </a:lnTo>
                  <a:lnTo>
                    <a:pt x="30" y="80"/>
                  </a:lnTo>
                  <a:lnTo>
                    <a:pt x="30" y="80"/>
                  </a:lnTo>
                  <a:lnTo>
                    <a:pt x="32" y="82"/>
                  </a:lnTo>
                  <a:lnTo>
                    <a:pt x="32" y="82"/>
                  </a:lnTo>
                  <a:lnTo>
                    <a:pt x="36" y="80"/>
                  </a:lnTo>
                  <a:lnTo>
                    <a:pt x="40" y="76"/>
                  </a:lnTo>
                  <a:lnTo>
                    <a:pt x="42" y="78"/>
                  </a:lnTo>
                  <a:lnTo>
                    <a:pt x="38" y="84"/>
                  </a:lnTo>
                  <a:lnTo>
                    <a:pt x="34" y="88"/>
                  </a:lnTo>
                  <a:lnTo>
                    <a:pt x="30" y="90"/>
                  </a:lnTo>
                  <a:lnTo>
                    <a:pt x="24" y="90"/>
                  </a:lnTo>
                  <a:lnTo>
                    <a:pt x="18" y="90"/>
                  </a:lnTo>
                  <a:lnTo>
                    <a:pt x="14" y="88"/>
                  </a:lnTo>
                  <a:lnTo>
                    <a:pt x="10" y="84"/>
                  </a:lnTo>
                  <a:lnTo>
                    <a:pt x="10" y="80"/>
                  </a:lnTo>
                  <a:lnTo>
                    <a:pt x="8" y="78"/>
                  </a:lnTo>
                  <a:lnTo>
                    <a:pt x="8" y="72"/>
                  </a:lnTo>
                  <a:lnTo>
                    <a:pt x="8" y="66"/>
                  </a:lnTo>
                  <a:lnTo>
                    <a:pt x="8" y="32"/>
                  </a:lnTo>
                  <a:lnTo>
                    <a:pt x="0" y="32"/>
                  </a:lnTo>
                  <a:lnTo>
                    <a:pt x="0" y="30"/>
                  </a:lnTo>
                  <a:lnTo>
                    <a:pt x="8" y="24"/>
                  </a:lnTo>
                  <a:lnTo>
                    <a:pt x="14" y="16"/>
                  </a:lnTo>
                  <a:lnTo>
                    <a:pt x="20" y="8"/>
                  </a:lnTo>
                  <a:lnTo>
                    <a:pt x="26" y="0"/>
                  </a:lnTo>
                  <a:lnTo>
                    <a:pt x="28" y="0"/>
                  </a:lnTo>
                  <a:close/>
                </a:path>
              </a:pathLst>
            </a:custGeom>
            <a:solidFill>
              <a:srgbClr val="1F1F1F"/>
            </a:solidFill>
            <a:ln w="0">
              <a:solidFill>
                <a:srgbClr val="1F1F1F"/>
              </a:solidFill>
              <a:prstDash val="solid"/>
              <a:round/>
              <a:headEnd/>
              <a:tailEnd/>
            </a:ln>
          </p:spPr>
          <p:txBody>
            <a:bodyPr/>
            <a:lstStyle/>
            <a:p>
              <a:endParaRPr lang="en-US"/>
            </a:p>
          </p:txBody>
        </p:sp>
        <p:sp>
          <p:nvSpPr>
            <p:cNvPr id="46131" name="Freeform 51"/>
            <p:cNvSpPr>
              <a:spLocks noEditPoints="1"/>
            </p:cNvSpPr>
            <p:nvPr/>
          </p:nvSpPr>
          <p:spPr bwMode="auto">
            <a:xfrm>
              <a:off x="3198" y="1870"/>
              <a:ext cx="58" cy="66"/>
            </a:xfrm>
            <a:custGeom>
              <a:avLst/>
              <a:gdLst>
                <a:gd name="T0" fmla="*/ 58 w 58"/>
                <a:gd name="T1" fmla="*/ 30 h 66"/>
                <a:gd name="T2" fmla="*/ 20 w 58"/>
                <a:gd name="T3" fmla="*/ 30 h 66"/>
                <a:gd name="T4" fmla="*/ 22 w 58"/>
                <a:gd name="T5" fmla="*/ 38 h 66"/>
                <a:gd name="T6" fmla="*/ 24 w 58"/>
                <a:gd name="T7" fmla="*/ 44 h 66"/>
                <a:gd name="T8" fmla="*/ 28 w 58"/>
                <a:gd name="T9" fmla="*/ 50 h 66"/>
                <a:gd name="T10" fmla="*/ 34 w 58"/>
                <a:gd name="T11" fmla="*/ 54 h 66"/>
                <a:gd name="T12" fmla="*/ 40 w 58"/>
                <a:gd name="T13" fmla="*/ 54 h 66"/>
                <a:gd name="T14" fmla="*/ 44 w 58"/>
                <a:gd name="T15" fmla="*/ 54 h 66"/>
                <a:gd name="T16" fmla="*/ 48 w 58"/>
                <a:gd name="T17" fmla="*/ 52 h 66"/>
                <a:gd name="T18" fmla="*/ 52 w 58"/>
                <a:gd name="T19" fmla="*/ 50 h 66"/>
                <a:gd name="T20" fmla="*/ 56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2 w 58"/>
                <a:gd name="T37" fmla="*/ 60 h 66"/>
                <a:gd name="T38" fmla="*/ 6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40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8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2" y="38"/>
                  </a:lnTo>
                  <a:lnTo>
                    <a:pt x="24" y="44"/>
                  </a:lnTo>
                  <a:lnTo>
                    <a:pt x="28" y="50"/>
                  </a:lnTo>
                  <a:lnTo>
                    <a:pt x="34" y="54"/>
                  </a:lnTo>
                  <a:lnTo>
                    <a:pt x="40" y="54"/>
                  </a:lnTo>
                  <a:lnTo>
                    <a:pt x="44" y="54"/>
                  </a:lnTo>
                  <a:lnTo>
                    <a:pt x="48" y="52"/>
                  </a:lnTo>
                  <a:lnTo>
                    <a:pt x="52" y="50"/>
                  </a:lnTo>
                  <a:lnTo>
                    <a:pt x="56" y="44"/>
                  </a:lnTo>
                  <a:lnTo>
                    <a:pt x="58" y="46"/>
                  </a:lnTo>
                  <a:lnTo>
                    <a:pt x="52" y="56"/>
                  </a:lnTo>
                  <a:lnTo>
                    <a:pt x="46" y="62"/>
                  </a:lnTo>
                  <a:lnTo>
                    <a:pt x="38" y="66"/>
                  </a:lnTo>
                  <a:lnTo>
                    <a:pt x="30" y="66"/>
                  </a:lnTo>
                  <a:lnTo>
                    <a:pt x="22" y="66"/>
                  </a:lnTo>
                  <a:lnTo>
                    <a:pt x="16" y="64"/>
                  </a:lnTo>
                  <a:lnTo>
                    <a:pt x="12" y="60"/>
                  </a:lnTo>
                  <a:lnTo>
                    <a:pt x="6"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40" y="14"/>
                  </a:lnTo>
                  <a:lnTo>
                    <a:pt x="38" y="12"/>
                  </a:lnTo>
                  <a:lnTo>
                    <a:pt x="36" y="8"/>
                  </a:lnTo>
                  <a:lnTo>
                    <a:pt x="34" y="4"/>
                  </a:lnTo>
                  <a:lnTo>
                    <a:pt x="32" y="4"/>
                  </a:lnTo>
                  <a:lnTo>
                    <a:pt x="30" y="4"/>
                  </a:lnTo>
                  <a:lnTo>
                    <a:pt x="28"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6132" name="Freeform 52"/>
            <p:cNvSpPr>
              <a:spLocks/>
            </p:cNvSpPr>
            <p:nvPr/>
          </p:nvSpPr>
          <p:spPr bwMode="auto">
            <a:xfrm>
              <a:off x="3266" y="1870"/>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4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2 h 66"/>
                <a:gd name="T44" fmla="*/ 32 w 56"/>
                <a:gd name="T45" fmla="*/ 14 h 66"/>
                <a:gd name="T46" fmla="*/ 30 w 56"/>
                <a:gd name="T47" fmla="*/ 16 h 66"/>
                <a:gd name="T48" fmla="*/ 28 w 56"/>
                <a:gd name="T49" fmla="*/ 20 h 66"/>
                <a:gd name="T50" fmla="*/ 26 w 56"/>
                <a:gd name="T51" fmla="*/ 28 h 66"/>
                <a:gd name="T52" fmla="*/ 26 w 56"/>
                <a:gd name="T53" fmla="*/ 34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0 h 66"/>
                <a:gd name="T66" fmla="*/ 30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4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4" y="18"/>
                  </a:lnTo>
                  <a:lnTo>
                    <a:pt x="40" y="16"/>
                  </a:lnTo>
                  <a:lnTo>
                    <a:pt x="38" y="14"/>
                  </a:lnTo>
                  <a:lnTo>
                    <a:pt x="38" y="14"/>
                  </a:lnTo>
                  <a:lnTo>
                    <a:pt x="36" y="12"/>
                  </a:lnTo>
                  <a:lnTo>
                    <a:pt x="36" y="12"/>
                  </a:lnTo>
                  <a:lnTo>
                    <a:pt x="34" y="12"/>
                  </a:lnTo>
                  <a:lnTo>
                    <a:pt x="32" y="14"/>
                  </a:lnTo>
                  <a:lnTo>
                    <a:pt x="30" y="16"/>
                  </a:lnTo>
                  <a:lnTo>
                    <a:pt x="28" y="20"/>
                  </a:lnTo>
                  <a:lnTo>
                    <a:pt x="26" y="28"/>
                  </a:lnTo>
                  <a:lnTo>
                    <a:pt x="26" y="34"/>
                  </a:lnTo>
                  <a:lnTo>
                    <a:pt x="26" y="50"/>
                  </a:lnTo>
                  <a:lnTo>
                    <a:pt x="26" y="54"/>
                  </a:lnTo>
                  <a:lnTo>
                    <a:pt x="26" y="56"/>
                  </a:lnTo>
                  <a:lnTo>
                    <a:pt x="26" y="58"/>
                  </a:lnTo>
                  <a:lnTo>
                    <a:pt x="26" y="60"/>
                  </a:lnTo>
                  <a:lnTo>
                    <a:pt x="28" y="60"/>
                  </a:lnTo>
                  <a:lnTo>
                    <a:pt x="30"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4"/>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33" name="Freeform 53"/>
            <p:cNvSpPr>
              <a:spLocks/>
            </p:cNvSpPr>
            <p:nvPr/>
          </p:nvSpPr>
          <p:spPr bwMode="auto">
            <a:xfrm>
              <a:off x="3668" y="1450"/>
              <a:ext cx="56" cy="80"/>
            </a:xfrm>
            <a:custGeom>
              <a:avLst/>
              <a:gdLst>
                <a:gd name="T0" fmla="*/ 30 w 56"/>
                <a:gd name="T1" fmla="*/ 40 h 80"/>
                <a:gd name="T2" fmla="*/ 12 w 56"/>
                <a:gd name="T3" fmla="*/ 78 h 80"/>
                <a:gd name="T4" fmla="*/ 0 w 56"/>
                <a:gd name="T5" fmla="*/ 78 h 80"/>
                <a:gd name="T6" fmla="*/ 26 w 56"/>
                <a:gd name="T7" fmla="*/ 26 h 80"/>
                <a:gd name="T8" fmla="*/ 26 w 56"/>
                <a:gd name="T9" fmla="*/ 20 h 80"/>
                <a:gd name="T10" fmla="*/ 24 w 56"/>
                <a:gd name="T11" fmla="*/ 14 h 80"/>
                <a:gd name="T12" fmla="*/ 20 w 56"/>
                <a:gd name="T13" fmla="*/ 10 h 80"/>
                <a:gd name="T14" fmla="*/ 18 w 56"/>
                <a:gd name="T15" fmla="*/ 8 h 80"/>
                <a:gd name="T16" fmla="*/ 14 w 56"/>
                <a:gd name="T17" fmla="*/ 8 h 80"/>
                <a:gd name="T18" fmla="*/ 12 w 56"/>
                <a:gd name="T19" fmla="*/ 8 h 80"/>
                <a:gd name="T20" fmla="*/ 10 w 56"/>
                <a:gd name="T21" fmla="*/ 10 h 80"/>
                <a:gd name="T22" fmla="*/ 8 w 56"/>
                <a:gd name="T23" fmla="*/ 12 h 80"/>
                <a:gd name="T24" fmla="*/ 6 w 56"/>
                <a:gd name="T25" fmla="*/ 18 h 80"/>
                <a:gd name="T26" fmla="*/ 4 w 56"/>
                <a:gd name="T27" fmla="*/ 18 h 80"/>
                <a:gd name="T28" fmla="*/ 6 w 56"/>
                <a:gd name="T29" fmla="*/ 10 h 80"/>
                <a:gd name="T30" fmla="*/ 8 w 56"/>
                <a:gd name="T31" fmla="*/ 4 h 80"/>
                <a:gd name="T32" fmla="*/ 12 w 56"/>
                <a:gd name="T33" fmla="*/ 0 h 80"/>
                <a:gd name="T34" fmla="*/ 16 w 56"/>
                <a:gd name="T35" fmla="*/ 0 h 80"/>
                <a:gd name="T36" fmla="*/ 18 w 56"/>
                <a:gd name="T37" fmla="*/ 0 h 80"/>
                <a:gd name="T38" fmla="*/ 22 w 56"/>
                <a:gd name="T39" fmla="*/ 2 h 80"/>
                <a:gd name="T40" fmla="*/ 24 w 56"/>
                <a:gd name="T41" fmla="*/ 6 h 80"/>
                <a:gd name="T42" fmla="*/ 26 w 56"/>
                <a:gd name="T43" fmla="*/ 12 h 80"/>
                <a:gd name="T44" fmla="*/ 28 w 56"/>
                <a:gd name="T45" fmla="*/ 18 h 80"/>
                <a:gd name="T46" fmla="*/ 36 w 56"/>
                <a:gd name="T47" fmla="*/ 56 h 80"/>
                <a:gd name="T48" fmla="*/ 38 w 56"/>
                <a:gd name="T49" fmla="*/ 64 h 80"/>
                <a:gd name="T50" fmla="*/ 42 w 56"/>
                <a:gd name="T51" fmla="*/ 68 h 80"/>
                <a:gd name="T52" fmla="*/ 44 w 56"/>
                <a:gd name="T53" fmla="*/ 70 h 80"/>
                <a:gd name="T54" fmla="*/ 46 w 56"/>
                <a:gd name="T55" fmla="*/ 70 h 80"/>
                <a:gd name="T56" fmla="*/ 50 w 56"/>
                <a:gd name="T57" fmla="*/ 70 h 80"/>
                <a:gd name="T58" fmla="*/ 52 w 56"/>
                <a:gd name="T59" fmla="*/ 68 h 80"/>
                <a:gd name="T60" fmla="*/ 54 w 56"/>
                <a:gd name="T61" fmla="*/ 66 h 80"/>
                <a:gd name="T62" fmla="*/ 54 w 56"/>
                <a:gd name="T63" fmla="*/ 62 h 80"/>
                <a:gd name="T64" fmla="*/ 56 w 56"/>
                <a:gd name="T65" fmla="*/ 62 h 80"/>
                <a:gd name="T66" fmla="*/ 56 w 56"/>
                <a:gd name="T67" fmla="*/ 62 h 80"/>
                <a:gd name="T68" fmla="*/ 56 w 56"/>
                <a:gd name="T69" fmla="*/ 64 h 80"/>
                <a:gd name="T70" fmla="*/ 56 w 56"/>
                <a:gd name="T71" fmla="*/ 70 h 80"/>
                <a:gd name="T72" fmla="*/ 54 w 56"/>
                <a:gd name="T73" fmla="*/ 76 h 80"/>
                <a:gd name="T74" fmla="*/ 50 w 56"/>
                <a:gd name="T75" fmla="*/ 78 h 80"/>
                <a:gd name="T76" fmla="*/ 46 w 56"/>
                <a:gd name="T77" fmla="*/ 80 h 80"/>
                <a:gd name="T78" fmla="*/ 42 w 56"/>
                <a:gd name="T79" fmla="*/ 78 h 80"/>
                <a:gd name="T80" fmla="*/ 40 w 56"/>
                <a:gd name="T81" fmla="*/ 76 h 80"/>
                <a:gd name="T82" fmla="*/ 38 w 56"/>
                <a:gd name="T83" fmla="*/ 72 h 80"/>
                <a:gd name="T84" fmla="*/ 36 w 56"/>
                <a:gd name="T85" fmla="*/ 68 h 80"/>
                <a:gd name="T86" fmla="*/ 34 w 56"/>
                <a:gd name="T87" fmla="*/ 60 h 80"/>
                <a:gd name="T88" fmla="*/ 30 w 56"/>
                <a:gd name="T89"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 h="80">
                  <a:moveTo>
                    <a:pt x="30" y="40"/>
                  </a:moveTo>
                  <a:lnTo>
                    <a:pt x="12" y="78"/>
                  </a:lnTo>
                  <a:lnTo>
                    <a:pt x="0" y="78"/>
                  </a:lnTo>
                  <a:lnTo>
                    <a:pt x="26" y="26"/>
                  </a:lnTo>
                  <a:lnTo>
                    <a:pt x="26" y="20"/>
                  </a:lnTo>
                  <a:lnTo>
                    <a:pt x="24" y="14"/>
                  </a:lnTo>
                  <a:lnTo>
                    <a:pt x="20" y="10"/>
                  </a:lnTo>
                  <a:lnTo>
                    <a:pt x="18" y="8"/>
                  </a:lnTo>
                  <a:lnTo>
                    <a:pt x="14" y="8"/>
                  </a:lnTo>
                  <a:lnTo>
                    <a:pt x="12" y="8"/>
                  </a:lnTo>
                  <a:lnTo>
                    <a:pt x="10" y="10"/>
                  </a:lnTo>
                  <a:lnTo>
                    <a:pt x="8" y="12"/>
                  </a:lnTo>
                  <a:lnTo>
                    <a:pt x="6" y="18"/>
                  </a:lnTo>
                  <a:lnTo>
                    <a:pt x="4" y="18"/>
                  </a:lnTo>
                  <a:lnTo>
                    <a:pt x="6" y="10"/>
                  </a:lnTo>
                  <a:lnTo>
                    <a:pt x="8" y="4"/>
                  </a:lnTo>
                  <a:lnTo>
                    <a:pt x="12" y="0"/>
                  </a:lnTo>
                  <a:lnTo>
                    <a:pt x="16" y="0"/>
                  </a:lnTo>
                  <a:lnTo>
                    <a:pt x="18" y="0"/>
                  </a:lnTo>
                  <a:lnTo>
                    <a:pt x="22" y="2"/>
                  </a:lnTo>
                  <a:lnTo>
                    <a:pt x="24" y="6"/>
                  </a:lnTo>
                  <a:lnTo>
                    <a:pt x="26" y="12"/>
                  </a:lnTo>
                  <a:lnTo>
                    <a:pt x="28" y="18"/>
                  </a:lnTo>
                  <a:lnTo>
                    <a:pt x="36" y="56"/>
                  </a:lnTo>
                  <a:lnTo>
                    <a:pt x="38" y="64"/>
                  </a:lnTo>
                  <a:lnTo>
                    <a:pt x="42" y="68"/>
                  </a:lnTo>
                  <a:lnTo>
                    <a:pt x="44" y="70"/>
                  </a:lnTo>
                  <a:lnTo>
                    <a:pt x="46" y="70"/>
                  </a:lnTo>
                  <a:lnTo>
                    <a:pt x="50" y="70"/>
                  </a:lnTo>
                  <a:lnTo>
                    <a:pt x="52" y="68"/>
                  </a:lnTo>
                  <a:lnTo>
                    <a:pt x="54" y="66"/>
                  </a:lnTo>
                  <a:lnTo>
                    <a:pt x="54" y="62"/>
                  </a:lnTo>
                  <a:lnTo>
                    <a:pt x="56" y="62"/>
                  </a:lnTo>
                  <a:lnTo>
                    <a:pt x="56" y="62"/>
                  </a:lnTo>
                  <a:lnTo>
                    <a:pt x="56" y="64"/>
                  </a:lnTo>
                  <a:lnTo>
                    <a:pt x="56" y="70"/>
                  </a:lnTo>
                  <a:lnTo>
                    <a:pt x="54" y="76"/>
                  </a:lnTo>
                  <a:lnTo>
                    <a:pt x="50" y="78"/>
                  </a:lnTo>
                  <a:lnTo>
                    <a:pt x="46" y="80"/>
                  </a:lnTo>
                  <a:lnTo>
                    <a:pt x="42" y="78"/>
                  </a:lnTo>
                  <a:lnTo>
                    <a:pt x="40" y="76"/>
                  </a:lnTo>
                  <a:lnTo>
                    <a:pt x="38" y="72"/>
                  </a:lnTo>
                  <a:lnTo>
                    <a:pt x="36" y="68"/>
                  </a:lnTo>
                  <a:lnTo>
                    <a:pt x="34" y="60"/>
                  </a:lnTo>
                  <a:lnTo>
                    <a:pt x="30" y="40"/>
                  </a:lnTo>
                  <a:close/>
                </a:path>
              </a:pathLst>
            </a:custGeom>
            <a:solidFill>
              <a:srgbClr val="1F1F1F"/>
            </a:solidFill>
            <a:ln w="0">
              <a:solidFill>
                <a:srgbClr val="1F1F1F"/>
              </a:solidFill>
              <a:prstDash val="solid"/>
              <a:round/>
              <a:headEnd/>
              <a:tailEnd/>
            </a:ln>
          </p:spPr>
          <p:txBody>
            <a:bodyPr/>
            <a:lstStyle/>
            <a:p>
              <a:endParaRPr lang="en-US"/>
            </a:p>
          </p:txBody>
        </p:sp>
        <p:sp>
          <p:nvSpPr>
            <p:cNvPr id="46134" name="Freeform 54"/>
            <p:cNvSpPr>
              <a:spLocks/>
            </p:cNvSpPr>
            <p:nvPr/>
          </p:nvSpPr>
          <p:spPr bwMode="auto">
            <a:xfrm>
              <a:off x="3726" y="1450"/>
              <a:ext cx="34" cy="80"/>
            </a:xfrm>
            <a:custGeom>
              <a:avLst/>
              <a:gdLst>
                <a:gd name="T0" fmla="*/ 34 w 34"/>
                <a:gd name="T1" fmla="*/ 0 h 80"/>
                <a:gd name="T2" fmla="*/ 4 w 34"/>
                <a:gd name="T3" fmla="*/ 80 h 80"/>
                <a:gd name="T4" fmla="*/ 0 w 34"/>
                <a:gd name="T5" fmla="*/ 80 h 80"/>
                <a:gd name="T6" fmla="*/ 28 w 34"/>
                <a:gd name="T7" fmla="*/ 0 h 80"/>
                <a:gd name="T8" fmla="*/ 34 w 34"/>
                <a:gd name="T9" fmla="*/ 0 h 80"/>
              </a:gdLst>
              <a:ahLst/>
              <a:cxnLst>
                <a:cxn ang="0">
                  <a:pos x="T0" y="T1"/>
                </a:cxn>
                <a:cxn ang="0">
                  <a:pos x="T2" y="T3"/>
                </a:cxn>
                <a:cxn ang="0">
                  <a:pos x="T4" y="T5"/>
                </a:cxn>
                <a:cxn ang="0">
                  <a:pos x="T6" y="T7"/>
                </a:cxn>
                <a:cxn ang="0">
                  <a:pos x="T8" y="T9"/>
                </a:cxn>
              </a:cxnLst>
              <a:rect l="0" t="0" r="r" b="b"/>
              <a:pathLst>
                <a:path w="34" h="80">
                  <a:moveTo>
                    <a:pt x="34" y="0"/>
                  </a:moveTo>
                  <a:lnTo>
                    <a:pt x="4" y="80"/>
                  </a:lnTo>
                  <a:lnTo>
                    <a:pt x="0" y="80"/>
                  </a:lnTo>
                  <a:lnTo>
                    <a:pt x="28" y="0"/>
                  </a:lnTo>
                  <a:lnTo>
                    <a:pt x="34" y="0"/>
                  </a:lnTo>
                  <a:close/>
                </a:path>
              </a:pathLst>
            </a:custGeom>
            <a:solidFill>
              <a:srgbClr val="1F1F1F"/>
            </a:solidFill>
            <a:ln w="0">
              <a:solidFill>
                <a:srgbClr val="1F1F1F"/>
              </a:solidFill>
              <a:prstDash val="solid"/>
              <a:round/>
              <a:headEnd/>
              <a:tailEnd/>
            </a:ln>
          </p:spPr>
          <p:txBody>
            <a:bodyPr/>
            <a:lstStyle/>
            <a:p>
              <a:endParaRPr lang="en-US"/>
            </a:p>
          </p:txBody>
        </p:sp>
        <p:sp>
          <p:nvSpPr>
            <p:cNvPr id="46135" name="Freeform 55"/>
            <p:cNvSpPr>
              <a:spLocks/>
            </p:cNvSpPr>
            <p:nvPr/>
          </p:nvSpPr>
          <p:spPr bwMode="auto">
            <a:xfrm>
              <a:off x="3760" y="1452"/>
              <a:ext cx="50" cy="76"/>
            </a:xfrm>
            <a:custGeom>
              <a:avLst/>
              <a:gdLst>
                <a:gd name="T0" fmla="*/ 50 w 50"/>
                <a:gd name="T1" fmla="*/ 60 h 76"/>
                <a:gd name="T2" fmla="*/ 44 w 50"/>
                <a:gd name="T3" fmla="*/ 76 h 76"/>
                <a:gd name="T4" fmla="*/ 0 w 50"/>
                <a:gd name="T5" fmla="*/ 76 h 76"/>
                <a:gd name="T6" fmla="*/ 0 w 50"/>
                <a:gd name="T7" fmla="*/ 74 h 76"/>
                <a:gd name="T8" fmla="*/ 20 w 50"/>
                <a:gd name="T9" fmla="*/ 54 h 76"/>
                <a:gd name="T10" fmla="*/ 30 w 50"/>
                <a:gd name="T11" fmla="*/ 40 h 76"/>
                <a:gd name="T12" fmla="*/ 34 w 50"/>
                <a:gd name="T13" fmla="*/ 32 h 76"/>
                <a:gd name="T14" fmla="*/ 36 w 50"/>
                <a:gd name="T15" fmla="*/ 24 h 76"/>
                <a:gd name="T16" fmla="*/ 34 w 50"/>
                <a:gd name="T17" fmla="*/ 18 h 76"/>
                <a:gd name="T18" fmla="*/ 32 w 50"/>
                <a:gd name="T19" fmla="*/ 12 h 76"/>
                <a:gd name="T20" fmla="*/ 26 w 50"/>
                <a:gd name="T21" fmla="*/ 10 h 76"/>
                <a:gd name="T22" fmla="*/ 20 w 50"/>
                <a:gd name="T23" fmla="*/ 8 h 76"/>
                <a:gd name="T24" fmla="*/ 14 w 50"/>
                <a:gd name="T25" fmla="*/ 8 h 76"/>
                <a:gd name="T26" fmla="*/ 10 w 50"/>
                <a:gd name="T27" fmla="*/ 12 h 76"/>
                <a:gd name="T28" fmla="*/ 6 w 50"/>
                <a:gd name="T29" fmla="*/ 16 h 76"/>
                <a:gd name="T30" fmla="*/ 4 w 50"/>
                <a:gd name="T31" fmla="*/ 22 h 76"/>
                <a:gd name="T32" fmla="*/ 0 w 50"/>
                <a:gd name="T33" fmla="*/ 22 h 76"/>
                <a:gd name="T34" fmla="*/ 2 w 50"/>
                <a:gd name="T35" fmla="*/ 14 h 76"/>
                <a:gd name="T36" fmla="*/ 4 w 50"/>
                <a:gd name="T37" fmla="*/ 10 h 76"/>
                <a:gd name="T38" fmla="*/ 8 w 50"/>
                <a:gd name="T39" fmla="*/ 6 h 76"/>
                <a:gd name="T40" fmla="*/ 12 w 50"/>
                <a:gd name="T41" fmla="*/ 2 h 76"/>
                <a:gd name="T42" fmla="*/ 18 w 50"/>
                <a:gd name="T43" fmla="*/ 0 h 76"/>
                <a:gd name="T44" fmla="*/ 24 w 50"/>
                <a:gd name="T45" fmla="*/ 0 h 76"/>
                <a:gd name="T46" fmla="*/ 30 w 50"/>
                <a:gd name="T47" fmla="*/ 0 h 76"/>
                <a:gd name="T48" fmla="*/ 34 w 50"/>
                <a:gd name="T49" fmla="*/ 2 h 76"/>
                <a:gd name="T50" fmla="*/ 38 w 50"/>
                <a:gd name="T51" fmla="*/ 6 h 76"/>
                <a:gd name="T52" fmla="*/ 42 w 50"/>
                <a:gd name="T53" fmla="*/ 10 h 76"/>
                <a:gd name="T54" fmla="*/ 44 w 50"/>
                <a:gd name="T55" fmla="*/ 14 h 76"/>
                <a:gd name="T56" fmla="*/ 46 w 50"/>
                <a:gd name="T57" fmla="*/ 20 h 76"/>
                <a:gd name="T58" fmla="*/ 44 w 50"/>
                <a:gd name="T59" fmla="*/ 24 h 76"/>
                <a:gd name="T60" fmla="*/ 42 w 50"/>
                <a:gd name="T61" fmla="*/ 30 h 76"/>
                <a:gd name="T62" fmla="*/ 38 w 50"/>
                <a:gd name="T63" fmla="*/ 40 h 76"/>
                <a:gd name="T64" fmla="*/ 28 w 50"/>
                <a:gd name="T65" fmla="*/ 50 h 76"/>
                <a:gd name="T66" fmla="*/ 22 w 50"/>
                <a:gd name="T67" fmla="*/ 56 h 76"/>
                <a:gd name="T68" fmla="*/ 18 w 50"/>
                <a:gd name="T69" fmla="*/ 60 h 76"/>
                <a:gd name="T70" fmla="*/ 14 w 50"/>
                <a:gd name="T71" fmla="*/ 64 h 76"/>
                <a:gd name="T72" fmla="*/ 12 w 50"/>
                <a:gd name="T73" fmla="*/ 66 h 76"/>
                <a:gd name="T74" fmla="*/ 32 w 50"/>
                <a:gd name="T75" fmla="*/ 66 h 76"/>
                <a:gd name="T76" fmla="*/ 38 w 50"/>
                <a:gd name="T77" fmla="*/ 66 h 76"/>
                <a:gd name="T78" fmla="*/ 42 w 50"/>
                <a:gd name="T79" fmla="*/ 66 h 76"/>
                <a:gd name="T80" fmla="*/ 46 w 50"/>
                <a:gd name="T81" fmla="*/ 64 h 76"/>
                <a:gd name="T82" fmla="*/ 48 w 50"/>
                <a:gd name="T83" fmla="*/ 60 h 76"/>
                <a:gd name="T84" fmla="*/ 50 w 50"/>
                <a:gd name="T85" fmla="*/ 6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 h="76">
                  <a:moveTo>
                    <a:pt x="50" y="60"/>
                  </a:moveTo>
                  <a:lnTo>
                    <a:pt x="44" y="76"/>
                  </a:lnTo>
                  <a:lnTo>
                    <a:pt x="0" y="76"/>
                  </a:lnTo>
                  <a:lnTo>
                    <a:pt x="0" y="74"/>
                  </a:lnTo>
                  <a:lnTo>
                    <a:pt x="20" y="54"/>
                  </a:lnTo>
                  <a:lnTo>
                    <a:pt x="30" y="40"/>
                  </a:lnTo>
                  <a:lnTo>
                    <a:pt x="34" y="32"/>
                  </a:lnTo>
                  <a:lnTo>
                    <a:pt x="36" y="24"/>
                  </a:lnTo>
                  <a:lnTo>
                    <a:pt x="34" y="18"/>
                  </a:lnTo>
                  <a:lnTo>
                    <a:pt x="32" y="12"/>
                  </a:lnTo>
                  <a:lnTo>
                    <a:pt x="26" y="10"/>
                  </a:lnTo>
                  <a:lnTo>
                    <a:pt x="20" y="8"/>
                  </a:lnTo>
                  <a:lnTo>
                    <a:pt x="14" y="8"/>
                  </a:lnTo>
                  <a:lnTo>
                    <a:pt x="10" y="12"/>
                  </a:lnTo>
                  <a:lnTo>
                    <a:pt x="6" y="16"/>
                  </a:lnTo>
                  <a:lnTo>
                    <a:pt x="4" y="22"/>
                  </a:lnTo>
                  <a:lnTo>
                    <a:pt x="0" y="22"/>
                  </a:lnTo>
                  <a:lnTo>
                    <a:pt x="2" y="14"/>
                  </a:lnTo>
                  <a:lnTo>
                    <a:pt x="4" y="10"/>
                  </a:lnTo>
                  <a:lnTo>
                    <a:pt x="8" y="6"/>
                  </a:lnTo>
                  <a:lnTo>
                    <a:pt x="12" y="2"/>
                  </a:lnTo>
                  <a:lnTo>
                    <a:pt x="18" y="0"/>
                  </a:lnTo>
                  <a:lnTo>
                    <a:pt x="24" y="0"/>
                  </a:lnTo>
                  <a:lnTo>
                    <a:pt x="30" y="0"/>
                  </a:lnTo>
                  <a:lnTo>
                    <a:pt x="34" y="2"/>
                  </a:lnTo>
                  <a:lnTo>
                    <a:pt x="38" y="6"/>
                  </a:lnTo>
                  <a:lnTo>
                    <a:pt x="42" y="10"/>
                  </a:lnTo>
                  <a:lnTo>
                    <a:pt x="44" y="14"/>
                  </a:lnTo>
                  <a:lnTo>
                    <a:pt x="46" y="20"/>
                  </a:lnTo>
                  <a:lnTo>
                    <a:pt x="44" y="24"/>
                  </a:lnTo>
                  <a:lnTo>
                    <a:pt x="42" y="30"/>
                  </a:lnTo>
                  <a:lnTo>
                    <a:pt x="38" y="40"/>
                  </a:lnTo>
                  <a:lnTo>
                    <a:pt x="28" y="50"/>
                  </a:lnTo>
                  <a:lnTo>
                    <a:pt x="22" y="56"/>
                  </a:lnTo>
                  <a:lnTo>
                    <a:pt x="18" y="60"/>
                  </a:lnTo>
                  <a:lnTo>
                    <a:pt x="14" y="64"/>
                  </a:lnTo>
                  <a:lnTo>
                    <a:pt x="12" y="66"/>
                  </a:lnTo>
                  <a:lnTo>
                    <a:pt x="32" y="66"/>
                  </a:lnTo>
                  <a:lnTo>
                    <a:pt x="38" y="66"/>
                  </a:lnTo>
                  <a:lnTo>
                    <a:pt x="42" y="66"/>
                  </a:lnTo>
                  <a:lnTo>
                    <a:pt x="46" y="64"/>
                  </a:lnTo>
                  <a:lnTo>
                    <a:pt x="48" y="60"/>
                  </a:lnTo>
                  <a:lnTo>
                    <a:pt x="50" y="60"/>
                  </a:lnTo>
                  <a:close/>
                </a:path>
              </a:pathLst>
            </a:custGeom>
            <a:solidFill>
              <a:srgbClr val="1F1F1F"/>
            </a:solidFill>
            <a:ln w="0">
              <a:solidFill>
                <a:srgbClr val="1F1F1F"/>
              </a:solidFill>
              <a:prstDash val="solid"/>
              <a:round/>
              <a:headEnd/>
              <a:tailEnd/>
            </a:ln>
          </p:spPr>
          <p:txBody>
            <a:bodyPr/>
            <a:lstStyle/>
            <a:p>
              <a:endParaRPr lang="en-US"/>
            </a:p>
          </p:txBody>
        </p:sp>
        <p:sp>
          <p:nvSpPr>
            <p:cNvPr id="46136" name="Freeform 56"/>
            <p:cNvSpPr>
              <a:spLocks noEditPoints="1"/>
            </p:cNvSpPr>
            <p:nvPr/>
          </p:nvSpPr>
          <p:spPr bwMode="auto">
            <a:xfrm>
              <a:off x="4030" y="1486"/>
              <a:ext cx="68" cy="96"/>
            </a:xfrm>
            <a:custGeom>
              <a:avLst/>
              <a:gdLst>
                <a:gd name="T0" fmla="*/ 26 w 68"/>
                <a:gd name="T1" fmla="*/ 58 h 96"/>
                <a:gd name="T2" fmla="*/ 26 w 68"/>
                <a:gd name="T3" fmla="*/ 82 h 96"/>
                <a:gd name="T4" fmla="*/ 26 w 68"/>
                <a:gd name="T5" fmla="*/ 86 h 96"/>
                <a:gd name="T6" fmla="*/ 26 w 68"/>
                <a:gd name="T7" fmla="*/ 90 h 96"/>
                <a:gd name="T8" fmla="*/ 26 w 68"/>
                <a:gd name="T9" fmla="*/ 92 h 96"/>
                <a:gd name="T10" fmla="*/ 28 w 68"/>
                <a:gd name="T11" fmla="*/ 92 h 96"/>
                <a:gd name="T12" fmla="*/ 30 w 68"/>
                <a:gd name="T13" fmla="*/ 94 h 96"/>
                <a:gd name="T14" fmla="*/ 34 w 68"/>
                <a:gd name="T15" fmla="*/ 94 h 96"/>
                <a:gd name="T16" fmla="*/ 34 w 68"/>
                <a:gd name="T17" fmla="*/ 96 h 96"/>
                <a:gd name="T18" fmla="*/ 0 w 68"/>
                <a:gd name="T19" fmla="*/ 96 h 96"/>
                <a:gd name="T20" fmla="*/ 0 w 68"/>
                <a:gd name="T21" fmla="*/ 94 h 96"/>
                <a:gd name="T22" fmla="*/ 2 w 68"/>
                <a:gd name="T23" fmla="*/ 92 h 96"/>
                <a:gd name="T24" fmla="*/ 4 w 68"/>
                <a:gd name="T25" fmla="*/ 92 h 96"/>
                <a:gd name="T26" fmla="*/ 6 w 68"/>
                <a:gd name="T27" fmla="*/ 88 h 96"/>
                <a:gd name="T28" fmla="*/ 6 w 68"/>
                <a:gd name="T29" fmla="*/ 82 h 96"/>
                <a:gd name="T30" fmla="*/ 6 w 68"/>
                <a:gd name="T31" fmla="*/ 16 h 96"/>
                <a:gd name="T32" fmla="*/ 6 w 68"/>
                <a:gd name="T33" fmla="*/ 10 h 96"/>
                <a:gd name="T34" fmla="*/ 4 w 68"/>
                <a:gd name="T35" fmla="*/ 6 h 96"/>
                <a:gd name="T36" fmla="*/ 2 w 68"/>
                <a:gd name="T37" fmla="*/ 4 h 96"/>
                <a:gd name="T38" fmla="*/ 0 w 68"/>
                <a:gd name="T39" fmla="*/ 4 h 96"/>
                <a:gd name="T40" fmla="*/ 0 w 68"/>
                <a:gd name="T41" fmla="*/ 0 h 96"/>
                <a:gd name="T42" fmla="*/ 26 w 68"/>
                <a:gd name="T43" fmla="*/ 0 h 96"/>
                <a:gd name="T44" fmla="*/ 26 w 68"/>
                <a:gd name="T45" fmla="*/ 10 h 96"/>
                <a:gd name="T46" fmla="*/ 28 w 68"/>
                <a:gd name="T47" fmla="*/ 6 h 96"/>
                <a:gd name="T48" fmla="*/ 32 w 68"/>
                <a:gd name="T49" fmla="*/ 2 h 96"/>
                <a:gd name="T50" fmla="*/ 38 w 68"/>
                <a:gd name="T51" fmla="*/ 0 h 96"/>
                <a:gd name="T52" fmla="*/ 44 w 68"/>
                <a:gd name="T53" fmla="*/ 0 h 96"/>
                <a:gd name="T54" fmla="*/ 50 w 68"/>
                <a:gd name="T55" fmla="*/ 0 h 96"/>
                <a:gd name="T56" fmla="*/ 56 w 68"/>
                <a:gd name="T57" fmla="*/ 4 h 96"/>
                <a:gd name="T58" fmla="*/ 62 w 68"/>
                <a:gd name="T59" fmla="*/ 8 h 96"/>
                <a:gd name="T60" fmla="*/ 66 w 68"/>
                <a:gd name="T61" fmla="*/ 16 h 96"/>
                <a:gd name="T62" fmla="*/ 68 w 68"/>
                <a:gd name="T63" fmla="*/ 24 h 96"/>
                <a:gd name="T64" fmla="*/ 68 w 68"/>
                <a:gd name="T65" fmla="*/ 32 h 96"/>
                <a:gd name="T66" fmla="*/ 68 w 68"/>
                <a:gd name="T67" fmla="*/ 42 h 96"/>
                <a:gd name="T68" fmla="*/ 66 w 68"/>
                <a:gd name="T69" fmla="*/ 50 h 96"/>
                <a:gd name="T70" fmla="*/ 62 w 68"/>
                <a:gd name="T71" fmla="*/ 58 h 96"/>
                <a:gd name="T72" fmla="*/ 56 w 68"/>
                <a:gd name="T73" fmla="*/ 62 h 96"/>
                <a:gd name="T74" fmla="*/ 50 w 68"/>
                <a:gd name="T75" fmla="*/ 66 h 96"/>
                <a:gd name="T76" fmla="*/ 42 w 68"/>
                <a:gd name="T77" fmla="*/ 66 h 96"/>
                <a:gd name="T78" fmla="*/ 38 w 68"/>
                <a:gd name="T79" fmla="*/ 66 h 96"/>
                <a:gd name="T80" fmla="*/ 32 w 68"/>
                <a:gd name="T81" fmla="*/ 64 h 96"/>
                <a:gd name="T82" fmla="*/ 28 w 68"/>
                <a:gd name="T83" fmla="*/ 62 h 96"/>
                <a:gd name="T84" fmla="*/ 26 w 68"/>
                <a:gd name="T85" fmla="*/ 58 h 96"/>
                <a:gd name="T86" fmla="*/ 26 w 68"/>
                <a:gd name="T87" fmla="*/ 54 h 96"/>
                <a:gd name="T88" fmla="*/ 30 w 68"/>
                <a:gd name="T89" fmla="*/ 58 h 96"/>
                <a:gd name="T90" fmla="*/ 34 w 68"/>
                <a:gd name="T91" fmla="*/ 62 h 96"/>
                <a:gd name="T92" fmla="*/ 38 w 68"/>
                <a:gd name="T93" fmla="*/ 62 h 96"/>
                <a:gd name="T94" fmla="*/ 42 w 68"/>
                <a:gd name="T95" fmla="*/ 62 h 96"/>
                <a:gd name="T96" fmla="*/ 46 w 68"/>
                <a:gd name="T97" fmla="*/ 58 h 96"/>
                <a:gd name="T98" fmla="*/ 48 w 68"/>
                <a:gd name="T99" fmla="*/ 52 h 96"/>
                <a:gd name="T100" fmla="*/ 48 w 68"/>
                <a:gd name="T101" fmla="*/ 46 h 96"/>
                <a:gd name="T102" fmla="*/ 50 w 68"/>
                <a:gd name="T103" fmla="*/ 34 h 96"/>
                <a:gd name="T104" fmla="*/ 48 w 68"/>
                <a:gd name="T105" fmla="*/ 24 h 96"/>
                <a:gd name="T106" fmla="*/ 48 w 68"/>
                <a:gd name="T107" fmla="*/ 16 h 96"/>
                <a:gd name="T108" fmla="*/ 44 w 68"/>
                <a:gd name="T109" fmla="*/ 12 h 96"/>
                <a:gd name="T110" fmla="*/ 42 w 68"/>
                <a:gd name="T111" fmla="*/ 8 h 96"/>
                <a:gd name="T112" fmla="*/ 38 w 68"/>
                <a:gd name="T113" fmla="*/ 6 h 96"/>
                <a:gd name="T114" fmla="*/ 32 w 68"/>
                <a:gd name="T115" fmla="*/ 8 h 96"/>
                <a:gd name="T116" fmla="*/ 28 w 68"/>
                <a:gd name="T117" fmla="*/ 12 h 96"/>
                <a:gd name="T118" fmla="*/ 26 w 68"/>
                <a:gd name="T119" fmla="*/ 18 h 96"/>
                <a:gd name="T120" fmla="*/ 26 w 68"/>
                <a:gd name="T121" fmla="*/ 5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8" h="96">
                  <a:moveTo>
                    <a:pt x="26" y="58"/>
                  </a:moveTo>
                  <a:lnTo>
                    <a:pt x="26" y="82"/>
                  </a:lnTo>
                  <a:lnTo>
                    <a:pt x="26" y="86"/>
                  </a:lnTo>
                  <a:lnTo>
                    <a:pt x="26" y="90"/>
                  </a:lnTo>
                  <a:lnTo>
                    <a:pt x="26" y="92"/>
                  </a:lnTo>
                  <a:lnTo>
                    <a:pt x="28" y="92"/>
                  </a:lnTo>
                  <a:lnTo>
                    <a:pt x="30" y="94"/>
                  </a:lnTo>
                  <a:lnTo>
                    <a:pt x="34" y="94"/>
                  </a:lnTo>
                  <a:lnTo>
                    <a:pt x="34" y="96"/>
                  </a:lnTo>
                  <a:lnTo>
                    <a:pt x="0" y="96"/>
                  </a:lnTo>
                  <a:lnTo>
                    <a:pt x="0" y="94"/>
                  </a:lnTo>
                  <a:lnTo>
                    <a:pt x="2" y="92"/>
                  </a:lnTo>
                  <a:lnTo>
                    <a:pt x="4" y="92"/>
                  </a:lnTo>
                  <a:lnTo>
                    <a:pt x="6" y="88"/>
                  </a:lnTo>
                  <a:lnTo>
                    <a:pt x="6" y="82"/>
                  </a:lnTo>
                  <a:lnTo>
                    <a:pt x="6" y="16"/>
                  </a:lnTo>
                  <a:lnTo>
                    <a:pt x="6" y="10"/>
                  </a:lnTo>
                  <a:lnTo>
                    <a:pt x="4" y="6"/>
                  </a:lnTo>
                  <a:lnTo>
                    <a:pt x="2" y="4"/>
                  </a:lnTo>
                  <a:lnTo>
                    <a:pt x="0" y="4"/>
                  </a:lnTo>
                  <a:lnTo>
                    <a:pt x="0" y="0"/>
                  </a:lnTo>
                  <a:lnTo>
                    <a:pt x="26" y="0"/>
                  </a:lnTo>
                  <a:lnTo>
                    <a:pt x="26" y="10"/>
                  </a:lnTo>
                  <a:lnTo>
                    <a:pt x="28" y="6"/>
                  </a:lnTo>
                  <a:lnTo>
                    <a:pt x="32" y="2"/>
                  </a:lnTo>
                  <a:lnTo>
                    <a:pt x="38" y="0"/>
                  </a:lnTo>
                  <a:lnTo>
                    <a:pt x="44" y="0"/>
                  </a:lnTo>
                  <a:lnTo>
                    <a:pt x="50" y="0"/>
                  </a:lnTo>
                  <a:lnTo>
                    <a:pt x="56" y="4"/>
                  </a:lnTo>
                  <a:lnTo>
                    <a:pt x="62" y="8"/>
                  </a:lnTo>
                  <a:lnTo>
                    <a:pt x="66" y="16"/>
                  </a:lnTo>
                  <a:lnTo>
                    <a:pt x="68" y="24"/>
                  </a:lnTo>
                  <a:lnTo>
                    <a:pt x="68" y="32"/>
                  </a:lnTo>
                  <a:lnTo>
                    <a:pt x="68" y="42"/>
                  </a:lnTo>
                  <a:lnTo>
                    <a:pt x="66" y="50"/>
                  </a:lnTo>
                  <a:lnTo>
                    <a:pt x="62" y="58"/>
                  </a:lnTo>
                  <a:lnTo>
                    <a:pt x="56" y="62"/>
                  </a:lnTo>
                  <a:lnTo>
                    <a:pt x="50" y="66"/>
                  </a:lnTo>
                  <a:lnTo>
                    <a:pt x="42" y="66"/>
                  </a:lnTo>
                  <a:lnTo>
                    <a:pt x="38" y="66"/>
                  </a:lnTo>
                  <a:lnTo>
                    <a:pt x="32" y="64"/>
                  </a:lnTo>
                  <a:lnTo>
                    <a:pt x="28" y="62"/>
                  </a:lnTo>
                  <a:lnTo>
                    <a:pt x="26" y="58"/>
                  </a:lnTo>
                  <a:close/>
                  <a:moveTo>
                    <a:pt x="26" y="54"/>
                  </a:moveTo>
                  <a:lnTo>
                    <a:pt x="30" y="58"/>
                  </a:lnTo>
                  <a:lnTo>
                    <a:pt x="34" y="62"/>
                  </a:lnTo>
                  <a:lnTo>
                    <a:pt x="38" y="62"/>
                  </a:lnTo>
                  <a:lnTo>
                    <a:pt x="42" y="62"/>
                  </a:lnTo>
                  <a:lnTo>
                    <a:pt x="46" y="58"/>
                  </a:lnTo>
                  <a:lnTo>
                    <a:pt x="48" y="52"/>
                  </a:lnTo>
                  <a:lnTo>
                    <a:pt x="48" y="46"/>
                  </a:lnTo>
                  <a:lnTo>
                    <a:pt x="50" y="34"/>
                  </a:lnTo>
                  <a:lnTo>
                    <a:pt x="48" y="24"/>
                  </a:lnTo>
                  <a:lnTo>
                    <a:pt x="48" y="16"/>
                  </a:lnTo>
                  <a:lnTo>
                    <a:pt x="44" y="12"/>
                  </a:lnTo>
                  <a:lnTo>
                    <a:pt x="42" y="8"/>
                  </a:lnTo>
                  <a:lnTo>
                    <a:pt x="38" y="6"/>
                  </a:lnTo>
                  <a:lnTo>
                    <a:pt x="32" y="8"/>
                  </a:lnTo>
                  <a:lnTo>
                    <a:pt x="28" y="12"/>
                  </a:lnTo>
                  <a:lnTo>
                    <a:pt x="26" y="18"/>
                  </a:lnTo>
                  <a:lnTo>
                    <a:pt x="26" y="54"/>
                  </a:lnTo>
                  <a:close/>
                </a:path>
              </a:pathLst>
            </a:custGeom>
            <a:solidFill>
              <a:srgbClr val="1F1F1F"/>
            </a:solidFill>
            <a:ln w="0">
              <a:solidFill>
                <a:srgbClr val="1F1F1F"/>
              </a:solidFill>
              <a:prstDash val="solid"/>
              <a:round/>
              <a:headEnd/>
              <a:tailEnd/>
            </a:ln>
          </p:spPr>
          <p:txBody>
            <a:bodyPr/>
            <a:lstStyle/>
            <a:p>
              <a:endParaRPr lang="en-US"/>
            </a:p>
          </p:txBody>
        </p:sp>
        <p:sp>
          <p:nvSpPr>
            <p:cNvPr id="46137" name="Freeform 57"/>
            <p:cNvSpPr>
              <a:spLocks noEditPoints="1"/>
            </p:cNvSpPr>
            <p:nvPr/>
          </p:nvSpPr>
          <p:spPr bwMode="auto">
            <a:xfrm>
              <a:off x="4108" y="1486"/>
              <a:ext cx="62" cy="66"/>
            </a:xfrm>
            <a:custGeom>
              <a:avLst/>
              <a:gdLst>
                <a:gd name="T0" fmla="*/ 30 w 62"/>
                <a:gd name="T1" fmla="*/ 0 h 66"/>
                <a:gd name="T2" fmla="*/ 40 w 62"/>
                <a:gd name="T3" fmla="*/ 0 h 66"/>
                <a:gd name="T4" fmla="*/ 48 w 62"/>
                <a:gd name="T5" fmla="*/ 4 h 66"/>
                <a:gd name="T6" fmla="*/ 54 w 62"/>
                <a:gd name="T7" fmla="*/ 8 h 66"/>
                <a:gd name="T8" fmla="*/ 58 w 62"/>
                <a:gd name="T9" fmla="*/ 16 h 66"/>
                <a:gd name="T10" fmla="*/ 62 w 62"/>
                <a:gd name="T11" fmla="*/ 24 h 66"/>
                <a:gd name="T12" fmla="*/ 62 w 62"/>
                <a:gd name="T13" fmla="*/ 34 h 66"/>
                <a:gd name="T14" fmla="*/ 62 w 62"/>
                <a:gd name="T15" fmla="*/ 42 h 66"/>
                <a:gd name="T16" fmla="*/ 60 w 62"/>
                <a:gd name="T17" fmla="*/ 50 h 66"/>
                <a:gd name="T18" fmla="*/ 56 w 62"/>
                <a:gd name="T19" fmla="*/ 56 h 66"/>
                <a:gd name="T20" fmla="*/ 48 w 62"/>
                <a:gd name="T21" fmla="*/ 62 h 66"/>
                <a:gd name="T22" fmla="*/ 40 w 62"/>
                <a:gd name="T23" fmla="*/ 66 h 66"/>
                <a:gd name="T24" fmla="*/ 32 w 62"/>
                <a:gd name="T25" fmla="*/ 66 h 66"/>
                <a:gd name="T26" fmla="*/ 22 w 62"/>
                <a:gd name="T27" fmla="*/ 66 h 66"/>
                <a:gd name="T28" fmla="*/ 14 w 62"/>
                <a:gd name="T29" fmla="*/ 62 h 66"/>
                <a:gd name="T30" fmla="*/ 8 w 62"/>
                <a:gd name="T31" fmla="*/ 56 h 66"/>
                <a:gd name="T32" fmla="*/ 4 w 62"/>
                <a:gd name="T33" fmla="*/ 50 h 66"/>
                <a:gd name="T34" fmla="*/ 0 w 62"/>
                <a:gd name="T35" fmla="*/ 42 h 66"/>
                <a:gd name="T36" fmla="*/ 0 w 62"/>
                <a:gd name="T37" fmla="*/ 34 h 66"/>
                <a:gd name="T38" fmla="*/ 0 w 62"/>
                <a:gd name="T39" fmla="*/ 24 h 66"/>
                <a:gd name="T40" fmla="*/ 4 w 62"/>
                <a:gd name="T41" fmla="*/ 16 h 66"/>
                <a:gd name="T42" fmla="*/ 8 w 62"/>
                <a:gd name="T43" fmla="*/ 10 h 66"/>
                <a:gd name="T44" fmla="*/ 14 w 62"/>
                <a:gd name="T45" fmla="*/ 4 h 66"/>
                <a:gd name="T46" fmla="*/ 22 w 62"/>
                <a:gd name="T47" fmla="*/ 0 h 66"/>
                <a:gd name="T48" fmla="*/ 30 w 62"/>
                <a:gd name="T49" fmla="*/ 0 h 66"/>
                <a:gd name="T50" fmla="*/ 32 w 62"/>
                <a:gd name="T51" fmla="*/ 4 h 66"/>
                <a:gd name="T52" fmla="*/ 28 w 62"/>
                <a:gd name="T53" fmla="*/ 4 h 66"/>
                <a:gd name="T54" fmla="*/ 24 w 62"/>
                <a:gd name="T55" fmla="*/ 6 h 66"/>
                <a:gd name="T56" fmla="*/ 22 w 62"/>
                <a:gd name="T57" fmla="*/ 10 h 66"/>
                <a:gd name="T58" fmla="*/ 20 w 62"/>
                <a:gd name="T59" fmla="*/ 16 h 66"/>
                <a:gd name="T60" fmla="*/ 20 w 62"/>
                <a:gd name="T61" fmla="*/ 26 h 66"/>
                <a:gd name="T62" fmla="*/ 20 w 62"/>
                <a:gd name="T63" fmla="*/ 38 h 66"/>
                <a:gd name="T64" fmla="*/ 20 w 62"/>
                <a:gd name="T65" fmla="*/ 46 h 66"/>
                <a:gd name="T66" fmla="*/ 20 w 62"/>
                <a:gd name="T67" fmla="*/ 52 h 66"/>
                <a:gd name="T68" fmla="*/ 22 w 62"/>
                <a:gd name="T69" fmla="*/ 56 h 66"/>
                <a:gd name="T70" fmla="*/ 24 w 62"/>
                <a:gd name="T71" fmla="*/ 60 h 66"/>
                <a:gd name="T72" fmla="*/ 28 w 62"/>
                <a:gd name="T73" fmla="*/ 62 h 66"/>
                <a:gd name="T74" fmla="*/ 30 w 62"/>
                <a:gd name="T75" fmla="*/ 62 h 66"/>
                <a:gd name="T76" fmla="*/ 34 w 62"/>
                <a:gd name="T77" fmla="*/ 62 h 66"/>
                <a:gd name="T78" fmla="*/ 38 w 62"/>
                <a:gd name="T79" fmla="*/ 60 h 66"/>
                <a:gd name="T80" fmla="*/ 40 w 62"/>
                <a:gd name="T81" fmla="*/ 58 h 66"/>
                <a:gd name="T82" fmla="*/ 42 w 62"/>
                <a:gd name="T83" fmla="*/ 54 h 66"/>
                <a:gd name="T84" fmla="*/ 42 w 62"/>
                <a:gd name="T85" fmla="*/ 48 h 66"/>
                <a:gd name="T86" fmla="*/ 42 w 62"/>
                <a:gd name="T87" fmla="*/ 40 h 66"/>
                <a:gd name="T88" fmla="*/ 44 w 62"/>
                <a:gd name="T89" fmla="*/ 28 h 66"/>
                <a:gd name="T90" fmla="*/ 42 w 62"/>
                <a:gd name="T91" fmla="*/ 20 h 66"/>
                <a:gd name="T92" fmla="*/ 42 w 62"/>
                <a:gd name="T93" fmla="*/ 16 h 66"/>
                <a:gd name="T94" fmla="*/ 42 w 62"/>
                <a:gd name="T95" fmla="*/ 12 h 66"/>
                <a:gd name="T96" fmla="*/ 40 w 62"/>
                <a:gd name="T97" fmla="*/ 8 h 66"/>
                <a:gd name="T98" fmla="*/ 36 w 62"/>
                <a:gd name="T99" fmla="*/ 6 h 66"/>
                <a:gd name="T100" fmla="*/ 34 w 62"/>
                <a:gd name="T101" fmla="*/ 4 h 66"/>
                <a:gd name="T102" fmla="*/ 32 w 62"/>
                <a:gd name="T10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2" h="66">
                  <a:moveTo>
                    <a:pt x="30" y="0"/>
                  </a:moveTo>
                  <a:lnTo>
                    <a:pt x="40" y="0"/>
                  </a:lnTo>
                  <a:lnTo>
                    <a:pt x="48" y="4"/>
                  </a:lnTo>
                  <a:lnTo>
                    <a:pt x="54" y="8"/>
                  </a:lnTo>
                  <a:lnTo>
                    <a:pt x="58" y="16"/>
                  </a:lnTo>
                  <a:lnTo>
                    <a:pt x="62" y="24"/>
                  </a:lnTo>
                  <a:lnTo>
                    <a:pt x="62" y="34"/>
                  </a:lnTo>
                  <a:lnTo>
                    <a:pt x="62" y="42"/>
                  </a:lnTo>
                  <a:lnTo>
                    <a:pt x="60" y="50"/>
                  </a:lnTo>
                  <a:lnTo>
                    <a:pt x="56" y="56"/>
                  </a:lnTo>
                  <a:lnTo>
                    <a:pt x="48" y="62"/>
                  </a:lnTo>
                  <a:lnTo>
                    <a:pt x="40" y="66"/>
                  </a:lnTo>
                  <a:lnTo>
                    <a:pt x="32" y="66"/>
                  </a:lnTo>
                  <a:lnTo>
                    <a:pt x="22" y="66"/>
                  </a:lnTo>
                  <a:lnTo>
                    <a:pt x="14" y="62"/>
                  </a:lnTo>
                  <a:lnTo>
                    <a:pt x="8" y="56"/>
                  </a:lnTo>
                  <a:lnTo>
                    <a:pt x="4" y="50"/>
                  </a:lnTo>
                  <a:lnTo>
                    <a:pt x="0" y="42"/>
                  </a:lnTo>
                  <a:lnTo>
                    <a:pt x="0" y="34"/>
                  </a:lnTo>
                  <a:lnTo>
                    <a:pt x="0" y="24"/>
                  </a:lnTo>
                  <a:lnTo>
                    <a:pt x="4" y="16"/>
                  </a:lnTo>
                  <a:lnTo>
                    <a:pt x="8" y="10"/>
                  </a:lnTo>
                  <a:lnTo>
                    <a:pt x="14" y="4"/>
                  </a:lnTo>
                  <a:lnTo>
                    <a:pt x="22" y="0"/>
                  </a:lnTo>
                  <a:lnTo>
                    <a:pt x="30" y="0"/>
                  </a:lnTo>
                  <a:close/>
                  <a:moveTo>
                    <a:pt x="32" y="4"/>
                  </a:moveTo>
                  <a:lnTo>
                    <a:pt x="28" y="4"/>
                  </a:lnTo>
                  <a:lnTo>
                    <a:pt x="24" y="6"/>
                  </a:lnTo>
                  <a:lnTo>
                    <a:pt x="22" y="10"/>
                  </a:lnTo>
                  <a:lnTo>
                    <a:pt x="20" y="16"/>
                  </a:lnTo>
                  <a:lnTo>
                    <a:pt x="20" y="26"/>
                  </a:lnTo>
                  <a:lnTo>
                    <a:pt x="20" y="38"/>
                  </a:lnTo>
                  <a:lnTo>
                    <a:pt x="20" y="46"/>
                  </a:lnTo>
                  <a:lnTo>
                    <a:pt x="20" y="52"/>
                  </a:lnTo>
                  <a:lnTo>
                    <a:pt x="22" y="56"/>
                  </a:lnTo>
                  <a:lnTo>
                    <a:pt x="24" y="60"/>
                  </a:lnTo>
                  <a:lnTo>
                    <a:pt x="28" y="62"/>
                  </a:lnTo>
                  <a:lnTo>
                    <a:pt x="30" y="62"/>
                  </a:lnTo>
                  <a:lnTo>
                    <a:pt x="34" y="62"/>
                  </a:lnTo>
                  <a:lnTo>
                    <a:pt x="38" y="60"/>
                  </a:lnTo>
                  <a:lnTo>
                    <a:pt x="40" y="58"/>
                  </a:lnTo>
                  <a:lnTo>
                    <a:pt x="42" y="54"/>
                  </a:lnTo>
                  <a:lnTo>
                    <a:pt x="42" y="48"/>
                  </a:lnTo>
                  <a:lnTo>
                    <a:pt x="42" y="40"/>
                  </a:lnTo>
                  <a:lnTo>
                    <a:pt x="44" y="28"/>
                  </a:lnTo>
                  <a:lnTo>
                    <a:pt x="42" y="20"/>
                  </a:lnTo>
                  <a:lnTo>
                    <a:pt x="42" y="16"/>
                  </a:lnTo>
                  <a:lnTo>
                    <a:pt x="42" y="12"/>
                  </a:lnTo>
                  <a:lnTo>
                    <a:pt x="40" y="8"/>
                  </a:lnTo>
                  <a:lnTo>
                    <a:pt x="36" y="6"/>
                  </a:lnTo>
                  <a:lnTo>
                    <a:pt x="34"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6138" name="Freeform 58"/>
            <p:cNvSpPr>
              <a:spLocks/>
            </p:cNvSpPr>
            <p:nvPr/>
          </p:nvSpPr>
          <p:spPr bwMode="auto">
            <a:xfrm>
              <a:off x="4180" y="1456"/>
              <a:ext cx="32" cy="96"/>
            </a:xfrm>
            <a:custGeom>
              <a:avLst/>
              <a:gdLst>
                <a:gd name="T0" fmla="*/ 26 w 32"/>
                <a:gd name="T1" fmla="*/ 0 h 96"/>
                <a:gd name="T2" fmla="*/ 26 w 32"/>
                <a:gd name="T3" fmla="*/ 80 h 96"/>
                <a:gd name="T4" fmla="*/ 26 w 32"/>
                <a:gd name="T5" fmla="*/ 86 h 96"/>
                <a:gd name="T6" fmla="*/ 28 w 32"/>
                <a:gd name="T7" fmla="*/ 90 h 96"/>
                <a:gd name="T8" fmla="*/ 30 w 32"/>
                <a:gd name="T9" fmla="*/ 92 h 96"/>
                <a:gd name="T10" fmla="*/ 32 w 32"/>
                <a:gd name="T11" fmla="*/ 92 h 96"/>
                <a:gd name="T12" fmla="*/ 32 w 32"/>
                <a:gd name="T13" fmla="*/ 96 h 96"/>
                <a:gd name="T14" fmla="*/ 0 w 32"/>
                <a:gd name="T15" fmla="*/ 96 h 96"/>
                <a:gd name="T16" fmla="*/ 0 w 32"/>
                <a:gd name="T17" fmla="*/ 92 h 96"/>
                <a:gd name="T18" fmla="*/ 4 w 32"/>
                <a:gd name="T19" fmla="*/ 92 h 96"/>
                <a:gd name="T20" fmla="*/ 6 w 32"/>
                <a:gd name="T21" fmla="*/ 90 h 96"/>
                <a:gd name="T22" fmla="*/ 6 w 32"/>
                <a:gd name="T23" fmla="*/ 86 h 96"/>
                <a:gd name="T24" fmla="*/ 6 w 32"/>
                <a:gd name="T25" fmla="*/ 80 h 96"/>
                <a:gd name="T26" fmla="*/ 6 w 32"/>
                <a:gd name="T27" fmla="*/ 14 h 96"/>
                <a:gd name="T28" fmla="*/ 6 w 32"/>
                <a:gd name="T29" fmla="*/ 8 h 96"/>
                <a:gd name="T30" fmla="*/ 6 w 32"/>
                <a:gd name="T31" fmla="*/ 4 h 96"/>
                <a:gd name="T32" fmla="*/ 4 w 32"/>
                <a:gd name="T33" fmla="*/ 4 h 96"/>
                <a:gd name="T34" fmla="*/ 0 w 32"/>
                <a:gd name="T35" fmla="*/ 2 h 96"/>
                <a:gd name="T36" fmla="*/ 0 w 32"/>
                <a:gd name="T37" fmla="*/ 0 h 96"/>
                <a:gd name="T38" fmla="*/ 26 w 32"/>
                <a:gd name="T3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96">
                  <a:moveTo>
                    <a:pt x="26" y="0"/>
                  </a:moveTo>
                  <a:lnTo>
                    <a:pt x="26" y="80"/>
                  </a:lnTo>
                  <a:lnTo>
                    <a:pt x="26" y="86"/>
                  </a:lnTo>
                  <a:lnTo>
                    <a:pt x="28" y="90"/>
                  </a:lnTo>
                  <a:lnTo>
                    <a:pt x="30" y="92"/>
                  </a:lnTo>
                  <a:lnTo>
                    <a:pt x="32" y="92"/>
                  </a:lnTo>
                  <a:lnTo>
                    <a:pt x="32" y="96"/>
                  </a:lnTo>
                  <a:lnTo>
                    <a:pt x="0" y="96"/>
                  </a:lnTo>
                  <a:lnTo>
                    <a:pt x="0" y="92"/>
                  </a:lnTo>
                  <a:lnTo>
                    <a:pt x="4" y="92"/>
                  </a:lnTo>
                  <a:lnTo>
                    <a:pt x="6" y="90"/>
                  </a:lnTo>
                  <a:lnTo>
                    <a:pt x="6" y="86"/>
                  </a:lnTo>
                  <a:lnTo>
                    <a:pt x="6" y="80"/>
                  </a:lnTo>
                  <a:lnTo>
                    <a:pt x="6" y="14"/>
                  </a:lnTo>
                  <a:lnTo>
                    <a:pt x="6" y="8"/>
                  </a:lnTo>
                  <a:lnTo>
                    <a:pt x="6" y="4"/>
                  </a:lnTo>
                  <a:lnTo>
                    <a:pt x="4" y="4"/>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39" name="Freeform 59"/>
            <p:cNvSpPr>
              <a:spLocks noEditPoints="1"/>
            </p:cNvSpPr>
            <p:nvPr/>
          </p:nvSpPr>
          <p:spPr bwMode="auto">
            <a:xfrm>
              <a:off x="4220" y="1486"/>
              <a:ext cx="64" cy="66"/>
            </a:xfrm>
            <a:custGeom>
              <a:avLst/>
              <a:gdLst>
                <a:gd name="T0" fmla="*/ 28 w 64"/>
                <a:gd name="T1" fmla="*/ 62 h 66"/>
                <a:gd name="T2" fmla="*/ 14 w 64"/>
                <a:gd name="T3" fmla="*/ 66 h 66"/>
                <a:gd name="T4" fmla="*/ 4 w 64"/>
                <a:gd name="T5" fmla="*/ 64 h 66"/>
                <a:gd name="T6" fmla="*/ 0 w 64"/>
                <a:gd name="T7" fmla="*/ 54 h 66"/>
                <a:gd name="T8" fmla="*/ 2 w 64"/>
                <a:gd name="T9" fmla="*/ 44 h 66"/>
                <a:gd name="T10" fmla="*/ 10 w 64"/>
                <a:gd name="T11" fmla="*/ 38 h 66"/>
                <a:gd name="T12" fmla="*/ 26 w 64"/>
                <a:gd name="T13" fmla="*/ 30 h 66"/>
                <a:gd name="T14" fmla="*/ 36 w 64"/>
                <a:gd name="T15" fmla="*/ 18 h 66"/>
                <a:gd name="T16" fmla="*/ 34 w 64"/>
                <a:gd name="T17" fmla="*/ 8 h 66"/>
                <a:gd name="T18" fmla="*/ 32 w 64"/>
                <a:gd name="T19" fmla="*/ 6 h 66"/>
                <a:gd name="T20" fmla="*/ 26 w 64"/>
                <a:gd name="T21" fmla="*/ 4 h 66"/>
                <a:gd name="T22" fmla="*/ 18 w 64"/>
                <a:gd name="T23" fmla="*/ 6 h 66"/>
                <a:gd name="T24" fmla="*/ 16 w 64"/>
                <a:gd name="T25" fmla="*/ 8 h 66"/>
                <a:gd name="T26" fmla="*/ 18 w 64"/>
                <a:gd name="T27" fmla="*/ 12 h 66"/>
                <a:gd name="T28" fmla="*/ 20 w 64"/>
                <a:gd name="T29" fmla="*/ 18 h 66"/>
                <a:gd name="T30" fmla="*/ 18 w 64"/>
                <a:gd name="T31" fmla="*/ 24 h 66"/>
                <a:gd name="T32" fmla="*/ 12 w 64"/>
                <a:gd name="T33" fmla="*/ 26 h 66"/>
                <a:gd name="T34" fmla="*/ 4 w 64"/>
                <a:gd name="T35" fmla="*/ 24 h 66"/>
                <a:gd name="T36" fmla="*/ 2 w 64"/>
                <a:gd name="T37" fmla="*/ 18 h 66"/>
                <a:gd name="T38" fmla="*/ 6 w 64"/>
                <a:gd name="T39" fmla="*/ 8 h 66"/>
                <a:gd name="T40" fmla="*/ 16 w 64"/>
                <a:gd name="T41" fmla="*/ 2 h 66"/>
                <a:gd name="T42" fmla="*/ 32 w 64"/>
                <a:gd name="T43" fmla="*/ 0 h 66"/>
                <a:gd name="T44" fmla="*/ 48 w 64"/>
                <a:gd name="T45" fmla="*/ 4 h 66"/>
                <a:gd name="T46" fmla="*/ 54 w 64"/>
                <a:gd name="T47" fmla="*/ 12 h 66"/>
                <a:gd name="T48" fmla="*/ 56 w 64"/>
                <a:gd name="T49" fmla="*/ 18 h 66"/>
                <a:gd name="T50" fmla="*/ 56 w 64"/>
                <a:gd name="T51" fmla="*/ 50 h 66"/>
                <a:gd name="T52" fmla="*/ 56 w 64"/>
                <a:gd name="T53" fmla="*/ 56 h 66"/>
                <a:gd name="T54" fmla="*/ 56 w 64"/>
                <a:gd name="T55" fmla="*/ 58 h 66"/>
                <a:gd name="T56" fmla="*/ 58 w 64"/>
                <a:gd name="T57" fmla="*/ 58 h 66"/>
                <a:gd name="T58" fmla="*/ 62 w 64"/>
                <a:gd name="T59" fmla="*/ 54 h 66"/>
                <a:gd name="T60" fmla="*/ 60 w 64"/>
                <a:gd name="T61" fmla="*/ 62 h 66"/>
                <a:gd name="T62" fmla="*/ 52 w 64"/>
                <a:gd name="T63" fmla="*/ 66 h 66"/>
                <a:gd name="T64" fmla="*/ 44 w 64"/>
                <a:gd name="T65" fmla="*/ 66 h 66"/>
                <a:gd name="T66" fmla="*/ 38 w 64"/>
                <a:gd name="T67" fmla="*/ 60 h 66"/>
                <a:gd name="T68" fmla="*/ 36 w 64"/>
                <a:gd name="T69" fmla="*/ 52 h 66"/>
                <a:gd name="T70" fmla="*/ 28 w 64"/>
                <a:gd name="T71" fmla="*/ 34 h 66"/>
                <a:gd name="T72" fmla="*/ 20 w 64"/>
                <a:gd name="T73" fmla="*/ 44 h 66"/>
                <a:gd name="T74" fmla="*/ 20 w 64"/>
                <a:gd name="T75" fmla="*/ 50 h 66"/>
                <a:gd name="T76" fmla="*/ 24 w 64"/>
                <a:gd name="T77" fmla="*/ 54 h 66"/>
                <a:gd name="T78" fmla="*/ 32 w 64"/>
                <a:gd name="T79"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66">
                  <a:moveTo>
                    <a:pt x="36" y="56"/>
                  </a:moveTo>
                  <a:lnTo>
                    <a:pt x="28" y="62"/>
                  </a:lnTo>
                  <a:lnTo>
                    <a:pt x="20" y="66"/>
                  </a:lnTo>
                  <a:lnTo>
                    <a:pt x="14" y="66"/>
                  </a:lnTo>
                  <a:lnTo>
                    <a:pt x="8" y="66"/>
                  </a:lnTo>
                  <a:lnTo>
                    <a:pt x="4" y="64"/>
                  </a:lnTo>
                  <a:lnTo>
                    <a:pt x="0" y="58"/>
                  </a:lnTo>
                  <a:lnTo>
                    <a:pt x="0" y="54"/>
                  </a:lnTo>
                  <a:lnTo>
                    <a:pt x="0" y="50"/>
                  </a:lnTo>
                  <a:lnTo>
                    <a:pt x="2" y="44"/>
                  </a:lnTo>
                  <a:lnTo>
                    <a:pt x="6" y="40"/>
                  </a:lnTo>
                  <a:lnTo>
                    <a:pt x="10" y="38"/>
                  </a:lnTo>
                  <a:lnTo>
                    <a:pt x="18" y="34"/>
                  </a:lnTo>
                  <a:lnTo>
                    <a:pt x="26" y="30"/>
                  </a:lnTo>
                  <a:lnTo>
                    <a:pt x="36" y="24"/>
                  </a:lnTo>
                  <a:lnTo>
                    <a:pt x="36" y="18"/>
                  </a:lnTo>
                  <a:lnTo>
                    <a:pt x="36" y="12"/>
                  </a:lnTo>
                  <a:lnTo>
                    <a:pt x="34" y="8"/>
                  </a:lnTo>
                  <a:lnTo>
                    <a:pt x="34" y="6"/>
                  </a:lnTo>
                  <a:lnTo>
                    <a:pt x="32" y="6"/>
                  </a:lnTo>
                  <a:lnTo>
                    <a:pt x="28" y="4"/>
                  </a:lnTo>
                  <a:lnTo>
                    <a:pt x="26" y="4"/>
                  </a:lnTo>
                  <a:lnTo>
                    <a:pt x="22" y="4"/>
                  </a:lnTo>
                  <a:lnTo>
                    <a:pt x="18" y="6"/>
                  </a:lnTo>
                  <a:lnTo>
                    <a:pt x="16" y="8"/>
                  </a:lnTo>
                  <a:lnTo>
                    <a:pt x="16" y="8"/>
                  </a:lnTo>
                  <a:lnTo>
                    <a:pt x="16" y="10"/>
                  </a:lnTo>
                  <a:lnTo>
                    <a:pt x="18" y="12"/>
                  </a:lnTo>
                  <a:lnTo>
                    <a:pt x="20" y="16"/>
                  </a:lnTo>
                  <a:lnTo>
                    <a:pt x="20" y="18"/>
                  </a:lnTo>
                  <a:lnTo>
                    <a:pt x="20" y="22"/>
                  </a:lnTo>
                  <a:lnTo>
                    <a:pt x="18" y="24"/>
                  </a:lnTo>
                  <a:lnTo>
                    <a:pt x="16" y="26"/>
                  </a:lnTo>
                  <a:lnTo>
                    <a:pt x="12" y="26"/>
                  </a:lnTo>
                  <a:lnTo>
                    <a:pt x="8" y="26"/>
                  </a:lnTo>
                  <a:lnTo>
                    <a:pt x="4" y="24"/>
                  </a:lnTo>
                  <a:lnTo>
                    <a:pt x="2" y="20"/>
                  </a:lnTo>
                  <a:lnTo>
                    <a:pt x="2" y="18"/>
                  </a:lnTo>
                  <a:lnTo>
                    <a:pt x="2" y="12"/>
                  </a:lnTo>
                  <a:lnTo>
                    <a:pt x="6" y="8"/>
                  </a:lnTo>
                  <a:lnTo>
                    <a:pt x="10" y="4"/>
                  </a:lnTo>
                  <a:lnTo>
                    <a:pt x="16" y="2"/>
                  </a:lnTo>
                  <a:lnTo>
                    <a:pt x="24" y="0"/>
                  </a:lnTo>
                  <a:lnTo>
                    <a:pt x="32" y="0"/>
                  </a:lnTo>
                  <a:lnTo>
                    <a:pt x="40" y="0"/>
                  </a:lnTo>
                  <a:lnTo>
                    <a:pt x="48" y="4"/>
                  </a:lnTo>
                  <a:lnTo>
                    <a:pt x="52" y="8"/>
                  </a:lnTo>
                  <a:lnTo>
                    <a:pt x="54" y="12"/>
                  </a:lnTo>
                  <a:lnTo>
                    <a:pt x="54" y="14"/>
                  </a:lnTo>
                  <a:lnTo>
                    <a:pt x="56" y="18"/>
                  </a:lnTo>
                  <a:lnTo>
                    <a:pt x="56" y="24"/>
                  </a:lnTo>
                  <a:lnTo>
                    <a:pt x="56" y="50"/>
                  </a:lnTo>
                  <a:lnTo>
                    <a:pt x="56" y="54"/>
                  </a:lnTo>
                  <a:lnTo>
                    <a:pt x="56" y="56"/>
                  </a:lnTo>
                  <a:lnTo>
                    <a:pt x="56" y="56"/>
                  </a:lnTo>
                  <a:lnTo>
                    <a:pt x="56" y="58"/>
                  </a:lnTo>
                  <a:lnTo>
                    <a:pt x="58" y="58"/>
                  </a:lnTo>
                  <a:lnTo>
                    <a:pt x="58" y="58"/>
                  </a:lnTo>
                  <a:lnTo>
                    <a:pt x="60" y="58"/>
                  </a:lnTo>
                  <a:lnTo>
                    <a:pt x="62" y="54"/>
                  </a:lnTo>
                  <a:lnTo>
                    <a:pt x="64" y="56"/>
                  </a:lnTo>
                  <a:lnTo>
                    <a:pt x="60" y="62"/>
                  </a:lnTo>
                  <a:lnTo>
                    <a:pt x="56" y="64"/>
                  </a:lnTo>
                  <a:lnTo>
                    <a:pt x="52" y="66"/>
                  </a:lnTo>
                  <a:lnTo>
                    <a:pt x="48" y="66"/>
                  </a:lnTo>
                  <a:lnTo>
                    <a:pt x="44" y="66"/>
                  </a:lnTo>
                  <a:lnTo>
                    <a:pt x="40" y="64"/>
                  </a:lnTo>
                  <a:lnTo>
                    <a:pt x="38" y="60"/>
                  </a:lnTo>
                  <a:lnTo>
                    <a:pt x="36" y="56"/>
                  </a:lnTo>
                  <a:close/>
                  <a:moveTo>
                    <a:pt x="36" y="52"/>
                  </a:moveTo>
                  <a:lnTo>
                    <a:pt x="36" y="28"/>
                  </a:lnTo>
                  <a:lnTo>
                    <a:pt x="28" y="34"/>
                  </a:lnTo>
                  <a:lnTo>
                    <a:pt x="22" y="40"/>
                  </a:lnTo>
                  <a:lnTo>
                    <a:pt x="20" y="44"/>
                  </a:lnTo>
                  <a:lnTo>
                    <a:pt x="20" y="48"/>
                  </a:lnTo>
                  <a:lnTo>
                    <a:pt x="20" y="50"/>
                  </a:lnTo>
                  <a:lnTo>
                    <a:pt x="22" y="52"/>
                  </a:lnTo>
                  <a:lnTo>
                    <a:pt x="24" y="54"/>
                  </a:lnTo>
                  <a:lnTo>
                    <a:pt x="28" y="54"/>
                  </a:lnTo>
                  <a:lnTo>
                    <a:pt x="32" y="54"/>
                  </a:lnTo>
                  <a:lnTo>
                    <a:pt x="36" y="52"/>
                  </a:lnTo>
                  <a:close/>
                </a:path>
              </a:pathLst>
            </a:custGeom>
            <a:solidFill>
              <a:srgbClr val="1F1F1F"/>
            </a:solidFill>
            <a:ln w="0">
              <a:solidFill>
                <a:srgbClr val="1F1F1F"/>
              </a:solidFill>
              <a:prstDash val="solid"/>
              <a:round/>
              <a:headEnd/>
              <a:tailEnd/>
            </a:ln>
          </p:spPr>
          <p:txBody>
            <a:bodyPr/>
            <a:lstStyle/>
            <a:p>
              <a:endParaRPr lang="en-US"/>
            </a:p>
          </p:txBody>
        </p:sp>
        <p:sp>
          <p:nvSpPr>
            <p:cNvPr id="46140" name="Freeform 60"/>
            <p:cNvSpPr>
              <a:spLocks/>
            </p:cNvSpPr>
            <p:nvPr/>
          </p:nvSpPr>
          <p:spPr bwMode="auto">
            <a:xfrm>
              <a:off x="4294" y="1486"/>
              <a:ext cx="56" cy="66"/>
            </a:xfrm>
            <a:custGeom>
              <a:avLst/>
              <a:gdLst>
                <a:gd name="T0" fmla="*/ 26 w 56"/>
                <a:gd name="T1" fmla="*/ 0 h 66"/>
                <a:gd name="T2" fmla="*/ 26 w 56"/>
                <a:gd name="T3" fmla="*/ 16 h 66"/>
                <a:gd name="T4" fmla="*/ 30 w 56"/>
                <a:gd name="T5" fmla="*/ 10 h 66"/>
                <a:gd name="T6" fmla="*/ 34 w 56"/>
                <a:gd name="T7" fmla="*/ 6 h 66"/>
                <a:gd name="T8" fmla="*/ 38 w 56"/>
                <a:gd name="T9" fmla="*/ 2 h 66"/>
                <a:gd name="T10" fmla="*/ 42 w 56"/>
                <a:gd name="T11" fmla="*/ 0 h 66"/>
                <a:gd name="T12" fmla="*/ 48 w 56"/>
                <a:gd name="T13" fmla="*/ 0 h 66"/>
                <a:gd name="T14" fmla="*/ 50 w 56"/>
                <a:gd name="T15" fmla="*/ 0 h 66"/>
                <a:gd name="T16" fmla="*/ 54 w 56"/>
                <a:gd name="T17" fmla="*/ 2 h 66"/>
                <a:gd name="T18" fmla="*/ 56 w 56"/>
                <a:gd name="T19" fmla="*/ 4 h 66"/>
                <a:gd name="T20" fmla="*/ 56 w 56"/>
                <a:gd name="T21" fmla="*/ 8 h 66"/>
                <a:gd name="T22" fmla="*/ 56 w 56"/>
                <a:gd name="T23" fmla="*/ 12 h 66"/>
                <a:gd name="T24" fmla="*/ 54 w 56"/>
                <a:gd name="T25" fmla="*/ 16 h 66"/>
                <a:gd name="T26" fmla="*/ 50 w 56"/>
                <a:gd name="T27" fmla="*/ 18 h 66"/>
                <a:gd name="T28" fmla="*/ 48 w 56"/>
                <a:gd name="T29" fmla="*/ 18 h 66"/>
                <a:gd name="T30" fmla="*/ 44 w 56"/>
                <a:gd name="T31" fmla="*/ 18 h 66"/>
                <a:gd name="T32" fmla="*/ 42 w 56"/>
                <a:gd name="T33" fmla="*/ 16 h 66"/>
                <a:gd name="T34" fmla="*/ 40 w 56"/>
                <a:gd name="T35" fmla="*/ 14 h 66"/>
                <a:gd name="T36" fmla="*/ 38 w 56"/>
                <a:gd name="T37" fmla="*/ 14 h 66"/>
                <a:gd name="T38" fmla="*/ 38 w 56"/>
                <a:gd name="T39" fmla="*/ 12 h 66"/>
                <a:gd name="T40" fmla="*/ 36 w 56"/>
                <a:gd name="T41" fmla="*/ 12 h 66"/>
                <a:gd name="T42" fmla="*/ 34 w 56"/>
                <a:gd name="T43" fmla="*/ 14 h 66"/>
                <a:gd name="T44" fmla="*/ 32 w 56"/>
                <a:gd name="T45" fmla="*/ 14 h 66"/>
                <a:gd name="T46" fmla="*/ 30 w 56"/>
                <a:gd name="T47" fmla="*/ 16 h 66"/>
                <a:gd name="T48" fmla="*/ 28 w 56"/>
                <a:gd name="T49" fmla="*/ 20 h 66"/>
                <a:gd name="T50" fmla="*/ 26 w 56"/>
                <a:gd name="T51" fmla="*/ 28 h 66"/>
                <a:gd name="T52" fmla="*/ 26 w 56"/>
                <a:gd name="T53" fmla="*/ 36 h 66"/>
                <a:gd name="T54" fmla="*/ 26 w 56"/>
                <a:gd name="T55" fmla="*/ 50 h 66"/>
                <a:gd name="T56" fmla="*/ 26 w 56"/>
                <a:gd name="T57" fmla="*/ 54 h 66"/>
                <a:gd name="T58" fmla="*/ 26 w 56"/>
                <a:gd name="T59" fmla="*/ 56 h 66"/>
                <a:gd name="T60" fmla="*/ 26 w 56"/>
                <a:gd name="T61" fmla="*/ 58 h 66"/>
                <a:gd name="T62" fmla="*/ 28 w 56"/>
                <a:gd name="T63" fmla="*/ 60 h 66"/>
                <a:gd name="T64" fmla="*/ 28 w 56"/>
                <a:gd name="T65" fmla="*/ 62 h 66"/>
                <a:gd name="T66" fmla="*/ 30 w 56"/>
                <a:gd name="T67" fmla="*/ 62 h 66"/>
                <a:gd name="T68" fmla="*/ 32 w 56"/>
                <a:gd name="T69" fmla="*/ 62 h 66"/>
                <a:gd name="T70" fmla="*/ 32 w 56"/>
                <a:gd name="T71" fmla="*/ 66 h 66"/>
                <a:gd name="T72" fmla="*/ 0 w 56"/>
                <a:gd name="T73" fmla="*/ 66 h 66"/>
                <a:gd name="T74" fmla="*/ 0 w 56"/>
                <a:gd name="T75" fmla="*/ 62 h 66"/>
                <a:gd name="T76" fmla="*/ 4 w 56"/>
                <a:gd name="T77" fmla="*/ 62 h 66"/>
                <a:gd name="T78" fmla="*/ 6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6 w 56"/>
                <a:gd name="T91" fmla="*/ 6 h 66"/>
                <a:gd name="T92" fmla="*/ 4 w 56"/>
                <a:gd name="T93" fmla="*/ 6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8" y="2"/>
                  </a:lnTo>
                  <a:lnTo>
                    <a:pt x="42" y="0"/>
                  </a:lnTo>
                  <a:lnTo>
                    <a:pt x="48" y="0"/>
                  </a:lnTo>
                  <a:lnTo>
                    <a:pt x="50" y="0"/>
                  </a:lnTo>
                  <a:lnTo>
                    <a:pt x="54" y="2"/>
                  </a:lnTo>
                  <a:lnTo>
                    <a:pt x="56" y="4"/>
                  </a:lnTo>
                  <a:lnTo>
                    <a:pt x="56" y="8"/>
                  </a:lnTo>
                  <a:lnTo>
                    <a:pt x="56" y="12"/>
                  </a:lnTo>
                  <a:lnTo>
                    <a:pt x="54" y="16"/>
                  </a:lnTo>
                  <a:lnTo>
                    <a:pt x="50" y="18"/>
                  </a:lnTo>
                  <a:lnTo>
                    <a:pt x="48" y="18"/>
                  </a:lnTo>
                  <a:lnTo>
                    <a:pt x="44" y="18"/>
                  </a:lnTo>
                  <a:lnTo>
                    <a:pt x="42" y="16"/>
                  </a:lnTo>
                  <a:lnTo>
                    <a:pt x="40" y="14"/>
                  </a:lnTo>
                  <a:lnTo>
                    <a:pt x="38" y="14"/>
                  </a:lnTo>
                  <a:lnTo>
                    <a:pt x="38" y="12"/>
                  </a:lnTo>
                  <a:lnTo>
                    <a:pt x="36" y="12"/>
                  </a:lnTo>
                  <a:lnTo>
                    <a:pt x="34" y="14"/>
                  </a:lnTo>
                  <a:lnTo>
                    <a:pt x="32" y="14"/>
                  </a:lnTo>
                  <a:lnTo>
                    <a:pt x="30" y="16"/>
                  </a:lnTo>
                  <a:lnTo>
                    <a:pt x="28" y="20"/>
                  </a:lnTo>
                  <a:lnTo>
                    <a:pt x="26" y="28"/>
                  </a:lnTo>
                  <a:lnTo>
                    <a:pt x="26" y="36"/>
                  </a:lnTo>
                  <a:lnTo>
                    <a:pt x="26" y="50"/>
                  </a:lnTo>
                  <a:lnTo>
                    <a:pt x="26" y="54"/>
                  </a:lnTo>
                  <a:lnTo>
                    <a:pt x="26" y="56"/>
                  </a:lnTo>
                  <a:lnTo>
                    <a:pt x="26" y="58"/>
                  </a:lnTo>
                  <a:lnTo>
                    <a:pt x="28" y="60"/>
                  </a:lnTo>
                  <a:lnTo>
                    <a:pt x="28" y="62"/>
                  </a:lnTo>
                  <a:lnTo>
                    <a:pt x="30" y="62"/>
                  </a:lnTo>
                  <a:lnTo>
                    <a:pt x="32" y="62"/>
                  </a:lnTo>
                  <a:lnTo>
                    <a:pt x="32" y="66"/>
                  </a:lnTo>
                  <a:lnTo>
                    <a:pt x="0" y="66"/>
                  </a:lnTo>
                  <a:lnTo>
                    <a:pt x="0" y="62"/>
                  </a:lnTo>
                  <a:lnTo>
                    <a:pt x="4" y="62"/>
                  </a:lnTo>
                  <a:lnTo>
                    <a:pt x="6" y="60"/>
                  </a:lnTo>
                  <a:lnTo>
                    <a:pt x="6" y="56"/>
                  </a:lnTo>
                  <a:lnTo>
                    <a:pt x="6" y="50"/>
                  </a:lnTo>
                  <a:lnTo>
                    <a:pt x="6" y="16"/>
                  </a:lnTo>
                  <a:lnTo>
                    <a:pt x="6" y="10"/>
                  </a:lnTo>
                  <a:lnTo>
                    <a:pt x="6" y="8"/>
                  </a:lnTo>
                  <a:lnTo>
                    <a:pt x="6" y="6"/>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41" name="Freeform 61"/>
            <p:cNvSpPr>
              <a:spLocks noEditPoints="1"/>
            </p:cNvSpPr>
            <p:nvPr/>
          </p:nvSpPr>
          <p:spPr bwMode="auto">
            <a:xfrm>
              <a:off x="4358" y="1454"/>
              <a:ext cx="32" cy="98"/>
            </a:xfrm>
            <a:custGeom>
              <a:avLst/>
              <a:gdLst>
                <a:gd name="T0" fmla="*/ 16 w 32"/>
                <a:gd name="T1" fmla="*/ 0 h 98"/>
                <a:gd name="T2" fmla="*/ 20 w 32"/>
                <a:gd name="T3" fmla="*/ 0 h 98"/>
                <a:gd name="T4" fmla="*/ 22 w 32"/>
                <a:gd name="T5" fmla="*/ 2 h 98"/>
                <a:gd name="T6" fmla="*/ 24 w 32"/>
                <a:gd name="T7" fmla="*/ 6 h 98"/>
                <a:gd name="T8" fmla="*/ 26 w 32"/>
                <a:gd name="T9" fmla="*/ 10 h 98"/>
                <a:gd name="T10" fmla="*/ 24 w 32"/>
                <a:gd name="T11" fmla="*/ 14 h 98"/>
                <a:gd name="T12" fmla="*/ 22 w 32"/>
                <a:gd name="T13" fmla="*/ 16 h 98"/>
                <a:gd name="T14" fmla="*/ 18 w 32"/>
                <a:gd name="T15" fmla="*/ 18 h 98"/>
                <a:gd name="T16" fmla="*/ 16 w 32"/>
                <a:gd name="T17" fmla="*/ 20 h 98"/>
                <a:gd name="T18" fmla="*/ 12 w 32"/>
                <a:gd name="T19" fmla="*/ 18 h 98"/>
                <a:gd name="T20" fmla="*/ 8 w 32"/>
                <a:gd name="T21" fmla="*/ 16 h 98"/>
                <a:gd name="T22" fmla="*/ 6 w 32"/>
                <a:gd name="T23" fmla="*/ 14 h 98"/>
                <a:gd name="T24" fmla="*/ 6 w 32"/>
                <a:gd name="T25" fmla="*/ 10 h 98"/>
                <a:gd name="T26" fmla="*/ 6 w 32"/>
                <a:gd name="T27" fmla="*/ 6 h 98"/>
                <a:gd name="T28" fmla="*/ 8 w 32"/>
                <a:gd name="T29" fmla="*/ 2 h 98"/>
                <a:gd name="T30" fmla="*/ 12 w 32"/>
                <a:gd name="T31" fmla="*/ 0 h 98"/>
                <a:gd name="T32" fmla="*/ 16 w 32"/>
                <a:gd name="T33" fmla="*/ 0 h 98"/>
                <a:gd name="T34" fmla="*/ 26 w 32"/>
                <a:gd name="T35" fmla="*/ 32 h 98"/>
                <a:gd name="T36" fmla="*/ 26 w 32"/>
                <a:gd name="T37" fmla="*/ 82 h 98"/>
                <a:gd name="T38" fmla="*/ 26 w 32"/>
                <a:gd name="T39" fmla="*/ 88 h 98"/>
                <a:gd name="T40" fmla="*/ 26 w 32"/>
                <a:gd name="T41" fmla="*/ 92 h 98"/>
                <a:gd name="T42" fmla="*/ 28 w 32"/>
                <a:gd name="T43" fmla="*/ 94 h 98"/>
                <a:gd name="T44" fmla="*/ 32 w 32"/>
                <a:gd name="T45" fmla="*/ 94 h 98"/>
                <a:gd name="T46" fmla="*/ 32 w 32"/>
                <a:gd name="T47" fmla="*/ 98 h 98"/>
                <a:gd name="T48" fmla="*/ 0 w 32"/>
                <a:gd name="T49" fmla="*/ 98 h 98"/>
                <a:gd name="T50" fmla="*/ 0 w 32"/>
                <a:gd name="T51" fmla="*/ 94 h 98"/>
                <a:gd name="T52" fmla="*/ 2 w 32"/>
                <a:gd name="T53" fmla="*/ 94 h 98"/>
                <a:gd name="T54" fmla="*/ 4 w 32"/>
                <a:gd name="T55" fmla="*/ 92 h 98"/>
                <a:gd name="T56" fmla="*/ 6 w 32"/>
                <a:gd name="T57" fmla="*/ 88 h 98"/>
                <a:gd name="T58" fmla="*/ 6 w 32"/>
                <a:gd name="T59" fmla="*/ 82 h 98"/>
                <a:gd name="T60" fmla="*/ 6 w 32"/>
                <a:gd name="T61" fmla="*/ 48 h 98"/>
                <a:gd name="T62" fmla="*/ 6 w 32"/>
                <a:gd name="T63" fmla="*/ 42 h 98"/>
                <a:gd name="T64" fmla="*/ 4 w 32"/>
                <a:gd name="T65" fmla="*/ 38 h 98"/>
                <a:gd name="T66" fmla="*/ 2 w 32"/>
                <a:gd name="T67" fmla="*/ 36 h 98"/>
                <a:gd name="T68" fmla="*/ 0 w 32"/>
                <a:gd name="T69" fmla="*/ 36 h 98"/>
                <a:gd name="T70" fmla="*/ 0 w 32"/>
                <a:gd name="T71" fmla="*/ 32 h 98"/>
                <a:gd name="T72" fmla="*/ 26 w 32"/>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98">
                  <a:moveTo>
                    <a:pt x="16" y="0"/>
                  </a:moveTo>
                  <a:lnTo>
                    <a:pt x="20" y="0"/>
                  </a:lnTo>
                  <a:lnTo>
                    <a:pt x="22" y="2"/>
                  </a:lnTo>
                  <a:lnTo>
                    <a:pt x="24" y="6"/>
                  </a:lnTo>
                  <a:lnTo>
                    <a:pt x="26" y="10"/>
                  </a:lnTo>
                  <a:lnTo>
                    <a:pt x="24" y="14"/>
                  </a:lnTo>
                  <a:lnTo>
                    <a:pt x="22" y="16"/>
                  </a:lnTo>
                  <a:lnTo>
                    <a:pt x="18" y="18"/>
                  </a:lnTo>
                  <a:lnTo>
                    <a:pt x="16" y="20"/>
                  </a:lnTo>
                  <a:lnTo>
                    <a:pt x="12" y="18"/>
                  </a:lnTo>
                  <a:lnTo>
                    <a:pt x="8" y="16"/>
                  </a:lnTo>
                  <a:lnTo>
                    <a:pt x="6" y="14"/>
                  </a:lnTo>
                  <a:lnTo>
                    <a:pt x="6" y="10"/>
                  </a:lnTo>
                  <a:lnTo>
                    <a:pt x="6" y="6"/>
                  </a:lnTo>
                  <a:lnTo>
                    <a:pt x="8" y="2"/>
                  </a:lnTo>
                  <a:lnTo>
                    <a:pt x="12" y="0"/>
                  </a:lnTo>
                  <a:lnTo>
                    <a:pt x="16" y="0"/>
                  </a:lnTo>
                  <a:close/>
                  <a:moveTo>
                    <a:pt x="26" y="32"/>
                  </a:moveTo>
                  <a:lnTo>
                    <a:pt x="26" y="82"/>
                  </a:lnTo>
                  <a:lnTo>
                    <a:pt x="26" y="88"/>
                  </a:lnTo>
                  <a:lnTo>
                    <a:pt x="26" y="92"/>
                  </a:lnTo>
                  <a:lnTo>
                    <a:pt x="28" y="94"/>
                  </a:lnTo>
                  <a:lnTo>
                    <a:pt x="32" y="94"/>
                  </a:lnTo>
                  <a:lnTo>
                    <a:pt x="32" y="98"/>
                  </a:lnTo>
                  <a:lnTo>
                    <a:pt x="0" y="98"/>
                  </a:lnTo>
                  <a:lnTo>
                    <a:pt x="0" y="94"/>
                  </a:lnTo>
                  <a:lnTo>
                    <a:pt x="2" y="94"/>
                  </a:lnTo>
                  <a:lnTo>
                    <a:pt x="4" y="92"/>
                  </a:lnTo>
                  <a:lnTo>
                    <a:pt x="6" y="88"/>
                  </a:lnTo>
                  <a:lnTo>
                    <a:pt x="6" y="82"/>
                  </a:lnTo>
                  <a:lnTo>
                    <a:pt x="6" y="48"/>
                  </a:lnTo>
                  <a:lnTo>
                    <a:pt x="6" y="42"/>
                  </a:lnTo>
                  <a:lnTo>
                    <a:pt x="4" y="38"/>
                  </a:lnTo>
                  <a:lnTo>
                    <a:pt x="2" y="36"/>
                  </a:lnTo>
                  <a:lnTo>
                    <a:pt x="0" y="36"/>
                  </a:lnTo>
                  <a:lnTo>
                    <a:pt x="0" y="32"/>
                  </a:lnTo>
                  <a:lnTo>
                    <a:pt x="26" y="32"/>
                  </a:lnTo>
                  <a:close/>
                </a:path>
              </a:pathLst>
            </a:custGeom>
            <a:solidFill>
              <a:srgbClr val="1F1F1F"/>
            </a:solidFill>
            <a:ln w="0">
              <a:solidFill>
                <a:srgbClr val="1F1F1F"/>
              </a:solidFill>
              <a:prstDash val="solid"/>
              <a:round/>
              <a:headEnd/>
              <a:tailEnd/>
            </a:ln>
          </p:spPr>
          <p:txBody>
            <a:bodyPr/>
            <a:lstStyle/>
            <a:p>
              <a:endParaRPr lang="en-US"/>
            </a:p>
          </p:txBody>
        </p:sp>
        <p:sp>
          <p:nvSpPr>
            <p:cNvPr id="46142" name="Freeform 62"/>
            <p:cNvSpPr>
              <a:spLocks/>
            </p:cNvSpPr>
            <p:nvPr/>
          </p:nvSpPr>
          <p:spPr bwMode="auto">
            <a:xfrm>
              <a:off x="4392" y="1486"/>
              <a:ext cx="60" cy="66"/>
            </a:xfrm>
            <a:custGeom>
              <a:avLst/>
              <a:gdLst>
                <a:gd name="T0" fmla="*/ 58 w 60"/>
                <a:gd name="T1" fmla="*/ 66 h 66"/>
                <a:gd name="T2" fmla="*/ 0 w 60"/>
                <a:gd name="T3" fmla="*/ 66 h 66"/>
                <a:gd name="T4" fmla="*/ 0 w 60"/>
                <a:gd name="T5" fmla="*/ 64 h 66"/>
                <a:gd name="T6" fmla="*/ 34 w 60"/>
                <a:gd name="T7" fmla="*/ 6 h 66"/>
                <a:gd name="T8" fmla="*/ 24 w 60"/>
                <a:gd name="T9" fmla="*/ 6 h 66"/>
                <a:gd name="T10" fmla="*/ 18 w 60"/>
                <a:gd name="T11" fmla="*/ 6 h 66"/>
                <a:gd name="T12" fmla="*/ 16 w 60"/>
                <a:gd name="T13" fmla="*/ 6 h 66"/>
                <a:gd name="T14" fmla="*/ 12 w 60"/>
                <a:gd name="T15" fmla="*/ 8 h 66"/>
                <a:gd name="T16" fmla="*/ 10 w 60"/>
                <a:gd name="T17" fmla="*/ 12 h 66"/>
                <a:gd name="T18" fmla="*/ 8 w 60"/>
                <a:gd name="T19" fmla="*/ 16 h 66"/>
                <a:gd name="T20" fmla="*/ 6 w 60"/>
                <a:gd name="T21" fmla="*/ 22 h 66"/>
                <a:gd name="T22" fmla="*/ 4 w 60"/>
                <a:gd name="T23" fmla="*/ 22 h 66"/>
                <a:gd name="T24" fmla="*/ 4 w 60"/>
                <a:gd name="T25" fmla="*/ 0 h 66"/>
                <a:gd name="T26" fmla="*/ 60 w 60"/>
                <a:gd name="T27" fmla="*/ 0 h 66"/>
                <a:gd name="T28" fmla="*/ 60 w 60"/>
                <a:gd name="T29" fmla="*/ 2 h 66"/>
                <a:gd name="T30" fmla="*/ 24 w 60"/>
                <a:gd name="T31" fmla="*/ 60 h 66"/>
                <a:gd name="T32" fmla="*/ 30 w 60"/>
                <a:gd name="T33" fmla="*/ 60 h 66"/>
                <a:gd name="T34" fmla="*/ 38 w 60"/>
                <a:gd name="T35" fmla="*/ 60 h 66"/>
                <a:gd name="T36" fmla="*/ 44 w 60"/>
                <a:gd name="T37" fmla="*/ 60 h 66"/>
                <a:gd name="T38" fmla="*/ 48 w 60"/>
                <a:gd name="T39" fmla="*/ 56 h 66"/>
                <a:gd name="T40" fmla="*/ 52 w 60"/>
                <a:gd name="T41" fmla="*/ 54 h 66"/>
                <a:gd name="T42" fmla="*/ 56 w 60"/>
                <a:gd name="T43" fmla="*/ 48 h 66"/>
                <a:gd name="T44" fmla="*/ 58 w 60"/>
                <a:gd name="T45" fmla="*/ 42 h 66"/>
                <a:gd name="T46" fmla="*/ 60 w 60"/>
                <a:gd name="T47" fmla="*/ 42 h 66"/>
                <a:gd name="T48" fmla="*/ 58 w 60"/>
                <a:gd name="T4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66">
                  <a:moveTo>
                    <a:pt x="58" y="66"/>
                  </a:moveTo>
                  <a:lnTo>
                    <a:pt x="0" y="66"/>
                  </a:lnTo>
                  <a:lnTo>
                    <a:pt x="0" y="64"/>
                  </a:lnTo>
                  <a:lnTo>
                    <a:pt x="34" y="6"/>
                  </a:lnTo>
                  <a:lnTo>
                    <a:pt x="24" y="6"/>
                  </a:lnTo>
                  <a:lnTo>
                    <a:pt x="18" y="6"/>
                  </a:lnTo>
                  <a:lnTo>
                    <a:pt x="16" y="6"/>
                  </a:lnTo>
                  <a:lnTo>
                    <a:pt x="12" y="8"/>
                  </a:lnTo>
                  <a:lnTo>
                    <a:pt x="10" y="12"/>
                  </a:lnTo>
                  <a:lnTo>
                    <a:pt x="8" y="16"/>
                  </a:lnTo>
                  <a:lnTo>
                    <a:pt x="6" y="22"/>
                  </a:lnTo>
                  <a:lnTo>
                    <a:pt x="4" y="22"/>
                  </a:lnTo>
                  <a:lnTo>
                    <a:pt x="4" y="0"/>
                  </a:lnTo>
                  <a:lnTo>
                    <a:pt x="60" y="0"/>
                  </a:lnTo>
                  <a:lnTo>
                    <a:pt x="60" y="2"/>
                  </a:lnTo>
                  <a:lnTo>
                    <a:pt x="24" y="60"/>
                  </a:lnTo>
                  <a:lnTo>
                    <a:pt x="30" y="60"/>
                  </a:lnTo>
                  <a:lnTo>
                    <a:pt x="38" y="60"/>
                  </a:lnTo>
                  <a:lnTo>
                    <a:pt x="44" y="60"/>
                  </a:lnTo>
                  <a:lnTo>
                    <a:pt x="48" y="56"/>
                  </a:lnTo>
                  <a:lnTo>
                    <a:pt x="52" y="54"/>
                  </a:lnTo>
                  <a:lnTo>
                    <a:pt x="56" y="48"/>
                  </a:lnTo>
                  <a:lnTo>
                    <a:pt x="58" y="42"/>
                  </a:lnTo>
                  <a:lnTo>
                    <a:pt x="60" y="42"/>
                  </a:lnTo>
                  <a:lnTo>
                    <a:pt x="58" y="66"/>
                  </a:lnTo>
                  <a:close/>
                </a:path>
              </a:pathLst>
            </a:custGeom>
            <a:solidFill>
              <a:srgbClr val="1F1F1F"/>
            </a:solidFill>
            <a:ln w="0">
              <a:solidFill>
                <a:srgbClr val="1F1F1F"/>
              </a:solidFill>
              <a:prstDash val="solid"/>
              <a:round/>
              <a:headEnd/>
              <a:tailEnd/>
            </a:ln>
          </p:spPr>
          <p:txBody>
            <a:bodyPr/>
            <a:lstStyle/>
            <a:p>
              <a:endParaRPr lang="en-US"/>
            </a:p>
          </p:txBody>
        </p:sp>
        <p:sp>
          <p:nvSpPr>
            <p:cNvPr id="46143" name="Freeform 63"/>
            <p:cNvSpPr>
              <a:spLocks noEditPoints="1"/>
            </p:cNvSpPr>
            <p:nvPr/>
          </p:nvSpPr>
          <p:spPr bwMode="auto">
            <a:xfrm>
              <a:off x="4460" y="1486"/>
              <a:ext cx="56" cy="66"/>
            </a:xfrm>
            <a:custGeom>
              <a:avLst/>
              <a:gdLst>
                <a:gd name="T0" fmla="*/ 56 w 56"/>
                <a:gd name="T1" fmla="*/ 30 h 66"/>
                <a:gd name="T2" fmla="*/ 18 w 56"/>
                <a:gd name="T3" fmla="*/ 30 h 66"/>
                <a:gd name="T4" fmla="*/ 20 w 56"/>
                <a:gd name="T5" fmla="*/ 38 h 66"/>
                <a:gd name="T6" fmla="*/ 22 w 56"/>
                <a:gd name="T7" fmla="*/ 44 h 66"/>
                <a:gd name="T8" fmla="*/ 26 w 56"/>
                <a:gd name="T9" fmla="*/ 50 h 66"/>
                <a:gd name="T10" fmla="*/ 32 w 56"/>
                <a:gd name="T11" fmla="*/ 54 h 66"/>
                <a:gd name="T12" fmla="*/ 38 w 56"/>
                <a:gd name="T13" fmla="*/ 54 h 66"/>
                <a:gd name="T14" fmla="*/ 42 w 56"/>
                <a:gd name="T15" fmla="*/ 54 h 66"/>
                <a:gd name="T16" fmla="*/ 46 w 56"/>
                <a:gd name="T17" fmla="*/ 52 h 66"/>
                <a:gd name="T18" fmla="*/ 50 w 56"/>
                <a:gd name="T19" fmla="*/ 50 h 66"/>
                <a:gd name="T20" fmla="*/ 54 w 56"/>
                <a:gd name="T21" fmla="*/ 44 h 66"/>
                <a:gd name="T22" fmla="*/ 56 w 56"/>
                <a:gd name="T23" fmla="*/ 46 h 66"/>
                <a:gd name="T24" fmla="*/ 50 w 56"/>
                <a:gd name="T25" fmla="*/ 56 h 66"/>
                <a:gd name="T26" fmla="*/ 44 w 56"/>
                <a:gd name="T27" fmla="*/ 62 h 66"/>
                <a:gd name="T28" fmla="*/ 36 w 56"/>
                <a:gd name="T29" fmla="*/ 66 h 66"/>
                <a:gd name="T30" fmla="*/ 28 w 56"/>
                <a:gd name="T31" fmla="*/ 66 h 66"/>
                <a:gd name="T32" fmla="*/ 22 w 56"/>
                <a:gd name="T33" fmla="*/ 66 h 66"/>
                <a:gd name="T34" fmla="*/ 16 w 56"/>
                <a:gd name="T35" fmla="*/ 64 h 66"/>
                <a:gd name="T36" fmla="*/ 10 w 56"/>
                <a:gd name="T37" fmla="*/ 60 h 66"/>
                <a:gd name="T38" fmla="*/ 6 w 56"/>
                <a:gd name="T39" fmla="*/ 56 h 66"/>
                <a:gd name="T40" fmla="*/ 2 w 56"/>
                <a:gd name="T41" fmla="*/ 50 h 66"/>
                <a:gd name="T42" fmla="*/ 0 w 56"/>
                <a:gd name="T43" fmla="*/ 42 h 66"/>
                <a:gd name="T44" fmla="*/ 0 w 56"/>
                <a:gd name="T45" fmla="*/ 34 h 66"/>
                <a:gd name="T46" fmla="*/ 0 w 56"/>
                <a:gd name="T47" fmla="*/ 24 h 66"/>
                <a:gd name="T48" fmla="*/ 4 w 56"/>
                <a:gd name="T49" fmla="*/ 16 h 66"/>
                <a:gd name="T50" fmla="*/ 8 w 56"/>
                <a:gd name="T51" fmla="*/ 8 h 66"/>
                <a:gd name="T52" fmla="*/ 14 w 56"/>
                <a:gd name="T53" fmla="*/ 4 h 66"/>
                <a:gd name="T54" fmla="*/ 22 w 56"/>
                <a:gd name="T55" fmla="*/ 0 h 66"/>
                <a:gd name="T56" fmla="*/ 30 w 56"/>
                <a:gd name="T57" fmla="*/ 0 h 66"/>
                <a:gd name="T58" fmla="*/ 36 w 56"/>
                <a:gd name="T59" fmla="*/ 0 h 66"/>
                <a:gd name="T60" fmla="*/ 42 w 56"/>
                <a:gd name="T61" fmla="*/ 2 h 66"/>
                <a:gd name="T62" fmla="*/ 48 w 56"/>
                <a:gd name="T63" fmla="*/ 8 h 66"/>
                <a:gd name="T64" fmla="*/ 52 w 56"/>
                <a:gd name="T65" fmla="*/ 14 h 66"/>
                <a:gd name="T66" fmla="*/ 56 w 56"/>
                <a:gd name="T67" fmla="*/ 22 h 66"/>
                <a:gd name="T68" fmla="*/ 56 w 56"/>
                <a:gd name="T69" fmla="*/ 30 h 66"/>
                <a:gd name="T70" fmla="*/ 38 w 56"/>
                <a:gd name="T71" fmla="*/ 26 h 66"/>
                <a:gd name="T72" fmla="*/ 38 w 56"/>
                <a:gd name="T73" fmla="*/ 20 h 66"/>
                <a:gd name="T74" fmla="*/ 38 w 56"/>
                <a:gd name="T75" fmla="*/ 14 h 66"/>
                <a:gd name="T76" fmla="*/ 38 w 56"/>
                <a:gd name="T77" fmla="*/ 12 h 66"/>
                <a:gd name="T78" fmla="*/ 36 w 56"/>
                <a:gd name="T79" fmla="*/ 8 h 66"/>
                <a:gd name="T80" fmla="*/ 34 w 56"/>
                <a:gd name="T81" fmla="*/ 4 h 66"/>
                <a:gd name="T82" fmla="*/ 32 w 56"/>
                <a:gd name="T83" fmla="*/ 4 h 66"/>
                <a:gd name="T84" fmla="*/ 30 w 56"/>
                <a:gd name="T85" fmla="*/ 4 h 66"/>
                <a:gd name="T86" fmla="*/ 26 w 56"/>
                <a:gd name="T87" fmla="*/ 4 h 66"/>
                <a:gd name="T88" fmla="*/ 22 w 56"/>
                <a:gd name="T89" fmla="*/ 8 h 66"/>
                <a:gd name="T90" fmla="*/ 20 w 56"/>
                <a:gd name="T91" fmla="*/ 12 h 66"/>
                <a:gd name="T92" fmla="*/ 20 w 56"/>
                <a:gd name="T93" fmla="*/ 18 h 66"/>
                <a:gd name="T94" fmla="*/ 18 w 56"/>
                <a:gd name="T95" fmla="*/ 24 h 66"/>
                <a:gd name="T96" fmla="*/ 18 w 56"/>
                <a:gd name="T97" fmla="*/ 26 h 66"/>
                <a:gd name="T98" fmla="*/ 38 w 56"/>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 h="66">
                  <a:moveTo>
                    <a:pt x="56" y="30"/>
                  </a:moveTo>
                  <a:lnTo>
                    <a:pt x="18" y="30"/>
                  </a:lnTo>
                  <a:lnTo>
                    <a:pt x="20" y="38"/>
                  </a:lnTo>
                  <a:lnTo>
                    <a:pt x="22" y="44"/>
                  </a:lnTo>
                  <a:lnTo>
                    <a:pt x="26" y="50"/>
                  </a:lnTo>
                  <a:lnTo>
                    <a:pt x="32" y="54"/>
                  </a:lnTo>
                  <a:lnTo>
                    <a:pt x="38" y="54"/>
                  </a:lnTo>
                  <a:lnTo>
                    <a:pt x="42" y="54"/>
                  </a:lnTo>
                  <a:lnTo>
                    <a:pt x="46" y="52"/>
                  </a:lnTo>
                  <a:lnTo>
                    <a:pt x="50" y="50"/>
                  </a:lnTo>
                  <a:lnTo>
                    <a:pt x="54" y="44"/>
                  </a:lnTo>
                  <a:lnTo>
                    <a:pt x="56" y="46"/>
                  </a:lnTo>
                  <a:lnTo>
                    <a:pt x="50" y="56"/>
                  </a:lnTo>
                  <a:lnTo>
                    <a:pt x="44" y="62"/>
                  </a:lnTo>
                  <a:lnTo>
                    <a:pt x="36" y="66"/>
                  </a:lnTo>
                  <a:lnTo>
                    <a:pt x="28" y="66"/>
                  </a:lnTo>
                  <a:lnTo>
                    <a:pt x="22" y="66"/>
                  </a:lnTo>
                  <a:lnTo>
                    <a:pt x="16" y="64"/>
                  </a:lnTo>
                  <a:lnTo>
                    <a:pt x="10" y="60"/>
                  </a:lnTo>
                  <a:lnTo>
                    <a:pt x="6" y="56"/>
                  </a:lnTo>
                  <a:lnTo>
                    <a:pt x="2" y="50"/>
                  </a:lnTo>
                  <a:lnTo>
                    <a:pt x="0" y="42"/>
                  </a:lnTo>
                  <a:lnTo>
                    <a:pt x="0" y="34"/>
                  </a:lnTo>
                  <a:lnTo>
                    <a:pt x="0" y="24"/>
                  </a:lnTo>
                  <a:lnTo>
                    <a:pt x="4" y="16"/>
                  </a:lnTo>
                  <a:lnTo>
                    <a:pt x="8" y="8"/>
                  </a:lnTo>
                  <a:lnTo>
                    <a:pt x="14" y="4"/>
                  </a:lnTo>
                  <a:lnTo>
                    <a:pt x="22" y="0"/>
                  </a:lnTo>
                  <a:lnTo>
                    <a:pt x="30" y="0"/>
                  </a:lnTo>
                  <a:lnTo>
                    <a:pt x="36" y="0"/>
                  </a:lnTo>
                  <a:lnTo>
                    <a:pt x="42" y="2"/>
                  </a:lnTo>
                  <a:lnTo>
                    <a:pt x="48" y="8"/>
                  </a:lnTo>
                  <a:lnTo>
                    <a:pt x="52" y="14"/>
                  </a:lnTo>
                  <a:lnTo>
                    <a:pt x="56" y="22"/>
                  </a:lnTo>
                  <a:lnTo>
                    <a:pt x="56" y="30"/>
                  </a:lnTo>
                  <a:close/>
                  <a:moveTo>
                    <a:pt x="38" y="26"/>
                  </a:moveTo>
                  <a:lnTo>
                    <a:pt x="38" y="20"/>
                  </a:lnTo>
                  <a:lnTo>
                    <a:pt x="38" y="14"/>
                  </a:lnTo>
                  <a:lnTo>
                    <a:pt x="38" y="12"/>
                  </a:lnTo>
                  <a:lnTo>
                    <a:pt x="36" y="8"/>
                  </a:lnTo>
                  <a:lnTo>
                    <a:pt x="34" y="4"/>
                  </a:lnTo>
                  <a:lnTo>
                    <a:pt x="32" y="4"/>
                  </a:lnTo>
                  <a:lnTo>
                    <a:pt x="30" y="4"/>
                  </a:lnTo>
                  <a:lnTo>
                    <a:pt x="26" y="4"/>
                  </a:lnTo>
                  <a:lnTo>
                    <a:pt x="22" y="8"/>
                  </a:lnTo>
                  <a:lnTo>
                    <a:pt x="20" y="12"/>
                  </a:lnTo>
                  <a:lnTo>
                    <a:pt x="20" y="18"/>
                  </a:lnTo>
                  <a:lnTo>
                    <a:pt x="18" y="24"/>
                  </a:lnTo>
                  <a:lnTo>
                    <a:pt x="18" y="26"/>
                  </a:lnTo>
                  <a:lnTo>
                    <a:pt x="38" y="26"/>
                  </a:lnTo>
                  <a:close/>
                </a:path>
              </a:pathLst>
            </a:custGeom>
            <a:solidFill>
              <a:srgbClr val="1F1F1F"/>
            </a:solidFill>
            <a:ln w="0">
              <a:solidFill>
                <a:srgbClr val="1F1F1F"/>
              </a:solidFill>
              <a:prstDash val="solid"/>
              <a:round/>
              <a:headEnd/>
              <a:tailEnd/>
            </a:ln>
          </p:spPr>
          <p:txBody>
            <a:bodyPr/>
            <a:lstStyle/>
            <a:p>
              <a:endParaRPr lang="en-US"/>
            </a:p>
          </p:txBody>
        </p:sp>
        <p:sp>
          <p:nvSpPr>
            <p:cNvPr id="46144" name="Freeform 64"/>
            <p:cNvSpPr>
              <a:spLocks/>
            </p:cNvSpPr>
            <p:nvPr/>
          </p:nvSpPr>
          <p:spPr bwMode="auto">
            <a:xfrm>
              <a:off x="4526" y="1486"/>
              <a:ext cx="56" cy="66"/>
            </a:xfrm>
            <a:custGeom>
              <a:avLst/>
              <a:gdLst>
                <a:gd name="T0" fmla="*/ 26 w 56"/>
                <a:gd name="T1" fmla="*/ 0 h 66"/>
                <a:gd name="T2" fmla="*/ 26 w 56"/>
                <a:gd name="T3" fmla="*/ 16 h 66"/>
                <a:gd name="T4" fmla="*/ 30 w 56"/>
                <a:gd name="T5" fmla="*/ 10 h 66"/>
                <a:gd name="T6" fmla="*/ 34 w 56"/>
                <a:gd name="T7" fmla="*/ 6 h 66"/>
                <a:gd name="T8" fmla="*/ 38 w 56"/>
                <a:gd name="T9" fmla="*/ 2 h 66"/>
                <a:gd name="T10" fmla="*/ 42 w 56"/>
                <a:gd name="T11" fmla="*/ 0 h 66"/>
                <a:gd name="T12" fmla="*/ 48 w 56"/>
                <a:gd name="T13" fmla="*/ 0 h 66"/>
                <a:gd name="T14" fmla="*/ 50 w 56"/>
                <a:gd name="T15" fmla="*/ 0 h 66"/>
                <a:gd name="T16" fmla="*/ 54 w 56"/>
                <a:gd name="T17" fmla="*/ 2 h 66"/>
                <a:gd name="T18" fmla="*/ 56 w 56"/>
                <a:gd name="T19" fmla="*/ 4 h 66"/>
                <a:gd name="T20" fmla="*/ 56 w 56"/>
                <a:gd name="T21" fmla="*/ 8 h 66"/>
                <a:gd name="T22" fmla="*/ 56 w 56"/>
                <a:gd name="T23" fmla="*/ 12 h 66"/>
                <a:gd name="T24" fmla="*/ 54 w 56"/>
                <a:gd name="T25" fmla="*/ 16 h 66"/>
                <a:gd name="T26" fmla="*/ 50 w 56"/>
                <a:gd name="T27" fmla="*/ 18 h 66"/>
                <a:gd name="T28" fmla="*/ 48 w 56"/>
                <a:gd name="T29" fmla="*/ 18 h 66"/>
                <a:gd name="T30" fmla="*/ 44 w 56"/>
                <a:gd name="T31" fmla="*/ 18 h 66"/>
                <a:gd name="T32" fmla="*/ 42 w 56"/>
                <a:gd name="T33" fmla="*/ 16 h 66"/>
                <a:gd name="T34" fmla="*/ 40 w 56"/>
                <a:gd name="T35" fmla="*/ 14 h 66"/>
                <a:gd name="T36" fmla="*/ 38 w 56"/>
                <a:gd name="T37" fmla="*/ 14 h 66"/>
                <a:gd name="T38" fmla="*/ 38 w 56"/>
                <a:gd name="T39" fmla="*/ 12 h 66"/>
                <a:gd name="T40" fmla="*/ 36 w 56"/>
                <a:gd name="T41" fmla="*/ 12 h 66"/>
                <a:gd name="T42" fmla="*/ 34 w 56"/>
                <a:gd name="T43" fmla="*/ 14 h 66"/>
                <a:gd name="T44" fmla="*/ 32 w 56"/>
                <a:gd name="T45" fmla="*/ 14 h 66"/>
                <a:gd name="T46" fmla="*/ 30 w 56"/>
                <a:gd name="T47" fmla="*/ 16 h 66"/>
                <a:gd name="T48" fmla="*/ 28 w 56"/>
                <a:gd name="T49" fmla="*/ 20 h 66"/>
                <a:gd name="T50" fmla="*/ 26 w 56"/>
                <a:gd name="T51" fmla="*/ 28 h 66"/>
                <a:gd name="T52" fmla="*/ 26 w 56"/>
                <a:gd name="T53" fmla="*/ 36 h 66"/>
                <a:gd name="T54" fmla="*/ 26 w 56"/>
                <a:gd name="T55" fmla="*/ 50 h 66"/>
                <a:gd name="T56" fmla="*/ 26 w 56"/>
                <a:gd name="T57" fmla="*/ 54 h 66"/>
                <a:gd name="T58" fmla="*/ 26 w 56"/>
                <a:gd name="T59" fmla="*/ 56 h 66"/>
                <a:gd name="T60" fmla="*/ 26 w 56"/>
                <a:gd name="T61" fmla="*/ 58 h 66"/>
                <a:gd name="T62" fmla="*/ 28 w 56"/>
                <a:gd name="T63" fmla="*/ 60 h 66"/>
                <a:gd name="T64" fmla="*/ 28 w 56"/>
                <a:gd name="T65" fmla="*/ 62 h 66"/>
                <a:gd name="T66" fmla="*/ 30 w 56"/>
                <a:gd name="T67" fmla="*/ 62 h 66"/>
                <a:gd name="T68" fmla="*/ 32 w 56"/>
                <a:gd name="T69" fmla="*/ 62 h 66"/>
                <a:gd name="T70" fmla="*/ 32 w 56"/>
                <a:gd name="T71" fmla="*/ 66 h 66"/>
                <a:gd name="T72" fmla="*/ 0 w 56"/>
                <a:gd name="T73" fmla="*/ 66 h 66"/>
                <a:gd name="T74" fmla="*/ 0 w 56"/>
                <a:gd name="T75" fmla="*/ 62 h 66"/>
                <a:gd name="T76" fmla="*/ 4 w 56"/>
                <a:gd name="T77" fmla="*/ 62 h 66"/>
                <a:gd name="T78" fmla="*/ 6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6 w 56"/>
                <a:gd name="T91" fmla="*/ 6 h 66"/>
                <a:gd name="T92" fmla="*/ 4 w 56"/>
                <a:gd name="T93" fmla="*/ 6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8" y="2"/>
                  </a:lnTo>
                  <a:lnTo>
                    <a:pt x="42" y="0"/>
                  </a:lnTo>
                  <a:lnTo>
                    <a:pt x="48" y="0"/>
                  </a:lnTo>
                  <a:lnTo>
                    <a:pt x="50" y="0"/>
                  </a:lnTo>
                  <a:lnTo>
                    <a:pt x="54" y="2"/>
                  </a:lnTo>
                  <a:lnTo>
                    <a:pt x="56" y="4"/>
                  </a:lnTo>
                  <a:lnTo>
                    <a:pt x="56" y="8"/>
                  </a:lnTo>
                  <a:lnTo>
                    <a:pt x="56" y="12"/>
                  </a:lnTo>
                  <a:lnTo>
                    <a:pt x="54" y="16"/>
                  </a:lnTo>
                  <a:lnTo>
                    <a:pt x="50" y="18"/>
                  </a:lnTo>
                  <a:lnTo>
                    <a:pt x="48" y="18"/>
                  </a:lnTo>
                  <a:lnTo>
                    <a:pt x="44" y="18"/>
                  </a:lnTo>
                  <a:lnTo>
                    <a:pt x="42" y="16"/>
                  </a:lnTo>
                  <a:lnTo>
                    <a:pt x="40" y="14"/>
                  </a:lnTo>
                  <a:lnTo>
                    <a:pt x="38" y="14"/>
                  </a:lnTo>
                  <a:lnTo>
                    <a:pt x="38" y="12"/>
                  </a:lnTo>
                  <a:lnTo>
                    <a:pt x="36" y="12"/>
                  </a:lnTo>
                  <a:lnTo>
                    <a:pt x="34" y="14"/>
                  </a:lnTo>
                  <a:lnTo>
                    <a:pt x="32" y="14"/>
                  </a:lnTo>
                  <a:lnTo>
                    <a:pt x="30" y="16"/>
                  </a:lnTo>
                  <a:lnTo>
                    <a:pt x="28" y="20"/>
                  </a:lnTo>
                  <a:lnTo>
                    <a:pt x="26" y="28"/>
                  </a:lnTo>
                  <a:lnTo>
                    <a:pt x="26" y="36"/>
                  </a:lnTo>
                  <a:lnTo>
                    <a:pt x="26" y="50"/>
                  </a:lnTo>
                  <a:lnTo>
                    <a:pt x="26" y="54"/>
                  </a:lnTo>
                  <a:lnTo>
                    <a:pt x="26" y="56"/>
                  </a:lnTo>
                  <a:lnTo>
                    <a:pt x="26" y="58"/>
                  </a:lnTo>
                  <a:lnTo>
                    <a:pt x="28" y="60"/>
                  </a:lnTo>
                  <a:lnTo>
                    <a:pt x="28" y="62"/>
                  </a:lnTo>
                  <a:lnTo>
                    <a:pt x="30" y="62"/>
                  </a:lnTo>
                  <a:lnTo>
                    <a:pt x="32" y="62"/>
                  </a:lnTo>
                  <a:lnTo>
                    <a:pt x="32" y="66"/>
                  </a:lnTo>
                  <a:lnTo>
                    <a:pt x="0" y="66"/>
                  </a:lnTo>
                  <a:lnTo>
                    <a:pt x="0" y="62"/>
                  </a:lnTo>
                  <a:lnTo>
                    <a:pt x="4" y="62"/>
                  </a:lnTo>
                  <a:lnTo>
                    <a:pt x="6" y="60"/>
                  </a:lnTo>
                  <a:lnTo>
                    <a:pt x="6" y="56"/>
                  </a:lnTo>
                  <a:lnTo>
                    <a:pt x="6" y="50"/>
                  </a:lnTo>
                  <a:lnTo>
                    <a:pt x="6" y="16"/>
                  </a:lnTo>
                  <a:lnTo>
                    <a:pt x="6" y="10"/>
                  </a:lnTo>
                  <a:lnTo>
                    <a:pt x="6" y="8"/>
                  </a:lnTo>
                  <a:lnTo>
                    <a:pt x="6" y="6"/>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6145" name="Freeform 65"/>
            <p:cNvSpPr>
              <a:spLocks/>
            </p:cNvSpPr>
            <p:nvPr/>
          </p:nvSpPr>
          <p:spPr bwMode="auto">
            <a:xfrm>
              <a:off x="4608" y="2160"/>
              <a:ext cx="90" cy="100"/>
            </a:xfrm>
            <a:custGeom>
              <a:avLst/>
              <a:gdLst>
                <a:gd name="T0" fmla="*/ 90 w 90"/>
                <a:gd name="T1" fmla="*/ 0 h 100"/>
                <a:gd name="T2" fmla="*/ 90 w 90"/>
                <a:gd name="T3" fmla="*/ 34 h 100"/>
                <a:gd name="T4" fmla="*/ 88 w 90"/>
                <a:gd name="T5" fmla="*/ 34 h 100"/>
                <a:gd name="T6" fmla="*/ 84 w 90"/>
                <a:gd name="T7" fmla="*/ 26 h 100"/>
                <a:gd name="T8" fmla="*/ 80 w 90"/>
                <a:gd name="T9" fmla="*/ 18 h 100"/>
                <a:gd name="T10" fmla="*/ 76 w 90"/>
                <a:gd name="T11" fmla="*/ 14 h 100"/>
                <a:gd name="T12" fmla="*/ 70 w 90"/>
                <a:gd name="T13" fmla="*/ 10 h 100"/>
                <a:gd name="T14" fmla="*/ 64 w 90"/>
                <a:gd name="T15" fmla="*/ 8 h 100"/>
                <a:gd name="T16" fmla="*/ 56 w 90"/>
                <a:gd name="T17" fmla="*/ 6 h 100"/>
                <a:gd name="T18" fmla="*/ 48 w 90"/>
                <a:gd name="T19" fmla="*/ 8 h 100"/>
                <a:gd name="T20" fmla="*/ 40 w 90"/>
                <a:gd name="T21" fmla="*/ 12 h 100"/>
                <a:gd name="T22" fmla="*/ 34 w 90"/>
                <a:gd name="T23" fmla="*/ 18 h 100"/>
                <a:gd name="T24" fmla="*/ 30 w 90"/>
                <a:gd name="T25" fmla="*/ 26 h 100"/>
                <a:gd name="T26" fmla="*/ 26 w 90"/>
                <a:gd name="T27" fmla="*/ 36 h 100"/>
                <a:gd name="T28" fmla="*/ 26 w 90"/>
                <a:gd name="T29" fmla="*/ 48 h 100"/>
                <a:gd name="T30" fmla="*/ 26 w 90"/>
                <a:gd name="T31" fmla="*/ 62 h 100"/>
                <a:gd name="T32" fmla="*/ 28 w 90"/>
                <a:gd name="T33" fmla="*/ 72 h 100"/>
                <a:gd name="T34" fmla="*/ 32 w 90"/>
                <a:gd name="T35" fmla="*/ 78 h 100"/>
                <a:gd name="T36" fmla="*/ 34 w 90"/>
                <a:gd name="T37" fmla="*/ 84 h 100"/>
                <a:gd name="T38" fmla="*/ 38 w 90"/>
                <a:gd name="T39" fmla="*/ 88 h 100"/>
                <a:gd name="T40" fmla="*/ 44 w 90"/>
                <a:gd name="T41" fmla="*/ 92 h 100"/>
                <a:gd name="T42" fmla="*/ 50 w 90"/>
                <a:gd name="T43" fmla="*/ 92 h 100"/>
                <a:gd name="T44" fmla="*/ 56 w 90"/>
                <a:gd name="T45" fmla="*/ 94 h 100"/>
                <a:gd name="T46" fmla="*/ 66 w 90"/>
                <a:gd name="T47" fmla="*/ 92 h 100"/>
                <a:gd name="T48" fmla="*/ 74 w 90"/>
                <a:gd name="T49" fmla="*/ 90 h 100"/>
                <a:gd name="T50" fmla="*/ 80 w 90"/>
                <a:gd name="T51" fmla="*/ 84 h 100"/>
                <a:gd name="T52" fmla="*/ 88 w 90"/>
                <a:gd name="T53" fmla="*/ 76 h 100"/>
                <a:gd name="T54" fmla="*/ 88 w 90"/>
                <a:gd name="T55" fmla="*/ 84 h 100"/>
                <a:gd name="T56" fmla="*/ 80 w 90"/>
                <a:gd name="T57" fmla="*/ 92 h 100"/>
                <a:gd name="T58" fmla="*/ 72 w 90"/>
                <a:gd name="T59" fmla="*/ 96 h 100"/>
                <a:gd name="T60" fmla="*/ 62 w 90"/>
                <a:gd name="T61" fmla="*/ 98 h 100"/>
                <a:gd name="T62" fmla="*/ 52 w 90"/>
                <a:gd name="T63" fmla="*/ 100 h 100"/>
                <a:gd name="T64" fmla="*/ 42 w 90"/>
                <a:gd name="T65" fmla="*/ 98 h 100"/>
                <a:gd name="T66" fmla="*/ 34 w 90"/>
                <a:gd name="T67" fmla="*/ 96 h 100"/>
                <a:gd name="T68" fmla="*/ 24 w 90"/>
                <a:gd name="T69" fmla="*/ 94 h 100"/>
                <a:gd name="T70" fmla="*/ 18 w 90"/>
                <a:gd name="T71" fmla="*/ 88 h 100"/>
                <a:gd name="T72" fmla="*/ 12 w 90"/>
                <a:gd name="T73" fmla="*/ 82 h 100"/>
                <a:gd name="T74" fmla="*/ 6 w 90"/>
                <a:gd name="T75" fmla="*/ 76 h 100"/>
                <a:gd name="T76" fmla="*/ 2 w 90"/>
                <a:gd name="T77" fmla="*/ 64 h 100"/>
                <a:gd name="T78" fmla="*/ 0 w 90"/>
                <a:gd name="T79" fmla="*/ 52 h 100"/>
                <a:gd name="T80" fmla="*/ 0 w 90"/>
                <a:gd name="T81" fmla="*/ 42 h 100"/>
                <a:gd name="T82" fmla="*/ 4 w 90"/>
                <a:gd name="T83" fmla="*/ 34 h 100"/>
                <a:gd name="T84" fmla="*/ 8 w 90"/>
                <a:gd name="T85" fmla="*/ 26 h 100"/>
                <a:gd name="T86" fmla="*/ 12 w 90"/>
                <a:gd name="T87" fmla="*/ 18 h 100"/>
                <a:gd name="T88" fmla="*/ 18 w 90"/>
                <a:gd name="T89" fmla="*/ 12 h 100"/>
                <a:gd name="T90" fmla="*/ 26 w 90"/>
                <a:gd name="T91" fmla="*/ 8 h 100"/>
                <a:gd name="T92" fmla="*/ 34 w 90"/>
                <a:gd name="T93" fmla="*/ 4 h 100"/>
                <a:gd name="T94" fmla="*/ 44 w 90"/>
                <a:gd name="T95" fmla="*/ 2 h 100"/>
                <a:gd name="T96" fmla="*/ 52 w 90"/>
                <a:gd name="T97" fmla="*/ 0 h 100"/>
                <a:gd name="T98" fmla="*/ 62 w 90"/>
                <a:gd name="T99" fmla="*/ 2 h 100"/>
                <a:gd name="T100" fmla="*/ 74 w 90"/>
                <a:gd name="T101" fmla="*/ 4 h 100"/>
                <a:gd name="T102" fmla="*/ 78 w 90"/>
                <a:gd name="T103" fmla="*/ 6 h 100"/>
                <a:gd name="T104" fmla="*/ 82 w 90"/>
                <a:gd name="T105" fmla="*/ 6 h 100"/>
                <a:gd name="T106" fmla="*/ 84 w 90"/>
                <a:gd name="T107" fmla="*/ 6 h 100"/>
                <a:gd name="T108" fmla="*/ 86 w 90"/>
                <a:gd name="T109" fmla="*/ 6 h 100"/>
                <a:gd name="T110" fmla="*/ 86 w 90"/>
                <a:gd name="T111" fmla="*/ 4 h 100"/>
                <a:gd name="T112" fmla="*/ 88 w 90"/>
                <a:gd name="T113" fmla="*/ 0 h 100"/>
                <a:gd name="T114" fmla="*/ 90 w 90"/>
                <a:gd name="T11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 h="100">
                  <a:moveTo>
                    <a:pt x="90" y="0"/>
                  </a:moveTo>
                  <a:lnTo>
                    <a:pt x="90" y="34"/>
                  </a:lnTo>
                  <a:lnTo>
                    <a:pt x="88" y="34"/>
                  </a:lnTo>
                  <a:lnTo>
                    <a:pt x="84" y="26"/>
                  </a:lnTo>
                  <a:lnTo>
                    <a:pt x="80" y="18"/>
                  </a:lnTo>
                  <a:lnTo>
                    <a:pt x="76" y="14"/>
                  </a:lnTo>
                  <a:lnTo>
                    <a:pt x="70" y="10"/>
                  </a:lnTo>
                  <a:lnTo>
                    <a:pt x="64" y="8"/>
                  </a:lnTo>
                  <a:lnTo>
                    <a:pt x="56" y="6"/>
                  </a:lnTo>
                  <a:lnTo>
                    <a:pt x="48" y="8"/>
                  </a:lnTo>
                  <a:lnTo>
                    <a:pt x="40" y="12"/>
                  </a:lnTo>
                  <a:lnTo>
                    <a:pt x="34" y="18"/>
                  </a:lnTo>
                  <a:lnTo>
                    <a:pt x="30" y="26"/>
                  </a:lnTo>
                  <a:lnTo>
                    <a:pt x="26" y="36"/>
                  </a:lnTo>
                  <a:lnTo>
                    <a:pt x="26" y="48"/>
                  </a:lnTo>
                  <a:lnTo>
                    <a:pt x="26" y="62"/>
                  </a:lnTo>
                  <a:lnTo>
                    <a:pt x="28" y="72"/>
                  </a:lnTo>
                  <a:lnTo>
                    <a:pt x="32" y="78"/>
                  </a:lnTo>
                  <a:lnTo>
                    <a:pt x="34" y="84"/>
                  </a:lnTo>
                  <a:lnTo>
                    <a:pt x="38" y="88"/>
                  </a:lnTo>
                  <a:lnTo>
                    <a:pt x="44" y="92"/>
                  </a:lnTo>
                  <a:lnTo>
                    <a:pt x="50" y="92"/>
                  </a:lnTo>
                  <a:lnTo>
                    <a:pt x="56" y="94"/>
                  </a:lnTo>
                  <a:lnTo>
                    <a:pt x="66" y="92"/>
                  </a:lnTo>
                  <a:lnTo>
                    <a:pt x="74" y="90"/>
                  </a:lnTo>
                  <a:lnTo>
                    <a:pt x="80" y="84"/>
                  </a:lnTo>
                  <a:lnTo>
                    <a:pt x="88" y="76"/>
                  </a:lnTo>
                  <a:lnTo>
                    <a:pt x="88" y="84"/>
                  </a:lnTo>
                  <a:lnTo>
                    <a:pt x="80" y="92"/>
                  </a:lnTo>
                  <a:lnTo>
                    <a:pt x="72" y="96"/>
                  </a:lnTo>
                  <a:lnTo>
                    <a:pt x="62" y="98"/>
                  </a:lnTo>
                  <a:lnTo>
                    <a:pt x="52" y="100"/>
                  </a:lnTo>
                  <a:lnTo>
                    <a:pt x="42" y="98"/>
                  </a:lnTo>
                  <a:lnTo>
                    <a:pt x="34" y="96"/>
                  </a:lnTo>
                  <a:lnTo>
                    <a:pt x="24" y="94"/>
                  </a:lnTo>
                  <a:lnTo>
                    <a:pt x="18" y="88"/>
                  </a:lnTo>
                  <a:lnTo>
                    <a:pt x="12" y="82"/>
                  </a:lnTo>
                  <a:lnTo>
                    <a:pt x="6" y="76"/>
                  </a:lnTo>
                  <a:lnTo>
                    <a:pt x="2" y="64"/>
                  </a:lnTo>
                  <a:lnTo>
                    <a:pt x="0" y="52"/>
                  </a:lnTo>
                  <a:lnTo>
                    <a:pt x="0" y="42"/>
                  </a:lnTo>
                  <a:lnTo>
                    <a:pt x="4" y="34"/>
                  </a:lnTo>
                  <a:lnTo>
                    <a:pt x="8" y="26"/>
                  </a:lnTo>
                  <a:lnTo>
                    <a:pt x="12" y="18"/>
                  </a:lnTo>
                  <a:lnTo>
                    <a:pt x="18" y="12"/>
                  </a:lnTo>
                  <a:lnTo>
                    <a:pt x="26" y="8"/>
                  </a:lnTo>
                  <a:lnTo>
                    <a:pt x="34" y="4"/>
                  </a:lnTo>
                  <a:lnTo>
                    <a:pt x="44" y="2"/>
                  </a:lnTo>
                  <a:lnTo>
                    <a:pt x="52" y="0"/>
                  </a:lnTo>
                  <a:lnTo>
                    <a:pt x="62" y="2"/>
                  </a:lnTo>
                  <a:lnTo>
                    <a:pt x="74" y="4"/>
                  </a:lnTo>
                  <a:lnTo>
                    <a:pt x="78" y="6"/>
                  </a:lnTo>
                  <a:lnTo>
                    <a:pt x="82" y="6"/>
                  </a:lnTo>
                  <a:lnTo>
                    <a:pt x="84" y="6"/>
                  </a:lnTo>
                  <a:lnTo>
                    <a:pt x="86" y="6"/>
                  </a:lnTo>
                  <a:lnTo>
                    <a:pt x="86" y="4"/>
                  </a:lnTo>
                  <a:lnTo>
                    <a:pt x="88" y="0"/>
                  </a:lnTo>
                  <a:lnTo>
                    <a:pt x="90" y="0"/>
                  </a:lnTo>
                  <a:close/>
                </a:path>
              </a:pathLst>
            </a:custGeom>
            <a:solidFill>
              <a:srgbClr val="1F1F1F"/>
            </a:solidFill>
            <a:ln w="0">
              <a:solidFill>
                <a:srgbClr val="1F1F1F"/>
              </a:solidFill>
              <a:prstDash val="solid"/>
              <a:round/>
              <a:headEnd/>
              <a:tailEnd/>
            </a:ln>
          </p:spPr>
          <p:txBody>
            <a:bodyPr/>
            <a:lstStyle/>
            <a:p>
              <a:endParaRPr lang="en-US"/>
            </a:p>
          </p:txBody>
        </p:sp>
        <p:sp>
          <p:nvSpPr>
            <p:cNvPr id="46146" name="Freeform 66"/>
            <p:cNvSpPr>
              <a:spLocks/>
            </p:cNvSpPr>
            <p:nvPr/>
          </p:nvSpPr>
          <p:spPr bwMode="auto">
            <a:xfrm>
              <a:off x="4712" y="2160"/>
              <a:ext cx="90" cy="100"/>
            </a:xfrm>
            <a:custGeom>
              <a:avLst/>
              <a:gdLst>
                <a:gd name="T0" fmla="*/ 90 w 90"/>
                <a:gd name="T1" fmla="*/ 0 h 100"/>
                <a:gd name="T2" fmla="*/ 90 w 90"/>
                <a:gd name="T3" fmla="*/ 34 h 100"/>
                <a:gd name="T4" fmla="*/ 88 w 90"/>
                <a:gd name="T5" fmla="*/ 34 h 100"/>
                <a:gd name="T6" fmla="*/ 84 w 90"/>
                <a:gd name="T7" fmla="*/ 26 h 100"/>
                <a:gd name="T8" fmla="*/ 80 w 90"/>
                <a:gd name="T9" fmla="*/ 18 h 100"/>
                <a:gd name="T10" fmla="*/ 76 w 90"/>
                <a:gd name="T11" fmla="*/ 14 h 100"/>
                <a:gd name="T12" fmla="*/ 70 w 90"/>
                <a:gd name="T13" fmla="*/ 10 h 100"/>
                <a:gd name="T14" fmla="*/ 64 w 90"/>
                <a:gd name="T15" fmla="*/ 8 h 100"/>
                <a:gd name="T16" fmla="*/ 56 w 90"/>
                <a:gd name="T17" fmla="*/ 6 h 100"/>
                <a:gd name="T18" fmla="*/ 48 w 90"/>
                <a:gd name="T19" fmla="*/ 8 h 100"/>
                <a:gd name="T20" fmla="*/ 40 w 90"/>
                <a:gd name="T21" fmla="*/ 12 h 100"/>
                <a:gd name="T22" fmla="*/ 34 w 90"/>
                <a:gd name="T23" fmla="*/ 18 h 100"/>
                <a:gd name="T24" fmla="*/ 30 w 90"/>
                <a:gd name="T25" fmla="*/ 26 h 100"/>
                <a:gd name="T26" fmla="*/ 26 w 90"/>
                <a:gd name="T27" fmla="*/ 36 h 100"/>
                <a:gd name="T28" fmla="*/ 26 w 90"/>
                <a:gd name="T29" fmla="*/ 48 h 100"/>
                <a:gd name="T30" fmla="*/ 26 w 90"/>
                <a:gd name="T31" fmla="*/ 62 h 100"/>
                <a:gd name="T32" fmla="*/ 28 w 90"/>
                <a:gd name="T33" fmla="*/ 72 h 100"/>
                <a:gd name="T34" fmla="*/ 32 w 90"/>
                <a:gd name="T35" fmla="*/ 78 h 100"/>
                <a:gd name="T36" fmla="*/ 34 w 90"/>
                <a:gd name="T37" fmla="*/ 84 h 100"/>
                <a:gd name="T38" fmla="*/ 38 w 90"/>
                <a:gd name="T39" fmla="*/ 88 h 100"/>
                <a:gd name="T40" fmla="*/ 44 w 90"/>
                <a:gd name="T41" fmla="*/ 92 h 100"/>
                <a:gd name="T42" fmla="*/ 50 w 90"/>
                <a:gd name="T43" fmla="*/ 92 h 100"/>
                <a:gd name="T44" fmla="*/ 56 w 90"/>
                <a:gd name="T45" fmla="*/ 94 h 100"/>
                <a:gd name="T46" fmla="*/ 66 w 90"/>
                <a:gd name="T47" fmla="*/ 92 h 100"/>
                <a:gd name="T48" fmla="*/ 74 w 90"/>
                <a:gd name="T49" fmla="*/ 90 h 100"/>
                <a:gd name="T50" fmla="*/ 80 w 90"/>
                <a:gd name="T51" fmla="*/ 84 h 100"/>
                <a:gd name="T52" fmla="*/ 88 w 90"/>
                <a:gd name="T53" fmla="*/ 76 h 100"/>
                <a:gd name="T54" fmla="*/ 88 w 90"/>
                <a:gd name="T55" fmla="*/ 84 h 100"/>
                <a:gd name="T56" fmla="*/ 80 w 90"/>
                <a:gd name="T57" fmla="*/ 92 h 100"/>
                <a:gd name="T58" fmla="*/ 72 w 90"/>
                <a:gd name="T59" fmla="*/ 96 h 100"/>
                <a:gd name="T60" fmla="*/ 62 w 90"/>
                <a:gd name="T61" fmla="*/ 98 h 100"/>
                <a:gd name="T62" fmla="*/ 52 w 90"/>
                <a:gd name="T63" fmla="*/ 100 h 100"/>
                <a:gd name="T64" fmla="*/ 42 w 90"/>
                <a:gd name="T65" fmla="*/ 98 h 100"/>
                <a:gd name="T66" fmla="*/ 34 w 90"/>
                <a:gd name="T67" fmla="*/ 96 h 100"/>
                <a:gd name="T68" fmla="*/ 24 w 90"/>
                <a:gd name="T69" fmla="*/ 94 h 100"/>
                <a:gd name="T70" fmla="*/ 18 w 90"/>
                <a:gd name="T71" fmla="*/ 88 h 100"/>
                <a:gd name="T72" fmla="*/ 12 w 90"/>
                <a:gd name="T73" fmla="*/ 82 h 100"/>
                <a:gd name="T74" fmla="*/ 6 w 90"/>
                <a:gd name="T75" fmla="*/ 76 h 100"/>
                <a:gd name="T76" fmla="*/ 2 w 90"/>
                <a:gd name="T77" fmla="*/ 64 h 100"/>
                <a:gd name="T78" fmla="*/ 0 w 90"/>
                <a:gd name="T79" fmla="*/ 52 h 100"/>
                <a:gd name="T80" fmla="*/ 0 w 90"/>
                <a:gd name="T81" fmla="*/ 42 h 100"/>
                <a:gd name="T82" fmla="*/ 4 w 90"/>
                <a:gd name="T83" fmla="*/ 34 h 100"/>
                <a:gd name="T84" fmla="*/ 8 w 90"/>
                <a:gd name="T85" fmla="*/ 26 h 100"/>
                <a:gd name="T86" fmla="*/ 12 w 90"/>
                <a:gd name="T87" fmla="*/ 18 h 100"/>
                <a:gd name="T88" fmla="*/ 18 w 90"/>
                <a:gd name="T89" fmla="*/ 12 h 100"/>
                <a:gd name="T90" fmla="*/ 26 w 90"/>
                <a:gd name="T91" fmla="*/ 8 h 100"/>
                <a:gd name="T92" fmla="*/ 34 w 90"/>
                <a:gd name="T93" fmla="*/ 4 h 100"/>
                <a:gd name="T94" fmla="*/ 44 w 90"/>
                <a:gd name="T95" fmla="*/ 2 h 100"/>
                <a:gd name="T96" fmla="*/ 52 w 90"/>
                <a:gd name="T97" fmla="*/ 0 h 100"/>
                <a:gd name="T98" fmla="*/ 62 w 90"/>
                <a:gd name="T99" fmla="*/ 2 h 100"/>
                <a:gd name="T100" fmla="*/ 74 w 90"/>
                <a:gd name="T101" fmla="*/ 4 h 100"/>
                <a:gd name="T102" fmla="*/ 78 w 90"/>
                <a:gd name="T103" fmla="*/ 6 h 100"/>
                <a:gd name="T104" fmla="*/ 82 w 90"/>
                <a:gd name="T105" fmla="*/ 6 h 100"/>
                <a:gd name="T106" fmla="*/ 84 w 90"/>
                <a:gd name="T107" fmla="*/ 6 h 100"/>
                <a:gd name="T108" fmla="*/ 86 w 90"/>
                <a:gd name="T109" fmla="*/ 6 h 100"/>
                <a:gd name="T110" fmla="*/ 86 w 90"/>
                <a:gd name="T111" fmla="*/ 4 h 100"/>
                <a:gd name="T112" fmla="*/ 88 w 90"/>
                <a:gd name="T113" fmla="*/ 0 h 100"/>
                <a:gd name="T114" fmla="*/ 90 w 90"/>
                <a:gd name="T11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 h="100">
                  <a:moveTo>
                    <a:pt x="90" y="0"/>
                  </a:moveTo>
                  <a:lnTo>
                    <a:pt x="90" y="34"/>
                  </a:lnTo>
                  <a:lnTo>
                    <a:pt x="88" y="34"/>
                  </a:lnTo>
                  <a:lnTo>
                    <a:pt x="84" y="26"/>
                  </a:lnTo>
                  <a:lnTo>
                    <a:pt x="80" y="18"/>
                  </a:lnTo>
                  <a:lnTo>
                    <a:pt x="76" y="14"/>
                  </a:lnTo>
                  <a:lnTo>
                    <a:pt x="70" y="10"/>
                  </a:lnTo>
                  <a:lnTo>
                    <a:pt x="64" y="8"/>
                  </a:lnTo>
                  <a:lnTo>
                    <a:pt x="56" y="6"/>
                  </a:lnTo>
                  <a:lnTo>
                    <a:pt x="48" y="8"/>
                  </a:lnTo>
                  <a:lnTo>
                    <a:pt x="40" y="12"/>
                  </a:lnTo>
                  <a:lnTo>
                    <a:pt x="34" y="18"/>
                  </a:lnTo>
                  <a:lnTo>
                    <a:pt x="30" y="26"/>
                  </a:lnTo>
                  <a:lnTo>
                    <a:pt x="26" y="36"/>
                  </a:lnTo>
                  <a:lnTo>
                    <a:pt x="26" y="48"/>
                  </a:lnTo>
                  <a:lnTo>
                    <a:pt x="26" y="62"/>
                  </a:lnTo>
                  <a:lnTo>
                    <a:pt x="28" y="72"/>
                  </a:lnTo>
                  <a:lnTo>
                    <a:pt x="32" y="78"/>
                  </a:lnTo>
                  <a:lnTo>
                    <a:pt x="34" y="84"/>
                  </a:lnTo>
                  <a:lnTo>
                    <a:pt x="38" y="88"/>
                  </a:lnTo>
                  <a:lnTo>
                    <a:pt x="44" y="92"/>
                  </a:lnTo>
                  <a:lnTo>
                    <a:pt x="50" y="92"/>
                  </a:lnTo>
                  <a:lnTo>
                    <a:pt x="56" y="94"/>
                  </a:lnTo>
                  <a:lnTo>
                    <a:pt x="66" y="92"/>
                  </a:lnTo>
                  <a:lnTo>
                    <a:pt x="74" y="90"/>
                  </a:lnTo>
                  <a:lnTo>
                    <a:pt x="80" y="84"/>
                  </a:lnTo>
                  <a:lnTo>
                    <a:pt x="88" y="76"/>
                  </a:lnTo>
                  <a:lnTo>
                    <a:pt x="88" y="84"/>
                  </a:lnTo>
                  <a:lnTo>
                    <a:pt x="80" y="92"/>
                  </a:lnTo>
                  <a:lnTo>
                    <a:pt x="72" y="96"/>
                  </a:lnTo>
                  <a:lnTo>
                    <a:pt x="62" y="98"/>
                  </a:lnTo>
                  <a:lnTo>
                    <a:pt x="52" y="100"/>
                  </a:lnTo>
                  <a:lnTo>
                    <a:pt x="42" y="98"/>
                  </a:lnTo>
                  <a:lnTo>
                    <a:pt x="34" y="96"/>
                  </a:lnTo>
                  <a:lnTo>
                    <a:pt x="24" y="94"/>
                  </a:lnTo>
                  <a:lnTo>
                    <a:pt x="18" y="88"/>
                  </a:lnTo>
                  <a:lnTo>
                    <a:pt x="12" y="82"/>
                  </a:lnTo>
                  <a:lnTo>
                    <a:pt x="6" y="76"/>
                  </a:lnTo>
                  <a:lnTo>
                    <a:pt x="2" y="64"/>
                  </a:lnTo>
                  <a:lnTo>
                    <a:pt x="0" y="52"/>
                  </a:lnTo>
                  <a:lnTo>
                    <a:pt x="0" y="42"/>
                  </a:lnTo>
                  <a:lnTo>
                    <a:pt x="4" y="34"/>
                  </a:lnTo>
                  <a:lnTo>
                    <a:pt x="8" y="26"/>
                  </a:lnTo>
                  <a:lnTo>
                    <a:pt x="12" y="18"/>
                  </a:lnTo>
                  <a:lnTo>
                    <a:pt x="18" y="12"/>
                  </a:lnTo>
                  <a:lnTo>
                    <a:pt x="26" y="8"/>
                  </a:lnTo>
                  <a:lnTo>
                    <a:pt x="34" y="4"/>
                  </a:lnTo>
                  <a:lnTo>
                    <a:pt x="44" y="2"/>
                  </a:lnTo>
                  <a:lnTo>
                    <a:pt x="52" y="0"/>
                  </a:lnTo>
                  <a:lnTo>
                    <a:pt x="62" y="2"/>
                  </a:lnTo>
                  <a:lnTo>
                    <a:pt x="74" y="4"/>
                  </a:lnTo>
                  <a:lnTo>
                    <a:pt x="78" y="6"/>
                  </a:lnTo>
                  <a:lnTo>
                    <a:pt x="82" y="6"/>
                  </a:lnTo>
                  <a:lnTo>
                    <a:pt x="84" y="6"/>
                  </a:lnTo>
                  <a:lnTo>
                    <a:pt x="86" y="6"/>
                  </a:lnTo>
                  <a:lnTo>
                    <a:pt x="86" y="4"/>
                  </a:lnTo>
                  <a:lnTo>
                    <a:pt x="88" y="0"/>
                  </a:lnTo>
                  <a:lnTo>
                    <a:pt x="90" y="0"/>
                  </a:lnTo>
                  <a:close/>
                </a:path>
              </a:pathLst>
            </a:custGeom>
            <a:solidFill>
              <a:srgbClr val="1F1F1F"/>
            </a:solidFill>
            <a:ln w="0">
              <a:solidFill>
                <a:srgbClr val="1F1F1F"/>
              </a:solidFill>
              <a:prstDash val="solid"/>
              <a:round/>
              <a:headEnd/>
              <a:tailEnd/>
            </a:ln>
          </p:spPr>
          <p:txBody>
            <a:bodyPr/>
            <a:lstStyle/>
            <a:p>
              <a:endParaRPr lang="en-US"/>
            </a:p>
          </p:txBody>
        </p:sp>
        <p:sp>
          <p:nvSpPr>
            <p:cNvPr id="46147" name="Freeform 67"/>
            <p:cNvSpPr>
              <a:spLocks noEditPoints="1"/>
            </p:cNvSpPr>
            <p:nvPr/>
          </p:nvSpPr>
          <p:spPr bwMode="auto">
            <a:xfrm>
              <a:off x="4814" y="2162"/>
              <a:ext cx="94" cy="96"/>
            </a:xfrm>
            <a:custGeom>
              <a:avLst/>
              <a:gdLst>
                <a:gd name="T0" fmla="*/ 0 w 94"/>
                <a:gd name="T1" fmla="*/ 96 h 96"/>
                <a:gd name="T2" fmla="*/ 0 w 94"/>
                <a:gd name="T3" fmla="*/ 92 h 96"/>
                <a:gd name="T4" fmla="*/ 2 w 94"/>
                <a:gd name="T5" fmla="*/ 92 h 96"/>
                <a:gd name="T6" fmla="*/ 6 w 94"/>
                <a:gd name="T7" fmla="*/ 92 h 96"/>
                <a:gd name="T8" fmla="*/ 8 w 94"/>
                <a:gd name="T9" fmla="*/ 92 h 96"/>
                <a:gd name="T10" fmla="*/ 10 w 94"/>
                <a:gd name="T11" fmla="*/ 90 h 96"/>
                <a:gd name="T12" fmla="*/ 12 w 94"/>
                <a:gd name="T13" fmla="*/ 88 h 96"/>
                <a:gd name="T14" fmla="*/ 12 w 94"/>
                <a:gd name="T15" fmla="*/ 86 h 96"/>
                <a:gd name="T16" fmla="*/ 12 w 94"/>
                <a:gd name="T17" fmla="*/ 80 h 96"/>
                <a:gd name="T18" fmla="*/ 12 w 94"/>
                <a:gd name="T19" fmla="*/ 16 h 96"/>
                <a:gd name="T20" fmla="*/ 12 w 94"/>
                <a:gd name="T21" fmla="*/ 10 h 96"/>
                <a:gd name="T22" fmla="*/ 12 w 94"/>
                <a:gd name="T23" fmla="*/ 8 h 96"/>
                <a:gd name="T24" fmla="*/ 10 w 94"/>
                <a:gd name="T25" fmla="*/ 6 h 96"/>
                <a:gd name="T26" fmla="*/ 8 w 94"/>
                <a:gd name="T27" fmla="*/ 4 h 96"/>
                <a:gd name="T28" fmla="*/ 6 w 94"/>
                <a:gd name="T29" fmla="*/ 4 h 96"/>
                <a:gd name="T30" fmla="*/ 2 w 94"/>
                <a:gd name="T31" fmla="*/ 2 h 96"/>
                <a:gd name="T32" fmla="*/ 0 w 94"/>
                <a:gd name="T33" fmla="*/ 2 h 96"/>
                <a:gd name="T34" fmla="*/ 0 w 94"/>
                <a:gd name="T35" fmla="*/ 0 h 96"/>
                <a:gd name="T36" fmla="*/ 42 w 94"/>
                <a:gd name="T37" fmla="*/ 0 h 96"/>
                <a:gd name="T38" fmla="*/ 52 w 94"/>
                <a:gd name="T39" fmla="*/ 0 h 96"/>
                <a:gd name="T40" fmla="*/ 60 w 94"/>
                <a:gd name="T41" fmla="*/ 2 h 96"/>
                <a:gd name="T42" fmla="*/ 68 w 94"/>
                <a:gd name="T43" fmla="*/ 4 h 96"/>
                <a:gd name="T44" fmla="*/ 76 w 94"/>
                <a:gd name="T45" fmla="*/ 10 h 96"/>
                <a:gd name="T46" fmla="*/ 82 w 94"/>
                <a:gd name="T47" fmla="*/ 14 h 96"/>
                <a:gd name="T48" fmla="*/ 88 w 94"/>
                <a:gd name="T49" fmla="*/ 22 h 96"/>
                <a:gd name="T50" fmla="*/ 90 w 94"/>
                <a:gd name="T51" fmla="*/ 30 h 96"/>
                <a:gd name="T52" fmla="*/ 92 w 94"/>
                <a:gd name="T53" fmla="*/ 38 h 96"/>
                <a:gd name="T54" fmla="*/ 94 w 94"/>
                <a:gd name="T55" fmla="*/ 48 h 96"/>
                <a:gd name="T56" fmla="*/ 92 w 94"/>
                <a:gd name="T57" fmla="*/ 58 h 96"/>
                <a:gd name="T58" fmla="*/ 90 w 94"/>
                <a:gd name="T59" fmla="*/ 66 h 96"/>
                <a:gd name="T60" fmla="*/ 86 w 94"/>
                <a:gd name="T61" fmla="*/ 74 h 96"/>
                <a:gd name="T62" fmla="*/ 82 w 94"/>
                <a:gd name="T63" fmla="*/ 80 h 96"/>
                <a:gd name="T64" fmla="*/ 76 w 94"/>
                <a:gd name="T65" fmla="*/ 86 h 96"/>
                <a:gd name="T66" fmla="*/ 70 w 94"/>
                <a:gd name="T67" fmla="*/ 90 h 96"/>
                <a:gd name="T68" fmla="*/ 64 w 94"/>
                <a:gd name="T69" fmla="*/ 92 h 96"/>
                <a:gd name="T70" fmla="*/ 54 w 94"/>
                <a:gd name="T71" fmla="*/ 96 h 96"/>
                <a:gd name="T72" fmla="*/ 48 w 94"/>
                <a:gd name="T73" fmla="*/ 96 h 96"/>
                <a:gd name="T74" fmla="*/ 42 w 94"/>
                <a:gd name="T75" fmla="*/ 96 h 96"/>
                <a:gd name="T76" fmla="*/ 0 w 94"/>
                <a:gd name="T77" fmla="*/ 96 h 96"/>
                <a:gd name="T78" fmla="*/ 36 w 94"/>
                <a:gd name="T79" fmla="*/ 4 h 96"/>
                <a:gd name="T80" fmla="*/ 36 w 94"/>
                <a:gd name="T81" fmla="*/ 80 h 96"/>
                <a:gd name="T82" fmla="*/ 36 w 94"/>
                <a:gd name="T83" fmla="*/ 86 h 96"/>
                <a:gd name="T84" fmla="*/ 36 w 94"/>
                <a:gd name="T85" fmla="*/ 88 h 96"/>
                <a:gd name="T86" fmla="*/ 36 w 94"/>
                <a:gd name="T87" fmla="*/ 90 h 96"/>
                <a:gd name="T88" fmla="*/ 38 w 94"/>
                <a:gd name="T89" fmla="*/ 90 h 96"/>
                <a:gd name="T90" fmla="*/ 40 w 94"/>
                <a:gd name="T91" fmla="*/ 92 h 96"/>
                <a:gd name="T92" fmla="*/ 42 w 94"/>
                <a:gd name="T93" fmla="*/ 92 h 96"/>
                <a:gd name="T94" fmla="*/ 50 w 94"/>
                <a:gd name="T95" fmla="*/ 90 h 96"/>
                <a:gd name="T96" fmla="*/ 56 w 94"/>
                <a:gd name="T97" fmla="*/ 88 h 96"/>
                <a:gd name="T98" fmla="*/ 60 w 94"/>
                <a:gd name="T99" fmla="*/ 84 h 96"/>
                <a:gd name="T100" fmla="*/ 66 w 94"/>
                <a:gd name="T101" fmla="*/ 70 h 96"/>
                <a:gd name="T102" fmla="*/ 68 w 94"/>
                <a:gd name="T103" fmla="*/ 48 h 96"/>
                <a:gd name="T104" fmla="*/ 68 w 94"/>
                <a:gd name="T105" fmla="*/ 36 h 96"/>
                <a:gd name="T106" fmla="*/ 66 w 94"/>
                <a:gd name="T107" fmla="*/ 26 h 96"/>
                <a:gd name="T108" fmla="*/ 62 w 94"/>
                <a:gd name="T109" fmla="*/ 18 h 96"/>
                <a:gd name="T110" fmla="*/ 60 w 94"/>
                <a:gd name="T111" fmla="*/ 14 h 96"/>
                <a:gd name="T112" fmla="*/ 56 w 94"/>
                <a:gd name="T113" fmla="*/ 10 h 96"/>
                <a:gd name="T114" fmla="*/ 52 w 94"/>
                <a:gd name="T115" fmla="*/ 6 h 96"/>
                <a:gd name="T116" fmla="*/ 48 w 94"/>
                <a:gd name="T117" fmla="*/ 6 h 96"/>
                <a:gd name="T118" fmla="*/ 42 w 94"/>
                <a:gd name="T119" fmla="*/ 4 h 96"/>
                <a:gd name="T120" fmla="*/ 36 w 94"/>
                <a:gd name="T121" fmla="*/ 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4" h="96">
                  <a:moveTo>
                    <a:pt x="0" y="96"/>
                  </a:moveTo>
                  <a:lnTo>
                    <a:pt x="0" y="92"/>
                  </a:lnTo>
                  <a:lnTo>
                    <a:pt x="2" y="92"/>
                  </a:lnTo>
                  <a:lnTo>
                    <a:pt x="6" y="92"/>
                  </a:lnTo>
                  <a:lnTo>
                    <a:pt x="8" y="92"/>
                  </a:lnTo>
                  <a:lnTo>
                    <a:pt x="10" y="90"/>
                  </a:lnTo>
                  <a:lnTo>
                    <a:pt x="12" y="88"/>
                  </a:lnTo>
                  <a:lnTo>
                    <a:pt x="12" y="86"/>
                  </a:lnTo>
                  <a:lnTo>
                    <a:pt x="12" y="80"/>
                  </a:lnTo>
                  <a:lnTo>
                    <a:pt x="12" y="16"/>
                  </a:lnTo>
                  <a:lnTo>
                    <a:pt x="12" y="10"/>
                  </a:lnTo>
                  <a:lnTo>
                    <a:pt x="12" y="8"/>
                  </a:lnTo>
                  <a:lnTo>
                    <a:pt x="10" y="6"/>
                  </a:lnTo>
                  <a:lnTo>
                    <a:pt x="8" y="4"/>
                  </a:lnTo>
                  <a:lnTo>
                    <a:pt x="6" y="4"/>
                  </a:lnTo>
                  <a:lnTo>
                    <a:pt x="2" y="2"/>
                  </a:lnTo>
                  <a:lnTo>
                    <a:pt x="0" y="2"/>
                  </a:lnTo>
                  <a:lnTo>
                    <a:pt x="0" y="0"/>
                  </a:lnTo>
                  <a:lnTo>
                    <a:pt x="42" y="0"/>
                  </a:lnTo>
                  <a:lnTo>
                    <a:pt x="52" y="0"/>
                  </a:lnTo>
                  <a:lnTo>
                    <a:pt x="60" y="2"/>
                  </a:lnTo>
                  <a:lnTo>
                    <a:pt x="68" y="4"/>
                  </a:lnTo>
                  <a:lnTo>
                    <a:pt x="76" y="10"/>
                  </a:lnTo>
                  <a:lnTo>
                    <a:pt x="82" y="14"/>
                  </a:lnTo>
                  <a:lnTo>
                    <a:pt x="88" y="22"/>
                  </a:lnTo>
                  <a:lnTo>
                    <a:pt x="90" y="30"/>
                  </a:lnTo>
                  <a:lnTo>
                    <a:pt x="92" y="38"/>
                  </a:lnTo>
                  <a:lnTo>
                    <a:pt x="94" y="48"/>
                  </a:lnTo>
                  <a:lnTo>
                    <a:pt x="92" y="58"/>
                  </a:lnTo>
                  <a:lnTo>
                    <a:pt x="90" y="66"/>
                  </a:lnTo>
                  <a:lnTo>
                    <a:pt x="86" y="74"/>
                  </a:lnTo>
                  <a:lnTo>
                    <a:pt x="82" y="80"/>
                  </a:lnTo>
                  <a:lnTo>
                    <a:pt x="76" y="86"/>
                  </a:lnTo>
                  <a:lnTo>
                    <a:pt x="70" y="90"/>
                  </a:lnTo>
                  <a:lnTo>
                    <a:pt x="64" y="92"/>
                  </a:lnTo>
                  <a:lnTo>
                    <a:pt x="54" y="96"/>
                  </a:lnTo>
                  <a:lnTo>
                    <a:pt x="48" y="96"/>
                  </a:lnTo>
                  <a:lnTo>
                    <a:pt x="42" y="96"/>
                  </a:lnTo>
                  <a:lnTo>
                    <a:pt x="0" y="96"/>
                  </a:lnTo>
                  <a:close/>
                  <a:moveTo>
                    <a:pt x="36" y="4"/>
                  </a:moveTo>
                  <a:lnTo>
                    <a:pt x="36" y="80"/>
                  </a:lnTo>
                  <a:lnTo>
                    <a:pt x="36" y="86"/>
                  </a:lnTo>
                  <a:lnTo>
                    <a:pt x="36" y="88"/>
                  </a:lnTo>
                  <a:lnTo>
                    <a:pt x="36" y="90"/>
                  </a:lnTo>
                  <a:lnTo>
                    <a:pt x="38" y="90"/>
                  </a:lnTo>
                  <a:lnTo>
                    <a:pt x="40" y="92"/>
                  </a:lnTo>
                  <a:lnTo>
                    <a:pt x="42" y="92"/>
                  </a:lnTo>
                  <a:lnTo>
                    <a:pt x="50" y="90"/>
                  </a:lnTo>
                  <a:lnTo>
                    <a:pt x="56" y="88"/>
                  </a:lnTo>
                  <a:lnTo>
                    <a:pt x="60" y="84"/>
                  </a:lnTo>
                  <a:lnTo>
                    <a:pt x="66" y="70"/>
                  </a:lnTo>
                  <a:lnTo>
                    <a:pt x="68" y="48"/>
                  </a:lnTo>
                  <a:lnTo>
                    <a:pt x="68" y="36"/>
                  </a:lnTo>
                  <a:lnTo>
                    <a:pt x="66" y="26"/>
                  </a:lnTo>
                  <a:lnTo>
                    <a:pt x="62" y="18"/>
                  </a:lnTo>
                  <a:lnTo>
                    <a:pt x="60" y="14"/>
                  </a:lnTo>
                  <a:lnTo>
                    <a:pt x="56" y="10"/>
                  </a:lnTo>
                  <a:lnTo>
                    <a:pt x="52" y="6"/>
                  </a:lnTo>
                  <a:lnTo>
                    <a:pt x="48" y="6"/>
                  </a:lnTo>
                  <a:lnTo>
                    <a:pt x="42" y="4"/>
                  </a:lnTo>
                  <a:lnTo>
                    <a:pt x="36" y="4"/>
                  </a:lnTo>
                  <a:close/>
                </a:path>
              </a:pathLst>
            </a:custGeom>
            <a:solidFill>
              <a:srgbClr val="1F1F1F"/>
            </a:solidFill>
            <a:ln w="0">
              <a:solidFill>
                <a:srgbClr val="1F1F1F"/>
              </a:solidFill>
              <a:prstDash val="solid"/>
              <a:round/>
              <a:headEnd/>
              <a:tailEnd/>
            </a:ln>
          </p:spPr>
          <p:txBody>
            <a:bodyPr/>
            <a:lstStyle/>
            <a:p>
              <a:endParaRPr lang="en-US"/>
            </a:p>
          </p:txBody>
        </p:sp>
      </p:grpSp>
      <p:graphicFrame>
        <p:nvGraphicFramePr>
          <p:cNvPr id="46148" name="Object 68"/>
          <p:cNvGraphicFramePr>
            <a:graphicFrameLocks noChangeAspect="1"/>
          </p:cNvGraphicFramePr>
          <p:nvPr/>
        </p:nvGraphicFramePr>
        <p:xfrm>
          <a:off x="-1836738" y="5157788"/>
          <a:ext cx="13393738" cy="936625"/>
        </p:xfrm>
        <a:graphic>
          <a:graphicData uri="http://schemas.openxmlformats.org/presentationml/2006/ole">
            <mc:AlternateContent xmlns:mc="http://schemas.openxmlformats.org/markup-compatibility/2006">
              <mc:Choice xmlns:v="urn:schemas-microsoft-com:vml" Requires="v">
                <p:oleObj spid="_x0000_s80983" name="Document" r:id="rId5" imgW="4673201" imgH="327793" progId="Word.Document.8">
                  <p:embed/>
                </p:oleObj>
              </mc:Choice>
              <mc:Fallback>
                <p:oleObj name="Document" r:id="rId5" imgW="4673201" imgH="327793"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6738" y="5157788"/>
                        <a:ext cx="13393738"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4635500" y="4811177"/>
            <a:ext cx="2659702" cy="369332"/>
          </a:xfrm>
          <a:prstGeom prst="rect">
            <a:avLst/>
          </a:prstGeom>
          <a:noFill/>
        </p:spPr>
        <p:txBody>
          <a:bodyPr wrap="none" rtlCol="0">
            <a:spAutoFit/>
          </a:bodyPr>
          <a:lstStyle/>
          <a:p>
            <a:r>
              <a:rPr lang="en-US" dirty="0" smtClean="0"/>
              <a:t>Rotating half-wave plate</a:t>
            </a:r>
            <a:endParaRPr lang="en-US" dirty="0"/>
          </a:p>
        </p:txBody>
      </p:sp>
      <p:cxnSp>
        <p:nvCxnSpPr>
          <p:cNvPr id="4" name="Straight Arrow Connector 3"/>
          <p:cNvCxnSpPr/>
          <p:nvPr/>
        </p:nvCxnSpPr>
        <p:spPr>
          <a:xfrm flipV="1">
            <a:off x="5965351" y="4267200"/>
            <a:ext cx="106836" cy="6096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1002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roup 2"/>
          <p:cNvGrpSpPr>
            <a:grpSpLocks/>
          </p:cNvGrpSpPr>
          <p:nvPr/>
        </p:nvGrpSpPr>
        <p:grpSpPr bwMode="auto">
          <a:xfrm>
            <a:off x="1547813" y="260350"/>
            <a:ext cx="6515100" cy="2324100"/>
            <a:chOff x="828" y="1428"/>
            <a:chExt cx="4104" cy="1464"/>
          </a:xfrm>
        </p:grpSpPr>
        <p:sp>
          <p:nvSpPr>
            <p:cNvPr id="47107" name="AutoShape 3"/>
            <p:cNvSpPr>
              <a:spLocks noChangeAspect="1" noChangeArrowheads="1" noTextEdit="1"/>
            </p:cNvSpPr>
            <p:nvPr/>
          </p:nvSpPr>
          <p:spPr bwMode="auto">
            <a:xfrm>
              <a:off x="828" y="1428"/>
              <a:ext cx="4104" cy="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7108" name="Rectangle 4"/>
            <p:cNvSpPr>
              <a:spLocks noChangeArrowheads="1"/>
            </p:cNvSpPr>
            <p:nvPr/>
          </p:nvSpPr>
          <p:spPr bwMode="auto">
            <a:xfrm>
              <a:off x="830" y="1970"/>
              <a:ext cx="1026" cy="82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09" name="Rectangle 5"/>
            <p:cNvSpPr>
              <a:spLocks noChangeArrowheads="1"/>
            </p:cNvSpPr>
            <p:nvPr/>
          </p:nvSpPr>
          <p:spPr bwMode="auto">
            <a:xfrm>
              <a:off x="2142" y="1734"/>
              <a:ext cx="48" cy="1156"/>
            </a:xfrm>
            <a:prstGeom prst="rect">
              <a:avLst/>
            </a:prstGeom>
            <a:solidFill>
              <a:srgbClr val="1F1F1F"/>
            </a:solidFill>
            <a:ln w="0">
              <a:solidFill>
                <a:srgbClr val="1F1F1F"/>
              </a:solidFill>
              <a:miter lim="800000"/>
              <a:headEnd/>
              <a:tailEnd/>
            </a:ln>
          </p:spPr>
          <p:txBody>
            <a:bodyPr/>
            <a:lstStyle/>
            <a:p>
              <a:endParaRPr lang="en-US"/>
            </a:p>
          </p:txBody>
        </p:sp>
        <p:sp>
          <p:nvSpPr>
            <p:cNvPr id="47110" name="Rectangle 6"/>
            <p:cNvSpPr>
              <a:spLocks noChangeArrowheads="1"/>
            </p:cNvSpPr>
            <p:nvPr/>
          </p:nvSpPr>
          <p:spPr bwMode="auto">
            <a:xfrm>
              <a:off x="2460" y="1986"/>
              <a:ext cx="1042" cy="79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11" name="Rectangle 7"/>
            <p:cNvSpPr>
              <a:spLocks noChangeArrowheads="1"/>
            </p:cNvSpPr>
            <p:nvPr/>
          </p:nvSpPr>
          <p:spPr bwMode="auto">
            <a:xfrm>
              <a:off x="3730" y="1660"/>
              <a:ext cx="82" cy="1230"/>
            </a:xfrm>
            <a:prstGeom prst="rect">
              <a:avLst/>
            </a:prstGeom>
            <a:solidFill>
              <a:srgbClr val="545454"/>
            </a:solidFill>
            <a:ln w="0">
              <a:solidFill>
                <a:srgbClr val="545454"/>
              </a:solidFill>
              <a:miter lim="800000"/>
              <a:headEnd/>
              <a:tailEnd/>
            </a:ln>
          </p:spPr>
          <p:txBody>
            <a:bodyPr/>
            <a:lstStyle/>
            <a:p>
              <a:endParaRPr lang="en-US"/>
            </a:p>
          </p:txBody>
        </p:sp>
        <p:sp>
          <p:nvSpPr>
            <p:cNvPr id="47112" name="Rectangle 8"/>
            <p:cNvSpPr>
              <a:spLocks noChangeArrowheads="1"/>
            </p:cNvSpPr>
            <p:nvPr/>
          </p:nvSpPr>
          <p:spPr bwMode="auto">
            <a:xfrm>
              <a:off x="4088" y="1660"/>
              <a:ext cx="50" cy="1222"/>
            </a:xfrm>
            <a:prstGeom prst="rect">
              <a:avLst/>
            </a:prstGeom>
            <a:solidFill>
              <a:srgbClr val="1F1F1F"/>
            </a:solidFill>
            <a:ln w="0">
              <a:solidFill>
                <a:srgbClr val="1F1F1F"/>
              </a:solidFill>
              <a:miter lim="800000"/>
              <a:headEnd/>
              <a:tailEnd/>
            </a:ln>
          </p:spPr>
          <p:txBody>
            <a:bodyPr/>
            <a:lstStyle/>
            <a:p>
              <a:endParaRPr lang="en-US"/>
            </a:p>
          </p:txBody>
        </p:sp>
        <p:sp>
          <p:nvSpPr>
            <p:cNvPr id="47113" name="Freeform 9"/>
            <p:cNvSpPr>
              <a:spLocks/>
            </p:cNvSpPr>
            <p:nvPr/>
          </p:nvSpPr>
          <p:spPr bwMode="auto">
            <a:xfrm>
              <a:off x="4528" y="1660"/>
              <a:ext cx="1" cy="1198"/>
            </a:xfrm>
            <a:custGeom>
              <a:avLst/>
              <a:gdLst>
                <a:gd name="T0" fmla="*/ 0 h 1198"/>
                <a:gd name="T1" fmla="*/ 1198 h 1198"/>
                <a:gd name="T2" fmla="*/ 0 h 1198"/>
              </a:gdLst>
              <a:ahLst/>
              <a:cxnLst>
                <a:cxn ang="0">
                  <a:pos x="0" y="T0"/>
                </a:cxn>
                <a:cxn ang="0">
                  <a:pos x="0" y="T1"/>
                </a:cxn>
                <a:cxn ang="0">
                  <a:pos x="0" y="T2"/>
                </a:cxn>
              </a:cxnLst>
              <a:rect l="0" t="0" r="r" b="b"/>
              <a:pathLst>
                <a:path h="1198">
                  <a:moveTo>
                    <a:pt x="0" y="0"/>
                  </a:moveTo>
                  <a:lnTo>
                    <a:pt x="0" y="1198"/>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14" name="Freeform 10"/>
            <p:cNvSpPr>
              <a:spLocks/>
            </p:cNvSpPr>
            <p:nvPr/>
          </p:nvSpPr>
          <p:spPr bwMode="auto">
            <a:xfrm>
              <a:off x="980" y="1736"/>
              <a:ext cx="88" cy="96"/>
            </a:xfrm>
            <a:custGeom>
              <a:avLst/>
              <a:gdLst>
                <a:gd name="T0" fmla="*/ 88 w 88"/>
                <a:gd name="T1" fmla="*/ 62 h 96"/>
                <a:gd name="T2" fmla="*/ 84 w 88"/>
                <a:gd name="T3" fmla="*/ 96 h 96"/>
                <a:gd name="T4" fmla="*/ 0 w 88"/>
                <a:gd name="T5" fmla="*/ 96 h 96"/>
                <a:gd name="T6" fmla="*/ 0 w 88"/>
                <a:gd name="T7" fmla="*/ 92 h 96"/>
                <a:gd name="T8" fmla="*/ 4 w 88"/>
                <a:gd name="T9" fmla="*/ 92 h 96"/>
                <a:gd name="T10" fmla="*/ 6 w 88"/>
                <a:gd name="T11" fmla="*/ 92 h 96"/>
                <a:gd name="T12" fmla="*/ 10 w 88"/>
                <a:gd name="T13" fmla="*/ 92 h 96"/>
                <a:gd name="T14" fmla="*/ 12 w 88"/>
                <a:gd name="T15" fmla="*/ 90 h 96"/>
                <a:gd name="T16" fmla="*/ 12 w 88"/>
                <a:gd name="T17" fmla="*/ 88 h 96"/>
                <a:gd name="T18" fmla="*/ 14 w 88"/>
                <a:gd name="T19" fmla="*/ 86 h 96"/>
                <a:gd name="T20" fmla="*/ 14 w 88"/>
                <a:gd name="T21" fmla="*/ 80 h 96"/>
                <a:gd name="T22" fmla="*/ 14 w 88"/>
                <a:gd name="T23" fmla="*/ 16 h 96"/>
                <a:gd name="T24" fmla="*/ 14 w 88"/>
                <a:gd name="T25" fmla="*/ 10 h 96"/>
                <a:gd name="T26" fmla="*/ 12 w 88"/>
                <a:gd name="T27" fmla="*/ 8 h 96"/>
                <a:gd name="T28" fmla="*/ 12 w 88"/>
                <a:gd name="T29" fmla="*/ 6 h 96"/>
                <a:gd name="T30" fmla="*/ 10 w 88"/>
                <a:gd name="T31" fmla="*/ 4 h 96"/>
                <a:gd name="T32" fmla="*/ 6 w 88"/>
                <a:gd name="T33" fmla="*/ 4 h 96"/>
                <a:gd name="T34" fmla="*/ 4 w 88"/>
                <a:gd name="T35" fmla="*/ 2 h 96"/>
                <a:gd name="T36" fmla="*/ 0 w 88"/>
                <a:gd name="T37" fmla="*/ 2 h 96"/>
                <a:gd name="T38" fmla="*/ 0 w 88"/>
                <a:gd name="T39" fmla="*/ 0 h 96"/>
                <a:gd name="T40" fmla="*/ 50 w 88"/>
                <a:gd name="T41" fmla="*/ 0 h 96"/>
                <a:gd name="T42" fmla="*/ 50 w 88"/>
                <a:gd name="T43" fmla="*/ 2 h 96"/>
                <a:gd name="T44" fmla="*/ 46 w 88"/>
                <a:gd name="T45" fmla="*/ 2 h 96"/>
                <a:gd name="T46" fmla="*/ 42 w 88"/>
                <a:gd name="T47" fmla="*/ 4 h 96"/>
                <a:gd name="T48" fmla="*/ 40 w 88"/>
                <a:gd name="T49" fmla="*/ 4 h 96"/>
                <a:gd name="T50" fmla="*/ 38 w 88"/>
                <a:gd name="T51" fmla="*/ 6 h 96"/>
                <a:gd name="T52" fmla="*/ 36 w 88"/>
                <a:gd name="T53" fmla="*/ 8 h 96"/>
                <a:gd name="T54" fmla="*/ 36 w 88"/>
                <a:gd name="T55" fmla="*/ 10 h 96"/>
                <a:gd name="T56" fmla="*/ 36 w 88"/>
                <a:gd name="T57" fmla="*/ 16 h 96"/>
                <a:gd name="T58" fmla="*/ 36 w 88"/>
                <a:gd name="T59" fmla="*/ 76 h 96"/>
                <a:gd name="T60" fmla="*/ 36 w 88"/>
                <a:gd name="T61" fmla="*/ 82 h 96"/>
                <a:gd name="T62" fmla="*/ 36 w 88"/>
                <a:gd name="T63" fmla="*/ 86 h 96"/>
                <a:gd name="T64" fmla="*/ 38 w 88"/>
                <a:gd name="T65" fmla="*/ 88 h 96"/>
                <a:gd name="T66" fmla="*/ 40 w 88"/>
                <a:gd name="T67" fmla="*/ 90 h 96"/>
                <a:gd name="T68" fmla="*/ 44 w 88"/>
                <a:gd name="T69" fmla="*/ 90 h 96"/>
                <a:gd name="T70" fmla="*/ 48 w 88"/>
                <a:gd name="T71" fmla="*/ 90 h 96"/>
                <a:gd name="T72" fmla="*/ 56 w 88"/>
                <a:gd name="T73" fmla="*/ 90 h 96"/>
                <a:gd name="T74" fmla="*/ 64 w 88"/>
                <a:gd name="T75" fmla="*/ 90 h 96"/>
                <a:gd name="T76" fmla="*/ 68 w 88"/>
                <a:gd name="T77" fmla="*/ 88 h 96"/>
                <a:gd name="T78" fmla="*/ 74 w 88"/>
                <a:gd name="T79" fmla="*/ 84 h 96"/>
                <a:gd name="T80" fmla="*/ 78 w 88"/>
                <a:gd name="T81" fmla="*/ 78 h 96"/>
                <a:gd name="T82" fmla="*/ 80 w 88"/>
                <a:gd name="T83" fmla="*/ 72 h 96"/>
                <a:gd name="T84" fmla="*/ 84 w 88"/>
                <a:gd name="T85" fmla="*/ 62 h 96"/>
                <a:gd name="T86" fmla="*/ 88 w 88"/>
                <a:gd name="T87" fmla="*/ 6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96">
                  <a:moveTo>
                    <a:pt x="88" y="62"/>
                  </a:moveTo>
                  <a:lnTo>
                    <a:pt x="84" y="96"/>
                  </a:lnTo>
                  <a:lnTo>
                    <a:pt x="0" y="96"/>
                  </a:lnTo>
                  <a:lnTo>
                    <a:pt x="0" y="92"/>
                  </a:lnTo>
                  <a:lnTo>
                    <a:pt x="4" y="92"/>
                  </a:lnTo>
                  <a:lnTo>
                    <a:pt x="6" y="92"/>
                  </a:lnTo>
                  <a:lnTo>
                    <a:pt x="10" y="92"/>
                  </a:lnTo>
                  <a:lnTo>
                    <a:pt x="12" y="90"/>
                  </a:lnTo>
                  <a:lnTo>
                    <a:pt x="12" y="88"/>
                  </a:lnTo>
                  <a:lnTo>
                    <a:pt x="14" y="86"/>
                  </a:lnTo>
                  <a:lnTo>
                    <a:pt x="14" y="80"/>
                  </a:lnTo>
                  <a:lnTo>
                    <a:pt x="14" y="16"/>
                  </a:lnTo>
                  <a:lnTo>
                    <a:pt x="14" y="10"/>
                  </a:lnTo>
                  <a:lnTo>
                    <a:pt x="12" y="8"/>
                  </a:lnTo>
                  <a:lnTo>
                    <a:pt x="12" y="6"/>
                  </a:lnTo>
                  <a:lnTo>
                    <a:pt x="10" y="4"/>
                  </a:lnTo>
                  <a:lnTo>
                    <a:pt x="6" y="4"/>
                  </a:lnTo>
                  <a:lnTo>
                    <a:pt x="4" y="2"/>
                  </a:lnTo>
                  <a:lnTo>
                    <a:pt x="0" y="2"/>
                  </a:lnTo>
                  <a:lnTo>
                    <a:pt x="0" y="0"/>
                  </a:lnTo>
                  <a:lnTo>
                    <a:pt x="50" y="0"/>
                  </a:lnTo>
                  <a:lnTo>
                    <a:pt x="50" y="2"/>
                  </a:lnTo>
                  <a:lnTo>
                    <a:pt x="46" y="2"/>
                  </a:lnTo>
                  <a:lnTo>
                    <a:pt x="42" y="4"/>
                  </a:lnTo>
                  <a:lnTo>
                    <a:pt x="40" y="4"/>
                  </a:lnTo>
                  <a:lnTo>
                    <a:pt x="38" y="6"/>
                  </a:lnTo>
                  <a:lnTo>
                    <a:pt x="36" y="8"/>
                  </a:lnTo>
                  <a:lnTo>
                    <a:pt x="36" y="10"/>
                  </a:lnTo>
                  <a:lnTo>
                    <a:pt x="36" y="16"/>
                  </a:lnTo>
                  <a:lnTo>
                    <a:pt x="36" y="76"/>
                  </a:lnTo>
                  <a:lnTo>
                    <a:pt x="36" y="82"/>
                  </a:lnTo>
                  <a:lnTo>
                    <a:pt x="36" y="86"/>
                  </a:lnTo>
                  <a:lnTo>
                    <a:pt x="38" y="88"/>
                  </a:lnTo>
                  <a:lnTo>
                    <a:pt x="40" y="90"/>
                  </a:lnTo>
                  <a:lnTo>
                    <a:pt x="44" y="90"/>
                  </a:lnTo>
                  <a:lnTo>
                    <a:pt x="48" y="90"/>
                  </a:lnTo>
                  <a:lnTo>
                    <a:pt x="56" y="90"/>
                  </a:lnTo>
                  <a:lnTo>
                    <a:pt x="64" y="90"/>
                  </a:lnTo>
                  <a:lnTo>
                    <a:pt x="68" y="88"/>
                  </a:lnTo>
                  <a:lnTo>
                    <a:pt x="74" y="84"/>
                  </a:lnTo>
                  <a:lnTo>
                    <a:pt x="78" y="78"/>
                  </a:lnTo>
                  <a:lnTo>
                    <a:pt x="80" y="72"/>
                  </a:lnTo>
                  <a:lnTo>
                    <a:pt x="84" y="62"/>
                  </a:lnTo>
                  <a:lnTo>
                    <a:pt x="88" y="62"/>
                  </a:lnTo>
                  <a:close/>
                </a:path>
              </a:pathLst>
            </a:custGeom>
            <a:solidFill>
              <a:srgbClr val="1F1F1F"/>
            </a:solidFill>
            <a:ln w="0">
              <a:solidFill>
                <a:srgbClr val="1F1F1F"/>
              </a:solidFill>
              <a:prstDash val="solid"/>
              <a:round/>
              <a:headEnd/>
              <a:tailEnd/>
            </a:ln>
          </p:spPr>
          <p:txBody>
            <a:bodyPr/>
            <a:lstStyle/>
            <a:p>
              <a:endParaRPr lang="en-US"/>
            </a:p>
          </p:txBody>
        </p:sp>
        <p:sp>
          <p:nvSpPr>
            <p:cNvPr id="47115" name="Freeform 11"/>
            <p:cNvSpPr>
              <a:spLocks/>
            </p:cNvSpPr>
            <p:nvPr/>
          </p:nvSpPr>
          <p:spPr bwMode="auto">
            <a:xfrm>
              <a:off x="1072" y="1768"/>
              <a:ext cx="70" cy="96"/>
            </a:xfrm>
            <a:custGeom>
              <a:avLst/>
              <a:gdLst>
                <a:gd name="T0" fmla="*/ 12 w 70"/>
                <a:gd name="T1" fmla="*/ 18 h 96"/>
                <a:gd name="T2" fmla="*/ 6 w 70"/>
                <a:gd name="T3" fmla="*/ 8 h 96"/>
                <a:gd name="T4" fmla="*/ 2 w 70"/>
                <a:gd name="T5" fmla="*/ 4 h 96"/>
                <a:gd name="T6" fmla="*/ 0 w 70"/>
                <a:gd name="T7" fmla="*/ 0 h 96"/>
                <a:gd name="T8" fmla="*/ 34 w 70"/>
                <a:gd name="T9" fmla="*/ 2 h 96"/>
                <a:gd name="T10" fmla="*/ 30 w 70"/>
                <a:gd name="T11" fmla="*/ 4 h 96"/>
                <a:gd name="T12" fmla="*/ 28 w 70"/>
                <a:gd name="T13" fmla="*/ 6 h 96"/>
                <a:gd name="T14" fmla="*/ 30 w 70"/>
                <a:gd name="T15" fmla="*/ 12 h 96"/>
                <a:gd name="T16" fmla="*/ 44 w 70"/>
                <a:gd name="T17" fmla="*/ 40 h 96"/>
                <a:gd name="T18" fmla="*/ 54 w 70"/>
                <a:gd name="T19" fmla="*/ 16 h 96"/>
                <a:gd name="T20" fmla="*/ 56 w 70"/>
                <a:gd name="T21" fmla="*/ 8 h 96"/>
                <a:gd name="T22" fmla="*/ 54 w 70"/>
                <a:gd name="T23" fmla="*/ 4 h 96"/>
                <a:gd name="T24" fmla="*/ 48 w 70"/>
                <a:gd name="T25" fmla="*/ 2 h 96"/>
                <a:gd name="T26" fmla="*/ 70 w 70"/>
                <a:gd name="T27" fmla="*/ 0 h 96"/>
                <a:gd name="T28" fmla="*/ 66 w 70"/>
                <a:gd name="T29" fmla="*/ 4 h 96"/>
                <a:gd name="T30" fmla="*/ 62 w 70"/>
                <a:gd name="T31" fmla="*/ 8 h 96"/>
                <a:gd name="T32" fmla="*/ 58 w 70"/>
                <a:gd name="T33" fmla="*/ 18 h 96"/>
                <a:gd name="T34" fmla="*/ 34 w 70"/>
                <a:gd name="T35" fmla="*/ 74 h 96"/>
                <a:gd name="T36" fmla="*/ 30 w 70"/>
                <a:gd name="T37" fmla="*/ 86 h 96"/>
                <a:gd name="T38" fmla="*/ 24 w 70"/>
                <a:gd name="T39" fmla="*/ 92 h 96"/>
                <a:gd name="T40" fmla="*/ 16 w 70"/>
                <a:gd name="T41" fmla="*/ 96 h 96"/>
                <a:gd name="T42" fmla="*/ 6 w 70"/>
                <a:gd name="T43" fmla="*/ 92 h 96"/>
                <a:gd name="T44" fmla="*/ 2 w 70"/>
                <a:gd name="T45" fmla="*/ 84 h 96"/>
                <a:gd name="T46" fmla="*/ 4 w 70"/>
                <a:gd name="T47" fmla="*/ 78 h 96"/>
                <a:gd name="T48" fmla="*/ 10 w 70"/>
                <a:gd name="T49" fmla="*/ 76 h 96"/>
                <a:gd name="T50" fmla="*/ 16 w 70"/>
                <a:gd name="T51" fmla="*/ 78 h 96"/>
                <a:gd name="T52" fmla="*/ 18 w 70"/>
                <a:gd name="T53" fmla="*/ 84 h 96"/>
                <a:gd name="T54" fmla="*/ 18 w 70"/>
                <a:gd name="T55" fmla="*/ 88 h 96"/>
                <a:gd name="T56" fmla="*/ 20 w 70"/>
                <a:gd name="T57" fmla="*/ 88 h 96"/>
                <a:gd name="T58" fmla="*/ 24 w 70"/>
                <a:gd name="T59" fmla="*/ 86 h 96"/>
                <a:gd name="T60" fmla="*/ 28 w 70"/>
                <a:gd name="T61" fmla="*/ 78 h 96"/>
                <a:gd name="T62" fmla="*/ 34 w 70"/>
                <a:gd name="T63" fmla="*/ 6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0" h="96">
                  <a:moveTo>
                    <a:pt x="34" y="66"/>
                  </a:moveTo>
                  <a:lnTo>
                    <a:pt x="12" y="18"/>
                  </a:lnTo>
                  <a:lnTo>
                    <a:pt x="10" y="12"/>
                  </a:lnTo>
                  <a:lnTo>
                    <a:pt x="6" y="8"/>
                  </a:lnTo>
                  <a:lnTo>
                    <a:pt x="4" y="6"/>
                  </a:lnTo>
                  <a:lnTo>
                    <a:pt x="2" y="4"/>
                  </a:lnTo>
                  <a:lnTo>
                    <a:pt x="0" y="2"/>
                  </a:lnTo>
                  <a:lnTo>
                    <a:pt x="0" y="0"/>
                  </a:lnTo>
                  <a:lnTo>
                    <a:pt x="34" y="0"/>
                  </a:lnTo>
                  <a:lnTo>
                    <a:pt x="34" y="2"/>
                  </a:lnTo>
                  <a:lnTo>
                    <a:pt x="32" y="2"/>
                  </a:lnTo>
                  <a:lnTo>
                    <a:pt x="30" y="4"/>
                  </a:lnTo>
                  <a:lnTo>
                    <a:pt x="28" y="4"/>
                  </a:lnTo>
                  <a:lnTo>
                    <a:pt x="28" y="6"/>
                  </a:lnTo>
                  <a:lnTo>
                    <a:pt x="30" y="8"/>
                  </a:lnTo>
                  <a:lnTo>
                    <a:pt x="30" y="12"/>
                  </a:lnTo>
                  <a:lnTo>
                    <a:pt x="32" y="16"/>
                  </a:lnTo>
                  <a:lnTo>
                    <a:pt x="44" y="40"/>
                  </a:lnTo>
                  <a:lnTo>
                    <a:pt x="52" y="22"/>
                  </a:lnTo>
                  <a:lnTo>
                    <a:pt x="54" y="16"/>
                  </a:lnTo>
                  <a:lnTo>
                    <a:pt x="54" y="12"/>
                  </a:lnTo>
                  <a:lnTo>
                    <a:pt x="56" y="8"/>
                  </a:lnTo>
                  <a:lnTo>
                    <a:pt x="54" y="6"/>
                  </a:lnTo>
                  <a:lnTo>
                    <a:pt x="54" y="4"/>
                  </a:lnTo>
                  <a:lnTo>
                    <a:pt x="52" y="2"/>
                  </a:lnTo>
                  <a:lnTo>
                    <a:pt x="48" y="2"/>
                  </a:lnTo>
                  <a:lnTo>
                    <a:pt x="48" y="0"/>
                  </a:lnTo>
                  <a:lnTo>
                    <a:pt x="70" y="0"/>
                  </a:lnTo>
                  <a:lnTo>
                    <a:pt x="70" y="2"/>
                  </a:lnTo>
                  <a:lnTo>
                    <a:pt x="66" y="4"/>
                  </a:lnTo>
                  <a:lnTo>
                    <a:pt x="64" y="4"/>
                  </a:lnTo>
                  <a:lnTo>
                    <a:pt x="62" y="8"/>
                  </a:lnTo>
                  <a:lnTo>
                    <a:pt x="60" y="12"/>
                  </a:lnTo>
                  <a:lnTo>
                    <a:pt x="58" y="18"/>
                  </a:lnTo>
                  <a:lnTo>
                    <a:pt x="38" y="66"/>
                  </a:lnTo>
                  <a:lnTo>
                    <a:pt x="34" y="74"/>
                  </a:lnTo>
                  <a:lnTo>
                    <a:pt x="32" y="80"/>
                  </a:lnTo>
                  <a:lnTo>
                    <a:pt x="30" y="86"/>
                  </a:lnTo>
                  <a:lnTo>
                    <a:pt x="28" y="90"/>
                  </a:lnTo>
                  <a:lnTo>
                    <a:pt x="24" y="92"/>
                  </a:lnTo>
                  <a:lnTo>
                    <a:pt x="20" y="94"/>
                  </a:lnTo>
                  <a:lnTo>
                    <a:pt x="16" y="96"/>
                  </a:lnTo>
                  <a:lnTo>
                    <a:pt x="10" y="94"/>
                  </a:lnTo>
                  <a:lnTo>
                    <a:pt x="6" y="92"/>
                  </a:lnTo>
                  <a:lnTo>
                    <a:pt x="4" y="88"/>
                  </a:lnTo>
                  <a:lnTo>
                    <a:pt x="2" y="84"/>
                  </a:lnTo>
                  <a:lnTo>
                    <a:pt x="2" y="82"/>
                  </a:lnTo>
                  <a:lnTo>
                    <a:pt x="4" y="78"/>
                  </a:lnTo>
                  <a:lnTo>
                    <a:pt x="8" y="76"/>
                  </a:lnTo>
                  <a:lnTo>
                    <a:pt x="10" y="76"/>
                  </a:lnTo>
                  <a:lnTo>
                    <a:pt x="14" y="76"/>
                  </a:lnTo>
                  <a:lnTo>
                    <a:pt x="16" y="78"/>
                  </a:lnTo>
                  <a:lnTo>
                    <a:pt x="18" y="80"/>
                  </a:lnTo>
                  <a:lnTo>
                    <a:pt x="18" y="84"/>
                  </a:lnTo>
                  <a:lnTo>
                    <a:pt x="18" y="86"/>
                  </a:lnTo>
                  <a:lnTo>
                    <a:pt x="18" y="88"/>
                  </a:lnTo>
                  <a:lnTo>
                    <a:pt x="20" y="88"/>
                  </a:lnTo>
                  <a:lnTo>
                    <a:pt x="20" y="88"/>
                  </a:lnTo>
                  <a:lnTo>
                    <a:pt x="22" y="88"/>
                  </a:lnTo>
                  <a:lnTo>
                    <a:pt x="24" y="86"/>
                  </a:lnTo>
                  <a:lnTo>
                    <a:pt x="26" y="84"/>
                  </a:lnTo>
                  <a:lnTo>
                    <a:pt x="28" y="78"/>
                  </a:lnTo>
                  <a:lnTo>
                    <a:pt x="30" y="72"/>
                  </a:lnTo>
                  <a:lnTo>
                    <a:pt x="34" y="66"/>
                  </a:lnTo>
                  <a:close/>
                </a:path>
              </a:pathLst>
            </a:custGeom>
            <a:solidFill>
              <a:srgbClr val="1F1F1F"/>
            </a:solidFill>
            <a:ln w="0">
              <a:solidFill>
                <a:srgbClr val="1F1F1F"/>
              </a:solidFill>
              <a:prstDash val="solid"/>
              <a:round/>
              <a:headEnd/>
              <a:tailEnd/>
            </a:ln>
          </p:spPr>
          <p:txBody>
            <a:bodyPr/>
            <a:lstStyle/>
            <a:p>
              <a:endParaRPr lang="en-US"/>
            </a:p>
          </p:txBody>
        </p:sp>
        <p:sp>
          <p:nvSpPr>
            <p:cNvPr id="47116" name="Freeform 12"/>
            <p:cNvSpPr>
              <a:spLocks noEditPoints="1"/>
            </p:cNvSpPr>
            <p:nvPr/>
          </p:nvSpPr>
          <p:spPr bwMode="auto">
            <a:xfrm>
              <a:off x="1148" y="1766"/>
              <a:ext cx="64" cy="68"/>
            </a:xfrm>
            <a:custGeom>
              <a:avLst/>
              <a:gdLst>
                <a:gd name="T0" fmla="*/ 32 w 64"/>
                <a:gd name="T1" fmla="*/ 0 h 68"/>
                <a:gd name="T2" fmla="*/ 40 w 64"/>
                <a:gd name="T3" fmla="*/ 0 h 68"/>
                <a:gd name="T4" fmla="*/ 48 w 64"/>
                <a:gd name="T5" fmla="*/ 4 h 68"/>
                <a:gd name="T6" fmla="*/ 56 w 64"/>
                <a:gd name="T7" fmla="*/ 10 h 68"/>
                <a:gd name="T8" fmla="*/ 60 w 64"/>
                <a:gd name="T9" fmla="*/ 16 h 68"/>
                <a:gd name="T10" fmla="*/ 62 w 64"/>
                <a:gd name="T11" fmla="*/ 24 h 68"/>
                <a:gd name="T12" fmla="*/ 64 w 64"/>
                <a:gd name="T13" fmla="*/ 34 h 68"/>
                <a:gd name="T14" fmla="*/ 64 w 64"/>
                <a:gd name="T15" fmla="*/ 42 h 68"/>
                <a:gd name="T16" fmla="*/ 60 w 64"/>
                <a:gd name="T17" fmla="*/ 50 h 68"/>
                <a:gd name="T18" fmla="*/ 56 w 64"/>
                <a:gd name="T19" fmla="*/ 56 h 68"/>
                <a:gd name="T20" fmla="*/ 50 w 64"/>
                <a:gd name="T21" fmla="*/ 62 h 68"/>
                <a:gd name="T22" fmla="*/ 42 w 64"/>
                <a:gd name="T23" fmla="*/ 66 h 68"/>
                <a:gd name="T24" fmla="*/ 32 w 64"/>
                <a:gd name="T25" fmla="*/ 68 h 68"/>
                <a:gd name="T26" fmla="*/ 24 w 64"/>
                <a:gd name="T27" fmla="*/ 66 h 68"/>
                <a:gd name="T28" fmla="*/ 16 w 64"/>
                <a:gd name="T29" fmla="*/ 62 h 68"/>
                <a:gd name="T30" fmla="*/ 10 w 64"/>
                <a:gd name="T31" fmla="*/ 58 h 68"/>
                <a:gd name="T32" fmla="*/ 4 w 64"/>
                <a:gd name="T33" fmla="*/ 50 h 68"/>
                <a:gd name="T34" fmla="*/ 2 w 64"/>
                <a:gd name="T35" fmla="*/ 42 h 68"/>
                <a:gd name="T36" fmla="*/ 0 w 64"/>
                <a:gd name="T37" fmla="*/ 34 h 68"/>
                <a:gd name="T38" fmla="*/ 2 w 64"/>
                <a:gd name="T39" fmla="*/ 26 h 68"/>
                <a:gd name="T40" fmla="*/ 4 w 64"/>
                <a:gd name="T41" fmla="*/ 18 h 68"/>
                <a:gd name="T42" fmla="*/ 10 w 64"/>
                <a:gd name="T43" fmla="*/ 10 h 68"/>
                <a:gd name="T44" fmla="*/ 16 w 64"/>
                <a:gd name="T45" fmla="*/ 4 h 68"/>
                <a:gd name="T46" fmla="*/ 24 w 64"/>
                <a:gd name="T47" fmla="*/ 0 h 68"/>
                <a:gd name="T48" fmla="*/ 32 w 64"/>
                <a:gd name="T49" fmla="*/ 0 h 68"/>
                <a:gd name="T50" fmla="*/ 32 w 64"/>
                <a:gd name="T51" fmla="*/ 4 h 68"/>
                <a:gd name="T52" fmla="*/ 28 w 64"/>
                <a:gd name="T53" fmla="*/ 4 h 68"/>
                <a:gd name="T54" fmla="*/ 26 w 64"/>
                <a:gd name="T55" fmla="*/ 6 h 68"/>
                <a:gd name="T56" fmla="*/ 22 w 64"/>
                <a:gd name="T57" fmla="*/ 10 h 68"/>
                <a:gd name="T58" fmla="*/ 22 w 64"/>
                <a:gd name="T59" fmla="*/ 18 h 68"/>
                <a:gd name="T60" fmla="*/ 20 w 64"/>
                <a:gd name="T61" fmla="*/ 26 h 68"/>
                <a:gd name="T62" fmla="*/ 20 w 64"/>
                <a:gd name="T63" fmla="*/ 40 h 68"/>
                <a:gd name="T64" fmla="*/ 20 w 64"/>
                <a:gd name="T65" fmla="*/ 46 h 68"/>
                <a:gd name="T66" fmla="*/ 22 w 64"/>
                <a:gd name="T67" fmla="*/ 52 h 68"/>
                <a:gd name="T68" fmla="*/ 22 w 64"/>
                <a:gd name="T69" fmla="*/ 58 h 68"/>
                <a:gd name="T70" fmla="*/ 26 w 64"/>
                <a:gd name="T71" fmla="*/ 60 h 68"/>
                <a:gd name="T72" fmla="*/ 28 w 64"/>
                <a:gd name="T73" fmla="*/ 62 h 68"/>
                <a:gd name="T74" fmla="*/ 32 w 64"/>
                <a:gd name="T75" fmla="*/ 62 h 68"/>
                <a:gd name="T76" fmla="*/ 36 w 64"/>
                <a:gd name="T77" fmla="*/ 62 h 68"/>
                <a:gd name="T78" fmla="*/ 38 w 64"/>
                <a:gd name="T79" fmla="*/ 62 h 68"/>
                <a:gd name="T80" fmla="*/ 42 w 64"/>
                <a:gd name="T81" fmla="*/ 58 h 68"/>
                <a:gd name="T82" fmla="*/ 42 w 64"/>
                <a:gd name="T83" fmla="*/ 54 h 68"/>
                <a:gd name="T84" fmla="*/ 44 w 64"/>
                <a:gd name="T85" fmla="*/ 48 h 68"/>
                <a:gd name="T86" fmla="*/ 44 w 64"/>
                <a:gd name="T87" fmla="*/ 40 h 68"/>
                <a:gd name="T88" fmla="*/ 44 w 64"/>
                <a:gd name="T89" fmla="*/ 28 h 68"/>
                <a:gd name="T90" fmla="*/ 44 w 64"/>
                <a:gd name="T91" fmla="*/ 22 h 68"/>
                <a:gd name="T92" fmla="*/ 44 w 64"/>
                <a:gd name="T93" fmla="*/ 16 h 68"/>
                <a:gd name="T94" fmla="*/ 42 w 64"/>
                <a:gd name="T95" fmla="*/ 12 h 68"/>
                <a:gd name="T96" fmla="*/ 40 w 64"/>
                <a:gd name="T97" fmla="*/ 8 h 68"/>
                <a:gd name="T98" fmla="*/ 38 w 64"/>
                <a:gd name="T99" fmla="*/ 6 h 68"/>
                <a:gd name="T100" fmla="*/ 36 w 64"/>
                <a:gd name="T101" fmla="*/ 4 h 68"/>
                <a:gd name="T102" fmla="*/ 32 w 64"/>
                <a:gd name="T103"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 h="68">
                  <a:moveTo>
                    <a:pt x="32" y="0"/>
                  </a:moveTo>
                  <a:lnTo>
                    <a:pt x="40" y="0"/>
                  </a:lnTo>
                  <a:lnTo>
                    <a:pt x="48" y="4"/>
                  </a:lnTo>
                  <a:lnTo>
                    <a:pt x="56" y="10"/>
                  </a:lnTo>
                  <a:lnTo>
                    <a:pt x="60" y="16"/>
                  </a:lnTo>
                  <a:lnTo>
                    <a:pt x="62" y="24"/>
                  </a:lnTo>
                  <a:lnTo>
                    <a:pt x="64" y="34"/>
                  </a:lnTo>
                  <a:lnTo>
                    <a:pt x="64" y="42"/>
                  </a:lnTo>
                  <a:lnTo>
                    <a:pt x="60" y="50"/>
                  </a:lnTo>
                  <a:lnTo>
                    <a:pt x="56" y="56"/>
                  </a:lnTo>
                  <a:lnTo>
                    <a:pt x="50" y="62"/>
                  </a:lnTo>
                  <a:lnTo>
                    <a:pt x="42" y="66"/>
                  </a:lnTo>
                  <a:lnTo>
                    <a:pt x="32" y="68"/>
                  </a:lnTo>
                  <a:lnTo>
                    <a:pt x="24" y="66"/>
                  </a:lnTo>
                  <a:lnTo>
                    <a:pt x="16" y="62"/>
                  </a:lnTo>
                  <a:lnTo>
                    <a:pt x="10" y="58"/>
                  </a:lnTo>
                  <a:lnTo>
                    <a:pt x="4" y="50"/>
                  </a:lnTo>
                  <a:lnTo>
                    <a:pt x="2" y="42"/>
                  </a:lnTo>
                  <a:lnTo>
                    <a:pt x="0" y="34"/>
                  </a:lnTo>
                  <a:lnTo>
                    <a:pt x="2" y="26"/>
                  </a:lnTo>
                  <a:lnTo>
                    <a:pt x="4" y="18"/>
                  </a:lnTo>
                  <a:lnTo>
                    <a:pt x="10" y="10"/>
                  </a:lnTo>
                  <a:lnTo>
                    <a:pt x="16" y="4"/>
                  </a:lnTo>
                  <a:lnTo>
                    <a:pt x="24" y="0"/>
                  </a:lnTo>
                  <a:lnTo>
                    <a:pt x="32" y="0"/>
                  </a:lnTo>
                  <a:close/>
                  <a:moveTo>
                    <a:pt x="32" y="4"/>
                  </a:moveTo>
                  <a:lnTo>
                    <a:pt x="28" y="4"/>
                  </a:lnTo>
                  <a:lnTo>
                    <a:pt x="26" y="6"/>
                  </a:lnTo>
                  <a:lnTo>
                    <a:pt x="22" y="10"/>
                  </a:lnTo>
                  <a:lnTo>
                    <a:pt x="22" y="18"/>
                  </a:lnTo>
                  <a:lnTo>
                    <a:pt x="20" y="26"/>
                  </a:lnTo>
                  <a:lnTo>
                    <a:pt x="20" y="40"/>
                  </a:lnTo>
                  <a:lnTo>
                    <a:pt x="20" y="46"/>
                  </a:lnTo>
                  <a:lnTo>
                    <a:pt x="22" y="52"/>
                  </a:lnTo>
                  <a:lnTo>
                    <a:pt x="22" y="58"/>
                  </a:lnTo>
                  <a:lnTo>
                    <a:pt x="26" y="60"/>
                  </a:lnTo>
                  <a:lnTo>
                    <a:pt x="28" y="62"/>
                  </a:lnTo>
                  <a:lnTo>
                    <a:pt x="32" y="62"/>
                  </a:lnTo>
                  <a:lnTo>
                    <a:pt x="36" y="62"/>
                  </a:lnTo>
                  <a:lnTo>
                    <a:pt x="38" y="62"/>
                  </a:lnTo>
                  <a:lnTo>
                    <a:pt x="42" y="58"/>
                  </a:lnTo>
                  <a:lnTo>
                    <a:pt x="42" y="54"/>
                  </a:lnTo>
                  <a:lnTo>
                    <a:pt x="44" y="48"/>
                  </a:lnTo>
                  <a:lnTo>
                    <a:pt x="44" y="40"/>
                  </a:lnTo>
                  <a:lnTo>
                    <a:pt x="44" y="28"/>
                  </a:lnTo>
                  <a:lnTo>
                    <a:pt x="44" y="22"/>
                  </a:lnTo>
                  <a:lnTo>
                    <a:pt x="44" y="16"/>
                  </a:lnTo>
                  <a:lnTo>
                    <a:pt x="42" y="12"/>
                  </a:lnTo>
                  <a:lnTo>
                    <a:pt x="40" y="8"/>
                  </a:lnTo>
                  <a:lnTo>
                    <a:pt x="38" y="6"/>
                  </a:lnTo>
                  <a:lnTo>
                    <a:pt x="36"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7117" name="Freeform 13"/>
            <p:cNvSpPr>
              <a:spLocks/>
            </p:cNvSpPr>
            <p:nvPr/>
          </p:nvSpPr>
          <p:spPr bwMode="auto">
            <a:xfrm>
              <a:off x="1220" y="1744"/>
              <a:ext cx="42" cy="90"/>
            </a:xfrm>
            <a:custGeom>
              <a:avLst/>
              <a:gdLst>
                <a:gd name="T0" fmla="*/ 28 w 42"/>
                <a:gd name="T1" fmla="*/ 0 h 90"/>
                <a:gd name="T2" fmla="*/ 28 w 42"/>
                <a:gd name="T3" fmla="*/ 24 h 90"/>
                <a:gd name="T4" fmla="*/ 42 w 42"/>
                <a:gd name="T5" fmla="*/ 24 h 90"/>
                <a:gd name="T6" fmla="*/ 42 w 42"/>
                <a:gd name="T7" fmla="*/ 30 h 90"/>
                <a:gd name="T8" fmla="*/ 28 w 42"/>
                <a:gd name="T9" fmla="*/ 30 h 90"/>
                <a:gd name="T10" fmla="*/ 28 w 42"/>
                <a:gd name="T11" fmla="*/ 70 h 90"/>
                <a:gd name="T12" fmla="*/ 28 w 42"/>
                <a:gd name="T13" fmla="*/ 74 h 90"/>
                <a:gd name="T14" fmla="*/ 28 w 42"/>
                <a:gd name="T15" fmla="*/ 76 h 90"/>
                <a:gd name="T16" fmla="*/ 28 w 42"/>
                <a:gd name="T17" fmla="*/ 78 h 90"/>
                <a:gd name="T18" fmla="*/ 30 w 42"/>
                <a:gd name="T19" fmla="*/ 80 h 90"/>
                <a:gd name="T20" fmla="*/ 30 w 42"/>
                <a:gd name="T21" fmla="*/ 80 h 90"/>
                <a:gd name="T22" fmla="*/ 32 w 42"/>
                <a:gd name="T23" fmla="*/ 80 h 90"/>
                <a:gd name="T24" fmla="*/ 36 w 42"/>
                <a:gd name="T25" fmla="*/ 78 h 90"/>
                <a:gd name="T26" fmla="*/ 38 w 42"/>
                <a:gd name="T27" fmla="*/ 74 h 90"/>
                <a:gd name="T28" fmla="*/ 42 w 42"/>
                <a:gd name="T29" fmla="*/ 76 h 90"/>
                <a:gd name="T30" fmla="*/ 38 w 42"/>
                <a:gd name="T31" fmla="*/ 82 h 90"/>
                <a:gd name="T32" fmla="*/ 34 w 42"/>
                <a:gd name="T33" fmla="*/ 86 h 90"/>
                <a:gd name="T34" fmla="*/ 30 w 42"/>
                <a:gd name="T35" fmla="*/ 88 h 90"/>
                <a:gd name="T36" fmla="*/ 24 w 42"/>
                <a:gd name="T37" fmla="*/ 90 h 90"/>
                <a:gd name="T38" fmla="*/ 18 w 42"/>
                <a:gd name="T39" fmla="*/ 88 h 90"/>
                <a:gd name="T40" fmla="*/ 14 w 42"/>
                <a:gd name="T41" fmla="*/ 86 h 90"/>
                <a:gd name="T42" fmla="*/ 10 w 42"/>
                <a:gd name="T43" fmla="*/ 82 h 90"/>
                <a:gd name="T44" fmla="*/ 8 w 42"/>
                <a:gd name="T45" fmla="*/ 78 h 90"/>
                <a:gd name="T46" fmla="*/ 8 w 42"/>
                <a:gd name="T47" fmla="*/ 76 h 90"/>
                <a:gd name="T48" fmla="*/ 8 w 42"/>
                <a:gd name="T49" fmla="*/ 72 h 90"/>
                <a:gd name="T50" fmla="*/ 8 w 42"/>
                <a:gd name="T51" fmla="*/ 66 h 90"/>
                <a:gd name="T52" fmla="*/ 8 w 42"/>
                <a:gd name="T53" fmla="*/ 30 h 90"/>
                <a:gd name="T54" fmla="*/ 0 w 42"/>
                <a:gd name="T55" fmla="*/ 30 h 90"/>
                <a:gd name="T56" fmla="*/ 0 w 42"/>
                <a:gd name="T57" fmla="*/ 28 h 90"/>
                <a:gd name="T58" fmla="*/ 8 w 42"/>
                <a:gd name="T59" fmla="*/ 22 h 90"/>
                <a:gd name="T60" fmla="*/ 14 w 42"/>
                <a:gd name="T61" fmla="*/ 14 h 90"/>
                <a:gd name="T62" fmla="*/ 20 w 42"/>
                <a:gd name="T63" fmla="*/ 8 h 90"/>
                <a:gd name="T64" fmla="*/ 26 w 42"/>
                <a:gd name="T65" fmla="*/ 0 h 90"/>
                <a:gd name="T66" fmla="*/ 28 w 42"/>
                <a:gd name="T6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 h="90">
                  <a:moveTo>
                    <a:pt x="28" y="0"/>
                  </a:moveTo>
                  <a:lnTo>
                    <a:pt x="28" y="24"/>
                  </a:lnTo>
                  <a:lnTo>
                    <a:pt x="42" y="24"/>
                  </a:lnTo>
                  <a:lnTo>
                    <a:pt x="42" y="30"/>
                  </a:lnTo>
                  <a:lnTo>
                    <a:pt x="28" y="30"/>
                  </a:lnTo>
                  <a:lnTo>
                    <a:pt x="28" y="70"/>
                  </a:lnTo>
                  <a:lnTo>
                    <a:pt x="28" y="74"/>
                  </a:lnTo>
                  <a:lnTo>
                    <a:pt x="28" y="76"/>
                  </a:lnTo>
                  <a:lnTo>
                    <a:pt x="28" y="78"/>
                  </a:lnTo>
                  <a:lnTo>
                    <a:pt x="30" y="80"/>
                  </a:lnTo>
                  <a:lnTo>
                    <a:pt x="30" y="80"/>
                  </a:lnTo>
                  <a:lnTo>
                    <a:pt x="32" y="80"/>
                  </a:lnTo>
                  <a:lnTo>
                    <a:pt x="36" y="78"/>
                  </a:lnTo>
                  <a:lnTo>
                    <a:pt x="38" y="74"/>
                  </a:lnTo>
                  <a:lnTo>
                    <a:pt x="42" y="76"/>
                  </a:lnTo>
                  <a:lnTo>
                    <a:pt x="38" y="82"/>
                  </a:lnTo>
                  <a:lnTo>
                    <a:pt x="34" y="86"/>
                  </a:lnTo>
                  <a:lnTo>
                    <a:pt x="30" y="88"/>
                  </a:lnTo>
                  <a:lnTo>
                    <a:pt x="24" y="90"/>
                  </a:lnTo>
                  <a:lnTo>
                    <a:pt x="18" y="88"/>
                  </a:lnTo>
                  <a:lnTo>
                    <a:pt x="14" y="86"/>
                  </a:lnTo>
                  <a:lnTo>
                    <a:pt x="10" y="82"/>
                  </a:lnTo>
                  <a:lnTo>
                    <a:pt x="8" y="78"/>
                  </a:lnTo>
                  <a:lnTo>
                    <a:pt x="8" y="76"/>
                  </a:lnTo>
                  <a:lnTo>
                    <a:pt x="8" y="72"/>
                  </a:lnTo>
                  <a:lnTo>
                    <a:pt x="8" y="66"/>
                  </a:lnTo>
                  <a:lnTo>
                    <a:pt x="8" y="30"/>
                  </a:lnTo>
                  <a:lnTo>
                    <a:pt x="0" y="30"/>
                  </a:lnTo>
                  <a:lnTo>
                    <a:pt x="0" y="28"/>
                  </a:lnTo>
                  <a:lnTo>
                    <a:pt x="8" y="22"/>
                  </a:lnTo>
                  <a:lnTo>
                    <a:pt x="14" y="14"/>
                  </a:lnTo>
                  <a:lnTo>
                    <a:pt x="20" y="8"/>
                  </a:lnTo>
                  <a:lnTo>
                    <a:pt x="26" y="0"/>
                  </a:lnTo>
                  <a:lnTo>
                    <a:pt x="28" y="0"/>
                  </a:lnTo>
                  <a:close/>
                </a:path>
              </a:pathLst>
            </a:custGeom>
            <a:solidFill>
              <a:srgbClr val="1F1F1F"/>
            </a:solidFill>
            <a:ln w="0">
              <a:solidFill>
                <a:srgbClr val="1F1F1F"/>
              </a:solidFill>
              <a:prstDash val="solid"/>
              <a:round/>
              <a:headEnd/>
              <a:tailEnd/>
            </a:ln>
          </p:spPr>
          <p:txBody>
            <a:bodyPr/>
            <a:lstStyle/>
            <a:p>
              <a:endParaRPr lang="en-US"/>
            </a:p>
          </p:txBody>
        </p:sp>
        <p:sp>
          <p:nvSpPr>
            <p:cNvPr id="47118" name="Freeform 14"/>
            <p:cNvSpPr>
              <a:spLocks/>
            </p:cNvSpPr>
            <p:nvPr/>
          </p:nvSpPr>
          <p:spPr bwMode="auto">
            <a:xfrm>
              <a:off x="1306" y="1734"/>
              <a:ext cx="52" cy="98"/>
            </a:xfrm>
            <a:custGeom>
              <a:avLst/>
              <a:gdLst>
                <a:gd name="T0" fmla="*/ 28 w 52"/>
                <a:gd name="T1" fmla="*/ 40 h 98"/>
                <a:gd name="T2" fmla="*/ 28 w 52"/>
                <a:gd name="T3" fmla="*/ 82 h 98"/>
                <a:gd name="T4" fmla="*/ 28 w 52"/>
                <a:gd name="T5" fmla="*/ 88 h 98"/>
                <a:gd name="T6" fmla="*/ 30 w 52"/>
                <a:gd name="T7" fmla="*/ 92 h 98"/>
                <a:gd name="T8" fmla="*/ 32 w 52"/>
                <a:gd name="T9" fmla="*/ 94 h 98"/>
                <a:gd name="T10" fmla="*/ 36 w 52"/>
                <a:gd name="T11" fmla="*/ 94 h 98"/>
                <a:gd name="T12" fmla="*/ 36 w 52"/>
                <a:gd name="T13" fmla="*/ 98 h 98"/>
                <a:gd name="T14" fmla="*/ 0 w 52"/>
                <a:gd name="T15" fmla="*/ 98 h 98"/>
                <a:gd name="T16" fmla="*/ 0 w 52"/>
                <a:gd name="T17" fmla="*/ 94 h 98"/>
                <a:gd name="T18" fmla="*/ 2 w 52"/>
                <a:gd name="T19" fmla="*/ 94 h 98"/>
                <a:gd name="T20" fmla="*/ 6 w 52"/>
                <a:gd name="T21" fmla="*/ 94 h 98"/>
                <a:gd name="T22" fmla="*/ 6 w 52"/>
                <a:gd name="T23" fmla="*/ 92 h 98"/>
                <a:gd name="T24" fmla="*/ 8 w 52"/>
                <a:gd name="T25" fmla="*/ 90 h 98"/>
                <a:gd name="T26" fmla="*/ 8 w 52"/>
                <a:gd name="T27" fmla="*/ 88 h 98"/>
                <a:gd name="T28" fmla="*/ 8 w 52"/>
                <a:gd name="T29" fmla="*/ 82 h 98"/>
                <a:gd name="T30" fmla="*/ 8 w 52"/>
                <a:gd name="T31" fmla="*/ 40 h 98"/>
                <a:gd name="T32" fmla="*/ 0 w 52"/>
                <a:gd name="T33" fmla="*/ 40 h 98"/>
                <a:gd name="T34" fmla="*/ 0 w 52"/>
                <a:gd name="T35" fmla="*/ 34 h 98"/>
                <a:gd name="T36" fmla="*/ 8 w 52"/>
                <a:gd name="T37" fmla="*/ 34 h 98"/>
                <a:gd name="T38" fmla="*/ 8 w 52"/>
                <a:gd name="T39" fmla="*/ 28 h 98"/>
                <a:gd name="T40" fmla="*/ 8 w 52"/>
                <a:gd name="T41" fmla="*/ 24 h 98"/>
                <a:gd name="T42" fmla="*/ 10 w 52"/>
                <a:gd name="T43" fmla="*/ 18 h 98"/>
                <a:gd name="T44" fmla="*/ 12 w 52"/>
                <a:gd name="T45" fmla="*/ 12 h 98"/>
                <a:gd name="T46" fmla="*/ 16 w 52"/>
                <a:gd name="T47" fmla="*/ 8 h 98"/>
                <a:gd name="T48" fmla="*/ 22 w 52"/>
                <a:gd name="T49" fmla="*/ 4 h 98"/>
                <a:gd name="T50" fmla="*/ 28 w 52"/>
                <a:gd name="T51" fmla="*/ 2 h 98"/>
                <a:gd name="T52" fmla="*/ 36 w 52"/>
                <a:gd name="T53" fmla="*/ 0 h 98"/>
                <a:gd name="T54" fmla="*/ 44 w 52"/>
                <a:gd name="T55" fmla="*/ 2 h 98"/>
                <a:gd name="T56" fmla="*/ 48 w 52"/>
                <a:gd name="T57" fmla="*/ 4 h 98"/>
                <a:gd name="T58" fmla="*/ 52 w 52"/>
                <a:gd name="T59" fmla="*/ 8 h 98"/>
                <a:gd name="T60" fmla="*/ 52 w 52"/>
                <a:gd name="T61" fmla="*/ 12 h 98"/>
                <a:gd name="T62" fmla="*/ 52 w 52"/>
                <a:gd name="T63" fmla="*/ 14 h 98"/>
                <a:gd name="T64" fmla="*/ 50 w 52"/>
                <a:gd name="T65" fmla="*/ 18 h 98"/>
                <a:gd name="T66" fmla="*/ 48 w 52"/>
                <a:gd name="T67" fmla="*/ 20 h 98"/>
                <a:gd name="T68" fmla="*/ 44 w 52"/>
                <a:gd name="T69" fmla="*/ 20 h 98"/>
                <a:gd name="T70" fmla="*/ 40 w 52"/>
                <a:gd name="T71" fmla="*/ 20 h 98"/>
                <a:gd name="T72" fmla="*/ 38 w 52"/>
                <a:gd name="T73" fmla="*/ 18 h 98"/>
                <a:gd name="T74" fmla="*/ 36 w 52"/>
                <a:gd name="T75" fmla="*/ 16 h 98"/>
                <a:gd name="T76" fmla="*/ 36 w 52"/>
                <a:gd name="T77" fmla="*/ 14 h 98"/>
                <a:gd name="T78" fmla="*/ 36 w 52"/>
                <a:gd name="T79" fmla="*/ 12 h 98"/>
                <a:gd name="T80" fmla="*/ 36 w 52"/>
                <a:gd name="T81" fmla="*/ 10 h 98"/>
                <a:gd name="T82" fmla="*/ 36 w 52"/>
                <a:gd name="T83" fmla="*/ 10 h 98"/>
                <a:gd name="T84" fmla="*/ 36 w 52"/>
                <a:gd name="T85" fmla="*/ 8 h 98"/>
                <a:gd name="T86" fmla="*/ 36 w 52"/>
                <a:gd name="T87" fmla="*/ 6 h 98"/>
                <a:gd name="T88" fmla="*/ 34 w 52"/>
                <a:gd name="T89" fmla="*/ 6 h 98"/>
                <a:gd name="T90" fmla="*/ 34 w 52"/>
                <a:gd name="T91" fmla="*/ 6 h 98"/>
                <a:gd name="T92" fmla="*/ 32 w 52"/>
                <a:gd name="T93" fmla="*/ 4 h 98"/>
                <a:gd name="T94" fmla="*/ 30 w 52"/>
                <a:gd name="T95" fmla="*/ 6 h 98"/>
                <a:gd name="T96" fmla="*/ 30 w 52"/>
                <a:gd name="T97" fmla="*/ 6 h 98"/>
                <a:gd name="T98" fmla="*/ 28 w 52"/>
                <a:gd name="T99" fmla="*/ 8 h 98"/>
                <a:gd name="T100" fmla="*/ 28 w 52"/>
                <a:gd name="T101" fmla="*/ 12 h 98"/>
                <a:gd name="T102" fmla="*/ 28 w 52"/>
                <a:gd name="T103" fmla="*/ 24 h 98"/>
                <a:gd name="T104" fmla="*/ 28 w 52"/>
                <a:gd name="T105" fmla="*/ 34 h 98"/>
                <a:gd name="T106" fmla="*/ 36 w 52"/>
                <a:gd name="T107" fmla="*/ 34 h 98"/>
                <a:gd name="T108" fmla="*/ 36 w 52"/>
                <a:gd name="T109" fmla="*/ 40 h 98"/>
                <a:gd name="T110" fmla="*/ 28 w 52"/>
                <a:gd name="T111" fmla="*/ 4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 h="98">
                  <a:moveTo>
                    <a:pt x="28" y="40"/>
                  </a:moveTo>
                  <a:lnTo>
                    <a:pt x="28" y="82"/>
                  </a:lnTo>
                  <a:lnTo>
                    <a:pt x="28" y="88"/>
                  </a:lnTo>
                  <a:lnTo>
                    <a:pt x="30" y="92"/>
                  </a:lnTo>
                  <a:lnTo>
                    <a:pt x="32" y="94"/>
                  </a:lnTo>
                  <a:lnTo>
                    <a:pt x="36" y="94"/>
                  </a:lnTo>
                  <a:lnTo>
                    <a:pt x="36" y="98"/>
                  </a:lnTo>
                  <a:lnTo>
                    <a:pt x="0" y="98"/>
                  </a:lnTo>
                  <a:lnTo>
                    <a:pt x="0" y="94"/>
                  </a:lnTo>
                  <a:lnTo>
                    <a:pt x="2" y="94"/>
                  </a:lnTo>
                  <a:lnTo>
                    <a:pt x="6" y="94"/>
                  </a:lnTo>
                  <a:lnTo>
                    <a:pt x="6" y="92"/>
                  </a:lnTo>
                  <a:lnTo>
                    <a:pt x="8" y="90"/>
                  </a:lnTo>
                  <a:lnTo>
                    <a:pt x="8" y="88"/>
                  </a:lnTo>
                  <a:lnTo>
                    <a:pt x="8" y="82"/>
                  </a:lnTo>
                  <a:lnTo>
                    <a:pt x="8" y="40"/>
                  </a:lnTo>
                  <a:lnTo>
                    <a:pt x="0" y="40"/>
                  </a:lnTo>
                  <a:lnTo>
                    <a:pt x="0" y="34"/>
                  </a:lnTo>
                  <a:lnTo>
                    <a:pt x="8" y="34"/>
                  </a:lnTo>
                  <a:lnTo>
                    <a:pt x="8" y="28"/>
                  </a:lnTo>
                  <a:lnTo>
                    <a:pt x="8" y="24"/>
                  </a:lnTo>
                  <a:lnTo>
                    <a:pt x="10" y="18"/>
                  </a:lnTo>
                  <a:lnTo>
                    <a:pt x="12" y="12"/>
                  </a:lnTo>
                  <a:lnTo>
                    <a:pt x="16" y="8"/>
                  </a:lnTo>
                  <a:lnTo>
                    <a:pt x="22" y="4"/>
                  </a:lnTo>
                  <a:lnTo>
                    <a:pt x="28" y="2"/>
                  </a:lnTo>
                  <a:lnTo>
                    <a:pt x="36" y="0"/>
                  </a:lnTo>
                  <a:lnTo>
                    <a:pt x="44" y="2"/>
                  </a:lnTo>
                  <a:lnTo>
                    <a:pt x="48" y="4"/>
                  </a:lnTo>
                  <a:lnTo>
                    <a:pt x="52" y="8"/>
                  </a:lnTo>
                  <a:lnTo>
                    <a:pt x="52" y="12"/>
                  </a:lnTo>
                  <a:lnTo>
                    <a:pt x="52" y="14"/>
                  </a:lnTo>
                  <a:lnTo>
                    <a:pt x="50" y="18"/>
                  </a:lnTo>
                  <a:lnTo>
                    <a:pt x="48" y="20"/>
                  </a:lnTo>
                  <a:lnTo>
                    <a:pt x="44" y="20"/>
                  </a:lnTo>
                  <a:lnTo>
                    <a:pt x="40" y="20"/>
                  </a:lnTo>
                  <a:lnTo>
                    <a:pt x="38" y="18"/>
                  </a:lnTo>
                  <a:lnTo>
                    <a:pt x="36" y="16"/>
                  </a:lnTo>
                  <a:lnTo>
                    <a:pt x="36" y="14"/>
                  </a:lnTo>
                  <a:lnTo>
                    <a:pt x="36" y="12"/>
                  </a:lnTo>
                  <a:lnTo>
                    <a:pt x="36" y="10"/>
                  </a:lnTo>
                  <a:lnTo>
                    <a:pt x="36" y="10"/>
                  </a:lnTo>
                  <a:lnTo>
                    <a:pt x="36" y="8"/>
                  </a:lnTo>
                  <a:lnTo>
                    <a:pt x="36" y="6"/>
                  </a:lnTo>
                  <a:lnTo>
                    <a:pt x="34" y="6"/>
                  </a:lnTo>
                  <a:lnTo>
                    <a:pt x="34" y="6"/>
                  </a:lnTo>
                  <a:lnTo>
                    <a:pt x="32" y="4"/>
                  </a:lnTo>
                  <a:lnTo>
                    <a:pt x="30" y="6"/>
                  </a:lnTo>
                  <a:lnTo>
                    <a:pt x="30" y="6"/>
                  </a:lnTo>
                  <a:lnTo>
                    <a:pt x="28" y="8"/>
                  </a:lnTo>
                  <a:lnTo>
                    <a:pt x="28" y="12"/>
                  </a:lnTo>
                  <a:lnTo>
                    <a:pt x="28" y="24"/>
                  </a:lnTo>
                  <a:lnTo>
                    <a:pt x="28" y="34"/>
                  </a:lnTo>
                  <a:lnTo>
                    <a:pt x="36" y="34"/>
                  </a:lnTo>
                  <a:lnTo>
                    <a:pt x="36" y="40"/>
                  </a:lnTo>
                  <a:lnTo>
                    <a:pt x="28" y="40"/>
                  </a:lnTo>
                  <a:close/>
                </a:path>
              </a:pathLst>
            </a:custGeom>
            <a:solidFill>
              <a:srgbClr val="1F1F1F"/>
            </a:solidFill>
            <a:ln w="0">
              <a:solidFill>
                <a:srgbClr val="1F1F1F"/>
              </a:solidFill>
              <a:prstDash val="solid"/>
              <a:round/>
              <a:headEnd/>
              <a:tailEnd/>
            </a:ln>
          </p:spPr>
          <p:txBody>
            <a:bodyPr/>
            <a:lstStyle/>
            <a:p>
              <a:endParaRPr lang="en-US"/>
            </a:p>
          </p:txBody>
        </p:sp>
        <p:sp>
          <p:nvSpPr>
            <p:cNvPr id="47119" name="Freeform 15"/>
            <p:cNvSpPr>
              <a:spLocks noEditPoints="1"/>
            </p:cNvSpPr>
            <p:nvPr/>
          </p:nvSpPr>
          <p:spPr bwMode="auto">
            <a:xfrm>
              <a:off x="1354" y="1734"/>
              <a:ext cx="32" cy="98"/>
            </a:xfrm>
            <a:custGeom>
              <a:avLst/>
              <a:gdLst>
                <a:gd name="T0" fmla="*/ 16 w 32"/>
                <a:gd name="T1" fmla="*/ 0 h 98"/>
                <a:gd name="T2" fmla="*/ 20 w 32"/>
                <a:gd name="T3" fmla="*/ 2 h 98"/>
                <a:gd name="T4" fmla="*/ 24 w 32"/>
                <a:gd name="T5" fmla="*/ 4 h 98"/>
                <a:gd name="T6" fmla="*/ 26 w 32"/>
                <a:gd name="T7" fmla="*/ 6 h 98"/>
                <a:gd name="T8" fmla="*/ 26 w 32"/>
                <a:gd name="T9" fmla="*/ 10 h 98"/>
                <a:gd name="T10" fmla="*/ 26 w 32"/>
                <a:gd name="T11" fmla="*/ 14 h 98"/>
                <a:gd name="T12" fmla="*/ 24 w 32"/>
                <a:gd name="T13" fmla="*/ 16 h 98"/>
                <a:gd name="T14" fmla="*/ 20 w 32"/>
                <a:gd name="T15" fmla="*/ 20 h 98"/>
                <a:gd name="T16" fmla="*/ 16 w 32"/>
                <a:gd name="T17" fmla="*/ 20 h 98"/>
                <a:gd name="T18" fmla="*/ 12 w 32"/>
                <a:gd name="T19" fmla="*/ 20 h 98"/>
                <a:gd name="T20" fmla="*/ 10 w 32"/>
                <a:gd name="T21" fmla="*/ 16 h 98"/>
                <a:gd name="T22" fmla="*/ 8 w 32"/>
                <a:gd name="T23" fmla="*/ 14 h 98"/>
                <a:gd name="T24" fmla="*/ 6 w 32"/>
                <a:gd name="T25" fmla="*/ 10 h 98"/>
                <a:gd name="T26" fmla="*/ 8 w 32"/>
                <a:gd name="T27" fmla="*/ 6 h 98"/>
                <a:gd name="T28" fmla="*/ 10 w 32"/>
                <a:gd name="T29" fmla="*/ 4 h 98"/>
                <a:gd name="T30" fmla="*/ 12 w 32"/>
                <a:gd name="T31" fmla="*/ 2 h 98"/>
                <a:gd name="T32" fmla="*/ 16 w 32"/>
                <a:gd name="T33" fmla="*/ 0 h 98"/>
                <a:gd name="T34" fmla="*/ 26 w 32"/>
                <a:gd name="T35" fmla="*/ 34 h 98"/>
                <a:gd name="T36" fmla="*/ 26 w 32"/>
                <a:gd name="T37" fmla="*/ 82 h 98"/>
                <a:gd name="T38" fmla="*/ 26 w 32"/>
                <a:gd name="T39" fmla="*/ 88 h 98"/>
                <a:gd name="T40" fmla="*/ 28 w 32"/>
                <a:gd name="T41" fmla="*/ 92 h 98"/>
                <a:gd name="T42" fmla="*/ 30 w 32"/>
                <a:gd name="T43" fmla="*/ 94 h 98"/>
                <a:gd name="T44" fmla="*/ 32 w 32"/>
                <a:gd name="T45" fmla="*/ 94 h 98"/>
                <a:gd name="T46" fmla="*/ 32 w 32"/>
                <a:gd name="T47" fmla="*/ 98 h 98"/>
                <a:gd name="T48" fmla="*/ 0 w 32"/>
                <a:gd name="T49" fmla="*/ 98 h 98"/>
                <a:gd name="T50" fmla="*/ 0 w 32"/>
                <a:gd name="T51" fmla="*/ 94 h 98"/>
                <a:gd name="T52" fmla="*/ 4 w 32"/>
                <a:gd name="T53" fmla="*/ 94 h 98"/>
                <a:gd name="T54" fmla="*/ 6 w 32"/>
                <a:gd name="T55" fmla="*/ 92 h 98"/>
                <a:gd name="T56" fmla="*/ 6 w 32"/>
                <a:gd name="T57" fmla="*/ 88 h 98"/>
                <a:gd name="T58" fmla="*/ 6 w 32"/>
                <a:gd name="T59" fmla="*/ 82 h 98"/>
                <a:gd name="T60" fmla="*/ 6 w 32"/>
                <a:gd name="T61" fmla="*/ 48 h 98"/>
                <a:gd name="T62" fmla="*/ 6 w 32"/>
                <a:gd name="T63" fmla="*/ 42 h 98"/>
                <a:gd name="T64" fmla="*/ 6 w 32"/>
                <a:gd name="T65" fmla="*/ 38 h 98"/>
                <a:gd name="T66" fmla="*/ 4 w 32"/>
                <a:gd name="T67" fmla="*/ 38 h 98"/>
                <a:gd name="T68" fmla="*/ 0 w 32"/>
                <a:gd name="T69" fmla="*/ 36 h 98"/>
                <a:gd name="T70" fmla="*/ 0 w 32"/>
                <a:gd name="T71" fmla="*/ 34 h 98"/>
                <a:gd name="T72" fmla="*/ 26 w 32"/>
                <a:gd name="T73" fmla="*/ 3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98">
                  <a:moveTo>
                    <a:pt x="16" y="0"/>
                  </a:moveTo>
                  <a:lnTo>
                    <a:pt x="20" y="2"/>
                  </a:lnTo>
                  <a:lnTo>
                    <a:pt x="24" y="4"/>
                  </a:lnTo>
                  <a:lnTo>
                    <a:pt x="26" y="6"/>
                  </a:lnTo>
                  <a:lnTo>
                    <a:pt x="26" y="10"/>
                  </a:lnTo>
                  <a:lnTo>
                    <a:pt x="26" y="14"/>
                  </a:lnTo>
                  <a:lnTo>
                    <a:pt x="24" y="16"/>
                  </a:lnTo>
                  <a:lnTo>
                    <a:pt x="20" y="20"/>
                  </a:lnTo>
                  <a:lnTo>
                    <a:pt x="16" y="20"/>
                  </a:lnTo>
                  <a:lnTo>
                    <a:pt x="12" y="20"/>
                  </a:lnTo>
                  <a:lnTo>
                    <a:pt x="10" y="16"/>
                  </a:lnTo>
                  <a:lnTo>
                    <a:pt x="8" y="14"/>
                  </a:lnTo>
                  <a:lnTo>
                    <a:pt x="6" y="10"/>
                  </a:lnTo>
                  <a:lnTo>
                    <a:pt x="8" y="6"/>
                  </a:lnTo>
                  <a:lnTo>
                    <a:pt x="10" y="4"/>
                  </a:lnTo>
                  <a:lnTo>
                    <a:pt x="12" y="2"/>
                  </a:lnTo>
                  <a:lnTo>
                    <a:pt x="16" y="0"/>
                  </a:lnTo>
                  <a:close/>
                  <a:moveTo>
                    <a:pt x="26" y="34"/>
                  </a:moveTo>
                  <a:lnTo>
                    <a:pt x="26" y="82"/>
                  </a:lnTo>
                  <a:lnTo>
                    <a:pt x="26" y="88"/>
                  </a:lnTo>
                  <a:lnTo>
                    <a:pt x="28" y="92"/>
                  </a:lnTo>
                  <a:lnTo>
                    <a:pt x="30" y="94"/>
                  </a:lnTo>
                  <a:lnTo>
                    <a:pt x="32" y="94"/>
                  </a:lnTo>
                  <a:lnTo>
                    <a:pt x="32" y="98"/>
                  </a:lnTo>
                  <a:lnTo>
                    <a:pt x="0" y="98"/>
                  </a:lnTo>
                  <a:lnTo>
                    <a:pt x="0" y="94"/>
                  </a:lnTo>
                  <a:lnTo>
                    <a:pt x="4" y="94"/>
                  </a:lnTo>
                  <a:lnTo>
                    <a:pt x="6" y="92"/>
                  </a:lnTo>
                  <a:lnTo>
                    <a:pt x="6" y="88"/>
                  </a:lnTo>
                  <a:lnTo>
                    <a:pt x="6" y="82"/>
                  </a:lnTo>
                  <a:lnTo>
                    <a:pt x="6" y="48"/>
                  </a:lnTo>
                  <a:lnTo>
                    <a:pt x="6" y="42"/>
                  </a:lnTo>
                  <a:lnTo>
                    <a:pt x="6" y="38"/>
                  </a:lnTo>
                  <a:lnTo>
                    <a:pt x="4" y="38"/>
                  </a:lnTo>
                  <a:lnTo>
                    <a:pt x="0" y="36"/>
                  </a:lnTo>
                  <a:lnTo>
                    <a:pt x="0" y="34"/>
                  </a:lnTo>
                  <a:lnTo>
                    <a:pt x="26" y="34"/>
                  </a:lnTo>
                  <a:close/>
                </a:path>
              </a:pathLst>
            </a:custGeom>
            <a:solidFill>
              <a:srgbClr val="1F1F1F"/>
            </a:solidFill>
            <a:ln w="0">
              <a:solidFill>
                <a:srgbClr val="1F1F1F"/>
              </a:solidFill>
              <a:prstDash val="solid"/>
              <a:round/>
              <a:headEnd/>
              <a:tailEnd/>
            </a:ln>
          </p:spPr>
          <p:txBody>
            <a:bodyPr/>
            <a:lstStyle/>
            <a:p>
              <a:endParaRPr lang="en-US"/>
            </a:p>
          </p:txBody>
        </p:sp>
        <p:sp>
          <p:nvSpPr>
            <p:cNvPr id="47120" name="Freeform 16"/>
            <p:cNvSpPr>
              <a:spLocks/>
            </p:cNvSpPr>
            <p:nvPr/>
          </p:nvSpPr>
          <p:spPr bwMode="auto">
            <a:xfrm>
              <a:off x="1394" y="1736"/>
              <a:ext cx="32" cy="96"/>
            </a:xfrm>
            <a:custGeom>
              <a:avLst/>
              <a:gdLst>
                <a:gd name="T0" fmla="*/ 26 w 32"/>
                <a:gd name="T1" fmla="*/ 0 h 96"/>
                <a:gd name="T2" fmla="*/ 26 w 32"/>
                <a:gd name="T3" fmla="*/ 80 h 96"/>
                <a:gd name="T4" fmla="*/ 26 w 32"/>
                <a:gd name="T5" fmla="*/ 86 h 96"/>
                <a:gd name="T6" fmla="*/ 28 w 32"/>
                <a:gd name="T7" fmla="*/ 90 h 96"/>
                <a:gd name="T8" fmla="*/ 30 w 32"/>
                <a:gd name="T9" fmla="*/ 92 h 96"/>
                <a:gd name="T10" fmla="*/ 32 w 32"/>
                <a:gd name="T11" fmla="*/ 92 h 96"/>
                <a:gd name="T12" fmla="*/ 32 w 32"/>
                <a:gd name="T13" fmla="*/ 96 h 96"/>
                <a:gd name="T14" fmla="*/ 0 w 32"/>
                <a:gd name="T15" fmla="*/ 96 h 96"/>
                <a:gd name="T16" fmla="*/ 0 w 32"/>
                <a:gd name="T17" fmla="*/ 92 h 96"/>
                <a:gd name="T18" fmla="*/ 4 w 32"/>
                <a:gd name="T19" fmla="*/ 92 h 96"/>
                <a:gd name="T20" fmla="*/ 6 w 32"/>
                <a:gd name="T21" fmla="*/ 90 h 96"/>
                <a:gd name="T22" fmla="*/ 6 w 32"/>
                <a:gd name="T23" fmla="*/ 86 h 96"/>
                <a:gd name="T24" fmla="*/ 6 w 32"/>
                <a:gd name="T25" fmla="*/ 80 h 96"/>
                <a:gd name="T26" fmla="*/ 6 w 32"/>
                <a:gd name="T27" fmla="*/ 14 h 96"/>
                <a:gd name="T28" fmla="*/ 6 w 32"/>
                <a:gd name="T29" fmla="*/ 8 h 96"/>
                <a:gd name="T30" fmla="*/ 6 w 32"/>
                <a:gd name="T31" fmla="*/ 6 h 96"/>
                <a:gd name="T32" fmla="*/ 4 w 32"/>
                <a:gd name="T33" fmla="*/ 4 h 96"/>
                <a:gd name="T34" fmla="*/ 0 w 32"/>
                <a:gd name="T35" fmla="*/ 2 h 96"/>
                <a:gd name="T36" fmla="*/ 0 w 32"/>
                <a:gd name="T37" fmla="*/ 0 h 96"/>
                <a:gd name="T38" fmla="*/ 26 w 32"/>
                <a:gd name="T3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96">
                  <a:moveTo>
                    <a:pt x="26" y="0"/>
                  </a:moveTo>
                  <a:lnTo>
                    <a:pt x="26" y="80"/>
                  </a:lnTo>
                  <a:lnTo>
                    <a:pt x="26" y="86"/>
                  </a:lnTo>
                  <a:lnTo>
                    <a:pt x="28" y="90"/>
                  </a:lnTo>
                  <a:lnTo>
                    <a:pt x="30" y="92"/>
                  </a:lnTo>
                  <a:lnTo>
                    <a:pt x="32" y="92"/>
                  </a:lnTo>
                  <a:lnTo>
                    <a:pt x="32" y="96"/>
                  </a:lnTo>
                  <a:lnTo>
                    <a:pt x="0" y="96"/>
                  </a:lnTo>
                  <a:lnTo>
                    <a:pt x="0" y="92"/>
                  </a:lnTo>
                  <a:lnTo>
                    <a:pt x="4" y="92"/>
                  </a:lnTo>
                  <a:lnTo>
                    <a:pt x="6" y="90"/>
                  </a:lnTo>
                  <a:lnTo>
                    <a:pt x="6" y="86"/>
                  </a:lnTo>
                  <a:lnTo>
                    <a:pt x="6" y="80"/>
                  </a:lnTo>
                  <a:lnTo>
                    <a:pt x="6" y="14"/>
                  </a:lnTo>
                  <a:lnTo>
                    <a:pt x="6" y="8"/>
                  </a:lnTo>
                  <a:lnTo>
                    <a:pt x="6" y="6"/>
                  </a:lnTo>
                  <a:lnTo>
                    <a:pt x="4" y="4"/>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21" name="Freeform 17"/>
            <p:cNvSpPr>
              <a:spLocks/>
            </p:cNvSpPr>
            <p:nvPr/>
          </p:nvSpPr>
          <p:spPr bwMode="auto">
            <a:xfrm>
              <a:off x="1432" y="1744"/>
              <a:ext cx="44" cy="90"/>
            </a:xfrm>
            <a:custGeom>
              <a:avLst/>
              <a:gdLst>
                <a:gd name="T0" fmla="*/ 28 w 44"/>
                <a:gd name="T1" fmla="*/ 0 h 90"/>
                <a:gd name="T2" fmla="*/ 28 w 44"/>
                <a:gd name="T3" fmla="*/ 24 h 90"/>
                <a:gd name="T4" fmla="*/ 44 w 44"/>
                <a:gd name="T5" fmla="*/ 24 h 90"/>
                <a:gd name="T6" fmla="*/ 44 w 44"/>
                <a:gd name="T7" fmla="*/ 30 h 90"/>
                <a:gd name="T8" fmla="*/ 28 w 44"/>
                <a:gd name="T9" fmla="*/ 30 h 90"/>
                <a:gd name="T10" fmla="*/ 28 w 44"/>
                <a:gd name="T11" fmla="*/ 70 h 90"/>
                <a:gd name="T12" fmla="*/ 28 w 44"/>
                <a:gd name="T13" fmla="*/ 74 h 90"/>
                <a:gd name="T14" fmla="*/ 28 w 44"/>
                <a:gd name="T15" fmla="*/ 76 h 90"/>
                <a:gd name="T16" fmla="*/ 30 w 44"/>
                <a:gd name="T17" fmla="*/ 78 h 90"/>
                <a:gd name="T18" fmla="*/ 30 w 44"/>
                <a:gd name="T19" fmla="*/ 80 h 90"/>
                <a:gd name="T20" fmla="*/ 32 w 44"/>
                <a:gd name="T21" fmla="*/ 80 h 90"/>
                <a:gd name="T22" fmla="*/ 32 w 44"/>
                <a:gd name="T23" fmla="*/ 80 h 90"/>
                <a:gd name="T24" fmla="*/ 36 w 44"/>
                <a:gd name="T25" fmla="*/ 78 h 90"/>
                <a:gd name="T26" fmla="*/ 40 w 44"/>
                <a:gd name="T27" fmla="*/ 74 h 90"/>
                <a:gd name="T28" fmla="*/ 42 w 44"/>
                <a:gd name="T29" fmla="*/ 76 h 90"/>
                <a:gd name="T30" fmla="*/ 38 w 44"/>
                <a:gd name="T31" fmla="*/ 82 h 90"/>
                <a:gd name="T32" fmla="*/ 34 w 44"/>
                <a:gd name="T33" fmla="*/ 86 h 90"/>
                <a:gd name="T34" fmla="*/ 30 w 44"/>
                <a:gd name="T35" fmla="*/ 88 h 90"/>
                <a:gd name="T36" fmla="*/ 24 w 44"/>
                <a:gd name="T37" fmla="*/ 90 h 90"/>
                <a:gd name="T38" fmla="*/ 20 w 44"/>
                <a:gd name="T39" fmla="*/ 88 h 90"/>
                <a:gd name="T40" fmla="*/ 14 w 44"/>
                <a:gd name="T41" fmla="*/ 86 h 90"/>
                <a:gd name="T42" fmla="*/ 12 w 44"/>
                <a:gd name="T43" fmla="*/ 82 h 90"/>
                <a:gd name="T44" fmla="*/ 10 w 44"/>
                <a:gd name="T45" fmla="*/ 78 h 90"/>
                <a:gd name="T46" fmla="*/ 10 w 44"/>
                <a:gd name="T47" fmla="*/ 76 h 90"/>
                <a:gd name="T48" fmla="*/ 8 w 44"/>
                <a:gd name="T49" fmla="*/ 72 h 90"/>
                <a:gd name="T50" fmla="*/ 8 w 44"/>
                <a:gd name="T51" fmla="*/ 66 h 90"/>
                <a:gd name="T52" fmla="*/ 8 w 44"/>
                <a:gd name="T53" fmla="*/ 30 h 90"/>
                <a:gd name="T54" fmla="*/ 0 w 44"/>
                <a:gd name="T55" fmla="*/ 30 h 90"/>
                <a:gd name="T56" fmla="*/ 0 w 44"/>
                <a:gd name="T57" fmla="*/ 28 h 90"/>
                <a:gd name="T58" fmla="*/ 8 w 44"/>
                <a:gd name="T59" fmla="*/ 22 h 90"/>
                <a:gd name="T60" fmla="*/ 16 w 44"/>
                <a:gd name="T61" fmla="*/ 14 h 90"/>
                <a:gd name="T62" fmla="*/ 20 w 44"/>
                <a:gd name="T63" fmla="*/ 8 h 90"/>
                <a:gd name="T64" fmla="*/ 26 w 44"/>
                <a:gd name="T65" fmla="*/ 0 h 90"/>
                <a:gd name="T66" fmla="*/ 28 w 44"/>
                <a:gd name="T6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90">
                  <a:moveTo>
                    <a:pt x="28" y="0"/>
                  </a:moveTo>
                  <a:lnTo>
                    <a:pt x="28" y="24"/>
                  </a:lnTo>
                  <a:lnTo>
                    <a:pt x="44" y="24"/>
                  </a:lnTo>
                  <a:lnTo>
                    <a:pt x="44" y="30"/>
                  </a:lnTo>
                  <a:lnTo>
                    <a:pt x="28" y="30"/>
                  </a:lnTo>
                  <a:lnTo>
                    <a:pt x="28" y="70"/>
                  </a:lnTo>
                  <a:lnTo>
                    <a:pt x="28" y="74"/>
                  </a:lnTo>
                  <a:lnTo>
                    <a:pt x="28" y="76"/>
                  </a:lnTo>
                  <a:lnTo>
                    <a:pt x="30" y="78"/>
                  </a:lnTo>
                  <a:lnTo>
                    <a:pt x="30" y="80"/>
                  </a:lnTo>
                  <a:lnTo>
                    <a:pt x="32" y="80"/>
                  </a:lnTo>
                  <a:lnTo>
                    <a:pt x="32" y="80"/>
                  </a:lnTo>
                  <a:lnTo>
                    <a:pt x="36" y="78"/>
                  </a:lnTo>
                  <a:lnTo>
                    <a:pt x="40" y="74"/>
                  </a:lnTo>
                  <a:lnTo>
                    <a:pt x="42" y="76"/>
                  </a:lnTo>
                  <a:lnTo>
                    <a:pt x="38" y="82"/>
                  </a:lnTo>
                  <a:lnTo>
                    <a:pt x="34" y="86"/>
                  </a:lnTo>
                  <a:lnTo>
                    <a:pt x="30" y="88"/>
                  </a:lnTo>
                  <a:lnTo>
                    <a:pt x="24" y="90"/>
                  </a:lnTo>
                  <a:lnTo>
                    <a:pt x="20" y="88"/>
                  </a:lnTo>
                  <a:lnTo>
                    <a:pt x="14" y="86"/>
                  </a:lnTo>
                  <a:lnTo>
                    <a:pt x="12" y="82"/>
                  </a:lnTo>
                  <a:lnTo>
                    <a:pt x="10" y="78"/>
                  </a:lnTo>
                  <a:lnTo>
                    <a:pt x="10" y="76"/>
                  </a:lnTo>
                  <a:lnTo>
                    <a:pt x="8" y="72"/>
                  </a:lnTo>
                  <a:lnTo>
                    <a:pt x="8" y="66"/>
                  </a:lnTo>
                  <a:lnTo>
                    <a:pt x="8" y="30"/>
                  </a:lnTo>
                  <a:lnTo>
                    <a:pt x="0" y="30"/>
                  </a:lnTo>
                  <a:lnTo>
                    <a:pt x="0" y="28"/>
                  </a:lnTo>
                  <a:lnTo>
                    <a:pt x="8" y="22"/>
                  </a:lnTo>
                  <a:lnTo>
                    <a:pt x="16" y="14"/>
                  </a:lnTo>
                  <a:lnTo>
                    <a:pt x="20" y="8"/>
                  </a:lnTo>
                  <a:lnTo>
                    <a:pt x="26" y="0"/>
                  </a:lnTo>
                  <a:lnTo>
                    <a:pt x="28" y="0"/>
                  </a:lnTo>
                  <a:close/>
                </a:path>
              </a:pathLst>
            </a:custGeom>
            <a:solidFill>
              <a:srgbClr val="1F1F1F"/>
            </a:solidFill>
            <a:ln w="0">
              <a:solidFill>
                <a:srgbClr val="1F1F1F"/>
              </a:solidFill>
              <a:prstDash val="solid"/>
              <a:round/>
              <a:headEnd/>
              <a:tailEnd/>
            </a:ln>
          </p:spPr>
          <p:txBody>
            <a:bodyPr/>
            <a:lstStyle/>
            <a:p>
              <a:endParaRPr lang="en-US"/>
            </a:p>
          </p:txBody>
        </p:sp>
        <p:sp>
          <p:nvSpPr>
            <p:cNvPr id="47122" name="Freeform 18"/>
            <p:cNvSpPr>
              <a:spLocks noEditPoints="1"/>
            </p:cNvSpPr>
            <p:nvPr/>
          </p:nvSpPr>
          <p:spPr bwMode="auto">
            <a:xfrm>
              <a:off x="1482" y="1766"/>
              <a:ext cx="56" cy="68"/>
            </a:xfrm>
            <a:custGeom>
              <a:avLst/>
              <a:gdLst>
                <a:gd name="T0" fmla="*/ 56 w 56"/>
                <a:gd name="T1" fmla="*/ 32 h 68"/>
                <a:gd name="T2" fmla="*/ 18 w 56"/>
                <a:gd name="T3" fmla="*/ 32 h 68"/>
                <a:gd name="T4" fmla="*/ 20 w 56"/>
                <a:gd name="T5" fmla="*/ 38 h 68"/>
                <a:gd name="T6" fmla="*/ 22 w 56"/>
                <a:gd name="T7" fmla="*/ 44 h 68"/>
                <a:gd name="T8" fmla="*/ 26 w 56"/>
                <a:gd name="T9" fmla="*/ 50 h 68"/>
                <a:gd name="T10" fmla="*/ 32 w 56"/>
                <a:gd name="T11" fmla="*/ 54 h 68"/>
                <a:gd name="T12" fmla="*/ 38 w 56"/>
                <a:gd name="T13" fmla="*/ 56 h 68"/>
                <a:gd name="T14" fmla="*/ 42 w 56"/>
                <a:gd name="T15" fmla="*/ 54 h 68"/>
                <a:gd name="T16" fmla="*/ 46 w 56"/>
                <a:gd name="T17" fmla="*/ 54 h 68"/>
                <a:gd name="T18" fmla="*/ 50 w 56"/>
                <a:gd name="T19" fmla="*/ 50 h 68"/>
                <a:gd name="T20" fmla="*/ 54 w 56"/>
                <a:gd name="T21" fmla="*/ 44 h 68"/>
                <a:gd name="T22" fmla="*/ 56 w 56"/>
                <a:gd name="T23" fmla="*/ 46 h 68"/>
                <a:gd name="T24" fmla="*/ 50 w 56"/>
                <a:gd name="T25" fmla="*/ 56 h 68"/>
                <a:gd name="T26" fmla="*/ 44 w 56"/>
                <a:gd name="T27" fmla="*/ 62 h 68"/>
                <a:gd name="T28" fmla="*/ 36 w 56"/>
                <a:gd name="T29" fmla="*/ 66 h 68"/>
                <a:gd name="T30" fmla="*/ 28 w 56"/>
                <a:gd name="T31" fmla="*/ 68 h 68"/>
                <a:gd name="T32" fmla="*/ 22 w 56"/>
                <a:gd name="T33" fmla="*/ 66 h 68"/>
                <a:gd name="T34" fmla="*/ 14 w 56"/>
                <a:gd name="T35" fmla="*/ 64 h 68"/>
                <a:gd name="T36" fmla="*/ 10 w 56"/>
                <a:gd name="T37" fmla="*/ 62 h 68"/>
                <a:gd name="T38" fmla="*/ 6 w 56"/>
                <a:gd name="T39" fmla="*/ 56 h 68"/>
                <a:gd name="T40" fmla="*/ 2 w 56"/>
                <a:gd name="T41" fmla="*/ 50 h 68"/>
                <a:gd name="T42" fmla="*/ 0 w 56"/>
                <a:gd name="T43" fmla="*/ 42 h 68"/>
                <a:gd name="T44" fmla="*/ 0 w 56"/>
                <a:gd name="T45" fmla="*/ 34 h 68"/>
                <a:gd name="T46" fmla="*/ 0 w 56"/>
                <a:gd name="T47" fmla="*/ 24 h 68"/>
                <a:gd name="T48" fmla="*/ 4 w 56"/>
                <a:gd name="T49" fmla="*/ 16 h 68"/>
                <a:gd name="T50" fmla="*/ 8 w 56"/>
                <a:gd name="T51" fmla="*/ 10 h 68"/>
                <a:gd name="T52" fmla="*/ 14 w 56"/>
                <a:gd name="T53" fmla="*/ 4 h 68"/>
                <a:gd name="T54" fmla="*/ 22 w 56"/>
                <a:gd name="T55" fmla="*/ 0 h 68"/>
                <a:gd name="T56" fmla="*/ 30 w 56"/>
                <a:gd name="T57" fmla="*/ 0 h 68"/>
                <a:gd name="T58" fmla="*/ 36 w 56"/>
                <a:gd name="T59" fmla="*/ 0 h 68"/>
                <a:gd name="T60" fmla="*/ 42 w 56"/>
                <a:gd name="T61" fmla="*/ 4 h 68"/>
                <a:gd name="T62" fmla="*/ 48 w 56"/>
                <a:gd name="T63" fmla="*/ 8 h 68"/>
                <a:gd name="T64" fmla="*/ 52 w 56"/>
                <a:gd name="T65" fmla="*/ 14 h 68"/>
                <a:gd name="T66" fmla="*/ 54 w 56"/>
                <a:gd name="T67" fmla="*/ 22 h 68"/>
                <a:gd name="T68" fmla="*/ 56 w 56"/>
                <a:gd name="T69" fmla="*/ 32 h 68"/>
                <a:gd name="T70" fmla="*/ 38 w 56"/>
                <a:gd name="T71" fmla="*/ 26 h 68"/>
                <a:gd name="T72" fmla="*/ 38 w 56"/>
                <a:gd name="T73" fmla="*/ 20 h 68"/>
                <a:gd name="T74" fmla="*/ 38 w 56"/>
                <a:gd name="T75" fmla="*/ 16 h 68"/>
                <a:gd name="T76" fmla="*/ 36 w 56"/>
                <a:gd name="T77" fmla="*/ 12 h 68"/>
                <a:gd name="T78" fmla="*/ 36 w 56"/>
                <a:gd name="T79" fmla="*/ 8 h 68"/>
                <a:gd name="T80" fmla="*/ 32 w 56"/>
                <a:gd name="T81" fmla="*/ 6 h 68"/>
                <a:gd name="T82" fmla="*/ 32 w 56"/>
                <a:gd name="T83" fmla="*/ 4 h 68"/>
                <a:gd name="T84" fmla="*/ 28 w 56"/>
                <a:gd name="T85" fmla="*/ 4 h 68"/>
                <a:gd name="T86" fmla="*/ 26 w 56"/>
                <a:gd name="T87" fmla="*/ 6 h 68"/>
                <a:gd name="T88" fmla="*/ 22 w 56"/>
                <a:gd name="T89" fmla="*/ 8 h 68"/>
                <a:gd name="T90" fmla="*/ 20 w 56"/>
                <a:gd name="T91" fmla="*/ 12 h 68"/>
                <a:gd name="T92" fmla="*/ 20 w 56"/>
                <a:gd name="T93" fmla="*/ 18 h 68"/>
                <a:gd name="T94" fmla="*/ 18 w 56"/>
                <a:gd name="T95" fmla="*/ 24 h 68"/>
                <a:gd name="T96" fmla="*/ 18 w 56"/>
                <a:gd name="T97" fmla="*/ 26 h 68"/>
                <a:gd name="T98" fmla="*/ 38 w 56"/>
                <a:gd name="T99" fmla="*/ 2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 h="68">
                  <a:moveTo>
                    <a:pt x="56" y="32"/>
                  </a:moveTo>
                  <a:lnTo>
                    <a:pt x="18" y="32"/>
                  </a:lnTo>
                  <a:lnTo>
                    <a:pt x="20" y="38"/>
                  </a:lnTo>
                  <a:lnTo>
                    <a:pt x="22" y="44"/>
                  </a:lnTo>
                  <a:lnTo>
                    <a:pt x="26" y="50"/>
                  </a:lnTo>
                  <a:lnTo>
                    <a:pt x="32" y="54"/>
                  </a:lnTo>
                  <a:lnTo>
                    <a:pt x="38" y="56"/>
                  </a:lnTo>
                  <a:lnTo>
                    <a:pt x="42" y="54"/>
                  </a:lnTo>
                  <a:lnTo>
                    <a:pt x="46" y="54"/>
                  </a:lnTo>
                  <a:lnTo>
                    <a:pt x="50" y="50"/>
                  </a:lnTo>
                  <a:lnTo>
                    <a:pt x="54" y="44"/>
                  </a:lnTo>
                  <a:lnTo>
                    <a:pt x="56" y="46"/>
                  </a:lnTo>
                  <a:lnTo>
                    <a:pt x="50" y="56"/>
                  </a:lnTo>
                  <a:lnTo>
                    <a:pt x="44" y="62"/>
                  </a:lnTo>
                  <a:lnTo>
                    <a:pt x="36" y="66"/>
                  </a:lnTo>
                  <a:lnTo>
                    <a:pt x="28" y="68"/>
                  </a:lnTo>
                  <a:lnTo>
                    <a:pt x="22" y="66"/>
                  </a:lnTo>
                  <a:lnTo>
                    <a:pt x="14" y="64"/>
                  </a:lnTo>
                  <a:lnTo>
                    <a:pt x="10" y="62"/>
                  </a:lnTo>
                  <a:lnTo>
                    <a:pt x="6" y="56"/>
                  </a:lnTo>
                  <a:lnTo>
                    <a:pt x="2" y="50"/>
                  </a:lnTo>
                  <a:lnTo>
                    <a:pt x="0" y="42"/>
                  </a:lnTo>
                  <a:lnTo>
                    <a:pt x="0" y="34"/>
                  </a:lnTo>
                  <a:lnTo>
                    <a:pt x="0" y="24"/>
                  </a:lnTo>
                  <a:lnTo>
                    <a:pt x="4" y="16"/>
                  </a:lnTo>
                  <a:lnTo>
                    <a:pt x="8" y="10"/>
                  </a:lnTo>
                  <a:lnTo>
                    <a:pt x="14" y="4"/>
                  </a:lnTo>
                  <a:lnTo>
                    <a:pt x="22" y="0"/>
                  </a:lnTo>
                  <a:lnTo>
                    <a:pt x="30" y="0"/>
                  </a:lnTo>
                  <a:lnTo>
                    <a:pt x="36" y="0"/>
                  </a:lnTo>
                  <a:lnTo>
                    <a:pt x="42" y="4"/>
                  </a:lnTo>
                  <a:lnTo>
                    <a:pt x="48" y="8"/>
                  </a:lnTo>
                  <a:lnTo>
                    <a:pt x="52" y="14"/>
                  </a:lnTo>
                  <a:lnTo>
                    <a:pt x="54" y="22"/>
                  </a:lnTo>
                  <a:lnTo>
                    <a:pt x="56" y="32"/>
                  </a:lnTo>
                  <a:close/>
                  <a:moveTo>
                    <a:pt x="38" y="26"/>
                  </a:moveTo>
                  <a:lnTo>
                    <a:pt x="38" y="20"/>
                  </a:lnTo>
                  <a:lnTo>
                    <a:pt x="38" y="16"/>
                  </a:lnTo>
                  <a:lnTo>
                    <a:pt x="36" y="12"/>
                  </a:lnTo>
                  <a:lnTo>
                    <a:pt x="36" y="8"/>
                  </a:lnTo>
                  <a:lnTo>
                    <a:pt x="32" y="6"/>
                  </a:lnTo>
                  <a:lnTo>
                    <a:pt x="32" y="4"/>
                  </a:lnTo>
                  <a:lnTo>
                    <a:pt x="28" y="4"/>
                  </a:lnTo>
                  <a:lnTo>
                    <a:pt x="26" y="6"/>
                  </a:lnTo>
                  <a:lnTo>
                    <a:pt x="22" y="8"/>
                  </a:lnTo>
                  <a:lnTo>
                    <a:pt x="20" y="12"/>
                  </a:lnTo>
                  <a:lnTo>
                    <a:pt x="20" y="18"/>
                  </a:lnTo>
                  <a:lnTo>
                    <a:pt x="18" y="24"/>
                  </a:lnTo>
                  <a:lnTo>
                    <a:pt x="18" y="26"/>
                  </a:lnTo>
                  <a:lnTo>
                    <a:pt x="38" y="26"/>
                  </a:lnTo>
                  <a:close/>
                </a:path>
              </a:pathLst>
            </a:custGeom>
            <a:solidFill>
              <a:srgbClr val="1F1F1F"/>
            </a:solidFill>
            <a:ln w="0">
              <a:solidFill>
                <a:srgbClr val="1F1F1F"/>
              </a:solidFill>
              <a:prstDash val="solid"/>
              <a:round/>
              <a:headEnd/>
              <a:tailEnd/>
            </a:ln>
          </p:spPr>
          <p:txBody>
            <a:bodyPr/>
            <a:lstStyle/>
            <a:p>
              <a:endParaRPr lang="en-US"/>
            </a:p>
          </p:txBody>
        </p:sp>
        <p:sp>
          <p:nvSpPr>
            <p:cNvPr id="47123" name="Freeform 19"/>
            <p:cNvSpPr>
              <a:spLocks/>
            </p:cNvSpPr>
            <p:nvPr/>
          </p:nvSpPr>
          <p:spPr bwMode="auto">
            <a:xfrm>
              <a:off x="1548" y="1766"/>
              <a:ext cx="56" cy="66"/>
            </a:xfrm>
            <a:custGeom>
              <a:avLst/>
              <a:gdLst>
                <a:gd name="T0" fmla="*/ 26 w 56"/>
                <a:gd name="T1" fmla="*/ 2 h 66"/>
                <a:gd name="T2" fmla="*/ 26 w 56"/>
                <a:gd name="T3" fmla="*/ 16 h 66"/>
                <a:gd name="T4" fmla="*/ 30 w 56"/>
                <a:gd name="T5" fmla="*/ 10 h 66"/>
                <a:gd name="T6" fmla="*/ 34 w 56"/>
                <a:gd name="T7" fmla="*/ 6 h 66"/>
                <a:gd name="T8" fmla="*/ 38 w 56"/>
                <a:gd name="T9" fmla="*/ 2 h 66"/>
                <a:gd name="T10" fmla="*/ 42 w 56"/>
                <a:gd name="T11" fmla="*/ 0 h 66"/>
                <a:gd name="T12" fmla="*/ 46 w 56"/>
                <a:gd name="T13" fmla="*/ 0 h 66"/>
                <a:gd name="T14" fmla="*/ 50 w 56"/>
                <a:gd name="T15" fmla="*/ 0 h 66"/>
                <a:gd name="T16" fmla="*/ 54 w 56"/>
                <a:gd name="T17" fmla="*/ 2 h 66"/>
                <a:gd name="T18" fmla="*/ 56 w 56"/>
                <a:gd name="T19" fmla="*/ 6 h 66"/>
                <a:gd name="T20" fmla="*/ 56 w 56"/>
                <a:gd name="T21" fmla="*/ 10 h 66"/>
                <a:gd name="T22" fmla="*/ 56 w 56"/>
                <a:gd name="T23" fmla="*/ 14 h 66"/>
                <a:gd name="T24" fmla="*/ 54 w 56"/>
                <a:gd name="T25" fmla="*/ 16 h 66"/>
                <a:gd name="T26" fmla="*/ 50 w 56"/>
                <a:gd name="T27" fmla="*/ 18 h 66"/>
                <a:gd name="T28" fmla="*/ 46 w 56"/>
                <a:gd name="T29" fmla="*/ 20 h 66"/>
                <a:gd name="T30" fmla="*/ 44 w 56"/>
                <a:gd name="T31" fmla="*/ 18 h 66"/>
                <a:gd name="T32" fmla="*/ 40 w 56"/>
                <a:gd name="T33" fmla="*/ 16 h 66"/>
                <a:gd name="T34" fmla="*/ 38 w 56"/>
                <a:gd name="T35" fmla="*/ 14 h 66"/>
                <a:gd name="T36" fmla="*/ 38 w 56"/>
                <a:gd name="T37" fmla="*/ 14 h 66"/>
                <a:gd name="T38" fmla="*/ 38 w 56"/>
                <a:gd name="T39" fmla="*/ 14 h 66"/>
                <a:gd name="T40" fmla="*/ 36 w 56"/>
                <a:gd name="T41" fmla="*/ 14 h 66"/>
                <a:gd name="T42" fmla="*/ 34 w 56"/>
                <a:gd name="T43" fmla="*/ 14 h 66"/>
                <a:gd name="T44" fmla="*/ 32 w 56"/>
                <a:gd name="T45" fmla="*/ 14 h 66"/>
                <a:gd name="T46" fmla="*/ 30 w 56"/>
                <a:gd name="T47" fmla="*/ 18 h 66"/>
                <a:gd name="T48" fmla="*/ 28 w 56"/>
                <a:gd name="T49" fmla="*/ 22 h 66"/>
                <a:gd name="T50" fmla="*/ 26 w 56"/>
                <a:gd name="T51" fmla="*/ 28 h 66"/>
                <a:gd name="T52" fmla="*/ 26 w 56"/>
                <a:gd name="T53" fmla="*/ 36 h 66"/>
                <a:gd name="T54" fmla="*/ 26 w 56"/>
                <a:gd name="T55" fmla="*/ 50 h 66"/>
                <a:gd name="T56" fmla="*/ 26 w 56"/>
                <a:gd name="T57" fmla="*/ 54 h 66"/>
                <a:gd name="T58" fmla="*/ 26 w 56"/>
                <a:gd name="T59" fmla="*/ 58 h 66"/>
                <a:gd name="T60" fmla="*/ 26 w 56"/>
                <a:gd name="T61" fmla="*/ 58 h 66"/>
                <a:gd name="T62" fmla="*/ 26 w 56"/>
                <a:gd name="T63" fmla="*/ 60 h 66"/>
                <a:gd name="T64" fmla="*/ 28 w 56"/>
                <a:gd name="T65" fmla="*/ 62 h 66"/>
                <a:gd name="T66" fmla="*/ 30 w 56"/>
                <a:gd name="T67" fmla="*/ 62 h 66"/>
                <a:gd name="T68" fmla="*/ 32 w 56"/>
                <a:gd name="T69" fmla="*/ 62 h 66"/>
                <a:gd name="T70" fmla="*/ 32 w 56"/>
                <a:gd name="T71" fmla="*/ 66 h 66"/>
                <a:gd name="T72" fmla="*/ 0 w 56"/>
                <a:gd name="T73" fmla="*/ 66 h 66"/>
                <a:gd name="T74" fmla="*/ 0 w 56"/>
                <a:gd name="T75" fmla="*/ 62 h 66"/>
                <a:gd name="T76" fmla="*/ 4 w 56"/>
                <a:gd name="T77" fmla="*/ 62 h 66"/>
                <a:gd name="T78" fmla="*/ 4 w 56"/>
                <a:gd name="T79" fmla="*/ 60 h 66"/>
                <a:gd name="T80" fmla="*/ 6 w 56"/>
                <a:gd name="T81" fmla="*/ 58 h 66"/>
                <a:gd name="T82" fmla="*/ 6 w 56"/>
                <a:gd name="T83" fmla="*/ 50 h 66"/>
                <a:gd name="T84" fmla="*/ 6 w 56"/>
                <a:gd name="T85" fmla="*/ 16 h 66"/>
                <a:gd name="T86" fmla="*/ 6 w 56"/>
                <a:gd name="T87" fmla="*/ 12 h 66"/>
                <a:gd name="T88" fmla="*/ 6 w 56"/>
                <a:gd name="T89" fmla="*/ 8 h 66"/>
                <a:gd name="T90" fmla="*/ 6 w 56"/>
                <a:gd name="T91" fmla="*/ 6 h 66"/>
                <a:gd name="T92" fmla="*/ 4 w 56"/>
                <a:gd name="T93" fmla="*/ 6 h 66"/>
                <a:gd name="T94" fmla="*/ 2 w 56"/>
                <a:gd name="T95" fmla="*/ 4 h 66"/>
                <a:gd name="T96" fmla="*/ 0 w 56"/>
                <a:gd name="T97" fmla="*/ 4 h 66"/>
                <a:gd name="T98" fmla="*/ 0 w 56"/>
                <a:gd name="T99" fmla="*/ 2 h 66"/>
                <a:gd name="T100" fmla="*/ 26 w 56"/>
                <a:gd name="T101" fmla="*/ 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2"/>
                  </a:moveTo>
                  <a:lnTo>
                    <a:pt x="26" y="16"/>
                  </a:lnTo>
                  <a:lnTo>
                    <a:pt x="30" y="10"/>
                  </a:lnTo>
                  <a:lnTo>
                    <a:pt x="34" y="6"/>
                  </a:lnTo>
                  <a:lnTo>
                    <a:pt x="38" y="2"/>
                  </a:lnTo>
                  <a:lnTo>
                    <a:pt x="42" y="0"/>
                  </a:lnTo>
                  <a:lnTo>
                    <a:pt x="46" y="0"/>
                  </a:lnTo>
                  <a:lnTo>
                    <a:pt x="50" y="0"/>
                  </a:lnTo>
                  <a:lnTo>
                    <a:pt x="54" y="2"/>
                  </a:lnTo>
                  <a:lnTo>
                    <a:pt x="56" y="6"/>
                  </a:lnTo>
                  <a:lnTo>
                    <a:pt x="56" y="10"/>
                  </a:lnTo>
                  <a:lnTo>
                    <a:pt x="56" y="14"/>
                  </a:lnTo>
                  <a:lnTo>
                    <a:pt x="54" y="16"/>
                  </a:lnTo>
                  <a:lnTo>
                    <a:pt x="50" y="18"/>
                  </a:lnTo>
                  <a:lnTo>
                    <a:pt x="46" y="20"/>
                  </a:lnTo>
                  <a:lnTo>
                    <a:pt x="44" y="18"/>
                  </a:lnTo>
                  <a:lnTo>
                    <a:pt x="40" y="16"/>
                  </a:lnTo>
                  <a:lnTo>
                    <a:pt x="38" y="14"/>
                  </a:lnTo>
                  <a:lnTo>
                    <a:pt x="38" y="14"/>
                  </a:lnTo>
                  <a:lnTo>
                    <a:pt x="38" y="14"/>
                  </a:lnTo>
                  <a:lnTo>
                    <a:pt x="36" y="14"/>
                  </a:lnTo>
                  <a:lnTo>
                    <a:pt x="34" y="14"/>
                  </a:lnTo>
                  <a:lnTo>
                    <a:pt x="32" y="14"/>
                  </a:lnTo>
                  <a:lnTo>
                    <a:pt x="30" y="18"/>
                  </a:lnTo>
                  <a:lnTo>
                    <a:pt x="28" y="22"/>
                  </a:lnTo>
                  <a:lnTo>
                    <a:pt x="26" y="28"/>
                  </a:lnTo>
                  <a:lnTo>
                    <a:pt x="26" y="36"/>
                  </a:lnTo>
                  <a:lnTo>
                    <a:pt x="26" y="50"/>
                  </a:lnTo>
                  <a:lnTo>
                    <a:pt x="26" y="54"/>
                  </a:lnTo>
                  <a:lnTo>
                    <a:pt x="26" y="58"/>
                  </a:lnTo>
                  <a:lnTo>
                    <a:pt x="26" y="58"/>
                  </a:lnTo>
                  <a:lnTo>
                    <a:pt x="26" y="60"/>
                  </a:lnTo>
                  <a:lnTo>
                    <a:pt x="28" y="62"/>
                  </a:lnTo>
                  <a:lnTo>
                    <a:pt x="30" y="62"/>
                  </a:lnTo>
                  <a:lnTo>
                    <a:pt x="32" y="62"/>
                  </a:lnTo>
                  <a:lnTo>
                    <a:pt x="32" y="66"/>
                  </a:lnTo>
                  <a:lnTo>
                    <a:pt x="0" y="66"/>
                  </a:lnTo>
                  <a:lnTo>
                    <a:pt x="0" y="62"/>
                  </a:lnTo>
                  <a:lnTo>
                    <a:pt x="4" y="62"/>
                  </a:lnTo>
                  <a:lnTo>
                    <a:pt x="4" y="60"/>
                  </a:lnTo>
                  <a:lnTo>
                    <a:pt x="6" y="58"/>
                  </a:lnTo>
                  <a:lnTo>
                    <a:pt x="6" y="50"/>
                  </a:lnTo>
                  <a:lnTo>
                    <a:pt x="6" y="16"/>
                  </a:lnTo>
                  <a:lnTo>
                    <a:pt x="6" y="12"/>
                  </a:lnTo>
                  <a:lnTo>
                    <a:pt x="6" y="8"/>
                  </a:lnTo>
                  <a:lnTo>
                    <a:pt x="6" y="6"/>
                  </a:lnTo>
                  <a:lnTo>
                    <a:pt x="4" y="6"/>
                  </a:lnTo>
                  <a:lnTo>
                    <a:pt x="2" y="4"/>
                  </a:lnTo>
                  <a:lnTo>
                    <a:pt x="0" y="4"/>
                  </a:lnTo>
                  <a:lnTo>
                    <a:pt x="0" y="2"/>
                  </a:lnTo>
                  <a:lnTo>
                    <a:pt x="26" y="2"/>
                  </a:lnTo>
                  <a:close/>
                </a:path>
              </a:pathLst>
            </a:custGeom>
            <a:solidFill>
              <a:srgbClr val="1F1F1F"/>
            </a:solidFill>
            <a:ln w="0">
              <a:solidFill>
                <a:srgbClr val="1F1F1F"/>
              </a:solidFill>
              <a:prstDash val="solid"/>
              <a:round/>
              <a:headEnd/>
              <a:tailEnd/>
            </a:ln>
          </p:spPr>
          <p:txBody>
            <a:bodyPr/>
            <a:lstStyle/>
            <a:p>
              <a:endParaRPr lang="en-US"/>
            </a:p>
          </p:txBody>
        </p:sp>
        <p:sp>
          <p:nvSpPr>
            <p:cNvPr id="47124" name="Freeform 20"/>
            <p:cNvSpPr>
              <a:spLocks noEditPoints="1"/>
            </p:cNvSpPr>
            <p:nvPr/>
          </p:nvSpPr>
          <p:spPr bwMode="auto">
            <a:xfrm>
              <a:off x="1748" y="1514"/>
              <a:ext cx="70" cy="96"/>
            </a:xfrm>
            <a:custGeom>
              <a:avLst/>
              <a:gdLst>
                <a:gd name="T0" fmla="*/ 26 w 70"/>
                <a:gd name="T1" fmla="*/ 58 h 96"/>
                <a:gd name="T2" fmla="*/ 26 w 70"/>
                <a:gd name="T3" fmla="*/ 82 h 96"/>
                <a:gd name="T4" fmla="*/ 26 w 70"/>
                <a:gd name="T5" fmla="*/ 86 h 96"/>
                <a:gd name="T6" fmla="*/ 28 w 70"/>
                <a:gd name="T7" fmla="*/ 90 h 96"/>
                <a:gd name="T8" fmla="*/ 28 w 70"/>
                <a:gd name="T9" fmla="*/ 92 h 96"/>
                <a:gd name="T10" fmla="*/ 30 w 70"/>
                <a:gd name="T11" fmla="*/ 92 h 96"/>
                <a:gd name="T12" fmla="*/ 32 w 70"/>
                <a:gd name="T13" fmla="*/ 94 h 96"/>
                <a:gd name="T14" fmla="*/ 36 w 70"/>
                <a:gd name="T15" fmla="*/ 94 h 96"/>
                <a:gd name="T16" fmla="*/ 36 w 70"/>
                <a:gd name="T17" fmla="*/ 96 h 96"/>
                <a:gd name="T18" fmla="*/ 0 w 70"/>
                <a:gd name="T19" fmla="*/ 96 h 96"/>
                <a:gd name="T20" fmla="*/ 0 w 70"/>
                <a:gd name="T21" fmla="*/ 94 h 96"/>
                <a:gd name="T22" fmla="*/ 4 w 70"/>
                <a:gd name="T23" fmla="*/ 92 h 96"/>
                <a:gd name="T24" fmla="*/ 6 w 70"/>
                <a:gd name="T25" fmla="*/ 92 h 96"/>
                <a:gd name="T26" fmla="*/ 6 w 70"/>
                <a:gd name="T27" fmla="*/ 88 h 96"/>
                <a:gd name="T28" fmla="*/ 6 w 70"/>
                <a:gd name="T29" fmla="*/ 82 h 96"/>
                <a:gd name="T30" fmla="*/ 6 w 70"/>
                <a:gd name="T31" fmla="*/ 16 h 96"/>
                <a:gd name="T32" fmla="*/ 6 w 70"/>
                <a:gd name="T33" fmla="*/ 10 h 96"/>
                <a:gd name="T34" fmla="*/ 6 w 70"/>
                <a:gd name="T35" fmla="*/ 6 h 96"/>
                <a:gd name="T36" fmla="*/ 4 w 70"/>
                <a:gd name="T37" fmla="*/ 4 h 96"/>
                <a:gd name="T38" fmla="*/ 0 w 70"/>
                <a:gd name="T39" fmla="*/ 4 h 96"/>
                <a:gd name="T40" fmla="*/ 0 w 70"/>
                <a:gd name="T41" fmla="*/ 0 h 96"/>
                <a:gd name="T42" fmla="*/ 26 w 70"/>
                <a:gd name="T43" fmla="*/ 0 h 96"/>
                <a:gd name="T44" fmla="*/ 26 w 70"/>
                <a:gd name="T45" fmla="*/ 10 h 96"/>
                <a:gd name="T46" fmla="*/ 30 w 70"/>
                <a:gd name="T47" fmla="*/ 6 h 96"/>
                <a:gd name="T48" fmla="*/ 34 w 70"/>
                <a:gd name="T49" fmla="*/ 2 h 96"/>
                <a:gd name="T50" fmla="*/ 38 w 70"/>
                <a:gd name="T51" fmla="*/ 0 h 96"/>
                <a:gd name="T52" fmla="*/ 44 w 70"/>
                <a:gd name="T53" fmla="*/ 0 h 96"/>
                <a:gd name="T54" fmla="*/ 52 w 70"/>
                <a:gd name="T55" fmla="*/ 0 h 96"/>
                <a:gd name="T56" fmla="*/ 58 w 70"/>
                <a:gd name="T57" fmla="*/ 4 h 96"/>
                <a:gd name="T58" fmla="*/ 62 w 70"/>
                <a:gd name="T59" fmla="*/ 8 h 96"/>
                <a:gd name="T60" fmla="*/ 66 w 70"/>
                <a:gd name="T61" fmla="*/ 16 h 96"/>
                <a:gd name="T62" fmla="*/ 70 w 70"/>
                <a:gd name="T63" fmla="*/ 24 h 96"/>
                <a:gd name="T64" fmla="*/ 70 w 70"/>
                <a:gd name="T65" fmla="*/ 32 h 96"/>
                <a:gd name="T66" fmla="*/ 68 w 70"/>
                <a:gd name="T67" fmla="*/ 42 h 96"/>
                <a:gd name="T68" fmla="*/ 66 w 70"/>
                <a:gd name="T69" fmla="*/ 50 h 96"/>
                <a:gd name="T70" fmla="*/ 62 w 70"/>
                <a:gd name="T71" fmla="*/ 58 h 96"/>
                <a:gd name="T72" fmla="*/ 58 w 70"/>
                <a:gd name="T73" fmla="*/ 62 h 96"/>
                <a:gd name="T74" fmla="*/ 50 w 70"/>
                <a:gd name="T75" fmla="*/ 66 h 96"/>
                <a:gd name="T76" fmla="*/ 44 w 70"/>
                <a:gd name="T77" fmla="*/ 66 h 96"/>
                <a:gd name="T78" fmla="*/ 38 w 70"/>
                <a:gd name="T79" fmla="*/ 66 h 96"/>
                <a:gd name="T80" fmla="*/ 34 w 70"/>
                <a:gd name="T81" fmla="*/ 64 h 96"/>
                <a:gd name="T82" fmla="*/ 30 w 70"/>
                <a:gd name="T83" fmla="*/ 62 h 96"/>
                <a:gd name="T84" fmla="*/ 26 w 70"/>
                <a:gd name="T85" fmla="*/ 58 h 96"/>
                <a:gd name="T86" fmla="*/ 26 w 70"/>
                <a:gd name="T87" fmla="*/ 54 h 96"/>
                <a:gd name="T88" fmla="*/ 30 w 70"/>
                <a:gd name="T89" fmla="*/ 58 h 96"/>
                <a:gd name="T90" fmla="*/ 36 w 70"/>
                <a:gd name="T91" fmla="*/ 62 h 96"/>
                <a:gd name="T92" fmla="*/ 40 w 70"/>
                <a:gd name="T93" fmla="*/ 62 h 96"/>
                <a:gd name="T94" fmla="*/ 44 w 70"/>
                <a:gd name="T95" fmla="*/ 62 h 96"/>
                <a:gd name="T96" fmla="*/ 46 w 70"/>
                <a:gd name="T97" fmla="*/ 58 h 96"/>
                <a:gd name="T98" fmla="*/ 48 w 70"/>
                <a:gd name="T99" fmla="*/ 52 h 96"/>
                <a:gd name="T100" fmla="*/ 50 w 70"/>
                <a:gd name="T101" fmla="*/ 46 h 96"/>
                <a:gd name="T102" fmla="*/ 50 w 70"/>
                <a:gd name="T103" fmla="*/ 34 h 96"/>
                <a:gd name="T104" fmla="*/ 50 w 70"/>
                <a:gd name="T105" fmla="*/ 24 h 96"/>
                <a:gd name="T106" fmla="*/ 48 w 70"/>
                <a:gd name="T107" fmla="*/ 16 h 96"/>
                <a:gd name="T108" fmla="*/ 46 w 70"/>
                <a:gd name="T109" fmla="*/ 12 h 96"/>
                <a:gd name="T110" fmla="*/ 42 w 70"/>
                <a:gd name="T111" fmla="*/ 8 h 96"/>
                <a:gd name="T112" fmla="*/ 38 w 70"/>
                <a:gd name="T113" fmla="*/ 6 h 96"/>
                <a:gd name="T114" fmla="*/ 34 w 70"/>
                <a:gd name="T115" fmla="*/ 8 h 96"/>
                <a:gd name="T116" fmla="*/ 30 w 70"/>
                <a:gd name="T117" fmla="*/ 12 h 96"/>
                <a:gd name="T118" fmla="*/ 26 w 70"/>
                <a:gd name="T119" fmla="*/ 18 h 96"/>
                <a:gd name="T120" fmla="*/ 26 w 70"/>
                <a:gd name="T121" fmla="*/ 5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 h="96">
                  <a:moveTo>
                    <a:pt x="26" y="58"/>
                  </a:moveTo>
                  <a:lnTo>
                    <a:pt x="26" y="82"/>
                  </a:lnTo>
                  <a:lnTo>
                    <a:pt x="26" y="86"/>
                  </a:lnTo>
                  <a:lnTo>
                    <a:pt x="28" y="90"/>
                  </a:lnTo>
                  <a:lnTo>
                    <a:pt x="28" y="92"/>
                  </a:lnTo>
                  <a:lnTo>
                    <a:pt x="30" y="92"/>
                  </a:lnTo>
                  <a:lnTo>
                    <a:pt x="32" y="94"/>
                  </a:lnTo>
                  <a:lnTo>
                    <a:pt x="36" y="94"/>
                  </a:lnTo>
                  <a:lnTo>
                    <a:pt x="36" y="96"/>
                  </a:lnTo>
                  <a:lnTo>
                    <a:pt x="0" y="96"/>
                  </a:lnTo>
                  <a:lnTo>
                    <a:pt x="0" y="94"/>
                  </a:lnTo>
                  <a:lnTo>
                    <a:pt x="4" y="92"/>
                  </a:lnTo>
                  <a:lnTo>
                    <a:pt x="6" y="92"/>
                  </a:lnTo>
                  <a:lnTo>
                    <a:pt x="6" y="88"/>
                  </a:lnTo>
                  <a:lnTo>
                    <a:pt x="6" y="82"/>
                  </a:lnTo>
                  <a:lnTo>
                    <a:pt x="6" y="16"/>
                  </a:lnTo>
                  <a:lnTo>
                    <a:pt x="6" y="10"/>
                  </a:lnTo>
                  <a:lnTo>
                    <a:pt x="6" y="6"/>
                  </a:lnTo>
                  <a:lnTo>
                    <a:pt x="4" y="4"/>
                  </a:lnTo>
                  <a:lnTo>
                    <a:pt x="0" y="4"/>
                  </a:lnTo>
                  <a:lnTo>
                    <a:pt x="0" y="0"/>
                  </a:lnTo>
                  <a:lnTo>
                    <a:pt x="26" y="0"/>
                  </a:lnTo>
                  <a:lnTo>
                    <a:pt x="26" y="10"/>
                  </a:lnTo>
                  <a:lnTo>
                    <a:pt x="30" y="6"/>
                  </a:lnTo>
                  <a:lnTo>
                    <a:pt x="34" y="2"/>
                  </a:lnTo>
                  <a:lnTo>
                    <a:pt x="38" y="0"/>
                  </a:lnTo>
                  <a:lnTo>
                    <a:pt x="44" y="0"/>
                  </a:lnTo>
                  <a:lnTo>
                    <a:pt x="52" y="0"/>
                  </a:lnTo>
                  <a:lnTo>
                    <a:pt x="58" y="4"/>
                  </a:lnTo>
                  <a:lnTo>
                    <a:pt x="62" y="8"/>
                  </a:lnTo>
                  <a:lnTo>
                    <a:pt x="66" y="16"/>
                  </a:lnTo>
                  <a:lnTo>
                    <a:pt x="70" y="24"/>
                  </a:lnTo>
                  <a:lnTo>
                    <a:pt x="70" y="32"/>
                  </a:lnTo>
                  <a:lnTo>
                    <a:pt x="68" y="42"/>
                  </a:lnTo>
                  <a:lnTo>
                    <a:pt x="66" y="50"/>
                  </a:lnTo>
                  <a:lnTo>
                    <a:pt x="62" y="58"/>
                  </a:lnTo>
                  <a:lnTo>
                    <a:pt x="58" y="62"/>
                  </a:lnTo>
                  <a:lnTo>
                    <a:pt x="50" y="66"/>
                  </a:lnTo>
                  <a:lnTo>
                    <a:pt x="44" y="66"/>
                  </a:lnTo>
                  <a:lnTo>
                    <a:pt x="38" y="66"/>
                  </a:lnTo>
                  <a:lnTo>
                    <a:pt x="34" y="64"/>
                  </a:lnTo>
                  <a:lnTo>
                    <a:pt x="30" y="62"/>
                  </a:lnTo>
                  <a:lnTo>
                    <a:pt x="26" y="58"/>
                  </a:lnTo>
                  <a:close/>
                  <a:moveTo>
                    <a:pt x="26" y="54"/>
                  </a:moveTo>
                  <a:lnTo>
                    <a:pt x="30" y="58"/>
                  </a:lnTo>
                  <a:lnTo>
                    <a:pt x="36" y="62"/>
                  </a:lnTo>
                  <a:lnTo>
                    <a:pt x="40" y="62"/>
                  </a:lnTo>
                  <a:lnTo>
                    <a:pt x="44" y="62"/>
                  </a:lnTo>
                  <a:lnTo>
                    <a:pt x="46" y="58"/>
                  </a:lnTo>
                  <a:lnTo>
                    <a:pt x="48" y="52"/>
                  </a:lnTo>
                  <a:lnTo>
                    <a:pt x="50" y="46"/>
                  </a:lnTo>
                  <a:lnTo>
                    <a:pt x="50" y="34"/>
                  </a:lnTo>
                  <a:lnTo>
                    <a:pt x="50" y="24"/>
                  </a:lnTo>
                  <a:lnTo>
                    <a:pt x="48" y="16"/>
                  </a:lnTo>
                  <a:lnTo>
                    <a:pt x="46" y="12"/>
                  </a:lnTo>
                  <a:lnTo>
                    <a:pt x="42" y="8"/>
                  </a:lnTo>
                  <a:lnTo>
                    <a:pt x="38" y="6"/>
                  </a:lnTo>
                  <a:lnTo>
                    <a:pt x="34" y="8"/>
                  </a:lnTo>
                  <a:lnTo>
                    <a:pt x="30" y="12"/>
                  </a:lnTo>
                  <a:lnTo>
                    <a:pt x="26" y="18"/>
                  </a:lnTo>
                  <a:lnTo>
                    <a:pt x="26" y="54"/>
                  </a:lnTo>
                  <a:close/>
                </a:path>
              </a:pathLst>
            </a:custGeom>
            <a:solidFill>
              <a:srgbClr val="1F1F1F"/>
            </a:solidFill>
            <a:ln w="0">
              <a:solidFill>
                <a:srgbClr val="1F1F1F"/>
              </a:solidFill>
              <a:prstDash val="solid"/>
              <a:round/>
              <a:headEnd/>
              <a:tailEnd/>
            </a:ln>
          </p:spPr>
          <p:txBody>
            <a:bodyPr/>
            <a:lstStyle/>
            <a:p>
              <a:endParaRPr lang="en-US"/>
            </a:p>
          </p:txBody>
        </p:sp>
        <p:sp>
          <p:nvSpPr>
            <p:cNvPr id="47125" name="Freeform 21"/>
            <p:cNvSpPr>
              <a:spLocks noEditPoints="1"/>
            </p:cNvSpPr>
            <p:nvPr/>
          </p:nvSpPr>
          <p:spPr bwMode="auto">
            <a:xfrm>
              <a:off x="1826" y="1514"/>
              <a:ext cx="64" cy="66"/>
            </a:xfrm>
            <a:custGeom>
              <a:avLst/>
              <a:gdLst>
                <a:gd name="T0" fmla="*/ 32 w 64"/>
                <a:gd name="T1" fmla="*/ 0 h 66"/>
                <a:gd name="T2" fmla="*/ 40 w 64"/>
                <a:gd name="T3" fmla="*/ 0 h 66"/>
                <a:gd name="T4" fmla="*/ 48 w 64"/>
                <a:gd name="T5" fmla="*/ 4 h 66"/>
                <a:gd name="T6" fmla="*/ 54 w 64"/>
                <a:gd name="T7" fmla="*/ 8 h 66"/>
                <a:gd name="T8" fmla="*/ 60 w 64"/>
                <a:gd name="T9" fmla="*/ 16 h 66"/>
                <a:gd name="T10" fmla="*/ 62 w 64"/>
                <a:gd name="T11" fmla="*/ 24 h 66"/>
                <a:gd name="T12" fmla="*/ 64 w 64"/>
                <a:gd name="T13" fmla="*/ 34 h 66"/>
                <a:gd name="T14" fmla="*/ 62 w 64"/>
                <a:gd name="T15" fmla="*/ 42 h 66"/>
                <a:gd name="T16" fmla="*/ 60 w 64"/>
                <a:gd name="T17" fmla="*/ 50 h 66"/>
                <a:gd name="T18" fmla="*/ 56 w 64"/>
                <a:gd name="T19" fmla="*/ 56 h 66"/>
                <a:gd name="T20" fmla="*/ 50 w 64"/>
                <a:gd name="T21" fmla="*/ 62 h 66"/>
                <a:gd name="T22" fmla="*/ 42 w 64"/>
                <a:gd name="T23" fmla="*/ 66 h 66"/>
                <a:gd name="T24" fmla="*/ 32 w 64"/>
                <a:gd name="T25" fmla="*/ 66 h 66"/>
                <a:gd name="T26" fmla="*/ 22 w 64"/>
                <a:gd name="T27" fmla="*/ 66 h 66"/>
                <a:gd name="T28" fmla="*/ 16 w 64"/>
                <a:gd name="T29" fmla="*/ 62 h 66"/>
                <a:gd name="T30" fmla="*/ 8 w 64"/>
                <a:gd name="T31" fmla="*/ 56 h 66"/>
                <a:gd name="T32" fmla="*/ 4 w 64"/>
                <a:gd name="T33" fmla="*/ 50 h 66"/>
                <a:gd name="T34" fmla="*/ 2 w 64"/>
                <a:gd name="T35" fmla="*/ 42 h 66"/>
                <a:gd name="T36" fmla="*/ 0 w 64"/>
                <a:gd name="T37" fmla="*/ 34 h 66"/>
                <a:gd name="T38" fmla="*/ 2 w 64"/>
                <a:gd name="T39" fmla="*/ 24 h 66"/>
                <a:gd name="T40" fmla="*/ 4 w 64"/>
                <a:gd name="T41" fmla="*/ 16 h 66"/>
                <a:gd name="T42" fmla="*/ 10 w 64"/>
                <a:gd name="T43" fmla="*/ 10 h 66"/>
                <a:gd name="T44" fmla="*/ 16 w 64"/>
                <a:gd name="T45" fmla="*/ 4 h 66"/>
                <a:gd name="T46" fmla="*/ 22 w 64"/>
                <a:gd name="T47" fmla="*/ 0 h 66"/>
                <a:gd name="T48" fmla="*/ 32 w 64"/>
                <a:gd name="T49" fmla="*/ 0 h 66"/>
                <a:gd name="T50" fmla="*/ 32 w 64"/>
                <a:gd name="T51" fmla="*/ 4 h 66"/>
                <a:gd name="T52" fmla="*/ 28 w 64"/>
                <a:gd name="T53" fmla="*/ 4 h 66"/>
                <a:gd name="T54" fmla="*/ 26 w 64"/>
                <a:gd name="T55" fmla="*/ 6 h 66"/>
                <a:gd name="T56" fmla="*/ 22 w 64"/>
                <a:gd name="T57" fmla="*/ 10 h 66"/>
                <a:gd name="T58" fmla="*/ 22 w 64"/>
                <a:gd name="T59" fmla="*/ 16 h 66"/>
                <a:gd name="T60" fmla="*/ 20 w 64"/>
                <a:gd name="T61" fmla="*/ 26 h 66"/>
                <a:gd name="T62" fmla="*/ 20 w 64"/>
                <a:gd name="T63" fmla="*/ 38 h 66"/>
                <a:gd name="T64" fmla="*/ 20 w 64"/>
                <a:gd name="T65" fmla="*/ 46 h 66"/>
                <a:gd name="T66" fmla="*/ 22 w 64"/>
                <a:gd name="T67" fmla="*/ 52 h 66"/>
                <a:gd name="T68" fmla="*/ 22 w 64"/>
                <a:gd name="T69" fmla="*/ 56 h 66"/>
                <a:gd name="T70" fmla="*/ 26 w 64"/>
                <a:gd name="T71" fmla="*/ 60 h 66"/>
                <a:gd name="T72" fmla="*/ 28 w 64"/>
                <a:gd name="T73" fmla="*/ 62 h 66"/>
                <a:gd name="T74" fmla="*/ 32 w 64"/>
                <a:gd name="T75" fmla="*/ 62 h 66"/>
                <a:gd name="T76" fmla="*/ 36 w 64"/>
                <a:gd name="T77" fmla="*/ 62 h 66"/>
                <a:gd name="T78" fmla="*/ 38 w 64"/>
                <a:gd name="T79" fmla="*/ 60 h 66"/>
                <a:gd name="T80" fmla="*/ 40 w 64"/>
                <a:gd name="T81" fmla="*/ 58 h 66"/>
                <a:gd name="T82" fmla="*/ 42 w 64"/>
                <a:gd name="T83" fmla="*/ 54 h 66"/>
                <a:gd name="T84" fmla="*/ 44 w 64"/>
                <a:gd name="T85" fmla="*/ 48 h 66"/>
                <a:gd name="T86" fmla="*/ 44 w 64"/>
                <a:gd name="T87" fmla="*/ 40 h 66"/>
                <a:gd name="T88" fmla="*/ 44 w 64"/>
                <a:gd name="T89" fmla="*/ 28 h 66"/>
                <a:gd name="T90" fmla="*/ 44 w 64"/>
                <a:gd name="T91" fmla="*/ 20 h 66"/>
                <a:gd name="T92" fmla="*/ 44 w 64"/>
                <a:gd name="T93" fmla="*/ 16 h 66"/>
                <a:gd name="T94" fmla="*/ 42 w 64"/>
                <a:gd name="T95" fmla="*/ 12 h 66"/>
                <a:gd name="T96" fmla="*/ 40 w 64"/>
                <a:gd name="T97" fmla="*/ 8 h 66"/>
                <a:gd name="T98" fmla="*/ 38 w 64"/>
                <a:gd name="T99" fmla="*/ 6 h 66"/>
                <a:gd name="T100" fmla="*/ 36 w 64"/>
                <a:gd name="T101" fmla="*/ 4 h 66"/>
                <a:gd name="T102" fmla="*/ 32 w 64"/>
                <a:gd name="T10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 h="66">
                  <a:moveTo>
                    <a:pt x="32" y="0"/>
                  </a:moveTo>
                  <a:lnTo>
                    <a:pt x="40" y="0"/>
                  </a:lnTo>
                  <a:lnTo>
                    <a:pt x="48" y="4"/>
                  </a:lnTo>
                  <a:lnTo>
                    <a:pt x="54" y="8"/>
                  </a:lnTo>
                  <a:lnTo>
                    <a:pt x="60" y="16"/>
                  </a:lnTo>
                  <a:lnTo>
                    <a:pt x="62" y="24"/>
                  </a:lnTo>
                  <a:lnTo>
                    <a:pt x="64" y="34"/>
                  </a:lnTo>
                  <a:lnTo>
                    <a:pt x="62" y="42"/>
                  </a:lnTo>
                  <a:lnTo>
                    <a:pt x="60" y="50"/>
                  </a:lnTo>
                  <a:lnTo>
                    <a:pt x="56" y="56"/>
                  </a:lnTo>
                  <a:lnTo>
                    <a:pt x="50" y="62"/>
                  </a:lnTo>
                  <a:lnTo>
                    <a:pt x="42" y="66"/>
                  </a:lnTo>
                  <a:lnTo>
                    <a:pt x="32" y="66"/>
                  </a:lnTo>
                  <a:lnTo>
                    <a:pt x="22" y="66"/>
                  </a:lnTo>
                  <a:lnTo>
                    <a:pt x="16" y="62"/>
                  </a:lnTo>
                  <a:lnTo>
                    <a:pt x="8" y="56"/>
                  </a:lnTo>
                  <a:lnTo>
                    <a:pt x="4" y="50"/>
                  </a:lnTo>
                  <a:lnTo>
                    <a:pt x="2" y="42"/>
                  </a:lnTo>
                  <a:lnTo>
                    <a:pt x="0" y="34"/>
                  </a:lnTo>
                  <a:lnTo>
                    <a:pt x="2" y="24"/>
                  </a:lnTo>
                  <a:lnTo>
                    <a:pt x="4" y="16"/>
                  </a:lnTo>
                  <a:lnTo>
                    <a:pt x="10" y="10"/>
                  </a:lnTo>
                  <a:lnTo>
                    <a:pt x="16" y="4"/>
                  </a:lnTo>
                  <a:lnTo>
                    <a:pt x="22" y="0"/>
                  </a:lnTo>
                  <a:lnTo>
                    <a:pt x="32" y="0"/>
                  </a:lnTo>
                  <a:close/>
                  <a:moveTo>
                    <a:pt x="32" y="4"/>
                  </a:moveTo>
                  <a:lnTo>
                    <a:pt x="28" y="4"/>
                  </a:lnTo>
                  <a:lnTo>
                    <a:pt x="26" y="6"/>
                  </a:lnTo>
                  <a:lnTo>
                    <a:pt x="22" y="10"/>
                  </a:lnTo>
                  <a:lnTo>
                    <a:pt x="22" y="16"/>
                  </a:lnTo>
                  <a:lnTo>
                    <a:pt x="20" y="26"/>
                  </a:lnTo>
                  <a:lnTo>
                    <a:pt x="20" y="38"/>
                  </a:lnTo>
                  <a:lnTo>
                    <a:pt x="20" y="46"/>
                  </a:lnTo>
                  <a:lnTo>
                    <a:pt x="22" y="52"/>
                  </a:lnTo>
                  <a:lnTo>
                    <a:pt x="22" y="56"/>
                  </a:lnTo>
                  <a:lnTo>
                    <a:pt x="26" y="60"/>
                  </a:lnTo>
                  <a:lnTo>
                    <a:pt x="28" y="62"/>
                  </a:lnTo>
                  <a:lnTo>
                    <a:pt x="32" y="62"/>
                  </a:lnTo>
                  <a:lnTo>
                    <a:pt x="36" y="62"/>
                  </a:lnTo>
                  <a:lnTo>
                    <a:pt x="38" y="60"/>
                  </a:lnTo>
                  <a:lnTo>
                    <a:pt x="40" y="58"/>
                  </a:lnTo>
                  <a:lnTo>
                    <a:pt x="42" y="54"/>
                  </a:lnTo>
                  <a:lnTo>
                    <a:pt x="44" y="48"/>
                  </a:lnTo>
                  <a:lnTo>
                    <a:pt x="44" y="40"/>
                  </a:lnTo>
                  <a:lnTo>
                    <a:pt x="44" y="28"/>
                  </a:lnTo>
                  <a:lnTo>
                    <a:pt x="44" y="20"/>
                  </a:lnTo>
                  <a:lnTo>
                    <a:pt x="44" y="16"/>
                  </a:lnTo>
                  <a:lnTo>
                    <a:pt x="42" y="12"/>
                  </a:lnTo>
                  <a:lnTo>
                    <a:pt x="40" y="8"/>
                  </a:lnTo>
                  <a:lnTo>
                    <a:pt x="38" y="6"/>
                  </a:lnTo>
                  <a:lnTo>
                    <a:pt x="36"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7126" name="Freeform 22"/>
            <p:cNvSpPr>
              <a:spLocks/>
            </p:cNvSpPr>
            <p:nvPr/>
          </p:nvSpPr>
          <p:spPr bwMode="auto">
            <a:xfrm>
              <a:off x="1900" y="1484"/>
              <a:ext cx="32" cy="96"/>
            </a:xfrm>
            <a:custGeom>
              <a:avLst/>
              <a:gdLst>
                <a:gd name="T0" fmla="*/ 26 w 32"/>
                <a:gd name="T1" fmla="*/ 0 h 96"/>
                <a:gd name="T2" fmla="*/ 26 w 32"/>
                <a:gd name="T3" fmla="*/ 80 h 96"/>
                <a:gd name="T4" fmla="*/ 26 w 32"/>
                <a:gd name="T5" fmla="*/ 86 h 96"/>
                <a:gd name="T6" fmla="*/ 26 w 32"/>
                <a:gd name="T7" fmla="*/ 90 h 96"/>
                <a:gd name="T8" fmla="*/ 28 w 32"/>
                <a:gd name="T9" fmla="*/ 92 h 96"/>
                <a:gd name="T10" fmla="*/ 32 w 32"/>
                <a:gd name="T11" fmla="*/ 92 h 96"/>
                <a:gd name="T12" fmla="*/ 32 w 32"/>
                <a:gd name="T13" fmla="*/ 96 h 96"/>
                <a:gd name="T14" fmla="*/ 0 w 32"/>
                <a:gd name="T15" fmla="*/ 96 h 96"/>
                <a:gd name="T16" fmla="*/ 0 w 32"/>
                <a:gd name="T17" fmla="*/ 92 h 96"/>
                <a:gd name="T18" fmla="*/ 2 w 32"/>
                <a:gd name="T19" fmla="*/ 92 h 96"/>
                <a:gd name="T20" fmla="*/ 4 w 32"/>
                <a:gd name="T21" fmla="*/ 90 h 96"/>
                <a:gd name="T22" fmla="*/ 6 w 32"/>
                <a:gd name="T23" fmla="*/ 86 h 96"/>
                <a:gd name="T24" fmla="*/ 6 w 32"/>
                <a:gd name="T25" fmla="*/ 80 h 96"/>
                <a:gd name="T26" fmla="*/ 6 w 32"/>
                <a:gd name="T27" fmla="*/ 14 h 96"/>
                <a:gd name="T28" fmla="*/ 6 w 32"/>
                <a:gd name="T29" fmla="*/ 8 h 96"/>
                <a:gd name="T30" fmla="*/ 4 w 32"/>
                <a:gd name="T31" fmla="*/ 4 h 96"/>
                <a:gd name="T32" fmla="*/ 4 w 32"/>
                <a:gd name="T33" fmla="*/ 4 h 96"/>
                <a:gd name="T34" fmla="*/ 0 w 32"/>
                <a:gd name="T35" fmla="*/ 2 h 96"/>
                <a:gd name="T36" fmla="*/ 0 w 32"/>
                <a:gd name="T37" fmla="*/ 0 h 96"/>
                <a:gd name="T38" fmla="*/ 26 w 32"/>
                <a:gd name="T3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96">
                  <a:moveTo>
                    <a:pt x="26" y="0"/>
                  </a:moveTo>
                  <a:lnTo>
                    <a:pt x="26" y="80"/>
                  </a:lnTo>
                  <a:lnTo>
                    <a:pt x="26" y="86"/>
                  </a:lnTo>
                  <a:lnTo>
                    <a:pt x="26" y="90"/>
                  </a:lnTo>
                  <a:lnTo>
                    <a:pt x="28" y="92"/>
                  </a:lnTo>
                  <a:lnTo>
                    <a:pt x="32" y="92"/>
                  </a:lnTo>
                  <a:lnTo>
                    <a:pt x="32" y="96"/>
                  </a:lnTo>
                  <a:lnTo>
                    <a:pt x="0" y="96"/>
                  </a:lnTo>
                  <a:lnTo>
                    <a:pt x="0" y="92"/>
                  </a:lnTo>
                  <a:lnTo>
                    <a:pt x="2" y="92"/>
                  </a:lnTo>
                  <a:lnTo>
                    <a:pt x="4" y="90"/>
                  </a:lnTo>
                  <a:lnTo>
                    <a:pt x="6" y="86"/>
                  </a:lnTo>
                  <a:lnTo>
                    <a:pt x="6" y="80"/>
                  </a:lnTo>
                  <a:lnTo>
                    <a:pt x="6" y="14"/>
                  </a:lnTo>
                  <a:lnTo>
                    <a:pt x="6" y="8"/>
                  </a:lnTo>
                  <a:lnTo>
                    <a:pt x="4" y="4"/>
                  </a:lnTo>
                  <a:lnTo>
                    <a:pt x="4" y="4"/>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27" name="Freeform 23"/>
            <p:cNvSpPr>
              <a:spLocks noEditPoints="1"/>
            </p:cNvSpPr>
            <p:nvPr/>
          </p:nvSpPr>
          <p:spPr bwMode="auto">
            <a:xfrm>
              <a:off x="1938" y="1514"/>
              <a:ext cx="66" cy="66"/>
            </a:xfrm>
            <a:custGeom>
              <a:avLst/>
              <a:gdLst>
                <a:gd name="T0" fmla="*/ 28 w 66"/>
                <a:gd name="T1" fmla="*/ 62 h 66"/>
                <a:gd name="T2" fmla="*/ 14 w 66"/>
                <a:gd name="T3" fmla="*/ 66 h 66"/>
                <a:gd name="T4" fmla="*/ 4 w 66"/>
                <a:gd name="T5" fmla="*/ 64 h 66"/>
                <a:gd name="T6" fmla="*/ 0 w 66"/>
                <a:gd name="T7" fmla="*/ 54 h 66"/>
                <a:gd name="T8" fmla="*/ 4 w 66"/>
                <a:gd name="T9" fmla="*/ 44 h 66"/>
                <a:gd name="T10" fmla="*/ 12 w 66"/>
                <a:gd name="T11" fmla="*/ 38 h 66"/>
                <a:gd name="T12" fmla="*/ 26 w 66"/>
                <a:gd name="T13" fmla="*/ 30 h 66"/>
                <a:gd name="T14" fmla="*/ 36 w 66"/>
                <a:gd name="T15" fmla="*/ 18 h 66"/>
                <a:gd name="T16" fmla="*/ 36 w 66"/>
                <a:gd name="T17" fmla="*/ 8 h 66"/>
                <a:gd name="T18" fmla="*/ 32 w 66"/>
                <a:gd name="T19" fmla="*/ 6 h 66"/>
                <a:gd name="T20" fmla="*/ 28 w 66"/>
                <a:gd name="T21" fmla="*/ 4 h 66"/>
                <a:gd name="T22" fmla="*/ 20 w 66"/>
                <a:gd name="T23" fmla="*/ 6 h 66"/>
                <a:gd name="T24" fmla="*/ 18 w 66"/>
                <a:gd name="T25" fmla="*/ 8 h 66"/>
                <a:gd name="T26" fmla="*/ 20 w 66"/>
                <a:gd name="T27" fmla="*/ 12 h 66"/>
                <a:gd name="T28" fmla="*/ 22 w 66"/>
                <a:gd name="T29" fmla="*/ 18 h 66"/>
                <a:gd name="T30" fmla="*/ 20 w 66"/>
                <a:gd name="T31" fmla="*/ 24 h 66"/>
                <a:gd name="T32" fmla="*/ 12 w 66"/>
                <a:gd name="T33" fmla="*/ 26 h 66"/>
                <a:gd name="T34" fmla="*/ 6 w 66"/>
                <a:gd name="T35" fmla="*/ 24 h 66"/>
                <a:gd name="T36" fmla="*/ 2 w 66"/>
                <a:gd name="T37" fmla="*/ 18 h 66"/>
                <a:gd name="T38" fmla="*/ 6 w 66"/>
                <a:gd name="T39" fmla="*/ 8 h 66"/>
                <a:gd name="T40" fmla="*/ 18 w 66"/>
                <a:gd name="T41" fmla="*/ 2 h 66"/>
                <a:gd name="T42" fmla="*/ 34 w 66"/>
                <a:gd name="T43" fmla="*/ 0 h 66"/>
                <a:gd name="T44" fmla="*/ 48 w 66"/>
                <a:gd name="T45" fmla="*/ 4 h 66"/>
                <a:gd name="T46" fmla="*/ 56 w 66"/>
                <a:gd name="T47" fmla="*/ 12 h 66"/>
                <a:gd name="T48" fmla="*/ 56 w 66"/>
                <a:gd name="T49" fmla="*/ 18 h 66"/>
                <a:gd name="T50" fmla="*/ 56 w 66"/>
                <a:gd name="T51" fmla="*/ 50 h 66"/>
                <a:gd name="T52" fmla="*/ 56 w 66"/>
                <a:gd name="T53" fmla="*/ 56 h 66"/>
                <a:gd name="T54" fmla="*/ 58 w 66"/>
                <a:gd name="T55" fmla="*/ 58 h 66"/>
                <a:gd name="T56" fmla="*/ 60 w 66"/>
                <a:gd name="T57" fmla="*/ 58 h 66"/>
                <a:gd name="T58" fmla="*/ 64 w 66"/>
                <a:gd name="T59" fmla="*/ 54 h 66"/>
                <a:gd name="T60" fmla="*/ 62 w 66"/>
                <a:gd name="T61" fmla="*/ 62 h 66"/>
                <a:gd name="T62" fmla="*/ 54 w 66"/>
                <a:gd name="T63" fmla="*/ 66 h 66"/>
                <a:gd name="T64" fmla="*/ 44 w 66"/>
                <a:gd name="T65" fmla="*/ 66 h 66"/>
                <a:gd name="T66" fmla="*/ 38 w 66"/>
                <a:gd name="T67" fmla="*/ 60 h 66"/>
                <a:gd name="T68" fmla="*/ 36 w 66"/>
                <a:gd name="T69" fmla="*/ 52 h 66"/>
                <a:gd name="T70" fmla="*/ 28 w 66"/>
                <a:gd name="T71" fmla="*/ 34 h 66"/>
                <a:gd name="T72" fmla="*/ 22 w 66"/>
                <a:gd name="T73" fmla="*/ 44 h 66"/>
                <a:gd name="T74" fmla="*/ 22 w 66"/>
                <a:gd name="T75" fmla="*/ 50 h 66"/>
                <a:gd name="T76" fmla="*/ 26 w 66"/>
                <a:gd name="T77" fmla="*/ 54 h 66"/>
                <a:gd name="T78" fmla="*/ 32 w 66"/>
                <a:gd name="T79"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6" h="66">
                  <a:moveTo>
                    <a:pt x="36" y="56"/>
                  </a:moveTo>
                  <a:lnTo>
                    <a:pt x="28" y="62"/>
                  </a:lnTo>
                  <a:lnTo>
                    <a:pt x="22" y="66"/>
                  </a:lnTo>
                  <a:lnTo>
                    <a:pt x="14" y="66"/>
                  </a:lnTo>
                  <a:lnTo>
                    <a:pt x="10" y="66"/>
                  </a:lnTo>
                  <a:lnTo>
                    <a:pt x="4" y="64"/>
                  </a:lnTo>
                  <a:lnTo>
                    <a:pt x="2" y="58"/>
                  </a:lnTo>
                  <a:lnTo>
                    <a:pt x="0" y="54"/>
                  </a:lnTo>
                  <a:lnTo>
                    <a:pt x="2" y="50"/>
                  </a:lnTo>
                  <a:lnTo>
                    <a:pt x="4" y="44"/>
                  </a:lnTo>
                  <a:lnTo>
                    <a:pt x="8" y="40"/>
                  </a:lnTo>
                  <a:lnTo>
                    <a:pt x="12" y="38"/>
                  </a:lnTo>
                  <a:lnTo>
                    <a:pt x="18" y="34"/>
                  </a:lnTo>
                  <a:lnTo>
                    <a:pt x="26" y="30"/>
                  </a:lnTo>
                  <a:lnTo>
                    <a:pt x="36" y="24"/>
                  </a:lnTo>
                  <a:lnTo>
                    <a:pt x="36" y="18"/>
                  </a:lnTo>
                  <a:lnTo>
                    <a:pt x="36" y="12"/>
                  </a:lnTo>
                  <a:lnTo>
                    <a:pt x="36" y="8"/>
                  </a:lnTo>
                  <a:lnTo>
                    <a:pt x="34" y="6"/>
                  </a:lnTo>
                  <a:lnTo>
                    <a:pt x="32" y="6"/>
                  </a:lnTo>
                  <a:lnTo>
                    <a:pt x="30" y="4"/>
                  </a:lnTo>
                  <a:lnTo>
                    <a:pt x="28" y="4"/>
                  </a:lnTo>
                  <a:lnTo>
                    <a:pt x="22" y="4"/>
                  </a:lnTo>
                  <a:lnTo>
                    <a:pt x="20" y="6"/>
                  </a:lnTo>
                  <a:lnTo>
                    <a:pt x="18" y="8"/>
                  </a:lnTo>
                  <a:lnTo>
                    <a:pt x="18" y="8"/>
                  </a:lnTo>
                  <a:lnTo>
                    <a:pt x="18" y="10"/>
                  </a:lnTo>
                  <a:lnTo>
                    <a:pt x="20" y="12"/>
                  </a:lnTo>
                  <a:lnTo>
                    <a:pt x="22" y="16"/>
                  </a:lnTo>
                  <a:lnTo>
                    <a:pt x="22" y="18"/>
                  </a:lnTo>
                  <a:lnTo>
                    <a:pt x="22" y="22"/>
                  </a:lnTo>
                  <a:lnTo>
                    <a:pt x="20" y="24"/>
                  </a:lnTo>
                  <a:lnTo>
                    <a:pt x="16" y="26"/>
                  </a:lnTo>
                  <a:lnTo>
                    <a:pt x="12" y="26"/>
                  </a:lnTo>
                  <a:lnTo>
                    <a:pt x="8" y="26"/>
                  </a:lnTo>
                  <a:lnTo>
                    <a:pt x="6" y="24"/>
                  </a:lnTo>
                  <a:lnTo>
                    <a:pt x="4" y="20"/>
                  </a:lnTo>
                  <a:lnTo>
                    <a:pt x="2" y="18"/>
                  </a:lnTo>
                  <a:lnTo>
                    <a:pt x="4" y="12"/>
                  </a:lnTo>
                  <a:lnTo>
                    <a:pt x="6" y="8"/>
                  </a:lnTo>
                  <a:lnTo>
                    <a:pt x="12" y="4"/>
                  </a:lnTo>
                  <a:lnTo>
                    <a:pt x="18" y="2"/>
                  </a:lnTo>
                  <a:lnTo>
                    <a:pt x="26" y="0"/>
                  </a:lnTo>
                  <a:lnTo>
                    <a:pt x="34" y="0"/>
                  </a:lnTo>
                  <a:lnTo>
                    <a:pt x="42" y="0"/>
                  </a:lnTo>
                  <a:lnTo>
                    <a:pt x="48" y="4"/>
                  </a:lnTo>
                  <a:lnTo>
                    <a:pt x="52" y="8"/>
                  </a:lnTo>
                  <a:lnTo>
                    <a:pt x="56" y="12"/>
                  </a:lnTo>
                  <a:lnTo>
                    <a:pt x="56" y="14"/>
                  </a:lnTo>
                  <a:lnTo>
                    <a:pt x="56" y="18"/>
                  </a:lnTo>
                  <a:lnTo>
                    <a:pt x="56" y="24"/>
                  </a:lnTo>
                  <a:lnTo>
                    <a:pt x="56" y="50"/>
                  </a:lnTo>
                  <a:lnTo>
                    <a:pt x="56" y="54"/>
                  </a:lnTo>
                  <a:lnTo>
                    <a:pt x="56" y="56"/>
                  </a:lnTo>
                  <a:lnTo>
                    <a:pt x="58" y="56"/>
                  </a:lnTo>
                  <a:lnTo>
                    <a:pt x="58" y="58"/>
                  </a:lnTo>
                  <a:lnTo>
                    <a:pt x="58" y="58"/>
                  </a:lnTo>
                  <a:lnTo>
                    <a:pt x="60" y="58"/>
                  </a:lnTo>
                  <a:lnTo>
                    <a:pt x="62" y="58"/>
                  </a:lnTo>
                  <a:lnTo>
                    <a:pt x="64" y="54"/>
                  </a:lnTo>
                  <a:lnTo>
                    <a:pt x="66" y="56"/>
                  </a:lnTo>
                  <a:lnTo>
                    <a:pt x="62" y="62"/>
                  </a:lnTo>
                  <a:lnTo>
                    <a:pt x="58" y="64"/>
                  </a:lnTo>
                  <a:lnTo>
                    <a:pt x="54" y="66"/>
                  </a:lnTo>
                  <a:lnTo>
                    <a:pt x="50" y="66"/>
                  </a:lnTo>
                  <a:lnTo>
                    <a:pt x="44" y="66"/>
                  </a:lnTo>
                  <a:lnTo>
                    <a:pt x="40" y="64"/>
                  </a:lnTo>
                  <a:lnTo>
                    <a:pt x="38" y="60"/>
                  </a:lnTo>
                  <a:lnTo>
                    <a:pt x="36" y="56"/>
                  </a:lnTo>
                  <a:close/>
                  <a:moveTo>
                    <a:pt x="36" y="52"/>
                  </a:moveTo>
                  <a:lnTo>
                    <a:pt x="36" y="28"/>
                  </a:lnTo>
                  <a:lnTo>
                    <a:pt x="28" y="34"/>
                  </a:lnTo>
                  <a:lnTo>
                    <a:pt x="24" y="40"/>
                  </a:lnTo>
                  <a:lnTo>
                    <a:pt x="22" y="44"/>
                  </a:lnTo>
                  <a:lnTo>
                    <a:pt x="20" y="48"/>
                  </a:lnTo>
                  <a:lnTo>
                    <a:pt x="22" y="50"/>
                  </a:lnTo>
                  <a:lnTo>
                    <a:pt x="22" y="52"/>
                  </a:lnTo>
                  <a:lnTo>
                    <a:pt x="26" y="54"/>
                  </a:lnTo>
                  <a:lnTo>
                    <a:pt x="28" y="54"/>
                  </a:lnTo>
                  <a:lnTo>
                    <a:pt x="32" y="54"/>
                  </a:lnTo>
                  <a:lnTo>
                    <a:pt x="36" y="52"/>
                  </a:lnTo>
                  <a:close/>
                </a:path>
              </a:pathLst>
            </a:custGeom>
            <a:solidFill>
              <a:srgbClr val="1F1F1F"/>
            </a:solidFill>
            <a:ln w="0">
              <a:solidFill>
                <a:srgbClr val="1F1F1F"/>
              </a:solidFill>
              <a:prstDash val="solid"/>
              <a:round/>
              <a:headEnd/>
              <a:tailEnd/>
            </a:ln>
          </p:spPr>
          <p:txBody>
            <a:bodyPr/>
            <a:lstStyle/>
            <a:p>
              <a:endParaRPr lang="en-US"/>
            </a:p>
          </p:txBody>
        </p:sp>
        <p:sp>
          <p:nvSpPr>
            <p:cNvPr id="47128" name="Freeform 24"/>
            <p:cNvSpPr>
              <a:spLocks/>
            </p:cNvSpPr>
            <p:nvPr/>
          </p:nvSpPr>
          <p:spPr bwMode="auto">
            <a:xfrm>
              <a:off x="2014" y="1514"/>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4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4 h 66"/>
                <a:gd name="T44" fmla="*/ 32 w 56"/>
                <a:gd name="T45" fmla="*/ 14 h 66"/>
                <a:gd name="T46" fmla="*/ 30 w 56"/>
                <a:gd name="T47" fmla="*/ 16 h 66"/>
                <a:gd name="T48" fmla="*/ 28 w 56"/>
                <a:gd name="T49" fmla="*/ 20 h 66"/>
                <a:gd name="T50" fmla="*/ 26 w 56"/>
                <a:gd name="T51" fmla="*/ 28 h 66"/>
                <a:gd name="T52" fmla="*/ 26 w 56"/>
                <a:gd name="T53" fmla="*/ 36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2 h 66"/>
                <a:gd name="T66" fmla="*/ 28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6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4" y="18"/>
                  </a:lnTo>
                  <a:lnTo>
                    <a:pt x="40" y="16"/>
                  </a:lnTo>
                  <a:lnTo>
                    <a:pt x="38" y="14"/>
                  </a:lnTo>
                  <a:lnTo>
                    <a:pt x="38" y="14"/>
                  </a:lnTo>
                  <a:lnTo>
                    <a:pt x="36" y="12"/>
                  </a:lnTo>
                  <a:lnTo>
                    <a:pt x="36" y="12"/>
                  </a:lnTo>
                  <a:lnTo>
                    <a:pt x="34" y="14"/>
                  </a:lnTo>
                  <a:lnTo>
                    <a:pt x="32" y="14"/>
                  </a:lnTo>
                  <a:lnTo>
                    <a:pt x="30" y="16"/>
                  </a:lnTo>
                  <a:lnTo>
                    <a:pt x="28" y="20"/>
                  </a:lnTo>
                  <a:lnTo>
                    <a:pt x="26" y="28"/>
                  </a:lnTo>
                  <a:lnTo>
                    <a:pt x="26" y="36"/>
                  </a:lnTo>
                  <a:lnTo>
                    <a:pt x="26" y="50"/>
                  </a:lnTo>
                  <a:lnTo>
                    <a:pt x="26" y="54"/>
                  </a:lnTo>
                  <a:lnTo>
                    <a:pt x="26" y="56"/>
                  </a:lnTo>
                  <a:lnTo>
                    <a:pt x="26" y="58"/>
                  </a:lnTo>
                  <a:lnTo>
                    <a:pt x="26" y="60"/>
                  </a:lnTo>
                  <a:lnTo>
                    <a:pt x="28" y="62"/>
                  </a:lnTo>
                  <a:lnTo>
                    <a:pt x="28"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29" name="Freeform 25"/>
            <p:cNvSpPr>
              <a:spLocks noEditPoints="1"/>
            </p:cNvSpPr>
            <p:nvPr/>
          </p:nvSpPr>
          <p:spPr bwMode="auto">
            <a:xfrm>
              <a:off x="2076" y="1482"/>
              <a:ext cx="32" cy="98"/>
            </a:xfrm>
            <a:custGeom>
              <a:avLst/>
              <a:gdLst>
                <a:gd name="T0" fmla="*/ 16 w 32"/>
                <a:gd name="T1" fmla="*/ 0 h 98"/>
                <a:gd name="T2" fmla="*/ 20 w 32"/>
                <a:gd name="T3" fmla="*/ 0 h 98"/>
                <a:gd name="T4" fmla="*/ 24 w 32"/>
                <a:gd name="T5" fmla="*/ 2 h 98"/>
                <a:gd name="T6" fmla="*/ 26 w 32"/>
                <a:gd name="T7" fmla="*/ 6 h 98"/>
                <a:gd name="T8" fmla="*/ 26 w 32"/>
                <a:gd name="T9" fmla="*/ 10 h 98"/>
                <a:gd name="T10" fmla="*/ 26 w 32"/>
                <a:gd name="T11" fmla="*/ 14 h 98"/>
                <a:gd name="T12" fmla="*/ 24 w 32"/>
                <a:gd name="T13" fmla="*/ 16 h 98"/>
                <a:gd name="T14" fmla="*/ 20 w 32"/>
                <a:gd name="T15" fmla="*/ 18 h 98"/>
                <a:gd name="T16" fmla="*/ 16 w 32"/>
                <a:gd name="T17" fmla="*/ 20 h 98"/>
                <a:gd name="T18" fmla="*/ 12 w 32"/>
                <a:gd name="T19" fmla="*/ 18 h 98"/>
                <a:gd name="T20" fmla="*/ 10 w 32"/>
                <a:gd name="T21" fmla="*/ 16 h 98"/>
                <a:gd name="T22" fmla="*/ 8 w 32"/>
                <a:gd name="T23" fmla="*/ 14 h 98"/>
                <a:gd name="T24" fmla="*/ 6 w 32"/>
                <a:gd name="T25" fmla="*/ 10 h 98"/>
                <a:gd name="T26" fmla="*/ 8 w 32"/>
                <a:gd name="T27" fmla="*/ 6 h 98"/>
                <a:gd name="T28" fmla="*/ 10 w 32"/>
                <a:gd name="T29" fmla="*/ 2 h 98"/>
                <a:gd name="T30" fmla="*/ 12 w 32"/>
                <a:gd name="T31" fmla="*/ 0 h 98"/>
                <a:gd name="T32" fmla="*/ 16 w 32"/>
                <a:gd name="T33" fmla="*/ 0 h 98"/>
                <a:gd name="T34" fmla="*/ 26 w 32"/>
                <a:gd name="T35" fmla="*/ 32 h 98"/>
                <a:gd name="T36" fmla="*/ 26 w 32"/>
                <a:gd name="T37" fmla="*/ 82 h 98"/>
                <a:gd name="T38" fmla="*/ 26 w 32"/>
                <a:gd name="T39" fmla="*/ 88 h 98"/>
                <a:gd name="T40" fmla="*/ 28 w 32"/>
                <a:gd name="T41" fmla="*/ 92 h 98"/>
                <a:gd name="T42" fmla="*/ 30 w 32"/>
                <a:gd name="T43" fmla="*/ 94 h 98"/>
                <a:gd name="T44" fmla="*/ 32 w 32"/>
                <a:gd name="T45" fmla="*/ 94 h 98"/>
                <a:gd name="T46" fmla="*/ 32 w 32"/>
                <a:gd name="T47" fmla="*/ 98 h 98"/>
                <a:gd name="T48" fmla="*/ 0 w 32"/>
                <a:gd name="T49" fmla="*/ 98 h 98"/>
                <a:gd name="T50" fmla="*/ 0 w 32"/>
                <a:gd name="T51" fmla="*/ 94 h 98"/>
                <a:gd name="T52" fmla="*/ 4 w 32"/>
                <a:gd name="T53" fmla="*/ 94 h 98"/>
                <a:gd name="T54" fmla="*/ 6 w 32"/>
                <a:gd name="T55" fmla="*/ 92 h 98"/>
                <a:gd name="T56" fmla="*/ 6 w 32"/>
                <a:gd name="T57" fmla="*/ 88 h 98"/>
                <a:gd name="T58" fmla="*/ 6 w 32"/>
                <a:gd name="T59" fmla="*/ 82 h 98"/>
                <a:gd name="T60" fmla="*/ 6 w 32"/>
                <a:gd name="T61" fmla="*/ 48 h 98"/>
                <a:gd name="T62" fmla="*/ 6 w 32"/>
                <a:gd name="T63" fmla="*/ 42 h 98"/>
                <a:gd name="T64" fmla="*/ 6 w 32"/>
                <a:gd name="T65" fmla="*/ 38 h 98"/>
                <a:gd name="T66" fmla="*/ 4 w 32"/>
                <a:gd name="T67" fmla="*/ 36 h 98"/>
                <a:gd name="T68" fmla="*/ 0 w 32"/>
                <a:gd name="T69" fmla="*/ 36 h 98"/>
                <a:gd name="T70" fmla="*/ 0 w 32"/>
                <a:gd name="T71" fmla="*/ 32 h 98"/>
                <a:gd name="T72" fmla="*/ 26 w 32"/>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98">
                  <a:moveTo>
                    <a:pt x="16" y="0"/>
                  </a:moveTo>
                  <a:lnTo>
                    <a:pt x="20" y="0"/>
                  </a:lnTo>
                  <a:lnTo>
                    <a:pt x="24" y="2"/>
                  </a:lnTo>
                  <a:lnTo>
                    <a:pt x="26" y="6"/>
                  </a:lnTo>
                  <a:lnTo>
                    <a:pt x="26" y="10"/>
                  </a:lnTo>
                  <a:lnTo>
                    <a:pt x="26" y="14"/>
                  </a:lnTo>
                  <a:lnTo>
                    <a:pt x="24" y="16"/>
                  </a:lnTo>
                  <a:lnTo>
                    <a:pt x="20" y="18"/>
                  </a:lnTo>
                  <a:lnTo>
                    <a:pt x="16" y="20"/>
                  </a:lnTo>
                  <a:lnTo>
                    <a:pt x="12" y="18"/>
                  </a:lnTo>
                  <a:lnTo>
                    <a:pt x="10" y="16"/>
                  </a:lnTo>
                  <a:lnTo>
                    <a:pt x="8" y="14"/>
                  </a:lnTo>
                  <a:lnTo>
                    <a:pt x="6" y="10"/>
                  </a:lnTo>
                  <a:lnTo>
                    <a:pt x="8" y="6"/>
                  </a:lnTo>
                  <a:lnTo>
                    <a:pt x="10" y="2"/>
                  </a:lnTo>
                  <a:lnTo>
                    <a:pt x="12" y="0"/>
                  </a:lnTo>
                  <a:lnTo>
                    <a:pt x="16" y="0"/>
                  </a:lnTo>
                  <a:close/>
                  <a:moveTo>
                    <a:pt x="26" y="32"/>
                  </a:moveTo>
                  <a:lnTo>
                    <a:pt x="26" y="82"/>
                  </a:lnTo>
                  <a:lnTo>
                    <a:pt x="26" y="88"/>
                  </a:lnTo>
                  <a:lnTo>
                    <a:pt x="28" y="92"/>
                  </a:lnTo>
                  <a:lnTo>
                    <a:pt x="30" y="94"/>
                  </a:lnTo>
                  <a:lnTo>
                    <a:pt x="32" y="94"/>
                  </a:lnTo>
                  <a:lnTo>
                    <a:pt x="32" y="98"/>
                  </a:lnTo>
                  <a:lnTo>
                    <a:pt x="0" y="98"/>
                  </a:lnTo>
                  <a:lnTo>
                    <a:pt x="0" y="94"/>
                  </a:lnTo>
                  <a:lnTo>
                    <a:pt x="4" y="94"/>
                  </a:lnTo>
                  <a:lnTo>
                    <a:pt x="6" y="92"/>
                  </a:lnTo>
                  <a:lnTo>
                    <a:pt x="6" y="88"/>
                  </a:lnTo>
                  <a:lnTo>
                    <a:pt x="6" y="82"/>
                  </a:lnTo>
                  <a:lnTo>
                    <a:pt x="6" y="48"/>
                  </a:lnTo>
                  <a:lnTo>
                    <a:pt x="6" y="42"/>
                  </a:lnTo>
                  <a:lnTo>
                    <a:pt x="6" y="38"/>
                  </a:lnTo>
                  <a:lnTo>
                    <a:pt x="4" y="36"/>
                  </a:lnTo>
                  <a:lnTo>
                    <a:pt x="0" y="36"/>
                  </a:lnTo>
                  <a:lnTo>
                    <a:pt x="0" y="32"/>
                  </a:lnTo>
                  <a:lnTo>
                    <a:pt x="26" y="32"/>
                  </a:lnTo>
                  <a:close/>
                </a:path>
              </a:pathLst>
            </a:custGeom>
            <a:solidFill>
              <a:srgbClr val="1F1F1F"/>
            </a:solidFill>
            <a:ln w="0">
              <a:solidFill>
                <a:srgbClr val="1F1F1F"/>
              </a:solidFill>
              <a:prstDash val="solid"/>
              <a:round/>
              <a:headEnd/>
              <a:tailEnd/>
            </a:ln>
          </p:spPr>
          <p:txBody>
            <a:bodyPr/>
            <a:lstStyle/>
            <a:p>
              <a:endParaRPr lang="en-US"/>
            </a:p>
          </p:txBody>
        </p:sp>
        <p:sp>
          <p:nvSpPr>
            <p:cNvPr id="47130" name="Freeform 26"/>
            <p:cNvSpPr>
              <a:spLocks/>
            </p:cNvSpPr>
            <p:nvPr/>
          </p:nvSpPr>
          <p:spPr bwMode="auto">
            <a:xfrm>
              <a:off x="2112" y="1514"/>
              <a:ext cx="60" cy="66"/>
            </a:xfrm>
            <a:custGeom>
              <a:avLst/>
              <a:gdLst>
                <a:gd name="T0" fmla="*/ 58 w 60"/>
                <a:gd name="T1" fmla="*/ 66 h 66"/>
                <a:gd name="T2" fmla="*/ 0 w 60"/>
                <a:gd name="T3" fmla="*/ 66 h 66"/>
                <a:gd name="T4" fmla="*/ 0 w 60"/>
                <a:gd name="T5" fmla="*/ 64 h 66"/>
                <a:gd name="T6" fmla="*/ 34 w 60"/>
                <a:gd name="T7" fmla="*/ 6 h 66"/>
                <a:gd name="T8" fmla="*/ 24 w 60"/>
                <a:gd name="T9" fmla="*/ 6 h 66"/>
                <a:gd name="T10" fmla="*/ 18 w 60"/>
                <a:gd name="T11" fmla="*/ 6 h 66"/>
                <a:gd name="T12" fmla="*/ 14 w 60"/>
                <a:gd name="T13" fmla="*/ 6 h 66"/>
                <a:gd name="T14" fmla="*/ 12 w 60"/>
                <a:gd name="T15" fmla="*/ 8 h 66"/>
                <a:gd name="T16" fmla="*/ 10 w 60"/>
                <a:gd name="T17" fmla="*/ 12 h 66"/>
                <a:gd name="T18" fmla="*/ 8 w 60"/>
                <a:gd name="T19" fmla="*/ 16 h 66"/>
                <a:gd name="T20" fmla="*/ 6 w 60"/>
                <a:gd name="T21" fmla="*/ 22 h 66"/>
                <a:gd name="T22" fmla="*/ 4 w 60"/>
                <a:gd name="T23" fmla="*/ 22 h 66"/>
                <a:gd name="T24" fmla="*/ 4 w 60"/>
                <a:gd name="T25" fmla="*/ 0 h 66"/>
                <a:gd name="T26" fmla="*/ 60 w 60"/>
                <a:gd name="T27" fmla="*/ 0 h 66"/>
                <a:gd name="T28" fmla="*/ 60 w 60"/>
                <a:gd name="T29" fmla="*/ 2 h 66"/>
                <a:gd name="T30" fmla="*/ 24 w 60"/>
                <a:gd name="T31" fmla="*/ 60 h 66"/>
                <a:gd name="T32" fmla="*/ 28 w 60"/>
                <a:gd name="T33" fmla="*/ 60 h 66"/>
                <a:gd name="T34" fmla="*/ 36 w 60"/>
                <a:gd name="T35" fmla="*/ 60 h 66"/>
                <a:gd name="T36" fmla="*/ 44 w 60"/>
                <a:gd name="T37" fmla="*/ 60 h 66"/>
                <a:gd name="T38" fmla="*/ 48 w 60"/>
                <a:gd name="T39" fmla="*/ 56 h 66"/>
                <a:gd name="T40" fmla="*/ 52 w 60"/>
                <a:gd name="T41" fmla="*/ 54 h 66"/>
                <a:gd name="T42" fmla="*/ 54 w 60"/>
                <a:gd name="T43" fmla="*/ 48 h 66"/>
                <a:gd name="T44" fmla="*/ 58 w 60"/>
                <a:gd name="T45" fmla="*/ 42 h 66"/>
                <a:gd name="T46" fmla="*/ 60 w 60"/>
                <a:gd name="T47" fmla="*/ 42 h 66"/>
                <a:gd name="T48" fmla="*/ 58 w 60"/>
                <a:gd name="T4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66">
                  <a:moveTo>
                    <a:pt x="58" y="66"/>
                  </a:moveTo>
                  <a:lnTo>
                    <a:pt x="0" y="66"/>
                  </a:lnTo>
                  <a:lnTo>
                    <a:pt x="0" y="64"/>
                  </a:lnTo>
                  <a:lnTo>
                    <a:pt x="34" y="6"/>
                  </a:lnTo>
                  <a:lnTo>
                    <a:pt x="24" y="6"/>
                  </a:lnTo>
                  <a:lnTo>
                    <a:pt x="18" y="6"/>
                  </a:lnTo>
                  <a:lnTo>
                    <a:pt x="14" y="6"/>
                  </a:lnTo>
                  <a:lnTo>
                    <a:pt x="12" y="8"/>
                  </a:lnTo>
                  <a:lnTo>
                    <a:pt x="10" y="12"/>
                  </a:lnTo>
                  <a:lnTo>
                    <a:pt x="8" y="16"/>
                  </a:lnTo>
                  <a:lnTo>
                    <a:pt x="6" y="22"/>
                  </a:lnTo>
                  <a:lnTo>
                    <a:pt x="4" y="22"/>
                  </a:lnTo>
                  <a:lnTo>
                    <a:pt x="4" y="0"/>
                  </a:lnTo>
                  <a:lnTo>
                    <a:pt x="60" y="0"/>
                  </a:lnTo>
                  <a:lnTo>
                    <a:pt x="60" y="2"/>
                  </a:lnTo>
                  <a:lnTo>
                    <a:pt x="24" y="60"/>
                  </a:lnTo>
                  <a:lnTo>
                    <a:pt x="28" y="60"/>
                  </a:lnTo>
                  <a:lnTo>
                    <a:pt x="36" y="60"/>
                  </a:lnTo>
                  <a:lnTo>
                    <a:pt x="44" y="60"/>
                  </a:lnTo>
                  <a:lnTo>
                    <a:pt x="48" y="56"/>
                  </a:lnTo>
                  <a:lnTo>
                    <a:pt x="52" y="54"/>
                  </a:lnTo>
                  <a:lnTo>
                    <a:pt x="54" y="48"/>
                  </a:lnTo>
                  <a:lnTo>
                    <a:pt x="58" y="42"/>
                  </a:lnTo>
                  <a:lnTo>
                    <a:pt x="60" y="42"/>
                  </a:lnTo>
                  <a:lnTo>
                    <a:pt x="58" y="66"/>
                  </a:lnTo>
                  <a:close/>
                </a:path>
              </a:pathLst>
            </a:custGeom>
            <a:solidFill>
              <a:srgbClr val="1F1F1F"/>
            </a:solidFill>
            <a:ln w="0">
              <a:solidFill>
                <a:srgbClr val="1F1F1F"/>
              </a:solidFill>
              <a:prstDash val="solid"/>
              <a:round/>
              <a:headEnd/>
              <a:tailEnd/>
            </a:ln>
          </p:spPr>
          <p:txBody>
            <a:bodyPr/>
            <a:lstStyle/>
            <a:p>
              <a:endParaRPr lang="en-US"/>
            </a:p>
          </p:txBody>
        </p:sp>
        <p:sp>
          <p:nvSpPr>
            <p:cNvPr id="47131" name="Freeform 27"/>
            <p:cNvSpPr>
              <a:spLocks noEditPoints="1"/>
            </p:cNvSpPr>
            <p:nvPr/>
          </p:nvSpPr>
          <p:spPr bwMode="auto">
            <a:xfrm>
              <a:off x="2178" y="1514"/>
              <a:ext cx="58" cy="66"/>
            </a:xfrm>
            <a:custGeom>
              <a:avLst/>
              <a:gdLst>
                <a:gd name="T0" fmla="*/ 58 w 58"/>
                <a:gd name="T1" fmla="*/ 30 h 66"/>
                <a:gd name="T2" fmla="*/ 20 w 58"/>
                <a:gd name="T3" fmla="*/ 30 h 66"/>
                <a:gd name="T4" fmla="*/ 22 w 58"/>
                <a:gd name="T5" fmla="*/ 38 h 66"/>
                <a:gd name="T6" fmla="*/ 24 w 58"/>
                <a:gd name="T7" fmla="*/ 44 h 66"/>
                <a:gd name="T8" fmla="*/ 28 w 58"/>
                <a:gd name="T9" fmla="*/ 50 h 66"/>
                <a:gd name="T10" fmla="*/ 32 w 58"/>
                <a:gd name="T11" fmla="*/ 54 h 66"/>
                <a:gd name="T12" fmla="*/ 40 w 58"/>
                <a:gd name="T13" fmla="*/ 54 h 66"/>
                <a:gd name="T14" fmla="*/ 44 w 58"/>
                <a:gd name="T15" fmla="*/ 54 h 66"/>
                <a:gd name="T16" fmla="*/ 48 w 58"/>
                <a:gd name="T17" fmla="*/ 52 h 66"/>
                <a:gd name="T18" fmla="*/ 52 w 58"/>
                <a:gd name="T19" fmla="*/ 50 h 66"/>
                <a:gd name="T20" fmla="*/ 56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2 w 58"/>
                <a:gd name="T37" fmla="*/ 60 h 66"/>
                <a:gd name="T38" fmla="*/ 6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38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6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2" y="38"/>
                  </a:lnTo>
                  <a:lnTo>
                    <a:pt x="24" y="44"/>
                  </a:lnTo>
                  <a:lnTo>
                    <a:pt x="28" y="50"/>
                  </a:lnTo>
                  <a:lnTo>
                    <a:pt x="32" y="54"/>
                  </a:lnTo>
                  <a:lnTo>
                    <a:pt x="40" y="54"/>
                  </a:lnTo>
                  <a:lnTo>
                    <a:pt x="44" y="54"/>
                  </a:lnTo>
                  <a:lnTo>
                    <a:pt x="48" y="52"/>
                  </a:lnTo>
                  <a:lnTo>
                    <a:pt x="52" y="50"/>
                  </a:lnTo>
                  <a:lnTo>
                    <a:pt x="56" y="44"/>
                  </a:lnTo>
                  <a:lnTo>
                    <a:pt x="58" y="46"/>
                  </a:lnTo>
                  <a:lnTo>
                    <a:pt x="52" y="56"/>
                  </a:lnTo>
                  <a:lnTo>
                    <a:pt x="46" y="62"/>
                  </a:lnTo>
                  <a:lnTo>
                    <a:pt x="38" y="66"/>
                  </a:lnTo>
                  <a:lnTo>
                    <a:pt x="30" y="66"/>
                  </a:lnTo>
                  <a:lnTo>
                    <a:pt x="22" y="66"/>
                  </a:lnTo>
                  <a:lnTo>
                    <a:pt x="16" y="64"/>
                  </a:lnTo>
                  <a:lnTo>
                    <a:pt x="12" y="60"/>
                  </a:lnTo>
                  <a:lnTo>
                    <a:pt x="6"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38" y="14"/>
                  </a:lnTo>
                  <a:lnTo>
                    <a:pt x="38" y="12"/>
                  </a:lnTo>
                  <a:lnTo>
                    <a:pt x="36" y="8"/>
                  </a:lnTo>
                  <a:lnTo>
                    <a:pt x="34" y="4"/>
                  </a:lnTo>
                  <a:lnTo>
                    <a:pt x="32" y="4"/>
                  </a:lnTo>
                  <a:lnTo>
                    <a:pt x="30" y="4"/>
                  </a:lnTo>
                  <a:lnTo>
                    <a:pt x="26"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7132" name="Freeform 28"/>
            <p:cNvSpPr>
              <a:spLocks/>
            </p:cNvSpPr>
            <p:nvPr/>
          </p:nvSpPr>
          <p:spPr bwMode="auto">
            <a:xfrm>
              <a:off x="2246" y="1514"/>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4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4 h 66"/>
                <a:gd name="T44" fmla="*/ 32 w 56"/>
                <a:gd name="T45" fmla="*/ 14 h 66"/>
                <a:gd name="T46" fmla="*/ 30 w 56"/>
                <a:gd name="T47" fmla="*/ 16 h 66"/>
                <a:gd name="T48" fmla="*/ 28 w 56"/>
                <a:gd name="T49" fmla="*/ 20 h 66"/>
                <a:gd name="T50" fmla="*/ 26 w 56"/>
                <a:gd name="T51" fmla="*/ 28 h 66"/>
                <a:gd name="T52" fmla="*/ 26 w 56"/>
                <a:gd name="T53" fmla="*/ 36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2 h 66"/>
                <a:gd name="T66" fmla="*/ 28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6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4" y="18"/>
                  </a:lnTo>
                  <a:lnTo>
                    <a:pt x="40" y="16"/>
                  </a:lnTo>
                  <a:lnTo>
                    <a:pt x="38" y="14"/>
                  </a:lnTo>
                  <a:lnTo>
                    <a:pt x="38" y="14"/>
                  </a:lnTo>
                  <a:lnTo>
                    <a:pt x="36" y="12"/>
                  </a:lnTo>
                  <a:lnTo>
                    <a:pt x="36" y="12"/>
                  </a:lnTo>
                  <a:lnTo>
                    <a:pt x="34" y="14"/>
                  </a:lnTo>
                  <a:lnTo>
                    <a:pt x="32" y="14"/>
                  </a:lnTo>
                  <a:lnTo>
                    <a:pt x="30" y="16"/>
                  </a:lnTo>
                  <a:lnTo>
                    <a:pt x="28" y="20"/>
                  </a:lnTo>
                  <a:lnTo>
                    <a:pt x="26" y="28"/>
                  </a:lnTo>
                  <a:lnTo>
                    <a:pt x="26" y="36"/>
                  </a:lnTo>
                  <a:lnTo>
                    <a:pt x="26" y="50"/>
                  </a:lnTo>
                  <a:lnTo>
                    <a:pt x="26" y="54"/>
                  </a:lnTo>
                  <a:lnTo>
                    <a:pt x="26" y="56"/>
                  </a:lnTo>
                  <a:lnTo>
                    <a:pt x="26" y="58"/>
                  </a:lnTo>
                  <a:lnTo>
                    <a:pt x="26" y="60"/>
                  </a:lnTo>
                  <a:lnTo>
                    <a:pt x="28" y="62"/>
                  </a:lnTo>
                  <a:lnTo>
                    <a:pt x="28"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33" name="Freeform 29"/>
            <p:cNvSpPr>
              <a:spLocks/>
            </p:cNvSpPr>
            <p:nvPr/>
          </p:nvSpPr>
          <p:spPr bwMode="auto">
            <a:xfrm>
              <a:off x="2422" y="1696"/>
              <a:ext cx="130" cy="96"/>
            </a:xfrm>
            <a:custGeom>
              <a:avLst/>
              <a:gdLst>
                <a:gd name="T0" fmla="*/ 64 w 130"/>
                <a:gd name="T1" fmla="*/ 62 h 96"/>
                <a:gd name="T2" fmla="*/ 92 w 130"/>
                <a:gd name="T3" fmla="*/ 0 h 96"/>
                <a:gd name="T4" fmla="*/ 130 w 130"/>
                <a:gd name="T5" fmla="*/ 0 h 96"/>
                <a:gd name="T6" fmla="*/ 130 w 130"/>
                <a:gd name="T7" fmla="*/ 2 h 96"/>
                <a:gd name="T8" fmla="*/ 128 w 130"/>
                <a:gd name="T9" fmla="*/ 2 h 96"/>
                <a:gd name="T10" fmla="*/ 124 w 130"/>
                <a:gd name="T11" fmla="*/ 2 h 96"/>
                <a:gd name="T12" fmla="*/ 120 w 130"/>
                <a:gd name="T13" fmla="*/ 4 h 96"/>
                <a:gd name="T14" fmla="*/ 118 w 130"/>
                <a:gd name="T15" fmla="*/ 4 h 96"/>
                <a:gd name="T16" fmla="*/ 118 w 130"/>
                <a:gd name="T17" fmla="*/ 6 h 96"/>
                <a:gd name="T18" fmla="*/ 118 w 130"/>
                <a:gd name="T19" fmla="*/ 10 h 96"/>
                <a:gd name="T20" fmla="*/ 116 w 130"/>
                <a:gd name="T21" fmla="*/ 16 h 96"/>
                <a:gd name="T22" fmla="*/ 116 w 130"/>
                <a:gd name="T23" fmla="*/ 78 h 96"/>
                <a:gd name="T24" fmla="*/ 118 w 130"/>
                <a:gd name="T25" fmla="*/ 84 h 96"/>
                <a:gd name="T26" fmla="*/ 118 w 130"/>
                <a:gd name="T27" fmla="*/ 88 h 96"/>
                <a:gd name="T28" fmla="*/ 118 w 130"/>
                <a:gd name="T29" fmla="*/ 90 h 96"/>
                <a:gd name="T30" fmla="*/ 120 w 130"/>
                <a:gd name="T31" fmla="*/ 90 h 96"/>
                <a:gd name="T32" fmla="*/ 124 w 130"/>
                <a:gd name="T33" fmla="*/ 92 h 96"/>
                <a:gd name="T34" fmla="*/ 128 w 130"/>
                <a:gd name="T35" fmla="*/ 92 h 96"/>
                <a:gd name="T36" fmla="*/ 130 w 130"/>
                <a:gd name="T37" fmla="*/ 92 h 96"/>
                <a:gd name="T38" fmla="*/ 130 w 130"/>
                <a:gd name="T39" fmla="*/ 96 h 96"/>
                <a:gd name="T40" fmla="*/ 80 w 130"/>
                <a:gd name="T41" fmla="*/ 96 h 96"/>
                <a:gd name="T42" fmla="*/ 80 w 130"/>
                <a:gd name="T43" fmla="*/ 92 h 96"/>
                <a:gd name="T44" fmla="*/ 84 w 130"/>
                <a:gd name="T45" fmla="*/ 92 h 96"/>
                <a:gd name="T46" fmla="*/ 88 w 130"/>
                <a:gd name="T47" fmla="*/ 92 h 96"/>
                <a:gd name="T48" fmla="*/ 90 w 130"/>
                <a:gd name="T49" fmla="*/ 90 h 96"/>
                <a:gd name="T50" fmla="*/ 92 w 130"/>
                <a:gd name="T51" fmla="*/ 90 h 96"/>
                <a:gd name="T52" fmla="*/ 94 w 130"/>
                <a:gd name="T53" fmla="*/ 88 h 96"/>
                <a:gd name="T54" fmla="*/ 94 w 130"/>
                <a:gd name="T55" fmla="*/ 84 h 96"/>
                <a:gd name="T56" fmla="*/ 94 w 130"/>
                <a:gd name="T57" fmla="*/ 78 h 96"/>
                <a:gd name="T58" fmla="*/ 94 w 130"/>
                <a:gd name="T59" fmla="*/ 8 h 96"/>
                <a:gd name="T60" fmla="*/ 58 w 130"/>
                <a:gd name="T61" fmla="*/ 96 h 96"/>
                <a:gd name="T62" fmla="*/ 56 w 130"/>
                <a:gd name="T63" fmla="*/ 96 h 96"/>
                <a:gd name="T64" fmla="*/ 20 w 130"/>
                <a:gd name="T65" fmla="*/ 8 h 96"/>
                <a:gd name="T66" fmla="*/ 20 w 130"/>
                <a:gd name="T67" fmla="*/ 76 h 96"/>
                <a:gd name="T68" fmla="*/ 20 w 130"/>
                <a:gd name="T69" fmla="*/ 82 h 96"/>
                <a:gd name="T70" fmla="*/ 20 w 130"/>
                <a:gd name="T71" fmla="*/ 84 h 96"/>
                <a:gd name="T72" fmla="*/ 22 w 130"/>
                <a:gd name="T73" fmla="*/ 88 h 96"/>
                <a:gd name="T74" fmla="*/ 24 w 130"/>
                <a:gd name="T75" fmla="*/ 90 h 96"/>
                <a:gd name="T76" fmla="*/ 28 w 130"/>
                <a:gd name="T77" fmla="*/ 92 h 96"/>
                <a:gd name="T78" fmla="*/ 32 w 130"/>
                <a:gd name="T79" fmla="*/ 92 h 96"/>
                <a:gd name="T80" fmla="*/ 32 w 130"/>
                <a:gd name="T81" fmla="*/ 96 h 96"/>
                <a:gd name="T82" fmla="*/ 0 w 130"/>
                <a:gd name="T83" fmla="*/ 96 h 96"/>
                <a:gd name="T84" fmla="*/ 0 w 130"/>
                <a:gd name="T85" fmla="*/ 92 h 96"/>
                <a:gd name="T86" fmla="*/ 0 w 130"/>
                <a:gd name="T87" fmla="*/ 92 h 96"/>
                <a:gd name="T88" fmla="*/ 4 w 130"/>
                <a:gd name="T89" fmla="*/ 92 h 96"/>
                <a:gd name="T90" fmla="*/ 6 w 130"/>
                <a:gd name="T91" fmla="*/ 92 h 96"/>
                <a:gd name="T92" fmla="*/ 10 w 130"/>
                <a:gd name="T93" fmla="*/ 90 h 96"/>
                <a:gd name="T94" fmla="*/ 12 w 130"/>
                <a:gd name="T95" fmla="*/ 88 h 96"/>
                <a:gd name="T96" fmla="*/ 12 w 130"/>
                <a:gd name="T97" fmla="*/ 86 h 96"/>
                <a:gd name="T98" fmla="*/ 14 w 130"/>
                <a:gd name="T99" fmla="*/ 82 h 96"/>
                <a:gd name="T100" fmla="*/ 14 w 130"/>
                <a:gd name="T101" fmla="*/ 80 h 96"/>
                <a:gd name="T102" fmla="*/ 14 w 130"/>
                <a:gd name="T103" fmla="*/ 76 h 96"/>
                <a:gd name="T104" fmla="*/ 14 w 130"/>
                <a:gd name="T105" fmla="*/ 16 h 96"/>
                <a:gd name="T106" fmla="*/ 14 w 130"/>
                <a:gd name="T107" fmla="*/ 10 h 96"/>
                <a:gd name="T108" fmla="*/ 12 w 130"/>
                <a:gd name="T109" fmla="*/ 6 h 96"/>
                <a:gd name="T110" fmla="*/ 12 w 130"/>
                <a:gd name="T111" fmla="*/ 4 h 96"/>
                <a:gd name="T112" fmla="*/ 10 w 130"/>
                <a:gd name="T113" fmla="*/ 4 h 96"/>
                <a:gd name="T114" fmla="*/ 6 w 130"/>
                <a:gd name="T115" fmla="*/ 2 h 96"/>
                <a:gd name="T116" fmla="*/ 2 w 130"/>
                <a:gd name="T117" fmla="*/ 2 h 96"/>
                <a:gd name="T118" fmla="*/ 0 w 130"/>
                <a:gd name="T119" fmla="*/ 2 h 96"/>
                <a:gd name="T120" fmla="*/ 0 w 130"/>
                <a:gd name="T121" fmla="*/ 0 h 96"/>
                <a:gd name="T122" fmla="*/ 38 w 130"/>
                <a:gd name="T123" fmla="*/ 0 h 96"/>
                <a:gd name="T124" fmla="*/ 64 w 130"/>
                <a:gd name="T125" fmla="*/ 6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96">
                  <a:moveTo>
                    <a:pt x="64" y="62"/>
                  </a:moveTo>
                  <a:lnTo>
                    <a:pt x="92" y="0"/>
                  </a:lnTo>
                  <a:lnTo>
                    <a:pt x="130" y="0"/>
                  </a:lnTo>
                  <a:lnTo>
                    <a:pt x="130" y="2"/>
                  </a:lnTo>
                  <a:lnTo>
                    <a:pt x="128" y="2"/>
                  </a:lnTo>
                  <a:lnTo>
                    <a:pt x="124" y="2"/>
                  </a:lnTo>
                  <a:lnTo>
                    <a:pt x="120" y="4"/>
                  </a:lnTo>
                  <a:lnTo>
                    <a:pt x="118" y="4"/>
                  </a:lnTo>
                  <a:lnTo>
                    <a:pt x="118" y="6"/>
                  </a:lnTo>
                  <a:lnTo>
                    <a:pt x="118" y="10"/>
                  </a:lnTo>
                  <a:lnTo>
                    <a:pt x="116" y="16"/>
                  </a:lnTo>
                  <a:lnTo>
                    <a:pt x="116" y="78"/>
                  </a:lnTo>
                  <a:lnTo>
                    <a:pt x="118" y="84"/>
                  </a:lnTo>
                  <a:lnTo>
                    <a:pt x="118" y="88"/>
                  </a:lnTo>
                  <a:lnTo>
                    <a:pt x="118" y="90"/>
                  </a:lnTo>
                  <a:lnTo>
                    <a:pt x="120" y="90"/>
                  </a:lnTo>
                  <a:lnTo>
                    <a:pt x="124" y="92"/>
                  </a:lnTo>
                  <a:lnTo>
                    <a:pt x="128" y="92"/>
                  </a:lnTo>
                  <a:lnTo>
                    <a:pt x="130" y="92"/>
                  </a:lnTo>
                  <a:lnTo>
                    <a:pt x="130" y="96"/>
                  </a:lnTo>
                  <a:lnTo>
                    <a:pt x="80" y="96"/>
                  </a:lnTo>
                  <a:lnTo>
                    <a:pt x="80" y="92"/>
                  </a:lnTo>
                  <a:lnTo>
                    <a:pt x="84" y="92"/>
                  </a:lnTo>
                  <a:lnTo>
                    <a:pt x="88" y="92"/>
                  </a:lnTo>
                  <a:lnTo>
                    <a:pt x="90" y="90"/>
                  </a:lnTo>
                  <a:lnTo>
                    <a:pt x="92" y="90"/>
                  </a:lnTo>
                  <a:lnTo>
                    <a:pt x="94" y="88"/>
                  </a:lnTo>
                  <a:lnTo>
                    <a:pt x="94" y="84"/>
                  </a:lnTo>
                  <a:lnTo>
                    <a:pt x="94" y="78"/>
                  </a:lnTo>
                  <a:lnTo>
                    <a:pt x="94" y="8"/>
                  </a:lnTo>
                  <a:lnTo>
                    <a:pt x="58" y="96"/>
                  </a:lnTo>
                  <a:lnTo>
                    <a:pt x="56" y="96"/>
                  </a:lnTo>
                  <a:lnTo>
                    <a:pt x="20" y="8"/>
                  </a:lnTo>
                  <a:lnTo>
                    <a:pt x="20" y="76"/>
                  </a:lnTo>
                  <a:lnTo>
                    <a:pt x="20" y="82"/>
                  </a:lnTo>
                  <a:lnTo>
                    <a:pt x="20" y="84"/>
                  </a:lnTo>
                  <a:lnTo>
                    <a:pt x="22" y="88"/>
                  </a:lnTo>
                  <a:lnTo>
                    <a:pt x="24" y="90"/>
                  </a:lnTo>
                  <a:lnTo>
                    <a:pt x="28" y="92"/>
                  </a:lnTo>
                  <a:lnTo>
                    <a:pt x="32" y="92"/>
                  </a:lnTo>
                  <a:lnTo>
                    <a:pt x="32" y="96"/>
                  </a:lnTo>
                  <a:lnTo>
                    <a:pt x="0" y="96"/>
                  </a:lnTo>
                  <a:lnTo>
                    <a:pt x="0" y="92"/>
                  </a:lnTo>
                  <a:lnTo>
                    <a:pt x="0" y="92"/>
                  </a:lnTo>
                  <a:lnTo>
                    <a:pt x="4" y="92"/>
                  </a:lnTo>
                  <a:lnTo>
                    <a:pt x="6" y="92"/>
                  </a:lnTo>
                  <a:lnTo>
                    <a:pt x="10" y="90"/>
                  </a:lnTo>
                  <a:lnTo>
                    <a:pt x="12" y="88"/>
                  </a:lnTo>
                  <a:lnTo>
                    <a:pt x="12" y="86"/>
                  </a:lnTo>
                  <a:lnTo>
                    <a:pt x="14" y="82"/>
                  </a:lnTo>
                  <a:lnTo>
                    <a:pt x="14" y="80"/>
                  </a:lnTo>
                  <a:lnTo>
                    <a:pt x="14" y="76"/>
                  </a:lnTo>
                  <a:lnTo>
                    <a:pt x="14" y="16"/>
                  </a:lnTo>
                  <a:lnTo>
                    <a:pt x="14" y="10"/>
                  </a:lnTo>
                  <a:lnTo>
                    <a:pt x="12" y="6"/>
                  </a:lnTo>
                  <a:lnTo>
                    <a:pt x="12" y="4"/>
                  </a:lnTo>
                  <a:lnTo>
                    <a:pt x="10" y="4"/>
                  </a:lnTo>
                  <a:lnTo>
                    <a:pt x="6" y="2"/>
                  </a:lnTo>
                  <a:lnTo>
                    <a:pt x="2" y="2"/>
                  </a:lnTo>
                  <a:lnTo>
                    <a:pt x="0" y="2"/>
                  </a:lnTo>
                  <a:lnTo>
                    <a:pt x="0" y="0"/>
                  </a:lnTo>
                  <a:lnTo>
                    <a:pt x="38" y="0"/>
                  </a:lnTo>
                  <a:lnTo>
                    <a:pt x="64" y="62"/>
                  </a:lnTo>
                  <a:close/>
                </a:path>
              </a:pathLst>
            </a:custGeom>
            <a:solidFill>
              <a:srgbClr val="1F1F1F"/>
            </a:solidFill>
            <a:ln w="0">
              <a:solidFill>
                <a:srgbClr val="1F1F1F"/>
              </a:solidFill>
              <a:prstDash val="solid"/>
              <a:round/>
              <a:headEnd/>
              <a:tailEnd/>
            </a:ln>
          </p:spPr>
          <p:txBody>
            <a:bodyPr/>
            <a:lstStyle/>
            <a:p>
              <a:endParaRPr lang="en-US"/>
            </a:p>
          </p:txBody>
        </p:sp>
        <p:sp>
          <p:nvSpPr>
            <p:cNvPr id="47134" name="Freeform 30"/>
            <p:cNvSpPr>
              <a:spLocks noEditPoints="1"/>
            </p:cNvSpPr>
            <p:nvPr/>
          </p:nvSpPr>
          <p:spPr bwMode="auto">
            <a:xfrm>
              <a:off x="2562" y="1694"/>
              <a:ext cx="30" cy="98"/>
            </a:xfrm>
            <a:custGeom>
              <a:avLst/>
              <a:gdLst>
                <a:gd name="T0" fmla="*/ 16 w 30"/>
                <a:gd name="T1" fmla="*/ 0 h 98"/>
                <a:gd name="T2" fmla="*/ 18 w 30"/>
                <a:gd name="T3" fmla="*/ 0 h 98"/>
                <a:gd name="T4" fmla="*/ 22 w 30"/>
                <a:gd name="T5" fmla="*/ 2 h 98"/>
                <a:gd name="T6" fmla="*/ 24 w 30"/>
                <a:gd name="T7" fmla="*/ 6 h 98"/>
                <a:gd name="T8" fmla="*/ 24 w 30"/>
                <a:gd name="T9" fmla="*/ 10 h 98"/>
                <a:gd name="T10" fmla="*/ 24 w 30"/>
                <a:gd name="T11" fmla="*/ 14 h 98"/>
                <a:gd name="T12" fmla="*/ 22 w 30"/>
                <a:gd name="T13" fmla="*/ 16 h 98"/>
                <a:gd name="T14" fmla="*/ 18 w 30"/>
                <a:gd name="T15" fmla="*/ 18 h 98"/>
                <a:gd name="T16" fmla="*/ 16 w 30"/>
                <a:gd name="T17" fmla="*/ 20 h 98"/>
                <a:gd name="T18" fmla="*/ 12 w 30"/>
                <a:gd name="T19" fmla="*/ 18 h 98"/>
                <a:gd name="T20" fmla="*/ 8 w 30"/>
                <a:gd name="T21" fmla="*/ 16 h 98"/>
                <a:gd name="T22" fmla="*/ 6 w 30"/>
                <a:gd name="T23" fmla="*/ 14 h 98"/>
                <a:gd name="T24" fmla="*/ 6 w 30"/>
                <a:gd name="T25" fmla="*/ 10 h 98"/>
                <a:gd name="T26" fmla="*/ 6 w 30"/>
                <a:gd name="T27" fmla="*/ 6 h 98"/>
                <a:gd name="T28" fmla="*/ 8 w 30"/>
                <a:gd name="T29" fmla="*/ 2 h 98"/>
                <a:gd name="T30" fmla="*/ 12 w 30"/>
                <a:gd name="T31" fmla="*/ 0 h 98"/>
                <a:gd name="T32" fmla="*/ 16 w 30"/>
                <a:gd name="T33" fmla="*/ 0 h 98"/>
                <a:gd name="T34" fmla="*/ 24 w 30"/>
                <a:gd name="T35" fmla="*/ 32 h 98"/>
                <a:gd name="T36" fmla="*/ 24 w 30"/>
                <a:gd name="T37" fmla="*/ 82 h 98"/>
                <a:gd name="T38" fmla="*/ 26 w 30"/>
                <a:gd name="T39" fmla="*/ 88 h 98"/>
                <a:gd name="T40" fmla="*/ 26 w 30"/>
                <a:gd name="T41" fmla="*/ 92 h 98"/>
                <a:gd name="T42" fmla="*/ 28 w 30"/>
                <a:gd name="T43" fmla="*/ 94 h 98"/>
                <a:gd name="T44" fmla="*/ 30 w 30"/>
                <a:gd name="T45" fmla="*/ 94 h 98"/>
                <a:gd name="T46" fmla="*/ 30 w 30"/>
                <a:gd name="T47" fmla="*/ 98 h 98"/>
                <a:gd name="T48" fmla="*/ 0 w 30"/>
                <a:gd name="T49" fmla="*/ 98 h 98"/>
                <a:gd name="T50" fmla="*/ 0 w 30"/>
                <a:gd name="T51" fmla="*/ 94 h 98"/>
                <a:gd name="T52" fmla="*/ 2 w 30"/>
                <a:gd name="T53" fmla="*/ 94 h 98"/>
                <a:gd name="T54" fmla="*/ 4 w 30"/>
                <a:gd name="T55" fmla="*/ 92 h 98"/>
                <a:gd name="T56" fmla="*/ 6 w 30"/>
                <a:gd name="T57" fmla="*/ 88 h 98"/>
                <a:gd name="T58" fmla="*/ 6 w 30"/>
                <a:gd name="T59" fmla="*/ 82 h 98"/>
                <a:gd name="T60" fmla="*/ 6 w 30"/>
                <a:gd name="T61" fmla="*/ 48 h 98"/>
                <a:gd name="T62" fmla="*/ 6 w 30"/>
                <a:gd name="T63" fmla="*/ 42 h 98"/>
                <a:gd name="T64" fmla="*/ 4 w 30"/>
                <a:gd name="T65" fmla="*/ 38 h 98"/>
                <a:gd name="T66" fmla="*/ 2 w 30"/>
                <a:gd name="T67" fmla="*/ 36 h 98"/>
                <a:gd name="T68" fmla="*/ 0 w 30"/>
                <a:gd name="T69" fmla="*/ 36 h 98"/>
                <a:gd name="T70" fmla="*/ 0 w 30"/>
                <a:gd name="T71" fmla="*/ 32 h 98"/>
                <a:gd name="T72" fmla="*/ 24 w 30"/>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 h="98">
                  <a:moveTo>
                    <a:pt x="16" y="0"/>
                  </a:moveTo>
                  <a:lnTo>
                    <a:pt x="18" y="0"/>
                  </a:lnTo>
                  <a:lnTo>
                    <a:pt x="22" y="2"/>
                  </a:lnTo>
                  <a:lnTo>
                    <a:pt x="24" y="6"/>
                  </a:lnTo>
                  <a:lnTo>
                    <a:pt x="24" y="10"/>
                  </a:lnTo>
                  <a:lnTo>
                    <a:pt x="24" y="14"/>
                  </a:lnTo>
                  <a:lnTo>
                    <a:pt x="22" y="16"/>
                  </a:lnTo>
                  <a:lnTo>
                    <a:pt x="18" y="18"/>
                  </a:lnTo>
                  <a:lnTo>
                    <a:pt x="16" y="20"/>
                  </a:lnTo>
                  <a:lnTo>
                    <a:pt x="12" y="18"/>
                  </a:lnTo>
                  <a:lnTo>
                    <a:pt x="8" y="16"/>
                  </a:lnTo>
                  <a:lnTo>
                    <a:pt x="6" y="14"/>
                  </a:lnTo>
                  <a:lnTo>
                    <a:pt x="6" y="10"/>
                  </a:lnTo>
                  <a:lnTo>
                    <a:pt x="6" y="6"/>
                  </a:lnTo>
                  <a:lnTo>
                    <a:pt x="8" y="2"/>
                  </a:lnTo>
                  <a:lnTo>
                    <a:pt x="12" y="0"/>
                  </a:lnTo>
                  <a:lnTo>
                    <a:pt x="16" y="0"/>
                  </a:lnTo>
                  <a:close/>
                  <a:moveTo>
                    <a:pt x="24" y="32"/>
                  </a:moveTo>
                  <a:lnTo>
                    <a:pt x="24" y="82"/>
                  </a:lnTo>
                  <a:lnTo>
                    <a:pt x="26" y="88"/>
                  </a:lnTo>
                  <a:lnTo>
                    <a:pt x="26" y="92"/>
                  </a:lnTo>
                  <a:lnTo>
                    <a:pt x="28" y="94"/>
                  </a:lnTo>
                  <a:lnTo>
                    <a:pt x="30" y="94"/>
                  </a:lnTo>
                  <a:lnTo>
                    <a:pt x="30" y="98"/>
                  </a:lnTo>
                  <a:lnTo>
                    <a:pt x="0" y="98"/>
                  </a:lnTo>
                  <a:lnTo>
                    <a:pt x="0" y="94"/>
                  </a:lnTo>
                  <a:lnTo>
                    <a:pt x="2" y="94"/>
                  </a:lnTo>
                  <a:lnTo>
                    <a:pt x="4" y="92"/>
                  </a:lnTo>
                  <a:lnTo>
                    <a:pt x="6" y="88"/>
                  </a:lnTo>
                  <a:lnTo>
                    <a:pt x="6" y="82"/>
                  </a:lnTo>
                  <a:lnTo>
                    <a:pt x="6" y="48"/>
                  </a:lnTo>
                  <a:lnTo>
                    <a:pt x="6" y="42"/>
                  </a:lnTo>
                  <a:lnTo>
                    <a:pt x="4" y="38"/>
                  </a:lnTo>
                  <a:lnTo>
                    <a:pt x="2" y="36"/>
                  </a:lnTo>
                  <a:lnTo>
                    <a:pt x="0" y="36"/>
                  </a:lnTo>
                  <a:lnTo>
                    <a:pt x="0" y="32"/>
                  </a:lnTo>
                  <a:lnTo>
                    <a:pt x="24" y="32"/>
                  </a:lnTo>
                  <a:close/>
                </a:path>
              </a:pathLst>
            </a:custGeom>
            <a:solidFill>
              <a:srgbClr val="1F1F1F"/>
            </a:solidFill>
            <a:ln w="0">
              <a:solidFill>
                <a:srgbClr val="1F1F1F"/>
              </a:solidFill>
              <a:prstDash val="solid"/>
              <a:round/>
              <a:headEnd/>
              <a:tailEnd/>
            </a:ln>
          </p:spPr>
          <p:txBody>
            <a:bodyPr/>
            <a:lstStyle/>
            <a:p>
              <a:endParaRPr lang="en-US"/>
            </a:p>
          </p:txBody>
        </p:sp>
        <p:sp>
          <p:nvSpPr>
            <p:cNvPr id="47135" name="Freeform 31"/>
            <p:cNvSpPr>
              <a:spLocks/>
            </p:cNvSpPr>
            <p:nvPr/>
          </p:nvSpPr>
          <p:spPr bwMode="auto">
            <a:xfrm>
              <a:off x="2600" y="1726"/>
              <a:ext cx="58" cy="66"/>
            </a:xfrm>
            <a:custGeom>
              <a:avLst/>
              <a:gdLst>
                <a:gd name="T0" fmla="*/ 56 w 58"/>
                <a:gd name="T1" fmla="*/ 48 h 66"/>
                <a:gd name="T2" fmla="*/ 58 w 58"/>
                <a:gd name="T3" fmla="*/ 50 h 66"/>
                <a:gd name="T4" fmla="*/ 52 w 58"/>
                <a:gd name="T5" fmla="*/ 56 h 66"/>
                <a:gd name="T6" fmla="*/ 46 w 58"/>
                <a:gd name="T7" fmla="*/ 62 h 66"/>
                <a:gd name="T8" fmla="*/ 38 w 58"/>
                <a:gd name="T9" fmla="*/ 66 h 66"/>
                <a:gd name="T10" fmla="*/ 30 w 58"/>
                <a:gd name="T11" fmla="*/ 66 h 66"/>
                <a:gd name="T12" fmla="*/ 22 w 58"/>
                <a:gd name="T13" fmla="*/ 66 h 66"/>
                <a:gd name="T14" fmla="*/ 14 w 58"/>
                <a:gd name="T15" fmla="*/ 62 h 66"/>
                <a:gd name="T16" fmla="*/ 8 w 58"/>
                <a:gd name="T17" fmla="*/ 56 h 66"/>
                <a:gd name="T18" fmla="*/ 4 w 58"/>
                <a:gd name="T19" fmla="*/ 50 h 66"/>
                <a:gd name="T20" fmla="*/ 2 w 58"/>
                <a:gd name="T21" fmla="*/ 42 h 66"/>
                <a:gd name="T22" fmla="*/ 0 w 58"/>
                <a:gd name="T23" fmla="*/ 34 h 66"/>
                <a:gd name="T24" fmla="*/ 2 w 58"/>
                <a:gd name="T25" fmla="*/ 26 h 66"/>
                <a:gd name="T26" fmla="*/ 4 w 58"/>
                <a:gd name="T27" fmla="*/ 18 h 66"/>
                <a:gd name="T28" fmla="*/ 8 w 58"/>
                <a:gd name="T29" fmla="*/ 10 h 66"/>
                <a:gd name="T30" fmla="*/ 12 w 58"/>
                <a:gd name="T31" fmla="*/ 6 h 66"/>
                <a:gd name="T32" fmla="*/ 18 w 58"/>
                <a:gd name="T33" fmla="*/ 2 h 66"/>
                <a:gd name="T34" fmla="*/ 26 w 58"/>
                <a:gd name="T35" fmla="*/ 0 h 66"/>
                <a:gd name="T36" fmla="*/ 32 w 58"/>
                <a:gd name="T37" fmla="*/ 0 h 66"/>
                <a:gd name="T38" fmla="*/ 40 w 58"/>
                <a:gd name="T39" fmla="*/ 0 h 66"/>
                <a:gd name="T40" fmla="*/ 44 w 58"/>
                <a:gd name="T41" fmla="*/ 2 h 66"/>
                <a:gd name="T42" fmla="*/ 50 w 58"/>
                <a:gd name="T43" fmla="*/ 4 h 66"/>
                <a:gd name="T44" fmla="*/ 54 w 58"/>
                <a:gd name="T45" fmla="*/ 10 h 66"/>
                <a:gd name="T46" fmla="*/ 56 w 58"/>
                <a:gd name="T47" fmla="*/ 16 h 66"/>
                <a:gd name="T48" fmla="*/ 56 w 58"/>
                <a:gd name="T49" fmla="*/ 20 h 66"/>
                <a:gd name="T50" fmla="*/ 54 w 58"/>
                <a:gd name="T51" fmla="*/ 22 h 66"/>
                <a:gd name="T52" fmla="*/ 50 w 58"/>
                <a:gd name="T53" fmla="*/ 24 h 66"/>
                <a:gd name="T54" fmla="*/ 46 w 58"/>
                <a:gd name="T55" fmla="*/ 24 h 66"/>
                <a:gd name="T56" fmla="*/ 42 w 58"/>
                <a:gd name="T57" fmla="*/ 24 h 66"/>
                <a:gd name="T58" fmla="*/ 40 w 58"/>
                <a:gd name="T59" fmla="*/ 22 h 66"/>
                <a:gd name="T60" fmla="*/ 36 w 58"/>
                <a:gd name="T61" fmla="*/ 18 h 66"/>
                <a:gd name="T62" fmla="*/ 36 w 58"/>
                <a:gd name="T63" fmla="*/ 12 h 66"/>
                <a:gd name="T64" fmla="*/ 36 w 58"/>
                <a:gd name="T65" fmla="*/ 8 h 66"/>
                <a:gd name="T66" fmla="*/ 34 w 58"/>
                <a:gd name="T67" fmla="*/ 6 h 66"/>
                <a:gd name="T68" fmla="*/ 32 w 58"/>
                <a:gd name="T69" fmla="*/ 4 h 66"/>
                <a:gd name="T70" fmla="*/ 30 w 58"/>
                <a:gd name="T71" fmla="*/ 4 h 66"/>
                <a:gd name="T72" fmla="*/ 26 w 58"/>
                <a:gd name="T73" fmla="*/ 4 h 66"/>
                <a:gd name="T74" fmla="*/ 24 w 58"/>
                <a:gd name="T75" fmla="*/ 6 h 66"/>
                <a:gd name="T76" fmla="*/ 22 w 58"/>
                <a:gd name="T77" fmla="*/ 12 h 66"/>
                <a:gd name="T78" fmla="*/ 20 w 58"/>
                <a:gd name="T79" fmla="*/ 16 h 66"/>
                <a:gd name="T80" fmla="*/ 20 w 58"/>
                <a:gd name="T81" fmla="*/ 22 h 66"/>
                <a:gd name="T82" fmla="*/ 20 w 58"/>
                <a:gd name="T83" fmla="*/ 32 h 66"/>
                <a:gd name="T84" fmla="*/ 22 w 58"/>
                <a:gd name="T85" fmla="*/ 40 h 66"/>
                <a:gd name="T86" fmla="*/ 26 w 58"/>
                <a:gd name="T87" fmla="*/ 46 h 66"/>
                <a:gd name="T88" fmla="*/ 32 w 58"/>
                <a:gd name="T89" fmla="*/ 52 h 66"/>
                <a:gd name="T90" fmla="*/ 36 w 58"/>
                <a:gd name="T91" fmla="*/ 54 h 66"/>
                <a:gd name="T92" fmla="*/ 40 w 58"/>
                <a:gd name="T93" fmla="*/ 54 h 66"/>
                <a:gd name="T94" fmla="*/ 44 w 58"/>
                <a:gd name="T95" fmla="*/ 54 h 66"/>
                <a:gd name="T96" fmla="*/ 48 w 58"/>
                <a:gd name="T97" fmla="*/ 54 h 66"/>
                <a:gd name="T98" fmla="*/ 50 w 58"/>
                <a:gd name="T99" fmla="*/ 50 h 66"/>
                <a:gd name="T100" fmla="*/ 56 w 58"/>
                <a:gd name="T101"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8" h="66">
                  <a:moveTo>
                    <a:pt x="56" y="48"/>
                  </a:moveTo>
                  <a:lnTo>
                    <a:pt x="58" y="50"/>
                  </a:lnTo>
                  <a:lnTo>
                    <a:pt x="52" y="56"/>
                  </a:lnTo>
                  <a:lnTo>
                    <a:pt x="46" y="62"/>
                  </a:lnTo>
                  <a:lnTo>
                    <a:pt x="38" y="66"/>
                  </a:lnTo>
                  <a:lnTo>
                    <a:pt x="30" y="66"/>
                  </a:lnTo>
                  <a:lnTo>
                    <a:pt x="22" y="66"/>
                  </a:lnTo>
                  <a:lnTo>
                    <a:pt x="14" y="62"/>
                  </a:lnTo>
                  <a:lnTo>
                    <a:pt x="8" y="56"/>
                  </a:lnTo>
                  <a:lnTo>
                    <a:pt x="4" y="50"/>
                  </a:lnTo>
                  <a:lnTo>
                    <a:pt x="2" y="42"/>
                  </a:lnTo>
                  <a:lnTo>
                    <a:pt x="0" y="34"/>
                  </a:lnTo>
                  <a:lnTo>
                    <a:pt x="2" y="26"/>
                  </a:lnTo>
                  <a:lnTo>
                    <a:pt x="4" y="18"/>
                  </a:lnTo>
                  <a:lnTo>
                    <a:pt x="8" y="10"/>
                  </a:lnTo>
                  <a:lnTo>
                    <a:pt x="12" y="6"/>
                  </a:lnTo>
                  <a:lnTo>
                    <a:pt x="18" y="2"/>
                  </a:lnTo>
                  <a:lnTo>
                    <a:pt x="26" y="0"/>
                  </a:lnTo>
                  <a:lnTo>
                    <a:pt x="32" y="0"/>
                  </a:lnTo>
                  <a:lnTo>
                    <a:pt x="40" y="0"/>
                  </a:lnTo>
                  <a:lnTo>
                    <a:pt x="44" y="2"/>
                  </a:lnTo>
                  <a:lnTo>
                    <a:pt x="50" y="4"/>
                  </a:lnTo>
                  <a:lnTo>
                    <a:pt x="54" y="10"/>
                  </a:lnTo>
                  <a:lnTo>
                    <a:pt x="56" y="16"/>
                  </a:lnTo>
                  <a:lnTo>
                    <a:pt x="56" y="20"/>
                  </a:lnTo>
                  <a:lnTo>
                    <a:pt x="54" y="22"/>
                  </a:lnTo>
                  <a:lnTo>
                    <a:pt x="50" y="24"/>
                  </a:lnTo>
                  <a:lnTo>
                    <a:pt x="46" y="24"/>
                  </a:lnTo>
                  <a:lnTo>
                    <a:pt x="42" y="24"/>
                  </a:lnTo>
                  <a:lnTo>
                    <a:pt x="40" y="22"/>
                  </a:lnTo>
                  <a:lnTo>
                    <a:pt x="36" y="18"/>
                  </a:lnTo>
                  <a:lnTo>
                    <a:pt x="36" y="12"/>
                  </a:lnTo>
                  <a:lnTo>
                    <a:pt x="36" y="8"/>
                  </a:lnTo>
                  <a:lnTo>
                    <a:pt x="34" y="6"/>
                  </a:lnTo>
                  <a:lnTo>
                    <a:pt x="32" y="4"/>
                  </a:lnTo>
                  <a:lnTo>
                    <a:pt x="30" y="4"/>
                  </a:lnTo>
                  <a:lnTo>
                    <a:pt x="26" y="4"/>
                  </a:lnTo>
                  <a:lnTo>
                    <a:pt x="24" y="6"/>
                  </a:lnTo>
                  <a:lnTo>
                    <a:pt x="22" y="12"/>
                  </a:lnTo>
                  <a:lnTo>
                    <a:pt x="20" y="16"/>
                  </a:lnTo>
                  <a:lnTo>
                    <a:pt x="20" y="22"/>
                  </a:lnTo>
                  <a:lnTo>
                    <a:pt x="20" y="32"/>
                  </a:lnTo>
                  <a:lnTo>
                    <a:pt x="22" y="40"/>
                  </a:lnTo>
                  <a:lnTo>
                    <a:pt x="26" y="46"/>
                  </a:lnTo>
                  <a:lnTo>
                    <a:pt x="32" y="52"/>
                  </a:lnTo>
                  <a:lnTo>
                    <a:pt x="36" y="54"/>
                  </a:lnTo>
                  <a:lnTo>
                    <a:pt x="40" y="54"/>
                  </a:lnTo>
                  <a:lnTo>
                    <a:pt x="44" y="54"/>
                  </a:lnTo>
                  <a:lnTo>
                    <a:pt x="48" y="54"/>
                  </a:lnTo>
                  <a:lnTo>
                    <a:pt x="50" y="50"/>
                  </a:lnTo>
                  <a:lnTo>
                    <a:pt x="56" y="48"/>
                  </a:lnTo>
                  <a:close/>
                </a:path>
              </a:pathLst>
            </a:custGeom>
            <a:solidFill>
              <a:srgbClr val="1F1F1F"/>
            </a:solidFill>
            <a:ln w="0">
              <a:solidFill>
                <a:srgbClr val="1F1F1F"/>
              </a:solidFill>
              <a:prstDash val="solid"/>
              <a:round/>
              <a:headEnd/>
              <a:tailEnd/>
            </a:ln>
          </p:spPr>
          <p:txBody>
            <a:bodyPr/>
            <a:lstStyle/>
            <a:p>
              <a:endParaRPr lang="en-US"/>
            </a:p>
          </p:txBody>
        </p:sp>
        <p:sp>
          <p:nvSpPr>
            <p:cNvPr id="47136" name="Freeform 32"/>
            <p:cNvSpPr>
              <a:spLocks/>
            </p:cNvSpPr>
            <p:nvPr/>
          </p:nvSpPr>
          <p:spPr bwMode="auto">
            <a:xfrm>
              <a:off x="2666" y="1696"/>
              <a:ext cx="68" cy="96"/>
            </a:xfrm>
            <a:custGeom>
              <a:avLst/>
              <a:gdLst>
                <a:gd name="T0" fmla="*/ 26 w 68"/>
                <a:gd name="T1" fmla="*/ 0 h 96"/>
                <a:gd name="T2" fmla="*/ 26 w 68"/>
                <a:gd name="T3" fmla="*/ 38 h 96"/>
                <a:gd name="T4" fmla="*/ 30 w 68"/>
                <a:gd name="T5" fmla="*/ 34 h 96"/>
                <a:gd name="T6" fmla="*/ 36 w 68"/>
                <a:gd name="T7" fmla="*/ 32 h 96"/>
                <a:gd name="T8" fmla="*/ 40 w 68"/>
                <a:gd name="T9" fmla="*/ 30 h 96"/>
                <a:gd name="T10" fmla="*/ 44 w 68"/>
                <a:gd name="T11" fmla="*/ 30 h 96"/>
                <a:gd name="T12" fmla="*/ 50 w 68"/>
                <a:gd name="T13" fmla="*/ 30 h 96"/>
                <a:gd name="T14" fmla="*/ 54 w 68"/>
                <a:gd name="T15" fmla="*/ 32 h 96"/>
                <a:gd name="T16" fmla="*/ 58 w 68"/>
                <a:gd name="T17" fmla="*/ 36 h 96"/>
                <a:gd name="T18" fmla="*/ 60 w 68"/>
                <a:gd name="T19" fmla="*/ 40 h 96"/>
                <a:gd name="T20" fmla="*/ 62 w 68"/>
                <a:gd name="T21" fmla="*/ 46 h 96"/>
                <a:gd name="T22" fmla="*/ 62 w 68"/>
                <a:gd name="T23" fmla="*/ 56 h 96"/>
                <a:gd name="T24" fmla="*/ 62 w 68"/>
                <a:gd name="T25" fmla="*/ 80 h 96"/>
                <a:gd name="T26" fmla="*/ 62 w 68"/>
                <a:gd name="T27" fmla="*/ 86 h 96"/>
                <a:gd name="T28" fmla="*/ 62 w 68"/>
                <a:gd name="T29" fmla="*/ 90 h 96"/>
                <a:gd name="T30" fmla="*/ 64 w 68"/>
                <a:gd name="T31" fmla="*/ 92 h 96"/>
                <a:gd name="T32" fmla="*/ 68 w 68"/>
                <a:gd name="T33" fmla="*/ 92 h 96"/>
                <a:gd name="T34" fmla="*/ 68 w 68"/>
                <a:gd name="T35" fmla="*/ 96 h 96"/>
                <a:gd name="T36" fmla="*/ 36 w 68"/>
                <a:gd name="T37" fmla="*/ 96 h 96"/>
                <a:gd name="T38" fmla="*/ 36 w 68"/>
                <a:gd name="T39" fmla="*/ 92 h 96"/>
                <a:gd name="T40" fmla="*/ 38 w 68"/>
                <a:gd name="T41" fmla="*/ 92 h 96"/>
                <a:gd name="T42" fmla="*/ 40 w 68"/>
                <a:gd name="T43" fmla="*/ 90 h 96"/>
                <a:gd name="T44" fmla="*/ 42 w 68"/>
                <a:gd name="T45" fmla="*/ 86 h 96"/>
                <a:gd name="T46" fmla="*/ 42 w 68"/>
                <a:gd name="T47" fmla="*/ 80 h 96"/>
                <a:gd name="T48" fmla="*/ 42 w 68"/>
                <a:gd name="T49" fmla="*/ 52 h 96"/>
                <a:gd name="T50" fmla="*/ 42 w 68"/>
                <a:gd name="T51" fmla="*/ 46 h 96"/>
                <a:gd name="T52" fmla="*/ 42 w 68"/>
                <a:gd name="T53" fmla="*/ 42 h 96"/>
                <a:gd name="T54" fmla="*/ 40 w 68"/>
                <a:gd name="T55" fmla="*/ 40 h 96"/>
                <a:gd name="T56" fmla="*/ 40 w 68"/>
                <a:gd name="T57" fmla="*/ 40 h 96"/>
                <a:gd name="T58" fmla="*/ 38 w 68"/>
                <a:gd name="T59" fmla="*/ 38 h 96"/>
                <a:gd name="T60" fmla="*/ 36 w 68"/>
                <a:gd name="T61" fmla="*/ 38 h 96"/>
                <a:gd name="T62" fmla="*/ 34 w 68"/>
                <a:gd name="T63" fmla="*/ 38 h 96"/>
                <a:gd name="T64" fmla="*/ 32 w 68"/>
                <a:gd name="T65" fmla="*/ 40 h 96"/>
                <a:gd name="T66" fmla="*/ 28 w 68"/>
                <a:gd name="T67" fmla="*/ 42 h 96"/>
                <a:gd name="T68" fmla="*/ 26 w 68"/>
                <a:gd name="T69" fmla="*/ 46 h 96"/>
                <a:gd name="T70" fmla="*/ 26 w 68"/>
                <a:gd name="T71" fmla="*/ 80 h 96"/>
                <a:gd name="T72" fmla="*/ 26 w 68"/>
                <a:gd name="T73" fmla="*/ 86 h 96"/>
                <a:gd name="T74" fmla="*/ 26 w 68"/>
                <a:gd name="T75" fmla="*/ 90 h 96"/>
                <a:gd name="T76" fmla="*/ 28 w 68"/>
                <a:gd name="T77" fmla="*/ 92 h 96"/>
                <a:gd name="T78" fmla="*/ 32 w 68"/>
                <a:gd name="T79" fmla="*/ 92 h 96"/>
                <a:gd name="T80" fmla="*/ 32 w 68"/>
                <a:gd name="T81" fmla="*/ 96 h 96"/>
                <a:gd name="T82" fmla="*/ 0 w 68"/>
                <a:gd name="T83" fmla="*/ 96 h 96"/>
                <a:gd name="T84" fmla="*/ 0 w 68"/>
                <a:gd name="T85" fmla="*/ 92 h 96"/>
                <a:gd name="T86" fmla="*/ 4 w 68"/>
                <a:gd name="T87" fmla="*/ 92 h 96"/>
                <a:gd name="T88" fmla="*/ 6 w 68"/>
                <a:gd name="T89" fmla="*/ 90 h 96"/>
                <a:gd name="T90" fmla="*/ 6 w 68"/>
                <a:gd name="T91" fmla="*/ 86 h 96"/>
                <a:gd name="T92" fmla="*/ 6 w 68"/>
                <a:gd name="T93" fmla="*/ 80 h 96"/>
                <a:gd name="T94" fmla="*/ 6 w 68"/>
                <a:gd name="T95" fmla="*/ 14 h 96"/>
                <a:gd name="T96" fmla="*/ 6 w 68"/>
                <a:gd name="T97" fmla="*/ 8 h 96"/>
                <a:gd name="T98" fmla="*/ 4 w 68"/>
                <a:gd name="T99" fmla="*/ 4 h 96"/>
                <a:gd name="T100" fmla="*/ 4 w 68"/>
                <a:gd name="T101" fmla="*/ 2 h 96"/>
                <a:gd name="T102" fmla="*/ 0 w 68"/>
                <a:gd name="T103" fmla="*/ 2 h 96"/>
                <a:gd name="T104" fmla="*/ 0 w 68"/>
                <a:gd name="T105" fmla="*/ 0 h 96"/>
                <a:gd name="T106" fmla="*/ 26 w 68"/>
                <a:gd name="T10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8" h="96">
                  <a:moveTo>
                    <a:pt x="26" y="0"/>
                  </a:moveTo>
                  <a:lnTo>
                    <a:pt x="26" y="38"/>
                  </a:lnTo>
                  <a:lnTo>
                    <a:pt x="30" y="34"/>
                  </a:lnTo>
                  <a:lnTo>
                    <a:pt x="36" y="32"/>
                  </a:lnTo>
                  <a:lnTo>
                    <a:pt x="40" y="30"/>
                  </a:lnTo>
                  <a:lnTo>
                    <a:pt x="44" y="30"/>
                  </a:lnTo>
                  <a:lnTo>
                    <a:pt x="50" y="30"/>
                  </a:lnTo>
                  <a:lnTo>
                    <a:pt x="54" y="32"/>
                  </a:lnTo>
                  <a:lnTo>
                    <a:pt x="58" y="36"/>
                  </a:lnTo>
                  <a:lnTo>
                    <a:pt x="60" y="40"/>
                  </a:lnTo>
                  <a:lnTo>
                    <a:pt x="62" y="46"/>
                  </a:lnTo>
                  <a:lnTo>
                    <a:pt x="62" y="56"/>
                  </a:lnTo>
                  <a:lnTo>
                    <a:pt x="62" y="80"/>
                  </a:lnTo>
                  <a:lnTo>
                    <a:pt x="62" y="86"/>
                  </a:lnTo>
                  <a:lnTo>
                    <a:pt x="62" y="90"/>
                  </a:lnTo>
                  <a:lnTo>
                    <a:pt x="64" y="92"/>
                  </a:lnTo>
                  <a:lnTo>
                    <a:pt x="68" y="92"/>
                  </a:lnTo>
                  <a:lnTo>
                    <a:pt x="68" y="96"/>
                  </a:lnTo>
                  <a:lnTo>
                    <a:pt x="36" y="96"/>
                  </a:lnTo>
                  <a:lnTo>
                    <a:pt x="36" y="92"/>
                  </a:lnTo>
                  <a:lnTo>
                    <a:pt x="38" y="92"/>
                  </a:lnTo>
                  <a:lnTo>
                    <a:pt x="40" y="90"/>
                  </a:lnTo>
                  <a:lnTo>
                    <a:pt x="42" y="86"/>
                  </a:lnTo>
                  <a:lnTo>
                    <a:pt x="42" y="80"/>
                  </a:lnTo>
                  <a:lnTo>
                    <a:pt x="42" y="52"/>
                  </a:lnTo>
                  <a:lnTo>
                    <a:pt x="42" y="46"/>
                  </a:lnTo>
                  <a:lnTo>
                    <a:pt x="42" y="42"/>
                  </a:lnTo>
                  <a:lnTo>
                    <a:pt x="40" y="40"/>
                  </a:lnTo>
                  <a:lnTo>
                    <a:pt x="40" y="40"/>
                  </a:lnTo>
                  <a:lnTo>
                    <a:pt x="38" y="38"/>
                  </a:lnTo>
                  <a:lnTo>
                    <a:pt x="36" y="38"/>
                  </a:lnTo>
                  <a:lnTo>
                    <a:pt x="34" y="38"/>
                  </a:lnTo>
                  <a:lnTo>
                    <a:pt x="32" y="40"/>
                  </a:lnTo>
                  <a:lnTo>
                    <a:pt x="28" y="42"/>
                  </a:lnTo>
                  <a:lnTo>
                    <a:pt x="26" y="46"/>
                  </a:lnTo>
                  <a:lnTo>
                    <a:pt x="26" y="80"/>
                  </a:lnTo>
                  <a:lnTo>
                    <a:pt x="26" y="86"/>
                  </a:lnTo>
                  <a:lnTo>
                    <a:pt x="26" y="90"/>
                  </a:lnTo>
                  <a:lnTo>
                    <a:pt x="28" y="92"/>
                  </a:lnTo>
                  <a:lnTo>
                    <a:pt x="32" y="92"/>
                  </a:lnTo>
                  <a:lnTo>
                    <a:pt x="32" y="96"/>
                  </a:lnTo>
                  <a:lnTo>
                    <a:pt x="0" y="96"/>
                  </a:lnTo>
                  <a:lnTo>
                    <a:pt x="0" y="92"/>
                  </a:lnTo>
                  <a:lnTo>
                    <a:pt x="4" y="92"/>
                  </a:lnTo>
                  <a:lnTo>
                    <a:pt x="6" y="90"/>
                  </a:lnTo>
                  <a:lnTo>
                    <a:pt x="6" y="86"/>
                  </a:lnTo>
                  <a:lnTo>
                    <a:pt x="6" y="80"/>
                  </a:lnTo>
                  <a:lnTo>
                    <a:pt x="6" y="14"/>
                  </a:lnTo>
                  <a:lnTo>
                    <a:pt x="6" y="8"/>
                  </a:lnTo>
                  <a:lnTo>
                    <a:pt x="4" y="4"/>
                  </a:lnTo>
                  <a:lnTo>
                    <a:pt x="4" y="2"/>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37" name="Freeform 33"/>
            <p:cNvSpPr>
              <a:spLocks noEditPoints="1"/>
            </p:cNvSpPr>
            <p:nvPr/>
          </p:nvSpPr>
          <p:spPr bwMode="auto">
            <a:xfrm>
              <a:off x="2744" y="1726"/>
              <a:ext cx="58" cy="66"/>
            </a:xfrm>
            <a:custGeom>
              <a:avLst/>
              <a:gdLst>
                <a:gd name="T0" fmla="*/ 58 w 58"/>
                <a:gd name="T1" fmla="*/ 30 h 66"/>
                <a:gd name="T2" fmla="*/ 20 w 58"/>
                <a:gd name="T3" fmla="*/ 30 h 66"/>
                <a:gd name="T4" fmla="*/ 20 w 58"/>
                <a:gd name="T5" fmla="*/ 38 h 66"/>
                <a:gd name="T6" fmla="*/ 24 w 58"/>
                <a:gd name="T7" fmla="*/ 44 h 66"/>
                <a:gd name="T8" fmla="*/ 26 w 58"/>
                <a:gd name="T9" fmla="*/ 50 h 66"/>
                <a:gd name="T10" fmla="*/ 32 w 58"/>
                <a:gd name="T11" fmla="*/ 54 h 66"/>
                <a:gd name="T12" fmla="*/ 38 w 58"/>
                <a:gd name="T13" fmla="*/ 54 h 66"/>
                <a:gd name="T14" fmla="*/ 44 w 58"/>
                <a:gd name="T15" fmla="*/ 54 h 66"/>
                <a:gd name="T16" fmla="*/ 46 w 58"/>
                <a:gd name="T17" fmla="*/ 52 h 66"/>
                <a:gd name="T18" fmla="*/ 50 w 58"/>
                <a:gd name="T19" fmla="*/ 50 h 66"/>
                <a:gd name="T20" fmla="*/ 54 w 58"/>
                <a:gd name="T21" fmla="*/ 44 h 66"/>
                <a:gd name="T22" fmla="*/ 58 w 58"/>
                <a:gd name="T23" fmla="*/ 46 h 66"/>
                <a:gd name="T24" fmla="*/ 52 w 58"/>
                <a:gd name="T25" fmla="*/ 56 h 66"/>
                <a:gd name="T26" fmla="*/ 44 w 58"/>
                <a:gd name="T27" fmla="*/ 62 h 66"/>
                <a:gd name="T28" fmla="*/ 38 w 58"/>
                <a:gd name="T29" fmla="*/ 66 h 66"/>
                <a:gd name="T30" fmla="*/ 30 w 58"/>
                <a:gd name="T31" fmla="*/ 66 h 66"/>
                <a:gd name="T32" fmla="*/ 22 w 58"/>
                <a:gd name="T33" fmla="*/ 66 h 66"/>
                <a:gd name="T34" fmla="*/ 16 w 58"/>
                <a:gd name="T35" fmla="*/ 64 h 66"/>
                <a:gd name="T36" fmla="*/ 10 w 58"/>
                <a:gd name="T37" fmla="*/ 60 h 66"/>
                <a:gd name="T38" fmla="*/ 6 w 58"/>
                <a:gd name="T39" fmla="*/ 56 h 66"/>
                <a:gd name="T40" fmla="*/ 2 w 58"/>
                <a:gd name="T41" fmla="*/ 50 h 66"/>
                <a:gd name="T42" fmla="*/ 0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2 w 58"/>
                <a:gd name="T55" fmla="*/ 0 h 66"/>
                <a:gd name="T56" fmla="*/ 30 w 58"/>
                <a:gd name="T57" fmla="*/ 0 h 66"/>
                <a:gd name="T58" fmla="*/ 38 w 58"/>
                <a:gd name="T59" fmla="*/ 0 h 66"/>
                <a:gd name="T60" fmla="*/ 44 w 58"/>
                <a:gd name="T61" fmla="*/ 2 h 66"/>
                <a:gd name="T62" fmla="*/ 48 w 58"/>
                <a:gd name="T63" fmla="*/ 8 h 66"/>
                <a:gd name="T64" fmla="*/ 54 w 58"/>
                <a:gd name="T65" fmla="*/ 14 h 66"/>
                <a:gd name="T66" fmla="*/ 56 w 58"/>
                <a:gd name="T67" fmla="*/ 22 h 66"/>
                <a:gd name="T68" fmla="*/ 58 w 58"/>
                <a:gd name="T69" fmla="*/ 30 h 66"/>
                <a:gd name="T70" fmla="*/ 40 w 58"/>
                <a:gd name="T71" fmla="*/ 26 h 66"/>
                <a:gd name="T72" fmla="*/ 38 w 58"/>
                <a:gd name="T73" fmla="*/ 20 h 66"/>
                <a:gd name="T74" fmla="*/ 38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6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0" y="38"/>
                  </a:lnTo>
                  <a:lnTo>
                    <a:pt x="24" y="44"/>
                  </a:lnTo>
                  <a:lnTo>
                    <a:pt x="26" y="50"/>
                  </a:lnTo>
                  <a:lnTo>
                    <a:pt x="32" y="54"/>
                  </a:lnTo>
                  <a:lnTo>
                    <a:pt x="38" y="54"/>
                  </a:lnTo>
                  <a:lnTo>
                    <a:pt x="44" y="54"/>
                  </a:lnTo>
                  <a:lnTo>
                    <a:pt x="46" y="52"/>
                  </a:lnTo>
                  <a:lnTo>
                    <a:pt x="50" y="50"/>
                  </a:lnTo>
                  <a:lnTo>
                    <a:pt x="54" y="44"/>
                  </a:lnTo>
                  <a:lnTo>
                    <a:pt x="58" y="46"/>
                  </a:lnTo>
                  <a:lnTo>
                    <a:pt x="52" y="56"/>
                  </a:lnTo>
                  <a:lnTo>
                    <a:pt x="44" y="62"/>
                  </a:lnTo>
                  <a:lnTo>
                    <a:pt x="38" y="66"/>
                  </a:lnTo>
                  <a:lnTo>
                    <a:pt x="30" y="66"/>
                  </a:lnTo>
                  <a:lnTo>
                    <a:pt x="22" y="66"/>
                  </a:lnTo>
                  <a:lnTo>
                    <a:pt x="16" y="64"/>
                  </a:lnTo>
                  <a:lnTo>
                    <a:pt x="10" y="60"/>
                  </a:lnTo>
                  <a:lnTo>
                    <a:pt x="6" y="56"/>
                  </a:lnTo>
                  <a:lnTo>
                    <a:pt x="2" y="50"/>
                  </a:lnTo>
                  <a:lnTo>
                    <a:pt x="0" y="42"/>
                  </a:lnTo>
                  <a:lnTo>
                    <a:pt x="0" y="34"/>
                  </a:lnTo>
                  <a:lnTo>
                    <a:pt x="2" y="24"/>
                  </a:lnTo>
                  <a:lnTo>
                    <a:pt x="4" y="16"/>
                  </a:lnTo>
                  <a:lnTo>
                    <a:pt x="10" y="8"/>
                  </a:lnTo>
                  <a:lnTo>
                    <a:pt x="16" y="4"/>
                  </a:lnTo>
                  <a:lnTo>
                    <a:pt x="22" y="0"/>
                  </a:lnTo>
                  <a:lnTo>
                    <a:pt x="30" y="0"/>
                  </a:lnTo>
                  <a:lnTo>
                    <a:pt x="38" y="0"/>
                  </a:lnTo>
                  <a:lnTo>
                    <a:pt x="44" y="2"/>
                  </a:lnTo>
                  <a:lnTo>
                    <a:pt x="48" y="8"/>
                  </a:lnTo>
                  <a:lnTo>
                    <a:pt x="54" y="14"/>
                  </a:lnTo>
                  <a:lnTo>
                    <a:pt x="56" y="22"/>
                  </a:lnTo>
                  <a:lnTo>
                    <a:pt x="58" y="30"/>
                  </a:lnTo>
                  <a:close/>
                  <a:moveTo>
                    <a:pt x="40" y="26"/>
                  </a:moveTo>
                  <a:lnTo>
                    <a:pt x="38" y="20"/>
                  </a:lnTo>
                  <a:lnTo>
                    <a:pt x="38" y="14"/>
                  </a:lnTo>
                  <a:lnTo>
                    <a:pt x="38" y="12"/>
                  </a:lnTo>
                  <a:lnTo>
                    <a:pt x="36" y="8"/>
                  </a:lnTo>
                  <a:lnTo>
                    <a:pt x="34" y="4"/>
                  </a:lnTo>
                  <a:lnTo>
                    <a:pt x="32" y="4"/>
                  </a:lnTo>
                  <a:lnTo>
                    <a:pt x="30" y="4"/>
                  </a:lnTo>
                  <a:lnTo>
                    <a:pt x="26"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7138" name="Freeform 34"/>
            <p:cNvSpPr>
              <a:spLocks/>
            </p:cNvSpPr>
            <p:nvPr/>
          </p:nvSpPr>
          <p:spPr bwMode="auto">
            <a:xfrm>
              <a:off x="2810" y="1696"/>
              <a:ext cx="32" cy="96"/>
            </a:xfrm>
            <a:custGeom>
              <a:avLst/>
              <a:gdLst>
                <a:gd name="T0" fmla="*/ 26 w 32"/>
                <a:gd name="T1" fmla="*/ 0 h 96"/>
                <a:gd name="T2" fmla="*/ 26 w 32"/>
                <a:gd name="T3" fmla="*/ 80 h 96"/>
                <a:gd name="T4" fmla="*/ 26 w 32"/>
                <a:gd name="T5" fmla="*/ 86 h 96"/>
                <a:gd name="T6" fmla="*/ 26 w 32"/>
                <a:gd name="T7" fmla="*/ 90 h 96"/>
                <a:gd name="T8" fmla="*/ 28 w 32"/>
                <a:gd name="T9" fmla="*/ 92 h 96"/>
                <a:gd name="T10" fmla="*/ 32 w 32"/>
                <a:gd name="T11" fmla="*/ 92 h 96"/>
                <a:gd name="T12" fmla="*/ 32 w 32"/>
                <a:gd name="T13" fmla="*/ 96 h 96"/>
                <a:gd name="T14" fmla="*/ 0 w 32"/>
                <a:gd name="T15" fmla="*/ 96 h 96"/>
                <a:gd name="T16" fmla="*/ 0 w 32"/>
                <a:gd name="T17" fmla="*/ 92 h 96"/>
                <a:gd name="T18" fmla="*/ 2 w 32"/>
                <a:gd name="T19" fmla="*/ 92 h 96"/>
                <a:gd name="T20" fmla="*/ 4 w 32"/>
                <a:gd name="T21" fmla="*/ 90 h 96"/>
                <a:gd name="T22" fmla="*/ 6 w 32"/>
                <a:gd name="T23" fmla="*/ 86 h 96"/>
                <a:gd name="T24" fmla="*/ 6 w 32"/>
                <a:gd name="T25" fmla="*/ 80 h 96"/>
                <a:gd name="T26" fmla="*/ 6 w 32"/>
                <a:gd name="T27" fmla="*/ 14 h 96"/>
                <a:gd name="T28" fmla="*/ 6 w 32"/>
                <a:gd name="T29" fmla="*/ 8 h 96"/>
                <a:gd name="T30" fmla="*/ 4 w 32"/>
                <a:gd name="T31" fmla="*/ 4 h 96"/>
                <a:gd name="T32" fmla="*/ 2 w 32"/>
                <a:gd name="T33" fmla="*/ 2 h 96"/>
                <a:gd name="T34" fmla="*/ 0 w 32"/>
                <a:gd name="T35" fmla="*/ 2 h 96"/>
                <a:gd name="T36" fmla="*/ 0 w 32"/>
                <a:gd name="T37" fmla="*/ 0 h 96"/>
                <a:gd name="T38" fmla="*/ 26 w 32"/>
                <a:gd name="T3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96">
                  <a:moveTo>
                    <a:pt x="26" y="0"/>
                  </a:moveTo>
                  <a:lnTo>
                    <a:pt x="26" y="80"/>
                  </a:lnTo>
                  <a:lnTo>
                    <a:pt x="26" y="86"/>
                  </a:lnTo>
                  <a:lnTo>
                    <a:pt x="26" y="90"/>
                  </a:lnTo>
                  <a:lnTo>
                    <a:pt x="28" y="92"/>
                  </a:lnTo>
                  <a:lnTo>
                    <a:pt x="32" y="92"/>
                  </a:lnTo>
                  <a:lnTo>
                    <a:pt x="32" y="96"/>
                  </a:lnTo>
                  <a:lnTo>
                    <a:pt x="0" y="96"/>
                  </a:lnTo>
                  <a:lnTo>
                    <a:pt x="0" y="92"/>
                  </a:lnTo>
                  <a:lnTo>
                    <a:pt x="2" y="92"/>
                  </a:lnTo>
                  <a:lnTo>
                    <a:pt x="4" y="90"/>
                  </a:lnTo>
                  <a:lnTo>
                    <a:pt x="6" y="86"/>
                  </a:lnTo>
                  <a:lnTo>
                    <a:pt x="6" y="80"/>
                  </a:lnTo>
                  <a:lnTo>
                    <a:pt x="6" y="14"/>
                  </a:lnTo>
                  <a:lnTo>
                    <a:pt x="6" y="8"/>
                  </a:lnTo>
                  <a:lnTo>
                    <a:pt x="4" y="4"/>
                  </a:lnTo>
                  <a:lnTo>
                    <a:pt x="2" y="2"/>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39" name="Freeform 35"/>
            <p:cNvSpPr>
              <a:spLocks/>
            </p:cNvSpPr>
            <p:nvPr/>
          </p:nvSpPr>
          <p:spPr bwMode="auto">
            <a:xfrm>
              <a:off x="2848" y="1726"/>
              <a:ext cx="48" cy="66"/>
            </a:xfrm>
            <a:custGeom>
              <a:avLst/>
              <a:gdLst>
                <a:gd name="T0" fmla="*/ 42 w 48"/>
                <a:gd name="T1" fmla="*/ 22 h 66"/>
                <a:gd name="T2" fmla="*/ 36 w 48"/>
                <a:gd name="T3" fmla="*/ 12 h 66"/>
                <a:gd name="T4" fmla="*/ 26 w 48"/>
                <a:gd name="T5" fmla="*/ 4 h 66"/>
                <a:gd name="T6" fmla="*/ 18 w 48"/>
                <a:gd name="T7" fmla="*/ 4 h 66"/>
                <a:gd name="T8" fmla="*/ 14 w 48"/>
                <a:gd name="T9" fmla="*/ 8 h 66"/>
                <a:gd name="T10" fmla="*/ 14 w 48"/>
                <a:gd name="T11" fmla="*/ 12 h 66"/>
                <a:gd name="T12" fmla="*/ 18 w 48"/>
                <a:gd name="T13" fmla="*/ 16 h 66"/>
                <a:gd name="T14" fmla="*/ 30 w 48"/>
                <a:gd name="T15" fmla="*/ 24 h 66"/>
                <a:gd name="T16" fmla="*/ 40 w 48"/>
                <a:gd name="T17" fmla="*/ 32 h 66"/>
                <a:gd name="T18" fmla="*/ 46 w 48"/>
                <a:gd name="T19" fmla="*/ 40 h 66"/>
                <a:gd name="T20" fmla="*/ 46 w 48"/>
                <a:gd name="T21" fmla="*/ 50 h 66"/>
                <a:gd name="T22" fmla="*/ 40 w 48"/>
                <a:gd name="T23" fmla="*/ 60 h 66"/>
                <a:gd name="T24" fmla="*/ 30 w 48"/>
                <a:gd name="T25" fmla="*/ 66 h 66"/>
                <a:gd name="T26" fmla="*/ 18 w 48"/>
                <a:gd name="T27" fmla="*/ 66 h 66"/>
                <a:gd name="T28" fmla="*/ 10 w 48"/>
                <a:gd name="T29" fmla="*/ 64 h 66"/>
                <a:gd name="T30" fmla="*/ 6 w 48"/>
                <a:gd name="T31" fmla="*/ 64 h 66"/>
                <a:gd name="T32" fmla="*/ 0 w 48"/>
                <a:gd name="T33" fmla="*/ 66 h 66"/>
                <a:gd name="T34" fmla="*/ 4 w 48"/>
                <a:gd name="T35" fmla="*/ 44 h 66"/>
                <a:gd name="T36" fmla="*/ 14 w 48"/>
                <a:gd name="T37" fmla="*/ 58 h 66"/>
                <a:gd name="T38" fmla="*/ 26 w 48"/>
                <a:gd name="T39" fmla="*/ 62 h 66"/>
                <a:gd name="T40" fmla="*/ 32 w 48"/>
                <a:gd name="T41" fmla="*/ 60 h 66"/>
                <a:gd name="T42" fmla="*/ 34 w 48"/>
                <a:gd name="T43" fmla="*/ 56 h 66"/>
                <a:gd name="T44" fmla="*/ 32 w 48"/>
                <a:gd name="T45" fmla="*/ 50 h 66"/>
                <a:gd name="T46" fmla="*/ 26 w 48"/>
                <a:gd name="T47" fmla="*/ 46 h 66"/>
                <a:gd name="T48" fmla="*/ 14 w 48"/>
                <a:gd name="T49" fmla="*/ 38 h 66"/>
                <a:gd name="T50" fmla="*/ 6 w 48"/>
                <a:gd name="T51" fmla="*/ 30 h 66"/>
                <a:gd name="T52" fmla="*/ 0 w 48"/>
                <a:gd name="T53" fmla="*/ 18 h 66"/>
                <a:gd name="T54" fmla="*/ 6 w 48"/>
                <a:gd name="T55" fmla="*/ 6 h 66"/>
                <a:gd name="T56" fmla="*/ 16 w 48"/>
                <a:gd name="T57" fmla="*/ 0 h 66"/>
                <a:gd name="T58" fmla="*/ 26 w 48"/>
                <a:gd name="T59" fmla="*/ 0 h 66"/>
                <a:gd name="T60" fmla="*/ 34 w 48"/>
                <a:gd name="T61" fmla="*/ 2 h 66"/>
                <a:gd name="T62" fmla="*/ 36 w 48"/>
                <a:gd name="T63" fmla="*/ 2 h 66"/>
                <a:gd name="T64" fmla="*/ 38 w 48"/>
                <a:gd name="T65" fmla="*/ 0 h 66"/>
                <a:gd name="T66" fmla="*/ 42 w 48"/>
                <a:gd name="T6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 h="66">
                  <a:moveTo>
                    <a:pt x="42" y="0"/>
                  </a:moveTo>
                  <a:lnTo>
                    <a:pt x="42" y="22"/>
                  </a:lnTo>
                  <a:lnTo>
                    <a:pt x="40" y="22"/>
                  </a:lnTo>
                  <a:lnTo>
                    <a:pt x="36" y="12"/>
                  </a:lnTo>
                  <a:lnTo>
                    <a:pt x="30" y="8"/>
                  </a:lnTo>
                  <a:lnTo>
                    <a:pt x="26" y="4"/>
                  </a:lnTo>
                  <a:lnTo>
                    <a:pt x="22" y="4"/>
                  </a:lnTo>
                  <a:lnTo>
                    <a:pt x="18" y="4"/>
                  </a:lnTo>
                  <a:lnTo>
                    <a:pt x="16" y="6"/>
                  </a:lnTo>
                  <a:lnTo>
                    <a:pt x="14" y="8"/>
                  </a:lnTo>
                  <a:lnTo>
                    <a:pt x="14" y="10"/>
                  </a:lnTo>
                  <a:lnTo>
                    <a:pt x="14" y="12"/>
                  </a:lnTo>
                  <a:lnTo>
                    <a:pt x="16" y="14"/>
                  </a:lnTo>
                  <a:lnTo>
                    <a:pt x="18" y="16"/>
                  </a:lnTo>
                  <a:lnTo>
                    <a:pt x="22" y="18"/>
                  </a:lnTo>
                  <a:lnTo>
                    <a:pt x="30" y="24"/>
                  </a:lnTo>
                  <a:lnTo>
                    <a:pt x="36" y="28"/>
                  </a:lnTo>
                  <a:lnTo>
                    <a:pt x="40" y="32"/>
                  </a:lnTo>
                  <a:lnTo>
                    <a:pt x="44" y="34"/>
                  </a:lnTo>
                  <a:lnTo>
                    <a:pt x="46" y="40"/>
                  </a:lnTo>
                  <a:lnTo>
                    <a:pt x="48" y="46"/>
                  </a:lnTo>
                  <a:lnTo>
                    <a:pt x="46" y="50"/>
                  </a:lnTo>
                  <a:lnTo>
                    <a:pt x="44" y="56"/>
                  </a:lnTo>
                  <a:lnTo>
                    <a:pt x="40" y="60"/>
                  </a:lnTo>
                  <a:lnTo>
                    <a:pt x="36" y="64"/>
                  </a:lnTo>
                  <a:lnTo>
                    <a:pt x="30" y="66"/>
                  </a:lnTo>
                  <a:lnTo>
                    <a:pt x="24" y="66"/>
                  </a:lnTo>
                  <a:lnTo>
                    <a:pt x="18" y="66"/>
                  </a:lnTo>
                  <a:lnTo>
                    <a:pt x="10" y="64"/>
                  </a:lnTo>
                  <a:lnTo>
                    <a:pt x="10" y="64"/>
                  </a:lnTo>
                  <a:lnTo>
                    <a:pt x="8" y="64"/>
                  </a:lnTo>
                  <a:lnTo>
                    <a:pt x="6" y="64"/>
                  </a:lnTo>
                  <a:lnTo>
                    <a:pt x="4" y="66"/>
                  </a:lnTo>
                  <a:lnTo>
                    <a:pt x="0" y="66"/>
                  </a:lnTo>
                  <a:lnTo>
                    <a:pt x="0" y="44"/>
                  </a:lnTo>
                  <a:lnTo>
                    <a:pt x="4" y="44"/>
                  </a:lnTo>
                  <a:lnTo>
                    <a:pt x="8" y="52"/>
                  </a:lnTo>
                  <a:lnTo>
                    <a:pt x="14" y="58"/>
                  </a:lnTo>
                  <a:lnTo>
                    <a:pt x="20" y="60"/>
                  </a:lnTo>
                  <a:lnTo>
                    <a:pt x="26" y="62"/>
                  </a:lnTo>
                  <a:lnTo>
                    <a:pt x="28" y="62"/>
                  </a:lnTo>
                  <a:lnTo>
                    <a:pt x="32" y="60"/>
                  </a:lnTo>
                  <a:lnTo>
                    <a:pt x="34" y="58"/>
                  </a:lnTo>
                  <a:lnTo>
                    <a:pt x="34" y="56"/>
                  </a:lnTo>
                  <a:lnTo>
                    <a:pt x="34" y="52"/>
                  </a:lnTo>
                  <a:lnTo>
                    <a:pt x="32" y="50"/>
                  </a:lnTo>
                  <a:lnTo>
                    <a:pt x="30" y="48"/>
                  </a:lnTo>
                  <a:lnTo>
                    <a:pt x="26" y="46"/>
                  </a:lnTo>
                  <a:lnTo>
                    <a:pt x="22" y="42"/>
                  </a:lnTo>
                  <a:lnTo>
                    <a:pt x="14" y="38"/>
                  </a:lnTo>
                  <a:lnTo>
                    <a:pt x="10" y="34"/>
                  </a:lnTo>
                  <a:lnTo>
                    <a:pt x="6" y="30"/>
                  </a:lnTo>
                  <a:lnTo>
                    <a:pt x="2" y="26"/>
                  </a:lnTo>
                  <a:lnTo>
                    <a:pt x="0" y="18"/>
                  </a:lnTo>
                  <a:lnTo>
                    <a:pt x="2" y="12"/>
                  </a:lnTo>
                  <a:lnTo>
                    <a:pt x="6" y="6"/>
                  </a:lnTo>
                  <a:lnTo>
                    <a:pt x="10" y="2"/>
                  </a:lnTo>
                  <a:lnTo>
                    <a:pt x="16" y="0"/>
                  </a:lnTo>
                  <a:lnTo>
                    <a:pt x="22" y="0"/>
                  </a:lnTo>
                  <a:lnTo>
                    <a:pt x="26" y="0"/>
                  </a:lnTo>
                  <a:lnTo>
                    <a:pt x="32" y="2"/>
                  </a:lnTo>
                  <a:lnTo>
                    <a:pt x="34" y="2"/>
                  </a:lnTo>
                  <a:lnTo>
                    <a:pt x="36" y="2"/>
                  </a:lnTo>
                  <a:lnTo>
                    <a:pt x="36" y="2"/>
                  </a:lnTo>
                  <a:lnTo>
                    <a:pt x="38" y="2"/>
                  </a:lnTo>
                  <a:lnTo>
                    <a:pt x="38" y="0"/>
                  </a:lnTo>
                  <a:lnTo>
                    <a:pt x="40" y="0"/>
                  </a:lnTo>
                  <a:lnTo>
                    <a:pt x="42" y="0"/>
                  </a:lnTo>
                  <a:close/>
                </a:path>
              </a:pathLst>
            </a:custGeom>
            <a:solidFill>
              <a:srgbClr val="1F1F1F"/>
            </a:solidFill>
            <a:ln w="0">
              <a:solidFill>
                <a:srgbClr val="1F1F1F"/>
              </a:solidFill>
              <a:prstDash val="solid"/>
              <a:round/>
              <a:headEnd/>
              <a:tailEnd/>
            </a:ln>
          </p:spPr>
          <p:txBody>
            <a:bodyPr/>
            <a:lstStyle/>
            <a:p>
              <a:endParaRPr lang="en-US"/>
            </a:p>
          </p:txBody>
        </p:sp>
        <p:sp>
          <p:nvSpPr>
            <p:cNvPr id="47140" name="Freeform 36"/>
            <p:cNvSpPr>
              <a:spLocks noEditPoints="1"/>
            </p:cNvSpPr>
            <p:nvPr/>
          </p:nvSpPr>
          <p:spPr bwMode="auto">
            <a:xfrm>
              <a:off x="2904" y="1726"/>
              <a:ext cx="64" cy="66"/>
            </a:xfrm>
            <a:custGeom>
              <a:avLst/>
              <a:gdLst>
                <a:gd name="T0" fmla="*/ 32 w 64"/>
                <a:gd name="T1" fmla="*/ 0 h 66"/>
                <a:gd name="T2" fmla="*/ 40 w 64"/>
                <a:gd name="T3" fmla="*/ 0 h 66"/>
                <a:gd name="T4" fmla="*/ 48 w 64"/>
                <a:gd name="T5" fmla="*/ 4 h 66"/>
                <a:gd name="T6" fmla="*/ 54 w 64"/>
                <a:gd name="T7" fmla="*/ 8 h 66"/>
                <a:gd name="T8" fmla="*/ 60 w 64"/>
                <a:gd name="T9" fmla="*/ 16 h 66"/>
                <a:gd name="T10" fmla="*/ 62 w 64"/>
                <a:gd name="T11" fmla="*/ 24 h 66"/>
                <a:gd name="T12" fmla="*/ 64 w 64"/>
                <a:gd name="T13" fmla="*/ 32 h 66"/>
                <a:gd name="T14" fmla="*/ 62 w 64"/>
                <a:gd name="T15" fmla="*/ 42 h 66"/>
                <a:gd name="T16" fmla="*/ 60 w 64"/>
                <a:gd name="T17" fmla="*/ 48 h 66"/>
                <a:gd name="T18" fmla="*/ 56 w 64"/>
                <a:gd name="T19" fmla="*/ 56 h 66"/>
                <a:gd name="T20" fmla="*/ 50 w 64"/>
                <a:gd name="T21" fmla="*/ 62 h 66"/>
                <a:gd name="T22" fmla="*/ 42 w 64"/>
                <a:gd name="T23" fmla="*/ 66 h 66"/>
                <a:gd name="T24" fmla="*/ 32 w 64"/>
                <a:gd name="T25" fmla="*/ 66 h 66"/>
                <a:gd name="T26" fmla="*/ 22 w 64"/>
                <a:gd name="T27" fmla="*/ 66 h 66"/>
                <a:gd name="T28" fmla="*/ 14 w 64"/>
                <a:gd name="T29" fmla="*/ 62 h 66"/>
                <a:gd name="T30" fmla="*/ 8 w 64"/>
                <a:gd name="T31" fmla="*/ 56 h 66"/>
                <a:gd name="T32" fmla="*/ 4 w 64"/>
                <a:gd name="T33" fmla="*/ 50 h 66"/>
                <a:gd name="T34" fmla="*/ 2 w 64"/>
                <a:gd name="T35" fmla="*/ 42 h 66"/>
                <a:gd name="T36" fmla="*/ 0 w 64"/>
                <a:gd name="T37" fmla="*/ 34 h 66"/>
                <a:gd name="T38" fmla="*/ 2 w 64"/>
                <a:gd name="T39" fmla="*/ 24 h 66"/>
                <a:gd name="T40" fmla="*/ 4 w 64"/>
                <a:gd name="T41" fmla="*/ 16 h 66"/>
                <a:gd name="T42" fmla="*/ 8 w 64"/>
                <a:gd name="T43" fmla="*/ 10 h 66"/>
                <a:gd name="T44" fmla="*/ 14 w 64"/>
                <a:gd name="T45" fmla="*/ 4 h 66"/>
                <a:gd name="T46" fmla="*/ 22 w 64"/>
                <a:gd name="T47" fmla="*/ 0 h 66"/>
                <a:gd name="T48" fmla="*/ 32 w 64"/>
                <a:gd name="T49" fmla="*/ 0 h 66"/>
                <a:gd name="T50" fmla="*/ 32 w 64"/>
                <a:gd name="T51" fmla="*/ 4 h 66"/>
                <a:gd name="T52" fmla="*/ 28 w 64"/>
                <a:gd name="T53" fmla="*/ 4 h 66"/>
                <a:gd name="T54" fmla="*/ 24 w 64"/>
                <a:gd name="T55" fmla="*/ 6 h 66"/>
                <a:gd name="T56" fmla="*/ 22 w 64"/>
                <a:gd name="T57" fmla="*/ 10 h 66"/>
                <a:gd name="T58" fmla="*/ 20 w 64"/>
                <a:gd name="T59" fmla="*/ 16 h 66"/>
                <a:gd name="T60" fmla="*/ 20 w 64"/>
                <a:gd name="T61" fmla="*/ 26 h 66"/>
                <a:gd name="T62" fmla="*/ 20 w 64"/>
                <a:gd name="T63" fmla="*/ 38 h 66"/>
                <a:gd name="T64" fmla="*/ 20 w 64"/>
                <a:gd name="T65" fmla="*/ 46 h 66"/>
                <a:gd name="T66" fmla="*/ 20 w 64"/>
                <a:gd name="T67" fmla="*/ 52 h 66"/>
                <a:gd name="T68" fmla="*/ 22 w 64"/>
                <a:gd name="T69" fmla="*/ 56 h 66"/>
                <a:gd name="T70" fmla="*/ 24 w 64"/>
                <a:gd name="T71" fmla="*/ 60 h 66"/>
                <a:gd name="T72" fmla="*/ 28 w 64"/>
                <a:gd name="T73" fmla="*/ 62 h 66"/>
                <a:gd name="T74" fmla="*/ 32 w 64"/>
                <a:gd name="T75" fmla="*/ 62 h 66"/>
                <a:gd name="T76" fmla="*/ 34 w 64"/>
                <a:gd name="T77" fmla="*/ 62 h 66"/>
                <a:gd name="T78" fmla="*/ 38 w 64"/>
                <a:gd name="T79" fmla="*/ 60 h 66"/>
                <a:gd name="T80" fmla="*/ 40 w 64"/>
                <a:gd name="T81" fmla="*/ 58 h 66"/>
                <a:gd name="T82" fmla="*/ 42 w 64"/>
                <a:gd name="T83" fmla="*/ 54 h 66"/>
                <a:gd name="T84" fmla="*/ 42 w 64"/>
                <a:gd name="T85" fmla="*/ 48 h 66"/>
                <a:gd name="T86" fmla="*/ 44 w 64"/>
                <a:gd name="T87" fmla="*/ 40 h 66"/>
                <a:gd name="T88" fmla="*/ 44 w 64"/>
                <a:gd name="T89" fmla="*/ 28 h 66"/>
                <a:gd name="T90" fmla="*/ 44 w 64"/>
                <a:gd name="T91" fmla="*/ 20 h 66"/>
                <a:gd name="T92" fmla="*/ 42 w 64"/>
                <a:gd name="T93" fmla="*/ 16 h 66"/>
                <a:gd name="T94" fmla="*/ 42 w 64"/>
                <a:gd name="T95" fmla="*/ 12 h 66"/>
                <a:gd name="T96" fmla="*/ 40 w 64"/>
                <a:gd name="T97" fmla="*/ 8 h 66"/>
                <a:gd name="T98" fmla="*/ 38 w 64"/>
                <a:gd name="T99" fmla="*/ 6 h 66"/>
                <a:gd name="T100" fmla="*/ 34 w 64"/>
                <a:gd name="T101" fmla="*/ 4 h 66"/>
                <a:gd name="T102" fmla="*/ 32 w 64"/>
                <a:gd name="T10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 h="66">
                  <a:moveTo>
                    <a:pt x="32" y="0"/>
                  </a:moveTo>
                  <a:lnTo>
                    <a:pt x="40" y="0"/>
                  </a:lnTo>
                  <a:lnTo>
                    <a:pt x="48" y="4"/>
                  </a:lnTo>
                  <a:lnTo>
                    <a:pt x="54" y="8"/>
                  </a:lnTo>
                  <a:lnTo>
                    <a:pt x="60" y="16"/>
                  </a:lnTo>
                  <a:lnTo>
                    <a:pt x="62" y="24"/>
                  </a:lnTo>
                  <a:lnTo>
                    <a:pt x="64" y="32"/>
                  </a:lnTo>
                  <a:lnTo>
                    <a:pt x="62" y="42"/>
                  </a:lnTo>
                  <a:lnTo>
                    <a:pt x="60" y="48"/>
                  </a:lnTo>
                  <a:lnTo>
                    <a:pt x="56" y="56"/>
                  </a:lnTo>
                  <a:lnTo>
                    <a:pt x="50" y="62"/>
                  </a:lnTo>
                  <a:lnTo>
                    <a:pt x="42" y="66"/>
                  </a:lnTo>
                  <a:lnTo>
                    <a:pt x="32" y="66"/>
                  </a:lnTo>
                  <a:lnTo>
                    <a:pt x="22" y="66"/>
                  </a:lnTo>
                  <a:lnTo>
                    <a:pt x="14" y="62"/>
                  </a:lnTo>
                  <a:lnTo>
                    <a:pt x="8" y="56"/>
                  </a:lnTo>
                  <a:lnTo>
                    <a:pt x="4" y="50"/>
                  </a:lnTo>
                  <a:lnTo>
                    <a:pt x="2" y="42"/>
                  </a:lnTo>
                  <a:lnTo>
                    <a:pt x="0" y="34"/>
                  </a:lnTo>
                  <a:lnTo>
                    <a:pt x="2" y="24"/>
                  </a:lnTo>
                  <a:lnTo>
                    <a:pt x="4" y="16"/>
                  </a:lnTo>
                  <a:lnTo>
                    <a:pt x="8" y="10"/>
                  </a:lnTo>
                  <a:lnTo>
                    <a:pt x="14" y="4"/>
                  </a:lnTo>
                  <a:lnTo>
                    <a:pt x="22" y="0"/>
                  </a:lnTo>
                  <a:lnTo>
                    <a:pt x="32" y="0"/>
                  </a:lnTo>
                  <a:close/>
                  <a:moveTo>
                    <a:pt x="32" y="4"/>
                  </a:moveTo>
                  <a:lnTo>
                    <a:pt x="28" y="4"/>
                  </a:lnTo>
                  <a:lnTo>
                    <a:pt x="24" y="6"/>
                  </a:lnTo>
                  <a:lnTo>
                    <a:pt x="22" y="10"/>
                  </a:lnTo>
                  <a:lnTo>
                    <a:pt x="20" y="16"/>
                  </a:lnTo>
                  <a:lnTo>
                    <a:pt x="20" y="26"/>
                  </a:lnTo>
                  <a:lnTo>
                    <a:pt x="20" y="38"/>
                  </a:lnTo>
                  <a:lnTo>
                    <a:pt x="20" y="46"/>
                  </a:lnTo>
                  <a:lnTo>
                    <a:pt x="20" y="52"/>
                  </a:lnTo>
                  <a:lnTo>
                    <a:pt x="22" y="56"/>
                  </a:lnTo>
                  <a:lnTo>
                    <a:pt x="24" y="60"/>
                  </a:lnTo>
                  <a:lnTo>
                    <a:pt x="28" y="62"/>
                  </a:lnTo>
                  <a:lnTo>
                    <a:pt x="32" y="62"/>
                  </a:lnTo>
                  <a:lnTo>
                    <a:pt x="34" y="62"/>
                  </a:lnTo>
                  <a:lnTo>
                    <a:pt x="38" y="60"/>
                  </a:lnTo>
                  <a:lnTo>
                    <a:pt x="40" y="58"/>
                  </a:lnTo>
                  <a:lnTo>
                    <a:pt x="42" y="54"/>
                  </a:lnTo>
                  <a:lnTo>
                    <a:pt x="42" y="48"/>
                  </a:lnTo>
                  <a:lnTo>
                    <a:pt x="44" y="40"/>
                  </a:lnTo>
                  <a:lnTo>
                    <a:pt x="44" y="28"/>
                  </a:lnTo>
                  <a:lnTo>
                    <a:pt x="44" y="20"/>
                  </a:lnTo>
                  <a:lnTo>
                    <a:pt x="42" y="16"/>
                  </a:lnTo>
                  <a:lnTo>
                    <a:pt x="42" y="12"/>
                  </a:lnTo>
                  <a:lnTo>
                    <a:pt x="40" y="8"/>
                  </a:lnTo>
                  <a:lnTo>
                    <a:pt x="38" y="6"/>
                  </a:lnTo>
                  <a:lnTo>
                    <a:pt x="34"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7141" name="Freeform 37"/>
            <p:cNvSpPr>
              <a:spLocks/>
            </p:cNvSpPr>
            <p:nvPr/>
          </p:nvSpPr>
          <p:spPr bwMode="auto">
            <a:xfrm>
              <a:off x="2978" y="1726"/>
              <a:ext cx="68" cy="66"/>
            </a:xfrm>
            <a:custGeom>
              <a:avLst/>
              <a:gdLst>
                <a:gd name="T0" fmla="*/ 26 w 68"/>
                <a:gd name="T1" fmla="*/ 0 h 66"/>
                <a:gd name="T2" fmla="*/ 26 w 68"/>
                <a:gd name="T3" fmla="*/ 10 h 66"/>
                <a:gd name="T4" fmla="*/ 30 w 68"/>
                <a:gd name="T5" fmla="*/ 4 h 66"/>
                <a:gd name="T6" fmla="*/ 34 w 68"/>
                <a:gd name="T7" fmla="*/ 2 h 66"/>
                <a:gd name="T8" fmla="*/ 40 w 68"/>
                <a:gd name="T9" fmla="*/ 0 h 66"/>
                <a:gd name="T10" fmla="*/ 44 w 68"/>
                <a:gd name="T11" fmla="*/ 0 h 66"/>
                <a:gd name="T12" fmla="*/ 50 w 68"/>
                <a:gd name="T13" fmla="*/ 0 h 66"/>
                <a:gd name="T14" fmla="*/ 54 w 68"/>
                <a:gd name="T15" fmla="*/ 2 h 66"/>
                <a:gd name="T16" fmla="*/ 58 w 68"/>
                <a:gd name="T17" fmla="*/ 6 h 66"/>
                <a:gd name="T18" fmla="*/ 60 w 68"/>
                <a:gd name="T19" fmla="*/ 10 h 66"/>
                <a:gd name="T20" fmla="*/ 60 w 68"/>
                <a:gd name="T21" fmla="*/ 14 h 66"/>
                <a:gd name="T22" fmla="*/ 60 w 68"/>
                <a:gd name="T23" fmla="*/ 20 h 66"/>
                <a:gd name="T24" fmla="*/ 62 w 68"/>
                <a:gd name="T25" fmla="*/ 26 h 66"/>
                <a:gd name="T26" fmla="*/ 62 w 68"/>
                <a:gd name="T27" fmla="*/ 50 h 66"/>
                <a:gd name="T28" fmla="*/ 62 w 68"/>
                <a:gd name="T29" fmla="*/ 56 h 66"/>
                <a:gd name="T30" fmla="*/ 62 w 68"/>
                <a:gd name="T31" fmla="*/ 60 h 66"/>
                <a:gd name="T32" fmla="*/ 64 w 68"/>
                <a:gd name="T33" fmla="*/ 62 h 66"/>
                <a:gd name="T34" fmla="*/ 68 w 68"/>
                <a:gd name="T35" fmla="*/ 62 h 66"/>
                <a:gd name="T36" fmla="*/ 68 w 68"/>
                <a:gd name="T37" fmla="*/ 66 h 66"/>
                <a:gd name="T38" fmla="*/ 36 w 68"/>
                <a:gd name="T39" fmla="*/ 66 h 66"/>
                <a:gd name="T40" fmla="*/ 36 w 68"/>
                <a:gd name="T41" fmla="*/ 62 h 66"/>
                <a:gd name="T42" fmla="*/ 38 w 68"/>
                <a:gd name="T43" fmla="*/ 62 h 66"/>
                <a:gd name="T44" fmla="*/ 40 w 68"/>
                <a:gd name="T45" fmla="*/ 58 h 66"/>
                <a:gd name="T46" fmla="*/ 42 w 68"/>
                <a:gd name="T47" fmla="*/ 56 h 66"/>
                <a:gd name="T48" fmla="*/ 42 w 68"/>
                <a:gd name="T49" fmla="*/ 50 h 66"/>
                <a:gd name="T50" fmla="*/ 42 w 68"/>
                <a:gd name="T51" fmla="*/ 22 h 66"/>
                <a:gd name="T52" fmla="*/ 42 w 68"/>
                <a:gd name="T53" fmla="*/ 16 h 66"/>
                <a:gd name="T54" fmla="*/ 40 w 68"/>
                <a:gd name="T55" fmla="*/ 12 h 66"/>
                <a:gd name="T56" fmla="*/ 40 w 68"/>
                <a:gd name="T57" fmla="*/ 10 h 66"/>
                <a:gd name="T58" fmla="*/ 38 w 68"/>
                <a:gd name="T59" fmla="*/ 10 h 66"/>
                <a:gd name="T60" fmla="*/ 38 w 68"/>
                <a:gd name="T61" fmla="*/ 8 h 66"/>
                <a:gd name="T62" fmla="*/ 36 w 68"/>
                <a:gd name="T63" fmla="*/ 8 h 66"/>
                <a:gd name="T64" fmla="*/ 32 w 68"/>
                <a:gd name="T65" fmla="*/ 10 h 66"/>
                <a:gd name="T66" fmla="*/ 28 w 68"/>
                <a:gd name="T67" fmla="*/ 12 h 66"/>
                <a:gd name="T68" fmla="*/ 26 w 68"/>
                <a:gd name="T69" fmla="*/ 18 h 66"/>
                <a:gd name="T70" fmla="*/ 26 w 68"/>
                <a:gd name="T71" fmla="*/ 50 h 66"/>
                <a:gd name="T72" fmla="*/ 26 w 68"/>
                <a:gd name="T73" fmla="*/ 56 h 66"/>
                <a:gd name="T74" fmla="*/ 26 w 68"/>
                <a:gd name="T75" fmla="*/ 60 h 66"/>
                <a:gd name="T76" fmla="*/ 28 w 68"/>
                <a:gd name="T77" fmla="*/ 62 h 66"/>
                <a:gd name="T78" fmla="*/ 32 w 68"/>
                <a:gd name="T79" fmla="*/ 62 h 66"/>
                <a:gd name="T80" fmla="*/ 32 w 68"/>
                <a:gd name="T81" fmla="*/ 66 h 66"/>
                <a:gd name="T82" fmla="*/ 0 w 68"/>
                <a:gd name="T83" fmla="*/ 66 h 66"/>
                <a:gd name="T84" fmla="*/ 0 w 68"/>
                <a:gd name="T85" fmla="*/ 62 h 66"/>
                <a:gd name="T86" fmla="*/ 2 w 68"/>
                <a:gd name="T87" fmla="*/ 62 h 66"/>
                <a:gd name="T88" fmla="*/ 4 w 68"/>
                <a:gd name="T89" fmla="*/ 60 h 66"/>
                <a:gd name="T90" fmla="*/ 6 w 68"/>
                <a:gd name="T91" fmla="*/ 56 h 66"/>
                <a:gd name="T92" fmla="*/ 6 w 68"/>
                <a:gd name="T93" fmla="*/ 50 h 66"/>
                <a:gd name="T94" fmla="*/ 6 w 68"/>
                <a:gd name="T95" fmla="*/ 16 h 66"/>
                <a:gd name="T96" fmla="*/ 6 w 68"/>
                <a:gd name="T97" fmla="*/ 10 h 66"/>
                <a:gd name="T98" fmla="*/ 4 w 68"/>
                <a:gd name="T99" fmla="*/ 6 h 66"/>
                <a:gd name="T100" fmla="*/ 2 w 68"/>
                <a:gd name="T101" fmla="*/ 4 h 66"/>
                <a:gd name="T102" fmla="*/ 0 w 68"/>
                <a:gd name="T103" fmla="*/ 4 h 66"/>
                <a:gd name="T104" fmla="*/ 0 w 68"/>
                <a:gd name="T105" fmla="*/ 0 h 66"/>
                <a:gd name="T106" fmla="*/ 26 w 68"/>
                <a:gd name="T10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8" h="66">
                  <a:moveTo>
                    <a:pt x="26" y="0"/>
                  </a:moveTo>
                  <a:lnTo>
                    <a:pt x="26" y="10"/>
                  </a:lnTo>
                  <a:lnTo>
                    <a:pt x="30" y="4"/>
                  </a:lnTo>
                  <a:lnTo>
                    <a:pt x="34" y="2"/>
                  </a:lnTo>
                  <a:lnTo>
                    <a:pt x="40" y="0"/>
                  </a:lnTo>
                  <a:lnTo>
                    <a:pt x="44" y="0"/>
                  </a:lnTo>
                  <a:lnTo>
                    <a:pt x="50" y="0"/>
                  </a:lnTo>
                  <a:lnTo>
                    <a:pt x="54" y="2"/>
                  </a:lnTo>
                  <a:lnTo>
                    <a:pt x="58" y="6"/>
                  </a:lnTo>
                  <a:lnTo>
                    <a:pt x="60" y="10"/>
                  </a:lnTo>
                  <a:lnTo>
                    <a:pt x="60" y="14"/>
                  </a:lnTo>
                  <a:lnTo>
                    <a:pt x="60" y="20"/>
                  </a:lnTo>
                  <a:lnTo>
                    <a:pt x="62" y="26"/>
                  </a:lnTo>
                  <a:lnTo>
                    <a:pt x="62" y="50"/>
                  </a:lnTo>
                  <a:lnTo>
                    <a:pt x="62" y="56"/>
                  </a:lnTo>
                  <a:lnTo>
                    <a:pt x="62" y="60"/>
                  </a:lnTo>
                  <a:lnTo>
                    <a:pt x="64" y="62"/>
                  </a:lnTo>
                  <a:lnTo>
                    <a:pt x="68" y="62"/>
                  </a:lnTo>
                  <a:lnTo>
                    <a:pt x="68" y="66"/>
                  </a:lnTo>
                  <a:lnTo>
                    <a:pt x="36" y="66"/>
                  </a:lnTo>
                  <a:lnTo>
                    <a:pt x="36" y="62"/>
                  </a:lnTo>
                  <a:lnTo>
                    <a:pt x="38" y="62"/>
                  </a:lnTo>
                  <a:lnTo>
                    <a:pt x="40" y="58"/>
                  </a:lnTo>
                  <a:lnTo>
                    <a:pt x="42" y="56"/>
                  </a:lnTo>
                  <a:lnTo>
                    <a:pt x="42" y="50"/>
                  </a:lnTo>
                  <a:lnTo>
                    <a:pt x="42" y="22"/>
                  </a:lnTo>
                  <a:lnTo>
                    <a:pt x="42" y="16"/>
                  </a:lnTo>
                  <a:lnTo>
                    <a:pt x="40" y="12"/>
                  </a:lnTo>
                  <a:lnTo>
                    <a:pt x="40" y="10"/>
                  </a:lnTo>
                  <a:lnTo>
                    <a:pt x="38" y="10"/>
                  </a:lnTo>
                  <a:lnTo>
                    <a:pt x="38" y="8"/>
                  </a:lnTo>
                  <a:lnTo>
                    <a:pt x="36" y="8"/>
                  </a:lnTo>
                  <a:lnTo>
                    <a:pt x="32" y="10"/>
                  </a:lnTo>
                  <a:lnTo>
                    <a:pt x="28" y="12"/>
                  </a:lnTo>
                  <a:lnTo>
                    <a:pt x="26" y="18"/>
                  </a:lnTo>
                  <a:lnTo>
                    <a:pt x="26" y="50"/>
                  </a:lnTo>
                  <a:lnTo>
                    <a:pt x="26" y="56"/>
                  </a:lnTo>
                  <a:lnTo>
                    <a:pt x="26" y="60"/>
                  </a:lnTo>
                  <a:lnTo>
                    <a:pt x="28" y="62"/>
                  </a:lnTo>
                  <a:lnTo>
                    <a:pt x="32" y="62"/>
                  </a:lnTo>
                  <a:lnTo>
                    <a:pt x="32" y="66"/>
                  </a:lnTo>
                  <a:lnTo>
                    <a:pt x="0" y="66"/>
                  </a:lnTo>
                  <a:lnTo>
                    <a:pt x="0" y="62"/>
                  </a:lnTo>
                  <a:lnTo>
                    <a:pt x="2" y="62"/>
                  </a:lnTo>
                  <a:lnTo>
                    <a:pt x="4" y="60"/>
                  </a:lnTo>
                  <a:lnTo>
                    <a:pt x="6" y="56"/>
                  </a:lnTo>
                  <a:lnTo>
                    <a:pt x="6" y="50"/>
                  </a:lnTo>
                  <a:lnTo>
                    <a:pt x="6" y="16"/>
                  </a:lnTo>
                  <a:lnTo>
                    <a:pt x="6" y="10"/>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42" name="Freeform 38"/>
            <p:cNvSpPr>
              <a:spLocks noEditPoints="1"/>
            </p:cNvSpPr>
            <p:nvPr/>
          </p:nvSpPr>
          <p:spPr bwMode="auto">
            <a:xfrm>
              <a:off x="2424" y="1838"/>
              <a:ext cx="32" cy="98"/>
            </a:xfrm>
            <a:custGeom>
              <a:avLst/>
              <a:gdLst>
                <a:gd name="T0" fmla="*/ 16 w 32"/>
                <a:gd name="T1" fmla="*/ 0 h 98"/>
                <a:gd name="T2" fmla="*/ 20 w 32"/>
                <a:gd name="T3" fmla="*/ 0 h 98"/>
                <a:gd name="T4" fmla="*/ 24 w 32"/>
                <a:gd name="T5" fmla="*/ 2 h 98"/>
                <a:gd name="T6" fmla="*/ 26 w 32"/>
                <a:gd name="T7" fmla="*/ 6 h 98"/>
                <a:gd name="T8" fmla="*/ 26 w 32"/>
                <a:gd name="T9" fmla="*/ 10 h 98"/>
                <a:gd name="T10" fmla="*/ 26 w 32"/>
                <a:gd name="T11" fmla="*/ 14 h 98"/>
                <a:gd name="T12" fmla="*/ 24 w 32"/>
                <a:gd name="T13" fmla="*/ 16 h 98"/>
                <a:gd name="T14" fmla="*/ 20 w 32"/>
                <a:gd name="T15" fmla="*/ 18 h 98"/>
                <a:gd name="T16" fmla="*/ 16 w 32"/>
                <a:gd name="T17" fmla="*/ 20 h 98"/>
                <a:gd name="T18" fmla="*/ 12 w 32"/>
                <a:gd name="T19" fmla="*/ 18 h 98"/>
                <a:gd name="T20" fmla="*/ 10 w 32"/>
                <a:gd name="T21" fmla="*/ 16 h 98"/>
                <a:gd name="T22" fmla="*/ 8 w 32"/>
                <a:gd name="T23" fmla="*/ 14 h 98"/>
                <a:gd name="T24" fmla="*/ 6 w 32"/>
                <a:gd name="T25" fmla="*/ 10 h 98"/>
                <a:gd name="T26" fmla="*/ 8 w 32"/>
                <a:gd name="T27" fmla="*/ 6 h 98"/>
                <a:gd name="T28" fmla="*/ 10 w 32"/>
                <a:gd name="T29" fmla="*/ 2 h 98"/>
                <a:gd name="T30" fmla="*/ 12 w 32"/>
                <a:gd name="T31" fmla="*/ 0 h 98"/>
                <a:gd name="T32" fmla="*/ 16 w 32"/>
                <a:gd name="T33" fmla="*/ 0 h 98"/>
                <a:gd name="T34" fmla="*/ 26 w 32"/>
                <a:gd name="T35" fmla="*/ 32 h 98"/>
                <a:gd name="T36" fmla="*/ 26 w 32"/>
                <a:gd name="T37" fmla="*/ 82 h 98"/>
                <a:gd name="T38" fmla="*/ 26 w 32"/>
                <a:gd name="T39" fmla="*/ 88 h 98"/>
                <a:gd name="T40" fmla="*/ 28 w 32"/>
                <a:gd name="T41" fmla="*/ 92 h 98"/>
                <a:gd name="T42" fmla="*/ 30 w 32"/>
                <a:gd name="T43" fmla="*/ 94 h 98"/>
                <a:gd name="T44" fmla="*/ 32 w 32"/>
                <a:gd name="T45" fmla="*/ 94 h 98"/>
                <a:gd name="T46" fmla="*/ 32 w 32"/>
                <a:gd name="T47" fmla="*/ 98 h 98"/>
                <a:gd name="T48" fmla="*/ 0 w 32"/>
                <a:gd name="T49" fmla="*/ 98 h 98"/>
                <a:gd name="T50" fmla="*/ 0 w 32"/>
                <a:gd name="T51" fmla="*/ 94 h 98"/>
                <a:gd name="T52" fmla="*/ 4 w 32"/>
                <a:gd name="T53" fmla="*/ 94 h 98"/>
                <a:gd name="T54" fmla="*/ 6 w 32"/>
                <a:gd name="T55" fmla="*/ 92 h 98"/>
                <a:gd name="T56" fmla="*/ 6 w 32"/>
                <a:gd name="T57" fmla="*/ 88 h 98"/>
                <a:gd name="T58" fmla="*/ 6 w 32"/>
                <a:gd name="T59" fmla="*/ 82 h 98"/>
                <a:gd name="T60" fmla="*/ 6 w 32"/>
                <a:gd name="T61" fmla="*/ 48 h 98"/>
                <a:gd name="T62" fmla="*/ 6 w 32"/>
                <a:gd name="T63" fmla="*/ 42 h 98"/>
                <a:gd name="T64" fmla="*/ 6 w 32"/>
                <a:gd name="T65" fmla="*/ 38 h 98"/>
                <a:gd name="T66" fmla="*/ 4 w 32"/>
                <a:gd name="T67" fmla="*/ 36 h 98"/>
                <a:gd name="T68" fmla="*/ 0 w 32"/>
                <a:gd name="T69" fmla="*/ 36 h 98"/>
                <a:gd name="T70" fmla="*/ 0 w 32"/>
                <a:gd name="T71" fmla="*/ 32 h 98"/>
                <a:gd name="T72" fmla="*/ 26 w 32"/>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98">
                  <a:moveTo>
                    <a:pt x="16" y="0"/>
                  </a:moveTo>
                  <a:lnTo>
                    <a:pt x="20" y="0"/>
                  </a:lnTo>
                  <a:lnTo>
                    <a:pt x="24" y="2"/>
                  </a:lnTo>
                  <a:lnTo>
                    <a:pt x="26" y="6"/>
                  </a:lnTo>
                  <a:lnTo>
                    <a:pt x="26" y="10"/>
                  </a:lnTo>
                  <a:lnTo>
                    <a:pt x="26" y="14"/>
                  </a:lnTo>
                  <a:lnTo>
                    <a:pt x="24" y="16"/>
                  </a:lnTo>
                  <a:lnTo>
                    <a:pt x="20" y="18"/>
                  </a:lnTo>
                  <a:lnTo>
                    <a:pt x="16" y="20"/>
                  </a:lnTo>
                  <a:lnTo>
                    <a:pt x="12" y="18"/>
                  </a:lnTo>
                  <a:lnTo>
                    <a:pt x="10" y="16"/>
                  </a:lnTo>
                  <a:lnTo>
                    <a:pt x="8" y="14"/>
                  </a:lnTo>
                  <a:lnTo>
                    <a:pt x="6" y="10"/>
                  </a:lnTo>
                  <a:lnTo>
                    <a:pt x="8" y="6"/>
                  </a:lnTo>
                  <a:lnTo>
                    <a:pt x="10" y="2"/>
                  </a:lnTo>
                  <a:lnTo>
                    <a:pt x="12" y="0"/>
                  </a:lnTo>
                  <a:lnTo>
                    <a:pt x="16" y="0"/>
                  </a:lnTo>
                  <a:close/>
                  <a:moveTo>
                    <a:pt x="26" y="32"/>
                  </a:moveTo>
                  <a:lnTo>
                    <a:pt x="26" y="82"/>
                  </a:lnTo>
                  <a:lnTo>
                    <a:pt x="26" y="88"/>
                  </a:lnTo>
                  <a:lnTo>
                    <a:pt x="28" y="92"/>
                  </a:lnTo>
                  <a:lnTo>
                    <a:pt x="30" y="94"/>
                  </a:lnTo>
                  <a:lnTo>
                    <a:pt x="32" y="94"/>
                  </a:lnTo>
                  <a:lnTo>
                    <a:pt x="32" y="98"/>
                  </a:lnTo>
                  <a:lnTo>
                    <a:pt x="0" y="98"/>
                  </a:lnTo>
                  <a:lnTo>
                    <a:pt x="0" y="94"/>
                  </a:lnTo>
                  <a:lnTo>
                    <a:pt x="4" y="94"/>
                  </a:lnTo>
                  <a:lnTo>
                    <a:pt x="6" y="92"/>
                  </a:lnTo>
                  <a:lnTo>
                    <a:pt x="6" y="88"/>
                  </a:lnTo>
                  <a:lnTo>
                    <a:pt x="6" y="82"/>
                  </a:lnTo>
                  <a:lnTo>
                    <a:pt x="6" y="48"/>
                  </a:lnTo>
                  <a:lnTo>
                    <a:pt x="6" y="42"/>
                  </a:lnTo>
                  <a:lnTo>
                    <a:pt x="6" y="38"/>
                  </a:lnTo>
                  <a:lnTo>
                    <a:pt x="4" y="36"/>
                  </a:lnTo>
                  <a:lnTo>
                    <a:pt x="0" y="36"/>
                  </a:lnTo>
                  <a:lnTo>
                    <a:pt x="0" y="32"/>
                  </a:lnTo>
                  <a:lnTo>
                    <a:pt x="26" y="32"/>
                  </a:lnTo>
                  <a:close/>
                </a:path>
              </a:pathLst>
            </a:custGeom>
            <a:solidFill>
              <a:srgbClr val="1F1F1F"/>
            </a:solidFill>
            <a:ln w="0">
              <a:solidFill>
                <a:srgbClr val="1F1F1F"/>
              </a:solidFill>
              <a:prstDash val="solid"/>
              <a:round/>
              <a:headEnd/>
              <a:tailEnd/>
            </a:ln>
          </p:spPr>
          <p:txBody>
            <a:bodyPr/>
            <a:lstStyle/>
            <a:p>
              <a:endParaRPr lang="en-US"/>
            </a:p>
          </p:txBody>
        </p:sp>
        <p:sp>
          <p:nvSpPr>
            <p:cNvPr id="47143" name="Freeform 39"/>
            <p:cNvSpPr>
              <a:spLocks/>
            </p:cNvSpPr>
            <p:nvPr/>
          </p:nvSpPr>
          <p:spPr bwMode="auto">
            <a:xfrm>
              <a:off x="2466" y="1870"/>
              <a:ext cx="66" cy="66"/>
            </a:xfrm>
            <a:custGeom>
              <a:avLst/>
              <a:gdLst>
                <a:gd name="T0" fmla="*/ 24 w 66"/>
                <a:gd name="T1" fmla="*/ 0 h 66"/>
                <a:gd name="T2" fmla="*/ 24 w 66"/>
                <a:gd name="T3" fmla="*/ 10 h 66"/>
                <a:gd name="T4" fmla="*/ 30 w 66"/>
                <a:gd name="T5" fmla="*/ 4 h 66"/>
                <a:gd name="T6" fmla="*/ 34 w 66"/>
                <a:gd name="T7" fmla="*/ 2 h 66"/>
                <a:gd name="T8" fmla="*/ 38 w 66"/>
                <a:gd name="T9" fmla="*/ 0 h 66"/>
                <a:gd name="T10" fmla="*/ 44 w 66"/>
                <a:gd name="T11" fmla="*/ 0 h 66"/>
                <a:gd name="T12" fmla="*/ 50 w 66"/>
                <a:gd name="T13" fmla="*/ 0 h 66"/>
                <a:gd name="T14" fmla="*/ 54 w 66"/>
                <a:gd name="T15" fmla="*/ 2 h 66"/>
                <a:gd name="T16" fmla="*/ 58 w 66"/>
                <a:gd name="T17" fmla="*/ 6 h 66"/>
                <a:gd name="T18" fmla="*/ 60 w 66"/>
                <a:gd name="T19" fmla="*/ 10 h 66"/>
                <a:gd name="T20" fmla="*/ 60 w 66"/>
                <a:gd name="T21" fmla="*/ 14 h 66"/>
                <a:gd name="T22" fmla="*/ 60 w 66"/>
                <a:gd name="T23" fmla="*/ 20 h 66"/>
                <a:gd name="T24" fmla="*/ 60 w 66"/>
                <a:gd name="T25" fmla="*/ 26 h 66"/>
                <a:gd name="T26" fmla="*/ 60 w 66"/>
                <a:gd name="T27" fmla="*/ 50 h 66"/>
                <a:gd name="T28" fmla="*/ 60 w 66"/>
                <a:gd name="T29" fmla="*/ 56 h 66"/>
                <a:gd name="T30" fmla="*/ 62 w 66"/>
                <a:gd name="T31" fmla="*/ 60 h 66"/>
                <a:gd name="T32" fmla="*/ 64 w 66"/>
                <a:gd name="T33" fmla="*/ 62 h 66"/>
                <a:gd name="T34" fmla="*/ 66 w 66"/>
                <a:gd name="T35" fmla="*/ 62 h 66"/>
                <a:gd name="T36" fmla="*/ 66 w 66"/>
                <a:gd name="T37" fmla="*/ 66 h 66"/>
                <a:gd name="T38" fmla="*/ 36 w 66"/>
                <a:gd name="T39" fmla="*/ 66 h 66"/>
                <a:gd name="T40" fmla="*/ 36 w 66"/>
                <a:gd name="T41" fmla="*/ 62 h 66"/>
                <a:gd name="T42" fmla="*/ 38 w 66"/>
                <a:gd name="T43" fmla="*/ 62 h 66"/>
                <a:gd name="T44" fmla="*/ 40 w 66"/>
                <a:gd name="T45" fmla="*/ 58 h 66"/>
                <a:gd name="T46" fmla="*/ 40 w 66"/>
                <a:gd name="T47" fmla="*/ 56 h 66"/>
                <a:gd name="T48" fmla="*/ 42 w 66"/>
                <a:gd name="T49" fmla="*/ 50 h 66"/>
                <a:gd name="T50" fmla="*/ 42 w 66"/>
                <a:gd name="T51" fmla="*/ 22 h 66"/>
                <a:gd name="T52" fmla="*/ 42 w 66"/>
                <a:gd name="T53" fmla="*/ 16 h 66"/>
                <a:gd name="T54" fmla="*/ 40 w 66"/>
                <a:gd name="T55" fmla="*/ 12 h 66"/>
                <a:gd name="T56" fmla="*/ 40 w 66"/>
                <a:gd name="T57" fmla="*/ 10 h 66"/>
                <a:gd name="T58" fmla="*/ 38 w 66"/>
                <a:gd name="T59" fmla="*/ 10 h 66"/>
                <a:gd name="T60" fmla="*/ 38 w 66"/>
                <a:gd name="T61" fmla="*/ 8 h 66"/>
                <a:gd name="T62" fmla="*/ 36 w 66"/>
                <a:gd name="T63" fmla="*/ 8 h 66"/>
                <a:gd name="T64" fmla="*/ 32 w 66"/>
                <a:gd name="T65" fmla="*/ 10 h 66"/>
                <a:gd name="T66" fmla="*/ 28 w 66"/>
                <a:gd name="T67" fmla="*/ 12 h 66"/>
                <a:gd name="T68" fmla="*/ 24 w 66"/>
                <a:gd name="T69" fmla="*/ 18 h 66"/>
                <a:gd name="T70" fmla="*/ 24 w 66"/>
                <a:gd name="T71" fmla="*/ 50 h 66"/>
                <a:gd name="T72" fmla="*/ 26 w 66"/>
                <a:gd name="T73" fmla="*/ 56 h 66"/>
                <a:gd name="T74" fmla="*/ 26 w 66"/>
                <a:gd name="T75" fmla="*/ 60 h 66"/>
                <a:gd name="T76" fmla="*/ 28 w 66"/>
                <a:gd name="T77" fmla="*/ 62 h 66"/>
                <a:gd name="T78" fmla="*/ 30 w 66"/>
                <a:gd name="T79" fmla="*/ 62 h 66"/>
                <a:gd name="T80" fmla="*/ 30 w 66"/>
                <a:gd name="T81" fmla="*/ 66 h 66"/>
                <a:gd name="T82" fmla="*/ 0 w 66"/>
                <a:gd name="T83" fmla="*/ 66 h 66"/>
                <a:gd name="T84" fmla="*/ 0 w 66"/>
                <a:gd name="T85" fmla="*/ 62 h 66"/>
                <a:gd name="T86" fmla="*/ 2 w 66"/>
                <a:gd name="T87" fmla="*/ 62 h 66"/>
                <a:gd name="T88" fmla="*/ 4 w 66"/>
                <a:gd name="T89" fmla="*/ 60 h 66"/>
                <a:gd name="T90" fmla="*/ 4 w 66"/>
                <a:gd name="T91" fmla="*/ 56 h 66"/>
                <a:gd name="T92" fmla="*/ 6 w 66"/>
                <a:gd name="T93" fmla="*/ 50 h 66"/>
                <a:gd name="T94" fmla="*/ 6 w 66"/>
                <a:gd name="T95" fmla="*/ 16 h 66"/>
                <a:gd name="T96" fmla="*/ 4 w 66"/>
                <a:gd name="T97" fmla="*/ 10 h 66"/>
                <a:gd name="T98" fmla="*/ 4 w 66"/>
                <a:gd name="T99" fmla="*/ 6 h 66"/>
                <a:gd name="T100" fmla="*/ 2 w 66"/>
                <a:gd name="T101" fmla="*/ 4 h 66"/>
                <a:gd name="T102" fmla="*/ 0 w 66"/>
                <a:gd name="T103" fmla="*/ 4 h 66"/>
                <a:gd name="T104" fmla="*/ 0 w 66"/>
                <a:gd name="T105" fmla="*/ 0 h 66"/>
                <a:gd name="T106" fmla="*/ 24 w 66"/>
                <a:gd name="T10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6" h="66">
                  <a:moveTo>
                    <a:pt x="24" y="0"/>
                  </a:moveTo>
                  <a:lnTo>
                    <a:pt x="24" y="10"/>
                  </a:lnTo>
                  <a:lnTo>
                    <a:pt x="30" y="4"/>
                  </a:lnTo>
                  <a:lnTo>
                    <a:pt x="34" y="2"/>
                  </a:lnTo>
                  <a:lnTo>
                    <a:pt x="38" y="0"/>
                  </a:lnTo>
                  <a:lnTo>
                    <a:pt x="44" y="0"/>
                  </a:lnTo>
                  <a:lnTo>
                    <a:pt x="50" y="0"/>
                  </a:lnTo>
                  <a:lnTo>
                    <a:pt x="54" y="2"/>
                  </a:lnTo>
                  <a:lnTo>
                    <a:pt x="58" y="6"/>
                  </a:lnTo>
                  <a:lnTo>
                    <a:pt x="60" y="10"/>
                  </a:lnTo>
                  <a:lnTo>
                    <a:pt x="60" y="14"/>
                  </a:lnTo>
                  <a:lnTo>
                    <a:pt x="60" y="20"/>
                  </a:lnTo>
                  <a:lnTo>
                    <a:pt x="60" y="26"/>
                  </a:lnTo>
                  <a:lnTo>
                    <a:pt x="60" y="50"/>
                  </a:lnTo>
                  <a:lnTo>
                    <a:pt x="60" y="56"/>
                  </a:lnTo>
                  <a:lnTo>
                    <a:pt x="62" y="60"/>
                  </a:lnTo>
                  <a:lnTo>
                    <a:pt x="64" y="62"/>
                  </a:lnTo>
                  <a:lnTo>
                    <a:pt x="66" y="62"/>
                  </a:lnTo>
                  <a:lnTo>
                    <a:pt x="66" y="66"/>
                  </a:lnTo>
                  <a:lnTo>
                    <a:pt x="36" y="66"/>
                  </a:lnTo>
                  <a:lnTo>
                    <a:pt x="36" y="62"/>
                  </a:lnTo>
                  <a:lnTo>
                    <a:pt x="38" y="62"/>
                  </a:lnTo>
                  <a:lnTo>
                    <a:pt x="40" y="58"/>
                  </a:lnTo>
                  <a:lnTo>
                    <a:pt x="40" y="56"/>
                  </a:lnTo>
                  <a:lnTo>
                    <a:pt x="42" y="50"/>
                  </a:lnTo>
                  <a:lnTo>
                    <a:pt x="42" y="22"/>
                  </a:lnTo>
                  <a:lnTo>
                    <a:pt x="42" y="16"/>
                  </a:lnTo>
                  <a:lnTo>
                    <a:pt x="40" y="12"/>
                  </a:lnTo>
                  <a:lnTo>
                    <a:pt x="40" y="10"/>
                  </a:lnTo>
                  <a:lnTo>
                    <a:pt x="38" y="10"/>
                  </a:lnTo>
                  <a:lnTo>
                    <a:pt x="38" y="8"/>
                  </a:lnTo>
                  <a:lnTo>
                    <a:pt x="36" y="8"/>
                  </a:lnTo>
                  <a:lnTo>
                    <a:pt x="32" y="10"/>
                  </a:lnTo>
                  <a:lnTo>
                    <a:pt x="28" y="12"/>
                  </a:lnTo>
                  <a:lnTo>
                    <a:pt x="24" y="18"/>
                  </a:lnTo>
                  <a:lnTo>
                    <a:pt x="24" y="50"/>
                  </a:lnTo>
                  <a:lnTo>
                    <a:pt x="26" y="56"/>
                  </a:lnTo>
                  <a:lnTo>
                    <a:pt x="26" y="60"/>
                  </a:lnTo>
                  <a:lnTo>
                    <a:pt x="28" y="62"/>
                  </a:lnTo>
                  <a:lnTo>
                    <a:pt x="30" y="62"/>
                  </a:lnTo>
                  <a:lnTo>
                    <a:pt x="30" y="66"/>
                  </a:lnTo>
                  <a:lnTo>
                    <a:pt x="0" y="66"/>
                  </a:lnTo>
                  <a:lnTo>
                    <a:pt x="0" y="62"/>
                  </a:lnTo>
                  <a:lnTo>
                    <a:pt x="2" y="62"/>
                  </a:lnTo>
                  <a:lnTo>
                    <a:pt x="4" y="60"/>
                  </a:lnTo>
                  <a:lnTo>
                    <a:pt x="4" y="56"/>
                  </a:lnTo>
                  <a:lnTo>
                    <a:pt x="6" y="50"/>
                  </a:lnTo>
                  <a:lnTo>
                    <a:pt x="6" y="16"/>
                  </a:lnTo>
                  <a:lnTo>
                    <a:pt x="4" y="10"/>
                  </a:lnTo>
                  <a:lnTo>
                    <a:pt x="4" y="6"/>
                  </a:lnTo>
                  <a:lnTo>
                    <a:pt x="2" y="4"/>
                  </a:lnTo>
                  <a:lnTo>
                    <a:pt x="0" y="4"/>
                  </a:lnTo>
                  <a:lnTo>
                    <a:pt x="0" y="0"/>
                  </a:lnTo>
                  <a:lnTo>
                    <a:pt x="24" y="0"/>
                  </a:lnTo>
                  <a:close/>
                </a:path>
              </a:pathLst>
            </a:custGeom>
            <a:solidFill>
              <a:srgbClr val="1F1F1F"/>
            </a:solidFill>
            <a:ln w="0">
              <a:solidFill>
                <a:srgbClr val="1F1F1F"/>
              </a:solidFill>
              <a:prstDash val="solid"/>
              <a:round/>
              <a:headEnd/>
              <a:tailEnd/>
            </a:ln>
          </p:spPr>
          <p:txBody>
            <a:bodyPr/>
            <a:lstStyle/>
            <a:p>
              <a:endParaRPr lang="en-US"/>
            </a:p>
          </p:txBody>
        </p:sp>
        <p:sp>
          <p:nvSpPr>
            <p:cNvPr id="47144" name="Freeform 40"/>
            <p:cNvSpPr>
              <a:spLocks/>
            </p:cNvSpPr>
            <p:nvPr/>
          </p:nvSpPr>
          <p:spPr bwMode="auto">
            <a:xfrm>
              <a:off x="2542" y="1846"/>
              <a:ext cx="42" cy="90"/>
            </a:xfrm>
            <a:custGeom>
              <a:avLst/>
              <a:gdLst>
                <a:gd name="T0" fmla="*/ 28 w 42"/>
                <a:gd name="T1" fmla="*/ 0 h 90"/>
                <a:gd name="T2" fmla="*/ 28 w 42"/>
                <a:gd name="T3" fmla="*/ 24 h 90"/>
                <a:gd name="T4" fmla="*/ 42 w 42"/>
                <a:gd name="T5" fmla="*/ 24 h 90"/>
                <a:gd name="T6" fmla="*/ 42 w 42"/>
                <a:gd name="T7" fmla="*/ 32 h 90"/>
                <a:gd name="T8" fmla="*/ 28 w 42"/>
                <a:gd name="T9" fmla="*/ 32 h 90"/>
                <a:gd name="T10" fmla="*/ 28 w 42"/>
                <a:gd name="T11" fmla="*/ 70 h 90"/>
                <a:gd name="T12" fmla="*/ 28 w 42"/>
                <a:gd name="T13" fmla="*/ 76 h 90"/>
                <a:gd name="T14" fmla="*/ 28 w 42"/>
                <a:gd name="T15" fmla="*/ 78 h 90"/>
                <a:gd name="T16" fmla="*/ 28 w 42"/>
                <a:gd name="T17" fmla="*/ 80 h 90"/>
                <a:gd name="T18" fmla="*/ 30 w 42"/>
                <a:gd name="T19" fmla="*/ 80 h 90"/>
                <a:gd name="T20" fmla="*/ 32 w 42"/>
                <a:gd name="T21" fmla="*/ 82 h 90"/>
                <a:gd name="T22" fmla="*/ 32 w 42"/>
                <a:gd name="T23" fmla="*/ 82 h 90"/>
                <a:gd name="T24" fmla="*/ 36 w 42"/>
                <a:gd name="T25" fmla="*/ 80 h 90"/>
                <a:gd name="T26" fmla="*/ 40 w 42"/>
                <a:gd name="T27" fmla="*/ 76 h 90"/>
                <a:gd name="T28" fmla="*/ 42 w 42"/>
                <a:gd name="T29" fmla="*/ 78 h 90"/>
                <a:gd name="T30" fmla="*/ 38 w 42"/>
                <a:gd name="T31" fmla="*/ 84 h 90"/>
                <a:gd name="T32" fmla="*/ 34 w 42"/>
                <a:gd name="T33" fmla="*/ 88 h 90"/>
                <a:gd name="T34" fmla="*/ 30 w 42"/>
                <a:gd name="T35" fmla="*/ 90 h 90"/>
                <a:gd name="T36" fmla="*/ 24 w 42"/>
                <a:gd name="T37" fmla="*/ 90 h 90"/>
                <a:gd name="T38" fmla="*/ 18 w 42"/>
                <a:gd name="T39" fmla="*/ 90 h 90"/>
                <a:gd name="T40" fmla="*/ 14 w 42"/>
                <a:gd name="T41" fmla="*/ 88 h 90"/>
                <a:gd name="T42" fmla="*/ 10 w 42"/>
                <a:gd name="T43" fmla="*/ 84 h 90"/>
                <a:gd name="T44" fmla="*/ 10 w 42"/>
                <a:gd name="T45" fmla="*/ 80 h 90"/>
                <a:gd name="T46" fmla="*/ 8 w 42"/>
                <a:gd name="T47" fmla="*/ 78 h 90"/>
                <a:gd name="T48" fmla="*/ 8 w 42"/>
                <a:gd name="T49" fmla="*/ 72 h 90"/>
                <a:gd name="T50" fmla="*/ 8 w 42"/>
                <a:gd name="T51" fmla="*/ 66 h 90"/>
                <a:gd name="T52" fmla="*/ 8 w 42"/>
                <a:gd name="T53" fmla="*/ 32 h 90"/>
                <a:gd name="T54" fmla="*/ 0 w 42"/>
                <a:gd name="T55" fmla="*/ 32 h 90"/>
                <a:gd name="T56" fmla="*/ 0 w 42"/>
                <a:gd name="T57" fmla="*/ 30 h 90"/>
                <a:gd name="T58" fmla="*/ 8 w 42"/>
                <a:gd name="T59" fmla="*/ 24 h 90"/>
                <a:gd name="T60" fmla="*/ 14 w 42"/>
                <a:gd name="T61" fmla="*/ 16 h 90"/>
                <a:gd name="T62" fmla="*/ 20 w 42"/>
                <a:gd name="T63" fmla="*/ 8 h 90"/>
                <a:gd name="T64" fmla="*/ 26 w 42"/>
                <a:gd name="T65" fmla="*/ 0 h 90"/>
                <a:gd name="T66" fmla="*/ 28 w 42"/>
                <a:gd name="T6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 h="90">
                  <a:moveTo>
                    <a:pt x="28" y="0"/>
                  </a:moveTo>
                  <a:lnTo>
                    <a:pt x="28" y="24"/>
                  </a:lnTo>
                  <a:lnTo>
                    <a:pt x="42" y="24"/>
                  </a:lnTo>
                  <a:lnTo>
                    <a:pt x="42" y="32"/>
                  </a:lnTo>
                  <a:lnTo>
                    <a:pt x="28" y="32"/>
                  </a:lnTo>
                  <a:lnTo>
                    <a:pt x="28" y="70"/>
                  </a:lnTo>
                  <a:lnTo>
                    <a:pt x="28" y="76"/>
                  </a:lnTo>
                  <a:lnTo>
                    <a:pt x="28" y="78"/>
                  </a:lnTo>
                  <a:lnTo>
                    <a:pt x="28" y="80"/>
                  </a:lnTo>
                  <a:lnTo>
                    <a:pt x="30" y="80"/>
                  </a:lnTo>
                  <a:lnTo>
                    <a:pt x="32" y="82"/>
                  </a:lnTo>
                  <a:lnTo>
                    <a:pt x="32" y="82"/>
                  </a:lnTo>
                  <a:lnTo>
                    <a:pt x="36" y="80"/>
                  </a:lnTo>
                  <a:lnTo>
                    <a:pt x="40" y="76"/>
                  </a:lnTo>
                  <a:lnTo>
                    <a:pt x="42" y="78"/>
                  </a:lnTo>
                  <a:lnTo>
                    <a:pt x="38" y="84"/>
                  </a:lnTo>
                  <a:lnTo>
                    <a:pt x="34" y="88"/>
                  </a:lnTo>
                  <a:lnTo>
                    <a:pt x="30" y="90"/>
                  </a:lnTo>
                  <a:lnTo>
                    <a:pt x="24" y="90"/>
                  </a:lnTo>
                  <a:lnTo>
                    <a:pt x="18" y="90"/>
                  </a:lnTo>
                  <a:lnTo>
                    <a:pt x="14" y="88"/>
                  </a:lnTo>
                  <a:lnTo>
                    <a:pt x="10" y="84"/>
                  </a:lnTo>
                  <a:lnTo>
                    <a:pt x="10" y="80"/>
                  </a:lnTo>
                  <a:lnTo>
                    <a:pt x="8" y="78"/>
                  </a:lnTo>
                  <a:lnTo>
                    <a:pt x="8" y="72"/>
                  </a:lnTo>
                  <a:lnTo>
                    <a:pt x="8" y="66"/>
                  </a:lnTo>
                  <a:lnTo>
                    <a:pt x="8" y="32"/>
                  </a:lnTo>
                  <a:lnTo>
                    <a:pt x="0" y="32"/>
                  </a:lnTo>
                  <a:lnTo>
                    <a:pt x="0" y="30"/>
                  </a:lnTo>
                  <a:lnTo>
                    <a:pt x="8" y="24"/>
                  </a:lnTo>
                  <a:lnTo>
                    <a:pt x="14" y="16"/>
                  </a:lnTo>
                  <a:lnTo>
                    <a:pt x="20" y="8"/>
                  </a:lnTo>
                  <a:lnTo>
                    <a:pt x="26" y="0"/>
                  </a:lnTo>
                  <a:lnTo>
                    <a:pt x="28" y="0"/>
                  </a:lnTo>
                  <a:close/>
                </a:path>
              </a:pathLst>
            </a:custGeom>
            <a:solidFill>
              <a:srgbClr val="1F1F1F"/>
            </a:solidFill>
            <a:ln w="0">
              <a:solidFill>
                <a:srgbClr val="1F1F1F"/>
              </a:solidFill>
              <a:prstDash val="solid"/>
              <a:round/>
              <a:headEnd/>
              <a:tailEnd/>
            </a:ln>
          </p:spPr>
          <p:txBody>
            <a:bodyPr/>
            <a:lstStyle/>
            <a:p>
              <a:endParaRPr lang="en-US"/>
            </a:p>
          </p:txBody>
        </p:sp>
        <p:sp>
          <p:nvSpPr>
            <p:cNvPr id="47145" name="Freeform 41"/>
            <p:cNvSpPr>
              <a:spLocks noEditPoints="1"/>
            </p:cNvSpPr>
            <p:nvPr/>
          </p:nvSpPr>
          <p:spPr bwMode="auto">
            <a:xfrm>
              <a:off x="2590" y="1870"/>
              <a:ext cx="58" cy="66"/>
            </a:xfrm>
            <a:custGeom>
              <a:avLst/>
              <a:gdLst>
                <a:gd name="T0" fmla="*/ 58 w 58"/>
                <a:gd name="T1" fmla="*/ 30 h 66"/>
                <a:gd name="T2" fmla="*/ 20 w 58"/>
                <a:gd name="T3" fmla="*/ 30 h 66"/>
                <a:gd name="T4" fmla="*/ 22 w 58"/>
                <a:gd name="T5" fmla="*/ 38 h 66"/>
                <a:gd name="T6" fmla="*/ 24 w 58"/>
                <a:gd name="T7" fmla="*/ 44 h 66"/>
                <a:gd name="T8" fmla="*/ 28 w 58"/>
                <a:gd name="T9" fmla="*/ 50 h 66"/>
                <a:gd name="T10" fmla="*/ 32 w 58"/>
                <a:gd name="T11" fmla="*/ 54 h 66"/>
                <a:gd name="T12" fmla="*/ 40 w 58"/>
                <a:gd name="T13" fmla="*/ 54 h 66"/>
                <a:gd name="T14" fmla="*/ 44 w 58"/>
                <a:gd name="T15" fmla="*/ 54 h 66"/>
                <a:gd name="T16" fmla="*/ 48 w 58"/>
                <a:gd name="T17" fmla="*/ 52 h 66"/>
                <a:gd name="T18" fmla="*/ 52 w 58"/>
                <a:gd name="T19" fmla="*/ 50 h 66"/>
                <a:gd name="T20" fmla="*/ 56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2 w 58"/>
                <a:gd name="T37" fmla="*/ 60 h 66"/>
                <a:gd name="T38" fmla="*/ 6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40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8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2" y="38"/>
                  </a:lnTo>
                  <a:lnTo>
                    <a:pt x="24" y="44"/>
                  </a:lnTo>
                  <a:lnTo>
                    <a:pt x="28" y="50"/>
                  </a:lnTo>
                  <a:lnTo>
                    <a:pt x="32" y="54"/>
                  </a:lnTo>
                  <a:lnTo>
                    <a:pt x="40" y="54"/>
                  </a:lnTo>
                  <a:lnTo>
                    <a:pt x="44" y="54"/>
                  </a:lnTo>
                  <a:lnTo>
                    <a:pt x="48" y="52"/>
                  </a:lnTo>
                  <a:lnTo>
                    <a:pt x="52" y="50"/>
                  </a:lnTo>
                  <a:lnTo>
                    <a:pt x="56" y="44"/>
                  </a:lnTo>
                  <a:lnTo>
                    <a:pt x="58" y="46"/>
                  </a:lnTo>
                  <a:lnTo>
                    <a:pt x="52" y="56"/>
                  </a:lnTo>
                  <a:lnTo>
                    <a:pt x="46" y="62"/>
                  </a:lnTo>
                  <a:lnTo>
                    <a:pt x="38" y="66"/>
                  </a:lnTo>
                  <a:lnTo>
                    <a:pt x="30" y="66"/>
                  </a:lnTo>
                  <a:lnTo>
                    <a:pt x="22" y="66"/>
                  </a:lnTo>
                  <a:lnTo>
                    <a:pt x="16" y="64"/>
                  </a:lnTo>
                  <a:lnTo>
                    <a:pt x="12" y="60"/>
                  </a:lnTo>
                  <a:lnTo>
                    <a:pt x="6"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40" y="14"/>
                  </a:lnTo>
                  <a:lnTo>
                    <a:pt x="38" y="12"/>
                  </a:lnTo>
                  <a:lnTo>
                    <a:pt x="36" y="8"/>
                  </a:lnTo>
                  <a:lnTo>
                    <a:pt x="34" y="4"/>
                  </a:lnTo>
                  <a:lnTo>
                    <a:pt x="32" y="4"/>
                  </a:lnTo>
                  <a:lnTo>
                    <a:pt x="30" y="4"/>
                  </a:lnTo>
                  <a:lnTo>
                    <a:pt x="28"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7146" name="Freeform 42"/>
            <p:cNvSpPr>
              <a:spLocks/>
            </p:cNvSpPr>
            <p:nvPr/>
          </p:nvSpPr>
          <p:spPr bwMode="auto">
            <a:xfrm>
              <a:off x="2658" y="1870"/>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4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2 h 66"/>
                <a:gd name="T44" fmla="*/ 32 w 56"/>
                <a:gd name="T45" fmla="*/ 14 h 66"/>
                <a:gd name="T46" fmla="*/ 30 w 56"/>
                <a:gd name="T47" fmla="*/ 16 h 66"/>
                <a:gd name="T48" fmla="*/ 28 w 56"/>
                <a:gd name="T49" fmla="*/ 20 h 66"/>
                <a:gd name="T50" fmla="*/ 26 w 56"/>
                <a:gd name="T51" fmla="*/ 28 h 66"/>
                <a:gd name="T52" fmla="*/ 26 w 56"/>
                <a:gd name="T53" fmla="*/ 34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0 h 66"/>
                <a:gd name="T66" fmla="*/ 30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4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4" y="18"/>
                  </a:lnTo>
                  <a:lnTo>
                    <a:pt x="40" y="16"/>
                  </a:lnTo>
                  <a:lnTo>
                    <a:pt x="38" y="14"/>
                  </a:lnTo>
                  <a:lnTo>
                    <a:pt x="38" y="14"/>
                  </a:lnTo>
                  <a:lnTo>
                    <a:pt x="36" y="12"/>
                  </a:lnTo>
                  <a:lnTo>
                    <a:pt x="36" y="12"/>
                  </a:lnTo>
                  <a:lnTo>
                    <a:pt x="34" y="12"/>
                  </a:lnTo>
                  <a:lnTo>
                    <a:pt x="32" y="14"/>
                  </a:lnTo>
                  <a:lnTo>
                    <a:pt x="30" y="16"/>
                  </a:lnTo>
                  <a:lnTo>
                    <a:pt x="28" y="20"/>
                  </a:lnTo>
                  <a:lnTo>
                    <a:pt x="26" y="28"/>
                  </a:lnTo>
                  <a:lnTo>
                    <a:pt x="26" y="34"/>
                  </a:lnTo>
                  <a:lnTo>
                    <a:pt x="26" y="50"/>
                  </a:lnTo>
                  <a:lnTo>
                    <a:pt x="26" y="54"/>
                  </a:lnTo>
                  <a:lnTo>
                    <a:pt x="26" y="56"/>
                  </a:lnTo>
                  <a:lnTo>
                    <a:pt x="26" y="58"/>
                  </a:lnTo>
                  <a:lnTo>
                    <a:pt x="26" y="60"/>
                  </a:lnTo>
                  <a:lnTo>
                    <a:pt x="28" y="60"/>
                  </a:lnTo>
                  <a:lnTo>
                    <a:pt x="30"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4"/>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47" name="Freeform 43"/>
            <p:cNvSpPr>
              <a:spLocks/>
            </p:cNvSpPr>
            <p:nvPr/>
          </p:nvSpPr>
          <p:spPr bwMode="auto">
            <a:xfrm>
              <a:off x="2720" y="1838"/>
              <a:ext cx="54" cy="98"/>
            </a:xfrm>
            <a:custGeom>
              <a:avLst/>
              <a:gdLst>
                <a:gd name="T0" fmla="*/ 30 w 54"/>
                <a:gd name="T1" fmla="*/ 40 h 98"/>
                <a:gd name="T2" fmla="*/ 30 w 54"/>
                <a:gd name="T3" fmla="*/ 82 h 98"/>
                <a:gd name="T4" fmla="*/ 30 w 54"/>
                <a:gd name="T5" fmla="*/ 88 h 98"/>
                <a:gd name="T6" fmla="*/ 30 w 54"/>
                <a:gd name="T7" fmla="*/ 92 h 98"/>
                <a:gd name="T8" fmla="*/ 34 w 54"/>
                <a:gd name="T9" fmla="*/ 94 h 98"/>
                <a:gd name="T10" fmla="*/ 38 w 54"/>
                <a:gd name="T11" fmla="*/ 94 h 98"/>
                <a:gd name="T12" fmla="*/ 38 w 54"/>
                <a:gd name="T13" fmla="*/ 98 h 98"/>
                <a:gd name="T14" fmla="*/ 0 w 54"/>
                <a:gd name="T15" fmla="*/ 98 h 98"/>
                <a:gd name="T16" fmla="*/ 0 w 54"/>
                <a:gd name="T17" fmla="*/ 94 h 98"/>
                <a:gd name="T18" fmla="*/ 4 w 54"/>
                <a:gd name="T19" fmla="*/ 94 h 98"/>
                <a:gd name="T20" fmla="*/ 6 w 54"/>
                <a:gd name="T21" fmla="*/ 92 h 98"/>
                <a:gd name="T22" fmla="*/ 8 w 54"/>
                <a:gd name="T23" fmla="*/ 92 h 98"/>
                <a:gd name="T24" fmla="*/ 8 w 54"/>
                <a:gd name="T25" fmla="*/ 90 h 98"/>
                <a:gd name="T26" fmla="*/ 10 w 54"/>
                <a:gd name="T27" fmla="*/ 88 h 98"/>
                <a:gd name="T28" fmla="*/ 10 w 54"/>
                <a:gd name="T29" fmla="*/ 82 h 98"/>
                <a:gd name="T30" fmla="*/ 10 w 54"/>
                <a:gd name="T31" fmla="*/ 40 h 98"/>
                <a:gd name="T32" fmla="*/ 0 w 54"/>
                <a:gd name="T33" fmla="*/ 40 h 98"/>
                <a:gd name="T34" fmla="*/ 0 w 54"/>
                <a:gd name="T35" fmla="*/ 32 h 98"/>
                <a:gd name="T36" fmla="*/ 10 w 54"/>
                <a:gd name="T37" fmla="*/ 32 h 98"/>
                <a:gd name="T38" fmla="*/ 10 w 54"/>
                <a:gd name="T39" fmla="*/ 28 h 98"/>
                <a:gd name="T40" fmla="*/ 10 w 54"/>
                <a:gd name="T41" fmla="*/ 24 h 98"/>
                <a:gd name="T42" fmla="*/ 10 w 54"/>
                <a:gd name="T43" fmla="*/ 18 h 98"/>
                <a:gd name="T44" fmla="*/ 12 w 54"/>
                <a:gd name="T45" fmla="*/ 12 h 98"/>
                <a:gd name="T46" fmla="*/ 18 w 54"/>
                <a:gd name="T47" fmla="*/ 6 h 98"/>
                <a:gd name="T48" fmla="*/ 22 w 54"/>
                <a:gd name="T49" fmla="*/ 2 h 98"/>
                <a:gd name="T50" fmla="*/ 30 w 54"/>
                <a:gd name="T51" fmla="*/ 0 h 98"/>
                <a:gd name="T52" fmla="*/ 38 w 54"/>
                <a:gd name="T53" fmla="*/ 0 h 98"/>
                <a:gd name="T54" fmla="*/ 44 w 54"/>
                <a:gd name="T55" fmla="*/ 0 h 98"/>
                <a:gd name="T56" fmla="*/ 50 w 54"/>
                <a:gd name="T57" fmla="*/ 4 h 98"/>
                <a:gd name="T58" fmla="*/ 52 w 54"/>
                <a:gd name="T59" fmla="*/ 6 h 98"/>
                <a:gd name="T60" fmla="*/ 54 w 54"/>
                <a:gd name="T61" fmla="*/ 10 h 98"/>
                <a:gd name="T62" fmla="*/ 54 w 54"/>
                <a:gd name="T63" fmla="*/ 14 h 98"/>
                <a:gd name="T64" fmla="*/ 52 w 54"/>
                <a:gd name="T65" fmla="*/ 16 h 98"/>
                <a:gd name="T66" fmla="*/ 48 w 54"/>
                <a:gd name="T67" fmla="*/ 18 h 98"/>
                <a:gd name="T68" fmla="*/ 44 w 54"/>
                <a:gd name="T69" fmla="*/ 20 h 98"/>
                <a:gd name="T70" fmla="*/ 42 w 54"/>
                <a:gd name="T71" fmla="*/ 18 h 98"/>
                <a:gd name="T72" fmla="*/ 38 w 54"/>
                <a:gd name="T73" fmla="*/ 18 h 98"/>
                <a:gd name="T74" fmla="*/ 38 w 54"/>
                <a:gd name="T75" fmla="*/ 14 h 98"/>
                <a:gd name="T76" fmla="*/ 36 w 54"/>
                <a:gd name="T77" fmla="*/ 12 h 98"/>
                <a:gd name="T78" fmla="*/ 36 w 54"/>
                <a:gd name="T79" fmla="*/ 12 h 98"/>
                <a:gd name="T80" fmla="*/ 36 w 54"/>
                <a:gd name="T81" fmla="*/ 10 h 98"/>
                <a:gd name="T82" fmla="*/ 36 w 54"/>
                <a:gd name="T83" fmla="*/ 8 h 98"/>
                <a:gd name="T84" fmla="*/ 36 w 54"/>
                <a:gd name="T85" fmla="*/ 8 h 98"/>
                <a:gd name="T86" fmla="*/ 36 w 54"/>
                <a:gd name="T87" fmla="*/ 6 h 98"/>
                <a:gd name="T88" fmla="*/ 36 w 54"/>
                <a:gd name="T89" fmla="*/ 6 h 98"/>
                <a:gd name="T90" fmla="*/ 34 w 54"/>
                <a:gd name="T91" fmla="*/ 4 h 98"/>
                <a:gd name="T92" fmla="*/ 34 w 54"/>
                <a:gd name="T93" fmla="*/ 4 h 98"/>
                <a:gd name="T94" fmla="*/ 32 w 54"/>
                <a:gd name="T95" fmla="*/ 4 h 98"/>
                <a:gd name="T96" fmla="*/ 30 w 54"/>
                <a:gd name="T97" fmla="*/ 6 h 98"/>
                <a:gd name="T98" fmla="*/ 30 w 54"/>
                <a:gd name="T99" fmla="*/ 8 h 98"/>
                <a:gd name="T100" fmla="*/ 30 w 54"/>
                <a:gd name="T101" fmla="*/ 12 h 98"/>
                <a:gd name="T102" fmla="*/ 30 w 54"/>
                <a:gd name="T103" fmla="*/ 24 h 98"/>
                <a:gd name="T104" fmla="*/ 30 w 54"/>
                <a:gd name="T105" fmla="*/ 32 h 98"/>
                <a:gd name="T106" fmla="*/ 38 w 54"/>
                <a:gd name="T107" fmla="*/ 32 h 98"/>
                <a:gd name="T108" fmla="*/ 38 w 54"/>
                <a:gd name="T109" fmla="*/ 40 h 98"/>
                <a:gd name="T110" fmla="*/ 30 w 54"/>
                <a:gd name="T111" fmla="*/ 4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4" h="98">
                  <a:moveTo>
                    <a:pt x="30" y="40"/>
                  </a:moveTo>
                  <a:lnTo>
                    <a:pt x="30" y="82"/>
                  </a:lnTo>
                  <a:lnTo>
                    <a:pt x="30" y="88"/>
                  </a:lnTo>
                  <a:lnTo>
                    <a:pt x="30" y="92"/>
                  </a:lnTo>
                  <a:lnTo>
                    <a:pt x="34" y="94"/>
                  </a:lnTo>
                  <a:lnTo>
                    <a:pt x="38" y="94"/>
                  </a:lnTo>
                  <a:lnTo>
                    <a:pt x="38" y="98"/>
                  </a:lnTo>
                  <a:lnTo>
                    <a:pt x="0" y="98"/>
                  </a:lnTo>
                  <a:lnTo>
                    <a:pt x="0" y="94"/>
                  </a:lnTo>
                  <a:lnTo>
                    <a:pt x="4" y="94"/>
                  </a:lnTo>
                  <a:lnTo>
                    <a:pt x="6" y="92"/>
                  </a:lnTo>
                  <a:lnTo>
                    <a:pt x="8" y="92"/>
                  </a:lnTo>
                  <a:lnTo>
                    <a:pt x="8" y="90"/>
                  </a:lnTo>
                  <a:lnTo>
                    <a:pt x="10" y="88"/>
                  </a:lnTo>
                  <a:lnTo>
                    <a:pt x="10" y="82"/>
                  </a:lnTo>
                  <a:lnTo>
                    <a:pt x="10" y="40"/>
                  </a:lnTo>
                  <a:lnTo>
                    <a:pt x="0" y="40"/>
                  </a:lnTo>
                  <a:lnTo>
                    <a:pt x="0" y="32"/>
                  </a:lnTo>
                  <a:lnTo>
                    <a:pt x="10" y="32"/>
                  </a:lnTo>
                  <a:lnTo>
                    <a:pt x="10" y="28"/>
                  </a:lnTo>
                  <a:lnTo>
                    <a:pt x="10" y="24"/>
                  </a:lnTo>
                  <a:lnTo>
                    <a:pt x="10" y="18"/>
                  </a:lnTo>
                  <a:lnTo>
                    <a:pt x="12" y="12"/>
                  </a:lnTo>
                  <a:lnTo>
                    <a:pt x="18" y="6"/>
                  </a:lnTo>
                  <a:lnTo>
                    <a:pt x="22" y="2"/>
                  </a:lnTo>
                  <a:lnTo>
                    <a:pt x="30" y="0"/>
                  </a:lnTo>
                  <a:lnTo>
                    <a:pt x="38" y="0"/>
                  </a:lnTo>
                  <a:lnTo>
                    <a:pt x="44" y="0"/>
                  </a:lnTo>
                  <a:lnTo>
                    <a:pt x="50" y="4"/>
                  </a:lnTo>
                  <a:lnTo>
                    <a:pt x="52" y="6"/>
                  </a:lnTo>
                  <a:lnTo>
                    <a:pt x="54" y="10"/>
                  </a:lnTo>
                  <a:lnTo>
                    <a:pt x="54" y="14"/>
                  </a:lnTo>
                  <a:lnTo>
                    <a:pt x="52" y="16"/>
                  </a:lnTo>
                  <a:lnTo>
                    <a:pt x="48" y="18"/>
                  </a:lnTo>
                  <a:lnTo>
                    <a:pt x="44" y="20"/>
                  </a:lnTo>
                  <a:lnTo>
                    <a:pt x="42" y="18"/>
                  </a:lnTo>
                  <a:lnTo>
                    <a:pt x="38" y="18"/>
                  </a:lnTo>
                  <a:lnTo>
                    <a:pt x="38" y="14"/>
                  </a:lnTo>
                  <a:lnTo>
                    <a:pt x="36" y="12"/>
                  </a:lnTo>
                  <a:lnTo>
                    <a:pt x="36" y="12"/>
                  </a:lnTo>
                  <a:lnTo>
                    <a:pt x="36" y="10"/>
                  </a:lnTo>
                  <a:lnTo>
                    <a:pt x="36" y="8"/>
                  </a:lnTo>
                  <a:lnTo>
                    <a:pt x="36" y="8"/>
                  </a:lnTo>
                  <a:lnTo>
                    <a:pt x="36" y="6"/>
                  </a:lnTo>
                  <a:lnTo>
                    <a:pt x="36" y="6"/>
                  </a:lnTo>
                  <a:lnTo>
                    <a:pt x="34" y="4"/>
                  </a:lnTo>
                  <a:lnTo>
                    <a:pt x="34" y="4"/>
                  </a:lnTo>
                  <a:lnTo>
                    <a:pt x="32" y="4"/>
                  </a:lnTo>
                  <a:lnTo>
                    <a:pt x="30" y="6"/>
                  </a:lnTo>
                  <a:lnTo>
                    <a:pt x="30" y="8"/>
                  </a:lnTo>
                  <a:lnTo>
                    <a:pt x="30" y="12"/>
                  </a:lnTo>
                  <a:lnTo>
                    <a:pt x="30" y="24"/>
                  </a:lnTo>
                  <a:lnTo>
                    <a:pt x="30" y="32"/>
                  </a:lnTo>
                  <a:lnTo>
                    <a:pt x="38" y="32"/>
                  </a:lnTo>
                  <a:lnTo>
                    <a:pt x="38" y="40"/>
                  </a:lnTo>
                  <a:lnTo>
                    <a:pt x="30" y="40"/>
                  </a:lnTo>
                  <a:close/>
                </a:path>
              </a:pathLst>
            </a:custGeom>
            <a:solidFill>
              <a:srgbClr val="1F1F1F"/>
            </a:solidFill>
            <a:ln w="0">
              <a:solidFill>
                <a:srgbClr val="1F1F1F"/>
              </a:solidFill>
              <a:prstDash val="solid"/>
              <a:round/>
              <a:headEnd/>
              <a:tailEnd/>
            </a:ln>
          </p:spPr>
          <p:txBody>
            <a:bodyPr/>
            <a:lstStyle/>
            <a:p>
              <a:endParaRPr lang="en-US"/>
            </a:p>
          </p:txBody>
        </p:sp>
        <p:sp>
          <p:nvSpPr>
            <p:cNvPr id="47148" name="Freeform 44"/>
            <p:cNvSpPr>
              <a:spLocks noEditPoints="1"/>
            </p:cNvSpPr>
            <p:nvPr/>
          </p:nvSpPr>
          <p:spPr bwMode="auto">
            <a:xfrm>
              <a:off x="2768" y="1870"/>
              <a:ext cx="58" cy="66"/>
            </a:xfrm>
            <a:custGeom>
              <a:avLst/>
              <a:gdLst>
                <a:gd name="T0" fmla="*/ 58 w 58"/>
                <a:gd name="T1" fmla="*/ 30 h 66"/>
                <a:gd name="T2" fmla="*/ 20 w 58"/>
                <a:gd name="T3" fmla="*/ 30 h 66"/>
                <a:gd name="T4" fmla="*/ 20 w 58"/>
                <a:gd name="T5" fmla="*/ 38 h 66"/>
                <a:gd name="T6" fmla="*/ 24 w 58"/>
                <a:gd name="T7" fmla="*/ 44 h 66"/>
                <a:gd name="T8" fmla="*/ 28 w 58"/>
                <a:gd name="T9" fmla="*/ 50 h 66"/>
                <a:gd name="T10" fmla="*/ 32 w 58"/>
                <a:gd name="T11" fmla="*/ 54 h 66"/>
                <a:gd name="T12" fmla="*/ 40 w 58"/>
                <a:gd name="T13" fmla="*/ 54 h 66"/>
                <a:gd name="T14" fmla="*/ 44 w 58"/>
                <a:gd name="T15" fmla="*/ 54 h 66"/>
                <a:gd name="T16" fmla="*/ 48 w 58"/>
                <a:gd name="T17" fmla="*/ 52 h 66"/>
                <a:gd name="T18" fmla="*/ 50 w 58"/>
                <a:gd name="T19" fmla="*/ 50 h 66"/>
                <a:gd name="T20" fmla="*/ 54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0 w 58"/>
                <a:gd name="T37" fmla="*/ 60 h 66"/>
                <a:gd name="T38" fmla="*/ 6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38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6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0" y="38"/>
                  </a:lnTo>
                  <a:lnTo>
                    <a:pt x="24" y="44"/>
                  </a:lnTo>
                  <a:lnTo>
                    <a:pt x="28" y="50"/>
                  </a:lnTo>
                  <a:lnTo>
                    <a:pt x="32" y="54"/>
                  </a:lnTo>
                  <a:lnTo>
                    <a:pt x="40" y="54"/>
                  </a:lnTo>
                  <a:lnTo>
                    <a:pt x="44" y="54"/>
                  </a:lnTo>
                  <a:lnTo>
                    <a:pt x="48" y="52"/>
                  </a:lnTo>
                  <a:lnTo>
                    <a:pt x="50" y="50"/>
                  </a:lnTo>
                  <a:lnTo>
                    <a:pt x="54" y="44"/>
                  </a:lnTo>
                  <a:lnTo>
                    <a:pt x="58" y="46"/>
                  </a:lnTo>
                  <a:lnTo>
                    <a:pt x="52" y="56"/>
                  </a:lnTo>
                  <a:lnTo>
                    <a:pt x="46" y="62"/>
                  </a:lnTo>
                  <a:lnTo>
                    <a:pt x="38" y="66"/>
                  </a:lnTo>
                  <a:lnTo>
                    <a:pt x="30" y="66"/>
                  </a:lnTo>
                  <a:lnTo>
                    <a:pt x="22" y="66"/>
                  </a:lnTo>
                  <a:lnTo>
                    <a:pt x="16" y="64"/>
                  </a:lnTo>
                  <a:lnTo>
                    <a:pt x="10" y="60"/>
                  </a:lnTo>
                  <a:lnTo>
                    <a:pt x="6"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38" y="14"/>
                  </a:lnTo>
                  <a:lnTo>
                    <a:pt x="38" y="12"/>
                  </a:lnTo>
                  <a:lnTo>
                    <a:pt x="36" y="8"/>
                  </a:lnTo>
                  <a:lnTo>
                    <a:pt x="34" y="4"/>
                  </a:lnTo>
                  <a:lnTo>
                    <a:pt x="32" y="4"/>
                  </a:lnTo>
                  <a:lnTo>
                    <a:pt x="30" y="4"/>
                  </a:lnTo>
                  <a:lnTo>
                    <a:pt x="26"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7149" name="Freeform 45"/>
            <p:cNvSpPr>
              <a:spLocks/>
            </p:cNvSpPr>
            <p:nvPr/>
          </p:nvSpPr>
          <p:spPr bwMode="auto">
            <a:xfrm>
              <a:off x="2836" y="1870"/>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2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2 h 66"/>
                <a:gd name="T44" fmla="*/ 32 w 56"/>
                <a:gd name="T45" fmla="*/ 14 h 66"/>
                <a:gd name="T46" fmla="*/ 30 w 56"/>
                <a:gd name="T47" fmla="*/ 16 h 66"/>
                <a:gd name="T48" fmla="*/ 28 w 56"/>
                <a:gd name="T49" fmla="*/ 20 h 66"/>
                <a:gd name="T50" fmla="*/ 26 w 56"/>
                <a:gd name="T51" fmla="*/ 28 h 66"/>
                <a:gd name="T52" fmla="*/ 26 w 56"/>
                <a:gd name="T53" fmla="*/ 34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0 h 66"/>
                <a:gd name="T66" fmla="*/ 28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4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2" y="18"/>
                  </a:lnTo>
                  <a:lnTo>
                    <a:pt x="40" y="16"/>
                  </a:lnTo>
                  <a:lnTo>
                    <a:pt x="38" y="14"/>
                  </a:lnTo>
                  <a:lnTo>
                    <a:pt x="38" y="14"/>
                  </a:lnTo>
                  <a:lnTo>
                    <a:pt x="36" y="12"/>
                  </a:lnTo>
                  <a:lnTo>
                    <a:pt x="36" y="12"/>
                  </a:lnTo>
                  <a:lnTo>
                    <a:pt x="34" y="12"/>
                  </a:lnTo>
                  <a:lnTo>
                    <a:pt x="32" y="14"/>
                  </a:lnTo>
                  <a:lnTo>
                    <a:pt x="30" y="16"/>
                  </a:lnTo>
                  <a:lnTo>
                    <a:pt x="28" y="20"/>
                  </a:lnTo>
                  <a:lnTo>
                    <a:pt x="26" y="28"/>
                  </a:lnTo>
                  <a:lnTo>
                    <a:pt x="26" y="34"/>
                  </a:lnTo>
                  <a:lnTo>
                    <a:pt x="26" y="50"/>
                  </a:lnTo>
                  <a:lnTo>
                    <a:pt x="26" y="54"/>
                  </a:lnTo>
                  <a:lnTo>
                    <a:pt x="26" y="56"/>
                  </a:lnTo>
                  <a:lnTo>
                    <a:pt x="26" y="58"/>
                  </a:lnTo>
                  <a:lnTo>
                    <a:pt x="26" y="60"/>
                  </a:lnTo>
                  <a:lnTo>
                    <a:pt x="28" y="60"/>
                  </a:lnTo>
                  <a:lnTo>
                    <a:pt x="28"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4"/>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50" name="Freeform 46"/>
            <p:cNvSpPr>
              <a:spLocks noEditPoints="1"/>
            </p:cNvSpPr>
            <p:nvPr/>
          </p:nvSpPr>
          <p:spPr bwMode="auto">
            <a:xfrm>
              <a:off x="2896" y="1870"/>
              <a:ext cx="64" cy="66"/>
            </a:xfrm>
            <a:custGeom>
              <a:avLst/>
              <a:gdLst>
                <a:gd name="T0" fmla="*/ 32 w 64"/>
                <a:gd name="T1" fmla="*/ 0 h 66"/>
                <a:gd name="T2" fmla="*/ 40 w 64"/>
                <a:gd name="T3" fmla="*/ 0 h 66"/>
                <a:gd name="T4" fmla="*/ 48 w 64"/>
                <a:gd name="T5" fmla="*/ 4 h 66"/>
                <a:gd name="T6" fmla="*/ 56 w 64"/>
                <a:gd name="T7" fmla="*/ 8 h 66"/>
                <a:gd name="T8" fmla="*/ 60 w 64"/>
                <a:gd name="T9" fmla="*/ 16 h 66"/>
                <a:gd name="T10" fmla="*/ 62 w 64"/>
                <a:gd name="T11" fmla="*/ 24 h 66"/>
                <a:gd name="T12" fmla="*/ 64 w 64"/>
                <a:gd name="T13" fmla="*/ 32 h 66"/>
                <a:gd name="T14" fmla="*/ 62 w 64"/>
                <a:gd name="T15" fmla="*/ 42 h 66"/>
                <a:gd name="T16" fmla="*/ 60 w 64"/>
                <a:gd name="T17" fmla="*/ 48 h 66"/>
                <a:gd name="T18" fmla="*/ 56 w 64"/>
                <a:gd name="T19" fmla="*/ 56 h 66"/>
                <a:gd name="T20" fmla="*/ 50 w 64"/>
                <a:gd name="T21" fmla="*/ 62 h 66"/>
                <a:gd name="T22" fmla="*/ 42 w 64"/>
                <a:gd name="T23" fmla="*/ 66 h 66"/>
                <a:gd name="T24" fmla="*/ 32 w 64"/>
                <a:gd name="T25" fmla="*/ 66 h 66"/>
                <a:gd name="T26" fmla="*/ 24 w 64"/>
                <a:gd name="T27" fmla="*/ 66 h 66"/>
                <a:gd name="T28" fmla="*/ 16 w 64"/>
                <a:gd name="T29" fmla="*/ 62 h 66"/>
                <a:gd name="T30" fmla="*/ 8 w 64"/>
                <a:gd name="T31" fmla="*/ 56 h 66"/>
                <a:gd name="T32" fmla="*/ 4 w 64"/>
                <a:gd name="T33" fmla="*/ 50 h 66"/>
                <a:gd name="T34" fmla="*/ 2 w 64"/>
                <a:gd name="T35" fmla="*/ 42 h 66"/>
                <a:gd name="T36" fmla="*/ 0 w 64"/>
                <a:gd name="T37" fmla="*/ 34 h 66"/>
                <a:gd name="T38" fmla="*/ 2 w 64"/>
                <a:gd name="T39" fmla="*/ 24 h 66"/>
                <a:gd name="T40" fmla="*/ 4 w 64"/>
                <a:gd name="T41" fmla="*/ 16 h 66"/>
                <a:gd name="T42" fmla="*/ 10 w 64"/>
                <a:gd name="T43" fmla="*/ 10 h 66"/>
                <a:gd name="T44" fmla="*/ 16 w 64"/>
                <a:gd name="T45" fmla="*/ 4 h 66"/>
                <a:gd name="T46" fmla="*/ 24 w 64"/>
                <a:gd name="T47" fmla="*/ 0 h 66"/>
                <a:gd name="T48" fmla="*/ 32 w 64"/>
                <a:gd name="T49" fmla="*/ 0 h 66"/>
                <a:gd name="T50" fmla="*/ 32 w 64"/>
                <a:gd name="T51" fmla="*/ 4 h 66"/>
                <a:gd name="T52" fmla="*/ 28 w 64"/>
                <a:gd name="T53" fmla="*/ 4 h 66"/>
                <a:gd name="T54" fmla="*/ 26 w 64"/>
                <a:gd name="T55" fmla="*/ 6 h 66"/>
                <a:gd name="T56" fmla="*/ 22 w 64"/>
                <a:gd name="T57" fmla="*/ 10 h 66"/>
                <a:gd name="T58" fmla="*/ 22 w 64"/>
                <a:gd name="T59" fmla="*/ 16 h 66"/>
                <a:gd name="T60" fmla="*/ 20 w 64"/>
                <a:gd name="T61" fmla="*/ 26 h 66"/>
                <a:gd name="T62" fmla="*/ 20 w 64"/>
                <a:gd name="T63" fmla="*/ 38 h 66"/>
                <a:gd name="T64" fmla="*/ 20 w 64"/>
                <a:gd name="T65" fmla="*/ 46 h 66"/>
                <a:gd name="T66" fmla="*/ 22 w 64"/>
                <a:gd name="T67" fmla="*/ 52 h 66"/>
                <a:gd name="T68" fmla="*/ 22 w 64"/>
                <a:gd name="T69" fmla="*/ 56 h 66"/>
                <a:gd name="T70" fmla="*/ 26 w 64"/>
                <a:gd name="T71" fmla="*/ 60 h 66"/>
                <a:gd name="T72" fmla="*/ 28 w 64"/>
                <a:gd name="T73" fmla="*/ 62 h 66"/>
                <a:gd name="T74" fmla="*/ 32 w 64"/>
                <a:gd name="T75" fmla="*/ 62 h 66"/>
                <a:gd name="T76" fmla="*/ 36 w 64"/>
                <a:gd name="T77" fmla="*/ 62 h 66"/>
                <a:gd name="T78" fmla="*/ 38 w 64"/>
                <a:gd name="T79" fmla="*/ 60 h 66"/>
                <a:gd name="T80" fmla="*/ 42 w 64"/>
                <a:gd name="T81" fmla="*/ 58 h 66"/>
                <a:gd name="T82" fmla="*/ 42 w 64"/>
                <a:gd name="T83" fmla="*/ 54 h 66"/>
                <a:gd name="T84" fmla="*/ 44 w 64"/>
                <a:gd name="T85" fmla="*/ 48 h 66"/>
                <a:gd name="T86" fmla="*/ 44 w 64"/>
                <a:gd name="T87" fmla="*/ 40 h 66"/>
                <a:gd name="T88" fmla="*/ 44 w 64"/>
                <a:gd name="T89" fmla="*/ 28 h 66"/>
                <a:gd name="T90" fmla="*/ 44 w 64"/>
                <a:gd name="T91" fmla="*/ 20 h 66"/>
                <a:gd name="T92" fmla="*/ 44 w 64"/>
                <a:gd name="T93" fmla="*/ 16 h 66"/>
                <a:gd name="T94" fmla="*/ 42 w 64"/>
                <a:gd name="T95" fmla="*/ 12 h 66"/>
                <a:gd name="T96" fmla="*/ 40 w 64"/>
                <a:gd name="T97" fmla="*/ 8 h 66"/>
                <a:gd name="T98" fmla="*/ 38 w 64"/>
                <a:gd name="T99" fmla="*/ 6 h 66"/>
                <a:gd name="T100" fmla="*/ 36 w 64"/>
                <a:gd name="T101" fmla="*/ 4 h 66"/>
                <a:gd name="T102" fmla="*/ 32 w 64"/>
                <a:gd name="T10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 h="66">
                  <a:moveTo>
                    <a:pt x="32" y="0"/>
                  </a:moveTo>
                  <a:lnTo>
                    <a:pt x="40" y="0"/>
                  </a:lnTo>
                  <a:lnTo>
                    <a:pt x="48" y="4"/>
                  </a:lnTo>
                  <a:lnTo>
                    <a:pt x="56" y="8"/>
                  </a:lnTo>
                  <a:lnTo>
                    <a:pt x="60" y="16"/>
                  </a:lnTo>
                  <a:lnTo>
                    <a:pt x="62" y="24"/>
                  </a:lnTo>
                  <a:lnTo>
                    <a:pt x="64" y="32"/>
                  </a:lnTo>
                  <a:lnTo>
                    <a:pt x="62" y="42"/>
                  </a:lnTo>
                  <a:lnTo>
                    <a:pt x="60" y="48"/>
                  </a:lnTo>
                  <a:lnTo>
                    <a:pt x="56" y="56"/>
                  </a:lnTo>
                  <a:lnTo>
                    <a:pt x="50" y="62"/>
                  </a:lnTo>
                  <a:lnTo>
                    <a:pt x="42" y="66"/>
                  </a:lnTo>
                  <a:lnTo>
                    <a:pt x="32" y="66"/>
                  </a:lnTo>
                  <a:lnTo>
                    <a:pt x="24" y="66"/>
                  </a:lnTo>
                  <a:lnTo>
                    <a:pt x="16" y="62"/>
                  </a:lnTo>
                  <a:lnTo>
                    <a:pt x="8" y="56"/>
                  </a:lnTo>
                  <a:lnTo>
                    <a:pt x="4" y="50"/>
                  </a:lnTo>
                  <a:lnTo>
                    <a:pt x="2" y="42"/>
                  </a:lnTo>
                  <a:lnTo>
                    <a:pt x="0" y="34"/>
                  </a:lnTo>
                  <a:lnTo>
                    <a:pt x="2" y="24"/>
                  </a:lnTo>
                  <a:lnTo>
                    <a:pt x="4" y="16"/>
                  </a:lnTo>
                  <a:lnTo>
                    <a:pt x="10" y="10"/>
                  </a:lnTo>
                  <a:lnTo>
                    <a:pt x="16" y="4"/>
                  </a:lnTo>
                  <a:lnTo>
                    <a:pt x="24" y="0"/>
                  </a:lnTo>
                  <a:lnTo>
                    <a:pt x="32" y="0"/>
                  </a:lnTo>
                  <a:close/>
                  <a:moveTo>
                    <a:pt x="32" y="4"/>
                  </a:moveTo>
                  <a:lnTo>
                    <a:pt x="28" y="4"/>
                  </a:lnTo>
                  <a:lnTo>
                    <a:pt x="26" y="6"/>
                  </a:lnTo>
                  <a:lnTo>
                    <a:pt x="22" y="10"/>
                  </a:lnTo>
                  <a:lnTo>
                    <a:pt x="22" y="16"/>
                  </a:lnTo>
                  <a:lnTo>
                    <a:pt x="20" y="26"/>
                  </a:lnTo>
                  <a:lnTo>
                    <a:pt x="20" y="38"/>
                  </a:lnTo>
                  <a:lnTo>
                    <a:pt x="20" y="46"/>
                  </a:lnTo>
                  <a:lnTo>
                    <a:pt x="22" y="52"/>
                  </a:lnTo>
                  <a:lnTo>
                    <a:pt x="22" y="56"/>
                  </a:lnTo>
                  <a:lnTo>
                    <a:pt x="26" y="60"/>
                  </a:lnTo>
                  <a:lnTo>
                    <a:pt x="28" y="62"/>
                  </a:lnTo>
                  <a:lnTo>
                    <a:pt x="32" y="62"/>
                  </a:lnTo>
                  <a:lnTo>
                    <a:pt x="36" y="62"/>
                  </a:lnTo>
                  <a:lnTo>
                    <a:pt x="38" y="60"/>
                  </a:lnTo>
                  <a:lnTo>
                    <a:pt x="42" y="58"/>
                  </a:lnTo>
                  <a:lnTo>
                    <a:pt x="42" y="54"/>
                  </a:lnTo>
                  <a:lnTo>
                    <a:pt x="44" y="48"/>
                  </a:lnTo>
                  <a:lnTo>
                    <a:pt x="44" y="40"/>
                  </a:lnTo>
                  <a:lnTo>
                    <a:pt x="44" y="28"/>
                  </a:lnTo>
                  <a:lnTo>
                    <a:pt x="44" y="20"/>
                  </a:lnTo>
                  <a:lnTo>
                    <a:pt x="44" y="16"/>
                  </a:lnTo>
                  <a:lnTo>
                    <a:pt x="42" y="12"/>
                  </a:lnTo>
                  <a:lnTo>
                    <a:pt x="40" y="8"/>
                  </a:lnTo>
                  <a:lnTo>
                    <a:pt x="38" y="6"/>
                  </a:lnTo>
                  <a:lnTo>
                    <a:pt x="36"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7151" name="Freeform 47"/>
            <p:cNvSpPr>
              <a:spLocks/>
            </p:cNvSpPr>
            <p:nvPr/>
          </p:nvSpPr>
          <p:spPr bwMode="auto">
            <a:xfrm>
              <a:off x="2970" y="1870"/>
              <a:ext cx="106" cy="66"/>
            </a:xfrm>
            <a:custGeom>
              <a:avLst/>
              <a:gdLst>
                <a:gd name="T0" fmla="*/ 26 w 106"/>
                <a:gd name="T1" fmla="*/ 10 h 66"/>
                <a:gd name="T2" fmla="*/ 36 w 106"/>
                <a:gd name="T3" fmla="*/ 2 h 66"/>
                <a:gd name="T4" fmla="*/ 46 w 106"/>
                <a:gd name="T5" fmla="*/ 0 h 66"/>
                <a:gd name="T6" fmla="*/ 56 w 106"/>
                <a:gd name="T7" fmla="*/ 2 h 66"/>
                <a:gd name="T8" fmla="*/ 62 w 106"/>
                <a:gd name="T9" fmla="*/ 10 h 66"/>
                <a:gd name="T10" fmla="*/ 72 w 106"/>
                <a:gd name="T11" fmla="*/ 2 h 66"/>
                <a:gd name="T12" fmla="*/ 82 w 106"/>
                <a:gd name="T13" fmla="*/ 0 h 66"/>
                <a:gd name="T14" fmla="*/ 94 w 106"/>
                <a:gd name="T15" fmla="*/ 2 h 66"/>
                <a:gd name="T16" fmla="*/ 98 w 106"/>
                <a:gd name="T17" fmla="*/ 10 h 66"/>
                <a:gd name="T18" fmla="*/ 100 w 106"/>
                <a:gd name="T19" fmla="*/ 24 h 66"/>
                <a:gd name="T20" fmla="*/ 100 w 106"/>
                <a:gd name="T21" fmla="*/ 56 h 66"/>
                <a:gd name="T22" fmla="*/ 104 w 106"/>
                <a:gd name="T23" fmla="*/ 62 h 66"/>
                <a:gd name="T24" fmla="*/ 106 w 106"/>
                <a:gd name="T25" fmla="*/ 66 h 66"/>
                <a:gd name="T26" fmla="*/ 76 w 106"/>
                <a:gd name="T27" fmla="*/ 62 h 66"/>
                <a:gd name="T28" fmla="*/ 80 w 106"/>
                <a:gd name="T29" fmla="*/ 58 h 66"/>
                <a:gd name="T30" fmla="*/ 82 w 106"/>
                <a:gd name="T31" fmla="*/ 50 h 66"/>
                <a:gd name="T32" fmla="*/ 80 w 106"/>
                <a:gd name="T33" fmla="*/ 16 h 66"/>
                <a:gd name="T34" fmla="*/ 80 w 106"/>
                <a:gd name="T35" fmla="*/ 10 h 66"/>
                <a:gd name="T36" fmla="*/ 76 w 106"/>
                <a:gd name="T37" fmla="*/ 8 h 66"/>
                <a:gd name="T38" fmla="*/ 72 w 106"/>
                <a:gd name="T39" fmla="*/ 8 h 66"/>
                <a:gd name="T40" fmla="*/ 66 w 106"/>
                <a:gd name="T41" fmla="*/ 12 h 66"/>
                <a:gd name="T42" fmla="*/ 64 w 106"/>
                <a:gd name="T43" fmla="*/ 50 h 66"/>
                <a:gd name="T44" fmla="*/ 64 w 106"/>
                <a:gd name="T45" fmla="*/ 60 h 66"/>
                <a:gd name="T46" fmla="*/ 70 w 106"/>
                <a:gd name="T47" fmla="*/ 62 h 66"/>
                <a:gd name="T48" fmla="*/ 38 w 106"/>
                <a:gd name="T49" fmla="*/ 66 h 66"/>
                <a:gd name="T50" fmla="*/ 40 w 106"/>
                <a:gd name="T51" fmla="*/ 62 h 66"/>
                <a:gd name="T52" fmla="*/ 42 w 106"/>
                <a:gd name="T53" fmla="*/ 60 h 66"/>
                <a:gd name="T54" fmla="*/ 44 w 106"/>
                <a:gd name="T55" fmla="*/ 54 h 66"/>
                <a:gd name="T56" fmla="*/ 44 w 106"/>
                <a:gd name="T57" fmla="*/ 24 h 66"/>
                <a:gd name="T58" fmla="*/ 42 w 106"/>
                <a:gd name="T59" fmla="*/ 12 h 66"/>
                <a:gd name="T60" fmla="*/ 40 w 106"/>
                <a:gd name="T61" fmla="*/ 10 h 66"/>
                <a:gd name="T62" fmla="*/ 38 w 106"/>
                <a:gd name="T63" fmla="*/ 8 h 66"/>
                <a:gd name="T64" fmla="*/ 32 w 106"/>
                <a:gd name="T65" fmla="*/ 10 h 66"/>
                <a:gd name="T66" fmla="*/ 26 w 106"/>
                <a:gd name="T67" fmla="*/ 16 h 66"/>
                <a:gd name="T68" fmla="*/ 26 w 106"/>
                <a:gd name="T69" fmla="*/ 56 h 66"/>
                <a:gd name="T70" fmla="*/ 28 w 106"/>
                <a:gd name="T71" fmla="*/ 62 h 66"/>
                <a:gd name="T72" fmla="*/ 32 w 106"/>
                <a:gd name="T73" fmla="*/ 66 h 66"/>
                <a:gd name="T74" fmla="*/ 0 w 106"/>
                <a:gd name="T75" fmla="*/ 62 h 66"/>
                <a:gd name="T76" fmla="*/ 6 w 106"/>
                <a:gd name="T77" fmla="*/ 60 h 66"/>
                <a:gd name="T78" fmla="*/ 6 w 106"/>
                <a:gd name="T79" fmla="*/ 50 h 66"/>
                <a:gd name="T80" fmla="*/ 6 w 106"/>
                <a:gd name="T81" fmla="*/ 10 h 66"/>
                <a:gd name="T82" fmla="*/ 4 w 106"/>
                <a:gd name="T83" fmla="*/ 4 h 66"/>
                <a:gd name="T84" fmla="*/ 0 w 106"/>
                <a:gd name="T8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6" h="66">
                  <a:moveTo>
                    <a:pt x="26" y="0"/>
                  </a:moveTo>
                  <a:lnTo>
                    <a:pt x="26" y="10"/>
                  </a:lnTo>
                  <a:lnTo>
                    <a:pt x="30" y="4"/>
                  </a:lnTo>
                  <a:lnTo>
                    <a:pt x="36" y="2"/>
                  </a:lnTo>
                  <a:lnTo>
                    <a:pt x="40" y="0"/>
                  </a:lnTo>
                  <a:lnTo>
                    <a:pt x="46" y="0"/>
                  </a:lnTo>
                  <a:lnTo>
                    <a:pt x="50" y="0"/>
                  </a:lnTo>
                  <a:lnTo>
                    <a:pt x="56" y="2"/>
                  </a:lnTo>
                  <a:lnTo>
                    <a:pt x="60" y="6"/>
                  </a:lnTo>
                  <a:lnTo>
                    <a:pt x="62" y="10"/>
                  </a:lnTo>
                  <a:lnTo>
                    <a:pt x="68" y="6"/>
                  </a:lnTo>
                  <a:lnTo>
                    <a:pt x="72" y="2"/>
                  </a:lnTo>
                  <a:lnTo>
                    <a:pt x="78" y="0"/>
                  </a:lnTo>
                  <a:lnTo>
                    <a:pt x="82" y="0"/>
                  </a:lnTo>
                  <a:lnTo>
                    <a:pt x="88" y="0"/>
                  </a:lnTo>
                  <a:lnTo>
                    <a:pt x="94" y="2"/>
                  </a:lnTo>
                  <a:lnTo>
                    <a:pt x="96" y="6"/>
                  </a:lnTo>
                  <a:lnTo>
                    <a:pt x="98" y="10"/>
                  </a:lnTo>
                  <a:lnTo>
                    <a:pt x="100" y="16"/>
                  </a:lnTo>
                  <a:lnTo>
                    <a:pt x="100" y="24"/>
                  </a:lnTo>
                  <a:lnTo>
                    <a:pt x="100" y="50"/>
                  </a:lnTo>
                  <a:lnTo>
                    <a:pt x="100" y="56"/>
                  </a:lnTo>
                  <a:lnTo>
                    <a:pt x="102" y="60"/>
                  </a:lnTo>
                  <a:lnTo>
                    <a:pt x="104" y="62"/>
                  </a:lnTo>
                  <a:lnTo>
                    <a:pt x="106" y="62"/>
                  </a:lnTo>
                  <a:lnTo>
                    <a:pt x="106" y="66"/>
                  </a:lnTo>
                  <a:lnTo>
                    <a:pt x="76" y="66"/>
                  </a:lnTo>
                  <a:lnTo>
                    <a:pt x="76" y="62"/>
                  </a:lnTo>
                  <a:lnTo>
                    <a:pt x="78" y="62"/>
                  </a:lnTo>
                  <a:lnTo>
                    <a:pt x="80" y="58"/>
                  </a:lnTo>
                  <a:lnTo>
                    <a:pt x="80" y="56"/>
                  </a:lnTo>
                  <a:lnTo>
                    <a:pt x="82" y="50"/>
                  </a:lnTo>
                  <a:lnTo>
                    <a:pt x="82" y="24"/>
                  </a:lnTo>
                  <a:lnTo>
                    <a:pt x="80" y="16"/>
                  </a:lnTo>
                  <a:lnTo>
                    <a:pt x="80" y="12"/>
                  </a:lnTo>
                  <a:lnTo>
                    <a:pt x="80" y="10"/>
                  </a:lnTo>
                  <a:lnTo>
                    <a:pt x="78" y="10"/>
                  </a:lnTo>
                  <a:lnTo>
                    <a:pt x="76" y="8"/>
                  </a:lnTo>
                  <a:lnTo>
                    <a:pt x="74" y="8"/>
                  </a:lnTo>
                  <a:lnTo>
                    <a:pt x="72" y="8"/>
                  </a:lnTo>
                  <a:lnTo>
                    <a:pt x="70" y="10"/>
                  </a:lnTo>
                  <a:lnTo>
                    <a:pt x="66" y="12"/>
                  </a:lnTo>
                  <a:lnTo>
                    <a:pt x="64" y="16"/>
                  </a:lnTo>
                  <a:lnTo>
                    <a:pt x="64" y="50"/>
                  </a:lnTo>
                  <a:lnTo>
                    <a:pt x="64" y="56"/>
                  </a:lnTo>
                  <a:lnTo>
                    <a:pt x="64" y="60"/>
                  </a:lnTo>
                  <a:lnTo>
                    <a:pt x="66" y="62"/>
                  </a:lnTo>
                  <a:lnTo>
                    <a:pt x="70" y="62"/>
                  </a:lnTo>
                  <a:lnTo>
                    <a:pt x="70" y="66"/>
                  </a:lnTo>
                  <a:lnTo>
                    <a:pt x="38" y="66"/>
                  </a:lnTo>
                  <a:lnTo>
                    <a:pt x="38" y="62"/>
                  </a:lnTo>
                  <a:lnTo>
                    <a:pt x="40" y="62"/>
                  </a:lnTo>
                  <a:lnTo>
                    <a:pt x="42" y="60"/>
                  </a:lnTo>
                  <a:lnTo>
                    <a:pt x="42" y="60"/>
                  </a:lnTo>
                  <a:lnTo>
                    <a:pt x="44" y="58"/>
                  </a:lnTo>
                  <a:lnTo>
                    <a:pt x="44" y="54"/>
                  </a:lnTo>
                  <a:lnTo>
                    <a:pt x="44" y="50"/>
                  </a:lnTo>
                  <a:lnTo>
                    <a:pt x="44" y="24"/>
                  </a:lnTo>
                  <a:lnTo>
                    <a:pt x="44" y="16"/>
                  </a:lnTo>
                  <a:lnTo>
                    <a:pt x="42" y="12"/>
                  </a:lnTo>
                  <a:lnTo>
                    <a:pt x="42" y="10"/>
                  </a:lnTo>
                  <a:lnTo>
                    <a:pt x="40" y="10"/>
                  </a:lnTo>
                  <a:lnTo>
                    <a:pt x="38" y="8"/>
                  </a:lnTo>
                  <a:lnTo>
                    <a:pt x="38" y="8"/>
                  </a:lnTo>
                  <a:lnTo>
                    <a:pt x="34" y="8"/>
                  </a:lnTo>
                  <a:lnTo>
                    <a:pt x="32" y="10"/>
                  </a:lnTo>
                  <a:lnTo>
                    <a:pt x="28" y="12"/>
                  </a:lnTo>
                  <a:lnTo>
                    <a:pt x="26" y="16"/>
                  </a:lnTo>
                  <a:lnTo>
                    <a:pt x="26" y="50"/>
                  </a:lnTo>
                  <a:lnTo>
                    <a:pt x="26" y="56"/>
                  </a:lnTo>
                  <a:lnTo>
                    <a:pt x="26" y="60"/>
                  </a:lnTo>
                  <a:lnTo>
                    <a:pt x="28" y="62"/>
                  </a:lnTo>
                  <a:lnTo>
                    <a:pt x="32" y="62"/>
                  </a:lnTo>
                  <a:lnTo>
                    <a:pt x="32" y="66"/>
                  </a:lnTo>
                  <a:lnTo>
                    <a:pt x="0" y="66"/>
                  </a:lnTo>
                  <a:lnTo>
                    <a:pt x="0" y="62"/>
                  </a:lnTo>
                  <a:lnTo>
                    <a:pt x="4" y="62"/>
                  </a:lnTo>
                  <a:lnTo>
                    <a:pt x="6" y="60"/>
                  </a:lnTo>
                  <a:lnTo>
                    <a:pt x="6" y="56"/>
                  </a:lnTo>
                  <a:lnTo>
                    <a:pt x="6" y="50"/>
                  </a:lnTo>
                  <a:lnTo>
                    <a:pt x="6" y="16"/>
                  </a:lnTo>
                  <a:lnTo>
                    <a:pt x="6" y="10"/>
                  </a:lnTo>
                  <a:lnTo>
                    <a:pt x="4" y="6"/>
                  </a:lnTo>
                  <a:lnTo>
                    <a:pt x="4"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52" name="Freeform 48"/>
            <p:cNvSpPr>
              <a:spLocks noEditPoints="1"/>
            </p:cNvSpPr>
            <p:nvPr/>
          </p:nvSpPr>
          <p:spPr bwMode="auto">
            <a:xfrm>
              <a:off x="3086" y="1870"/>
              <a:ext cx="58" cy="66"/>
            </a:xfrm>
            <a:custGeom>
              <a:avLst/>
              <a:gdLst>
                <a:gd name="T0" fmla="*/ 58 w 58"/>
                <a:gd name="T1" fmla="*/ 30 h 66"/>
                <a:gd name="T2" fmla="*/ 20 w 58"/>
                <a:gd name="T3" fmla="*/ 30 h 66"/>
                <a:gd name="T4" fmla="*/ 22 w 58"/>
                <a:gd name="T5" fmla="*/ 38 h 66"/>
                <a:gd name="T6" fmla="*/ 24 w 58"/>
                <a:gd name="T7" fmla="*/ 44 h 66"/>
                <a:gd name="T8" fmla="*/ 28 w 58"/>
                <a:gd name="T9" fmla="*/ 50 h 66"/>
                <a:gd name="T10" fmla="*/ 34 w 58"/>
                <a:gd name="T11" fmla="*/ 54 h 66"/>
                <a:gd name="T12" fmla="*/ 40 w 58"/>
                <a:gd name="T13" fmla="*/ 54 h 66"/>
                <a:gd name="T14" fmla="*/ 44 w 58"/>
                <a:gd name="T15" fmla="*/ 54 h 66"/>
                <a:gd name="T16" fmla="*/ 48 w 58"/>
                <a:gd name="T17" fmla="*/ 52 h 66"/>
                <a:gd name="T18" fmla="*/ 52 w 58"/>
                <a:gd name="T19" fmla="*/ 50 h 66"/>
                <a:gd name="T20" fmla="*/ 56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2 w 58"/>
                <a:gd name="T37" fmla="*/ 60 h 66"/>
                <a:gd name="T38" fmla="*/ 8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40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8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2" y="38"/>
                  </a:lnTo>
                  <a:lnTo>
                    <a:pt x="24" y="44"/>
                  </a:lnTo>
                  <a:lnTo>
                    <a:pt x="28" y="50"/>
                  </a:lnTo>
                  <a:lnTo>
                    <a:pt x="34" y="54"/>
                  </a:lnTo>
                  <a:lnTo>
                    <a:pt x="40" y="54"/>
                  </a:lnTo>
                  <a:lnTo>
                    <a:pt x="44" y="54"/>
                  </a:lnTo>
                  <a:lnTo>
                    <a:pt x="48" y="52"/>
                  </a:lnTo>
                  <a:lnTo>
                    <a:pt x="52" y="50"/>
                  </a:lnTo>
                  <a:lnTo>
                    <a:pt x="56" y="44"/>
                  </a:lnTo>
                  <a:lnTo>
                    <a:pt x="58" y="46"/>
                  </a:lnTo>
                  <a:lnTo>
                    <a:pt x="52" y="56"/>
                  </a:lnTo>
                  <a:lnTo>
                    <a:pt x="46" y="62"/>
                  </a:lnTo>
                  <a:lnTo>
                    <a:pt x="38" y="66"/>
                  </a:lnTo>
                  <a:lnTo>
                    <a:pt x="30" y="66"/>
                  </a:lnTo>
                  <a:lnTo>
                    <a:pt x="22" y="66"/>
                  </a:lnTo>
                  <a:lnTo>
                    <a:pt x="16" y="64"/>
                  </a:lnTo>
                  <a:lnTo>
                    <a:pt x="12" y="60"/>
                  </a:lnTo>
                  <a:lnTo>
                    <a:pt x="8"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40" y="14"/>
                  </a:lnTo>
                  <a:lnTo>
                    <a:pt x="38" y="12"/>
                  </a:lnTo>
                  <a:lnTo>
                    <a:pt x="36" y="8"/>
                  </a:lnTo>
                  <a:lnTo>
                    <a:pt x="34" y="4"/>
                  </a:lnTo>
                  <a:lnTo>
                    <a:pt x="32" y="4"/>
                  </a:lnTo>
                  <a:lnTo>
                    <a:pt x="30" y="4"/>
                  </a:lnTo>
                  <a:lnTo>
                    <a:pt x="28"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7153" name="Freeform 49"/>
            <p:cNvSpPr>
              <a:spLocks/>
            </p:cNvSpPr>
            <p:nvPr/>
          </p:nvSpPr>
          <p:spPr bwMode="auto">
            <a:xfrm>
              <a:off x="3150" y="1846"/>
              <a:ext cx="42" cy="90"/>
            </a:xfrm>
            <a:custGeom>
              <a:avLst/>
              <a:gdLst>
                <a:gd name="T0" fmla="*/ 28 w 42"/>
                <a:gd name="T1" fmla="*/ 0 h 90"/>
                <a:gd name="T2" fmla="*/ 28 w 42"/>
                <a:gd name="T3" fmla="*/ 24 h 90"/>
                <a:gd name="T4" fmla="*/ 42 w 42"/>
                <a:gd name="T5" fmla="*/ 24 h 90"/>
                <a:gd name="T6" fmla="*/ 42 w 42"/>
                <a:gd name="T7" fmla="*/ 32 h 90"/>
                <a:gd name="T8" fmla="*/ 28 w 42"/>
                <a:gd name="T9" fmla="*/ 32 h 90"/>
                <a:gd name="T10" fmla="*/ 28 w 42"/>
                <a:gd name="T11" fmla="*/ 70 h 90"/>
                <a:gd name="T12" fmla="*/ 28 w 42"/>
                <a:gd name="T13" fmla="*/ 76 h 90"/>
                <a:gd name="T14" fmla="*/ 28 w 42"/>
                <a:gd name="T15" fmla="*/ 78 h 90"/>
                <a:gd name="T16" fmla="*/ 30 w 42"/>
                <a:gd name="T17" fmla="*/ 80 h 90"/>
                <a:gd name="T18" fmla="*/ 30 w 42"/>
                <a:gd name="T19" fmla="*/ 80 h 90"/>
                <a:gd name="T20" fmla="*/ 32 w 42"/>
                <a:gd name="T21" fmla="*/ 82 h 90"/>
                <a:gd name="T22" fmla="*/ 32 w 42"/>
                <a:gd name="T23" fmla="*/ 82 h 90"/>
                <a:gd name="T24" fmla="*/ 36 w 42"/>
                <a:gd name="T25" fmla="*/ 80 h 90"/>
                <a:gd name="T26" fmla="*/ 40 w 42"/>
                <a:gd name="T27" fmla="*/ 76 h 90"/>
                <a:gd name="T28" fmla="*/ 42 w 42"/>
                <a:gd name="T29" fmla="*/ 78 h 90"/>
                <a:gd name="T30" fmla="*/ 38 w 42"/>
                <a:gd name="T31" fmla="*/ 84 h 90"/>
                <a:gd name="T32" fmla="*/ 34 w 42"/>
                <a:gd name="T33" fmla="*/ 88 h 90"/>
                <a:gd name="T34" fmla="*/ 30 w 42"/>
                <a:gd name="T35" fmla="*/ 90 h 90"/>
                <a:gd name="T36" fmla="*/ 24 w 42"/>
                <a:gd name="T37" fmla="*/ 90 h 90"/>
                <a:gd name="T38" fmla="*/ 18 w 42"/>
                <a:gd name="T39" fmla="*/ 90 h 90"/>
                <a:gd name="T40" fmla="*/ 14 w 42"/>
                <a:gd name="T41" fmla="*/ 88 h 90"/>
                <a:gd name="T42" fmla="*/ 10 w 42"/>
                <a:gd name="T43" fmla="*/ 84 h 90"/>
                <a:gd name="T44" fmla="*/ 10 w 42"/>
                <a:gd name="T45" fmla="*/ 80 h 90"/>
                <a:gd name="T46" fmla="*/ 8 w 42"/>
                <a:gd name="T47" fmla="*/ 78 h 90"/>
                <a:gd name="T48" fmla="*/ 8 w 42"/>
                <a:gd name="T49" fmla="*/ 72 h 90"/>
                <a:gd name="T50" fmla="*/ 8 w 42"/>
                <a:gd name="T51" fmla="*/ 66 h 90"/>
                <a:gd name="T52" fmla="*/ 8 w 42"/>
                <a:gd name="T53" fmla="*/ 32 h 90"/>
                <a:gd name="T54" fmla="*/ 0 w 42"/>
                <a:gd name="T55" fmla="*/ 32 h 90"/>
                <a:gd name="T56" fmla="*/ 0 w 42"/>
                <a:gd name="T57" fmla="*/ 30 h 90"/>
                <a:gd name="T58" fmla="*/ 8 w 42"/>
                <a:gd name="T59" fmla="*/ 24 h 90"/>
                <a:gd name="T60" fmla="*/ 14 w 42"/>
                <a:gd name="T61" fmla="*/ 16 h 90"/>
                <a:gd name="T62" fmla="*/ 20 w 42"/>
                <a:gd name="T63" fmla="*/ 8 h 90"/>
                <a:gd name="T64" fmla="*/ 26 w 42"/>
                <a:gd name="T65" fmla="*/ 0 h 90"/>
                <a:gd name="T66" fmla="*/ 28 w 42"/>
                <a:gd name="T6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 h="90">
                  <a:moveTo>
                    <a:pt x="28" y="0"/>
                  </a:moveTo>
                  <a:lnTo>
                    <a:pt x="28" y="24"/>
                  </a:lnTo>
                  <a:lnTo>
                    <a:pt x="42" y="24"/>
                  </a:lnTo>
                  <a:lnTo>
                    <a:pt x="42" y="32"/>
                  </a:lnTo>
                  <a:lnTo>
                    <a:pt x="28" y="32"/>
                  </a:lnTo>
                  <a:lnTo>
                    <a:pt x="28" y="70"/>
                  </a:lnTo>
                  <a:lnTo>
                    <a:pt x="28" y="76"/>
                  </a:lnTo>
                  <a:lnTo>
                    <a:pt x="28" y="78"/>
                  </a:lnTo>
                  <a:lnTo>
                    <a:pt x="30" y="80"/>
                  </a:lnTo>
                  <a:lnTo>
                    <a:pt x="30" y="80"/>
                  </a:lnTo>
                  <a:lnTo>
                    <a:pt x="32" y="82"/>
                  </a:lnTo>
                  <a:lnTo>
                    <a:pt x="32" y="82"/>
                  </a:lnTo>
                  <a:lnTo>
                    <a:pt x="36" y="80"/>
                  </a:lnTo>
                  <a:lnTo>
                    <a:pt x="40" y="76"/>
                  </a:lnTo>
                  <a:lnTo>
                    <a:pt x="42" y="78"/>
                  </a:lnTo>
                  <a:lnTo>
                    <a:pt x="38" y="84"/>
                  </a:lnTo>
                  <a:lnTo>
                    <a:pt x="34" y="88"/>
                  </a:lnTo>
                  <a:lnTo>
                    <a:pt x="30" y="90"/>
                  </a:lnTo>
                  <a:lnTo>
                    <a:pt x="24" y="90"/>
                  </a:lnTo>
                  <a:lnTo>
                    <a:pt x="18" y="90"/>
                  </a:lnTo>
                  <a:lnTo>
                    <a:pt x="14" y="88"/>
                  </a:lnTo>
                  <a:lnTo>
                    <a:pt x="10" y="84"/>
                  </a:lnTo>
                  <a:lnTo>
                    <a:pt x="10" y="80"/>
                  </a:lnTo>
                  <a:lnTo>
                    <a:pt x="8" y="78"/>
                  </a:lnTo>
                  <a:lnTo>
                    <a:pt x="8" y="72"/>
                  </a:lnTo>
                  <a:lnTo>
                    <a:pt x="8" y="66"/>
                  </a:lnTo>
                  <a:lnTo>
                    <a:pt x="8" y="32"/>
                  </a:lnTo>
                  <a:lnTo>
                    <a:pt x="0" y="32"/>
                  </a:lnTo>
                  <a:lnTo>
                    <a:pt x="0" y="30"/>
                  </a:lnTo>
                  <a:lnTo>
                    <a:pt x="8" y="24"/>
                  </a:lnTo>
                  <a:lnTo>
                    <a:pt x="14" y="16"/>
                  </a:lnTo>
                  <a:lnTo>
                    <a:pt x="20" y="8"/>
                  </a:lnTo>
                  <a:lnTo>
                    <a:pt x="26" y="0"/>
                  </a:lnTo>
                  <a:lnTo>
                    <a:pt x="28" y="0"/>
                  </a:lnTo>
                  <a:close/>
                </a:path>
              </a:pathLst>
            </a:custGeom>
            <a:solidFill>
              <a:srgbClr val="1F1F1F"/>
            </a:solidFill>
            <a:ln w="0">
              <a:solidFill>
                <a:srgbClr val="1F1F1F"/>
              </a:solidFill>
              <a:prstDash val="solid"/>
              <a:round/>
              <a:headEnd/>
              <a:tailEnd/>
            </a:ln>
          </p:spPr>
          <p:txBody>
            <a:bodyPr/>
            <a:lstStyle/>
            <a:p>
              <a:endParaRPr lang="en-US"/>
            </a:p>
          </p:txBody>
        </p:sp>
        <p:sp>
          <p:nvSpPr>
            <p:cNvPr id="47154" name="Freeform 50"/>
            <p:cNvSpPr>
              <a:spLocks noEditPoints="1"/>
            </p:cNvSpPr>
            <p:nvPr/>
          </p:nvSpPr>
          <p:spPr bwMode="auto">
            <a:xfrm>
              <a:off x="3198" y="1870"/>
              <a:ext cx="58" cy="66"/>
            </a:xfrm>
            <a:custGeom>
              <a:avLst/>
              <a:gdLst>
                <a:gd name="T0" fmla="*/ 58 w 58"/>
                <a:gd name="T1" fmla="*/ 30 h 66"/>
                <a:gd name="T2" fmla="*/ 20 w 58"/>
                <a:gd name="T3" fmla="*/ 30 h 66"/>
                <a:gd name="T4" fmla="*/ 22 w 58"/>
                <a:gd name="T5" fmla="*/ 38 h 66"/>
                <a:gd name="T6" fmla="*/ 24 w 58"/>
                <a:gd name="T7" fmla="*/ 44 h 66"/>
                <a:gd name="T8" fmla="*/ 28 w 58"/>
                <a:gd name="T9" fmla="*/ 50 h 66"/>
                <a:gd name="T10" fmla="*/ 34 w 58"/>
                <a:gd name="T11" fmla="*/ 54 h 66"/>
                <a:gd name="T12" fmla="*/ 40 w 58"/>
                <a:gd name="T13" fmla="*/ 54 h 66"/>
                <a:gd name="T14" fmla="*/ 44 w 58"/>
                <a:gd name="T15" fmla="*/ 54 h 66"/>
                <a:gd name="T16" fmla="*/ 48 w 58"/>
                <a:gd name="T17" fmla="*/ 52 h 66"/>
                <a:gd name="T18" fmla="*/ 52 w 58"/>
                <a:gd name="T19" fmla="*/ 50 h 66"/>
                <a:gd name="T20" fmla="*/ 56 w 58"/>
                <a:gd name="T21" fmla="*/ 44 h 66"/>
                <a:gd name="T22" fmla="*/ 58 w 58"/>
                <a:gd name="T23" fmla="*/ 46 h 66"/>
                <a:gd name="T24" fmla="*/ 52 w 58"/>
                <a:gd name="T25" fmla="*/ 56 h 66"/>
                <a:gd name="T26" fmla="*/ 46 w 58"/>
                <a:gd name="T27" fmla="*/ 62 h 66"/>
                <a:gd name="T28" fmla="*/ 38 w 58"/>
                <a:gd name="T29" fmla="*/ 66 h 66"/>
                <a:gd name="T30" fmla="*/ 30 w 58"/>
                <a:gd name="T31" fmla="*/ 66 h 66"/>
                <a:gd name="T32" fmla="*/ 22 w 58"/>
                <a:gd name="T33" fmla="*/ 66 h 66"/>
                <a:gd name="T34" fmla="*/ 16 w 58"/>
                <a:gd name="T35" fmla="*/ 64 h 66"/>
                <a:gd name="T36" fmla="*/ 12 w 58"/>
                <a:gd name="T37" fmla="*/ 60 h 66"/>
                <a:gd name="T38" fmla="*/ 6 w 58"/>
                <a:gd name="T39" fmla="*/ 56 h 66"/>
                <a:gd name="T40" fmla="*/ 4 w 58"/>
                <a:gd name="T41" fmla="*/ 50 h 66"/>
                <a:gd name="T42" fmla="*/ 2 w 58"/>
                <a:gd name="T43" fmla="*/ 42 h 66"/>
                <a:gd name="T44" fmla="*/ 0 w 58"/>
                <a:gd name="T45" fmla="*/ 34 h 66"/>
                <a:gd name="T46" fmla="*/ 2 w 58"/>
                <a:gd name="T47" fmla="*/ 24 h 66"/>
                <a:gd name="T48" fmla="*/ 4 w 58"/>
                <a:gd name="T49" fmla="*/ 16 h 66"/>
                <a:gd name="T50" fmla="*/ 10 w 58"/>
                <a:gd name="T51" fmla="*/ 8 h 66"/>
                <a:gd name="T52" fmla="*/ 16 w 58"/>
                <a:gd name="T53" fmla="*/ 4 h 66"/>
                <a:gd name="T54" fmla="*/ 24 w 58"/>
                <a:gd name="T55" fmla="*/ 0 h 66"/>
                <a:gd name="T56" fmla="*/ 32 w 58"/>
                <a:gd name="T57" fmla="*/ 0 h 66"/>
                <a:gd name="T58" fmla="*/ 38 w 58"/>
                <a:gd name="T59" fmla="*/ 0 h 66"/>
                <a:gd name="T60" fmla="*/ 44 w 58"/>
                <a:gd name="T61" fmla="*/ 2 h 66"/>
                <a:gd name="T62" fmla="*/ 50 w 58"/>
                <a:gd name="T63" fmla="*/ 8 h 66"/>
                <a:gd name="T64" fmla="*/ 54 w 58"/>
                <a:gd name="T65" fmla="*/ 14 h 66"/>
                <a:gd name="T66" fmla="*/ 56 w 58"/>
                <a:gd name="T67" fmla="*/ 22 h 66"/>
                <a:gd name="T68" fmla="*/ 58 w 58"/>
                <a:gd name="T69" fmla="*/ 30 h 66"/>
                <a:gd name="T70" fmla="*/ 40 w 58"/>
                <a:gd name="T71" fmla="*/ 26 h 66"/>
                <a:gd name="T72" fmla="*/ 40 w 58"/>
                <a:gd name="T73" fmla="*/ 20 h 66"/>
                <a:gd name="T74" fmla="*/ 40 w 58"/>
                <a:gd name="T75" fmla="*/ 14 h 66"/>
                <a:gd name="T76" fmla="*/ 38 w 58"/>
                <a:gd name="T77" fmla="*/ 12 h 66"/>
                <a:gd name="T78" fmla="*/ 36 w 58"/>
                <a:gd name="T79" fmla="*/ 8 h 66"/>
                <a:gd name="T80" fmla="*/ 34 w 58"/>
                <a:gd name="T81" fmla="*/ 4 h 66"/>
                <a:gd name="T82" fmla="*/ 32 w 58"/>
                <a:gd name="T83" fmla="*/ 4 h 66"/>
                <a:gd name="T84" fmla="*/ 30 w 58"/>
                <a:gd name="T85" fmla="*/ 4 h 66"/>
                <a:gd name="T86" fmla="*/ 28 w 58"/>
                <a:gd name="T87" fmla="*/ 4 h 66"/>
                <a:gd name="T88" fmla="*/ 24 w 58"/>
                <a:gd name="T89" fmla="*/ 8 h 66"/>
                <a:gd name="T90" fmla="*/ 22 w 58"/>
                <a:gd name="T91" fmla="*/ 12 h 66"/>
                <a:gd name="T92" fmla="*/ 20 w 58"/>
                <a:gd name="T93" fmla="*/ 18 h 66"/>
                <a:gd name="T94" fmla="*/ 20 w 58"/>
                <a:gd name="T95" fmla="*/ 24 h 66"/>
                <a:gd name="T96" fmla="*/ 20 w 58"/>
                <a:gd name="T97" fmla="*/ 26 h 66"/>
                <a:gd name="T98" fmla="*/ 40 w 58"/>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 h="66">
                  <a:moveTo>
                    <a:pt x="58" y="30"/>
                  </a:moveTo>
                  <a:lnTo>
                    <a:pt x="20" y="30"/>
                  </a:lnTo>
                  <a:lnTo>
                    <a:pt x="22" y="38"/>
                  </a:lnTo>
                  <a:lnTo>
                    <a:pt x="24" y="44"/>
                  </a:lnTo>
                  <a:lnTo>
                    <a:pt x="28" y="50"/>
                  </a:lnTo>
                  <a:lnTo>
                    <a:pt x="34" y="54"/>
                  </a:lnTo>
                  <a:lnTo>
                    <a:pt x="40" y="54"/>
                  </a:lnTo>
                  <a:lnTo>
                    <a:pt x="44" y="54"/>
                  </a:lnTo>
                  <a:lnTo>
                    <a:pt x="48" y="52"/>
                  </a:lnTo>
                  <a:lnTo>
                    <a:pt x="52" y="50"/>
                  </a:lnTo>
                  <a:lnTo>
                    <a:pt x="56" y="44"/>
                  </a:lnTo>
                  <a:lnTo>
                    <a:pt x="58" y="46"/>
                  </a:lnTo>
                  <a:lnTo>
                    <a:pt x="52" y="56"/>
                  </a:lnTo>
                  <a:lnTo>
                    <a:pt x="46" y="62"/>
                  </a:lnTo>
                  <a:lnTo>
                    <a:pt x="38" y="66"/>
                  </a:lnTo>
                  <a:lnTo>
                    <a:pt x="30" y="66"/>
                  </a:lnTo>
                  <a:lnTo>
                    <a:pt x="22" y="66"/>
                  </a:lnTo>
                  <a:lnTo>
                    <a:pt x="16" y="64"/>
                  </a:lnTo>
                  <a:lnTo>
                    <a:pt x="12" y="60"/>
                  </a:lnTo>
                  <a:lnTo>
                    <a:pt x="6" y="56"/>
                  </a:lnTo>
                  <a:lnTo>
                    <a:pt x="4" y="50"/>
                  </a:lnTo>
                  <a:lnTo>
                    <a:pt x="2" y="42"/>
                  </a:lnTo>
                  <a:lnTo>
                    <a:pt x="0" y="34"/>
                  </a:lnTo>
                  <a:lnTo>
                    <a:pt x="2" y="24"/>
                  </a:lnTo>
                  <a:lnTo>
                    <a:pt x="4" y="16"/>
                  </a:lnTo>
                  <a:lnTo>
                    <a:pt x="10" y="8"/>
                  </a:lnTo>
                  <a:lnTo>
                    <a:pt x="16" y="4"/>
                  </a:lnTo>
                  <a:lnTo>
                    <a:pt x="24" y="0"/>
                  </a:lnTo>
                  <a:lnTo>
                    <a:pt x="32" y="0"/>
                  </a:lnTo>
                  <a:lnTo>
                    <a:pt x="38" y="0"/>
                  </a:lnTo>
                  <a:lnTo>
                    <a:pt x="44" y="2"/>
                  </a:lnTo>
                  <a:lnTo>
                    <a:pt x="50" y="8"/>
                  </a:lnTo>
                  <a:lnTo>
                    <a:pt x="54" y="14"/>
                  </a:lnTo>
                  <a:lnTo>
                    <a:pt x="56" y="22"/>
                  </a:lnTo>
                  <a:lnTo>
                    <a:pt x="58" y="30"/>
                  </a:lnTo>
                  <a:close/>
                  <a:moveTo>
                    <a:pt x="40" y="26"/>
                  </a:moveTo>
                  <a:lnTo>
                    <a:pt x="40" y="20"/>
                  </a:lnTo>
                  <a:lnTo>
                    <a:pt x="40" y="14"/>
                  </a:lnTo>
                  <a:lnTo>
                    <a:pt x="38" y="12"/>
                  </a:lnTo>
                  <a:lnTo>
                    <a:pt x="36" y="8"/>
                  </a:lnTo>
                  <a:lnTo>
                    <a:pt x="34" y="4"/>
                  </a:lnTo>
                  <a:lnTo>
                    <a:pt x="32" y="4"/>
                  </a:lnTo>
                  <a:lnTo>
                    <a:pt x="30" y="4"/>
                  </a:lnTo>
                  <a:lnTo>
                    <a:pt x="28" y="4"/>
                  </a:lnTo>
                  <a:lnTo>
                    <a:pt x="24" y="8"/>
                  </a:lnTo>
                  <a:lnTo>
                    <a:pt x="22" y="12"/>
                  </a:lnTo>
                  <a:lnTo>
                    <a:pt x="20" y="18"/>
                  </a:lnTo>
                  <a:lnTo>
                    <a:pt x="20" y="24"/>
                  </a:lnTo>
                  <a:lnTo>
                    <a:pt x="20" y="26"/>
                  </a:lnTo>
                  <a:lnTo>
                    <a:pt x="40" y="26"/>
                  </a:lnTo>
                  <a:close/>
                </a:path>
              </a:pathLst>
            </a:custGeom>
            <a:solidFill>
              <a:srgbClr val="1F1F1F"/>
            </a:solidFill>
            <a:ln w="0">
              <a:solidFill>
                <a:srgbClr val="1F1F1F"/>
              </a:solidFill>
              <a:prstDash val="solid"/>
              <a:round/>
              <a:headEnd/>
              <a:tailEnd/>
            </a:ln>
          </p:spPr>
          <p:txBody>
            <a:bodyPr/>
            <a:lstStyle/>
            <a:p>
              <a:endParaRPr lang="en-US"/>
            </a:p>
          </p:txBody>
        </p:sp>
        <p:sp>
          <p:nvSpPr>
            <p:cNvPr id="47155" name="Freeform 51"/>
            <p:cNvSpPr>
              <a:spLocks/>
            </p:cNvSpPr>
            <p:nvPr/>
          </p:nvSpPr>
          <p:spPr bwMode="auto">
            <a:xfrm>
              <a:off x="3266" y="1870"/>
              <a:ext cx="56" cy="66"/>
            </a:xfrm>
            <a:custGeom>
              <a:avLst/>
              <a:gdLst>
                <a:gd name="T0" fmla="*/ 26 w 56"/>
                <a:gd name="T1" fmla="*/ 0 h 66"/>
                <a:gd name="T2" fmla="*/ 26 w 56"/>
                <a:gd name="T3" fmla="*/ 16 h 66"/>
                <a:gd name="T4" fmla="*/ 30 w 56"/>
                <a:gd name="T5" fmla="*/ 10 h 66"/>
                <a:gd name="T6" fmla="*/ 34 w 56"/>
                <a:gd name="T7" fmla="*/ 6 h 66"/>
                <a:gd name="T8" fmla="*/ 36 w 56"/>
                <a:gd name="T9" fmla="*/ 2 h 66"/>
                <a:gd name="T10" fmla="*/ 42 w 56"/>
                <a:gd name="T11" fmla="*/ 0 h 66"/>
                <a:gd name="T12" fmla="*/ 46 w 56"/>
                <a:gd name="T13" fmla="*/ 0 h 66"/>
                <a:gd name="T14" fmla="*/ 50 w 56"/>
                <a:gd name="T15" fmla="*/ 0 h 66"/>
                <a:gd name="T16" fmla="*/ 52 w 56"/>
                <a:gd name="T17" fmla="*/ 2 h 66"/>
                <a:gd name="T18" fmla="*/ 54 w 56"/>
                <a:gd name="T19" fmla="*/ 4 h 66"/>
                <a:gd name="T20" fmla="*/ 56 w 56"/>
                <a:gd name="T21" fmla="*/ 8 h 66"/>
                <a:gd name="T22" fmla="*/ 54 w 56"/>
                <a:gd name="T23" fmla="*/ 12 h 66"/>
                <a:gd name="T24" fmla="*/ 52 w 56"/>
                <a:gd name="T25" fmla="*/ 16 h 66"/>
                <a:gd name="T26" fmla="*/ 50 w 56"/>
                <a:gd name="T27" fmla="*/ 18 h 66"/>
                <a:gd name="T28" fmla="*/ 46 w 56"/>
                <a:gd name="T29" fmla="*/ 18 h 66"/>
                <a:gd name="T30" fmla="*/ 44 w 56"/>
                <a:gd name="T31" fmla="*/ 18 h 66"/>
                <a:gd name="T32" fmla="*/ 40 w 56"/>
                <a:gd name="T33" fmla="*/ 16 h 66"/>
                <a:gd name="T34" fmla="*/ 38 w 56"/>
                <a:gd name="T35" fmla="*/ 14 h 66"/>
                <a:gd name="T36" fmla="*/ 38 w 56"/>
                <a:gd name="T37" fmla="*/ 14 h 66"/>
                <a:gd name="T38" fmla="*/ 36 w 56"/>
                <a:gd name="T39" fmla="*/ 12 h 66"/>
                <a:gd name="T40" fmla="*/ 36 w 56"/>
                <a:gd name="T41" fmla="*/ 12 h 66"/>
                <a:gd name="T42" fmla="*/ 34 w 56"/>
                <a:gd name="T43" fmla="*/ 12 h 66"/>
                <a:gd name="T44" fmla="*/ 32 w 56"/>
                <a:gd name="T45" fmla="*/ 14 h 66"/>
                <a:gd name="T46" fmla="*/ 30 w 56"/>
                <a:gd name="T47" fmla="*/ 16 h 66"/>
                <a:gd name="T48" fmla="*/ 28 w 56"/>
                <a:gd name="T49" fmla="*/ 20 h 66"/>
                <a:gd name="T50" fmla="*/ 26 w 56"/>
                <a:gd name="T51" fmla="*/ 28 h 66"/>
                <a:gd name="T52" fmla="*/ 26 w 56"/>
                <a:gd name="T53" fmla="*/ 34 h 66"/>
                <a:gd name="T54" fmla="*/ 26 w 56"/>
                <a:gd name="T55" fmla="*/ 50 h 66"/>
                <a:gd name="T56" fmla="*/ 26 w 56"/>
                <a:gd name="T57" fmla="*/ 54 h 66"/>
                <a:gd name="T58" fmla="*/ 26 w 56"/>
                <a:gd name="T59" fmla="*/ 56 h 66"/>
                <a:gd name="T60" fmla="*/ 26 w 56"/>
                <a:gd name="T61" fmla="*/ 58 h 66"/>
                <a:gd name="T62" fmla="*/ 26 w 56"/>
                <a:gd name="T63" fmla="*/ 60 h 66"/>
                <a:gd name="T64" fmla="*/ 28 w 56"/>
                <a:gd name="T65" fmla="*/ 60 h 66"/>
                <a:gd name="T66" fmla="*/ 30 w 56"/>
                <a:gd name="T67" fmla="*/ 62 h 66"/>
                <a:gd name="T68" fmla="*/ 32 w 56"/>
                <a:gd name="T69" fmla="*/ 62 h 66"/>
                <a:gd name="T70" fmla="*/ 32 w 56"/>
                <a:gd name="T71" fmla="*/ 66 h 66"/>
                <a:gd name="T72" fmla="*/ 0 w 56"/>
                <a:gd name="T73" fmla="*/ 66 h 66"/>
                <a:gd name="T74" fmla="*/ 0 w 56"/>
                <a:gd name="T75" fmla="*/ 62 h 66"/>
                <a:gd name="T76" fmla="*/ 2 w 56"/>
                <a:gd name="T77" fmla="*/ 62 h 66"/>
                <a:gd name="T78" fmla="*/ 4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4 w 56"/>
                <a:gd name="T91" fmla="*/ 6 h 66"/>
                <a:gd name="T92" fmla="*/ 4 w 56"/>
                <a:gd name="T93" fmla="*/ 4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6" y="2"/>
                  </a:lnTo>
                  <a:lnTo>
                    <a:pt x="42" y="0"/>
                  </a:lnTo>
                  <a:lnTo>
                    <a:pt x="46" y="0"/>
                  </a:lnTo>
                  <a:lnTo>
                    <a:pt x="50" y="0"/>
                  </a:lnTo>
                  <a:lnTo>
                    <a:pt x="52" y="2"/>
                  </a:lnTo>
                  <a:lnTo>
                    <a:pt x="54" y="4"/>
                  </a:lnTo>
                  <a:lnTo>
                    <a:pt x="56" y="8"/>
                  </a:lnTo>
                  <a:lnTo>
                    <a:pt x="54" y="12"/>
                  </a:lnTo>
                  <a:lnTo>
                    <a:pt x="52" y="16"/>
                  </a:lnTo>
                  <a:lnTo>
                    <a:pt x="50" y="18"/>
                  </a:lnTo>
                  <a:lnTo>
                    <a:pt x="46" y="18"/>
                  </a:lnTo>
                  <a:lnTo>
                    <a:pt x="44" y="18"/>
                  </a:lnTo>
                  <a:lnTo>
                    <a:pt x="40" y="16"/>
                  </a:lnTo>
                  <a:lnTo>
                    <a:pt x="38" y="14"/>
                  </a:lnTo>
                  <a:lnTo>
                    <a:pt x="38" y="14"/>
                  </a:lnTo>
                  <a:lnTo>
                    <a:pt x="36" y="12"/>
                  </a:lnTo>
                  <a:lnTo>
                    <a:pt x="36" y="12"/>
                  </a:lnTo>
                  <a:lnTo>
                    <a:pt x="34" y="12"/>
                  </a:lnTo>
                  <a:lnTo>
                    <a:pt x="32" y="14"/>
                  </a:lnTo>
                  <a:lnTo>
                    <a:pt x="30" y="16"/>
                  </a:lnTo>
                  <a:lnTo>
                    <a:pt x="28" y="20"/>
                  </a:lnTo>
                  <a:lnTo>
                    <a:pt x="26" y="28"/>
                  </a:lnTo>
                  <a:lnTo>
                    <a:pt x="26" y="34"/>
                  </a:lnTo>
                  <a:lnTo>
                    <a:pt x="26" y="50"/>
                  </a:lnTo>
                  <a:lnTo>
                    <a:pt x="26" y="54"/>
                  </a:lnTo>
                  <a:lnTo>
                    <a:pt x="26" y="56"/>
                  </a:lnTo>
                  <a:lnTo>
                    <a:pt x="26" y="58"/>
                  </a:lnTo>
                  <a:lnTo>
                    <a:pt x="26" y="60"/>
                  </a:lnTo>
                  <a:lnTo>
                    <a:pt x="28" y="60"/>
                  </a:lnTo>
                  <a:lnTo>
                    <a:pt x="30" y="62"/>
                  </a:lnTo>
                  <a:lnTo>
                    <a:pt x="32" y="62"/>
                  </a:lnTo>
                  <a:lnTo>
                    <a:pt x="32" y="66"/>
                  </a:lnTo>
                  <a:lnTo>
                    <a:pt x="0" y="66"/>
                  </a:lnTo>
                  <a:lnTo>
                    <a:pt x="0" y="62"/>
                  </a:lnTo>
                  <a:lnTo>
                    <a:pt x="2" y="62"/>
                  </a:lnTo>
                  <a:lnTo>
                    <a:pt x="4" y="60"/>
                  </a:lnTo>
                  <a:lnTo>
                    <a:pt x="6" y="56"/>
                  </a:lnTo>
                  <a:lnTo>
                    <a:pt x="6" y="50"/>
                  </a:lnTo>
                  <a:lnTo>
                    <a:pt x="6" y="16"/>
                  </a:lnTo>
                  <a:lnTo>
                    <a:pt x="6" y="10"/>
                  </a:lnTo>
                  <a:lnTo>
                    <a:pt x="6" y="8"/>
                  </a:lnTo>
                  <a:lnTo>
                    <a:pt x="4" y="6"/>
                  </a:lnTo>
                  <a:lnTo>
                    <a:pt x="4" y="4"/>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56" name="Freeform 52"/>
            <p:cNvSpPr>
              <a:spLocks/>
            </p:cNvSpPr>
            <p:nvPr/>
          </p:nvSpPr>
          <p:spPr bwMode="auto">
            <a:xfrm>
              <a:off x="3668" y="1450"/>
              <a:ext cx="56" cy="80"/>
            </a:xfrm>
            <a:custGeom>
              <a:avLst/>
              <a:gdLst>
                <a:gd name="T0" fmla="*/ 30 w 56"/>
                <a:gd name="T1" fmla="*/ 40 h 80"/>
                <a:gd name="T2" fmla="*/ 12 w 56"/>
                <a:gd name="T3" fmla="*/ 78 h 80"/>
                <a:gd name="T4" fmla="*/ 0 w 56"/>
                <a:gd name="T5" fmla="*/ 78 h 80"/>
                <a:gd name="T6" fmla="*/ 26 w 56"/>
                <a:gd name="T7" fmla="*/ 26 h 80"/>
                <a:gd name="T8" fmla="*/ 26 w 56"/>
                <a:gd name="T9" fmla="*/ 20 h 80"/>
                <a:gd name="T10" fmla="*/ 24 w 56"/>
                <a:gd name="T11" fmla="*/ 14 h 80"/>
                <a:gd name="T12" fmla="*/ 20 w 56"/>
                <a:gd name="T13" fmla="*/ 10 h 80"/>
                <a:gd name="T14" fmla="*/ 18 w 56"/>
                <a:gd name="T15" fmla="*/ 8 h 80"/>
                <a:gd name="T16" fmla="*/ 14 w 56"/>
                <a:gd name="T17" fmla="*/ 8 h 80"/>
                <a:gd name="T18" fmla="*/ 12 w 56"/>
                <a:gd name="T19" fmla="*/ 8 h 80"/>
                <a:gd name="T20" fmla="*/ 10 w 56"/>
                <a:gd name="T21" fmla="*/ 10 h 80"/>
                <a:gd name="T22" fmla="*/ 8 w 56"/>
                <a:gd name="T23" fmla="*/ 12 h 80"/>
                <a:gd name="T24" fmla="*/ 6 w 56"/>
                <a:gd name="T25" fmla="*/ 18 h 80"/>
                <a:gd name="T26" fmla="*/ 4 w 56"/>
                <a:gd name="T27" fmla="*/ 18 h 80"/>
                <a:gd name="T28" fmla="*/ 6 w 56"/>
                <a:gd name="T29" fmla="*/ 10 h 80"/>
                <a:gd name="T30" fmla="*/ 8 w 56"/>
                <a:gd name="T31" fmla="*/ 4 h 80"/>
                <a:gd name="T32" fmla="*/ 12 w 56"/>
                <a:gd name="T33" fmla="*/ 0 h 80"/>
                <a:gd name="T34" fmla="*/ 16 w 56"/>
                <a:gd name="T35" fmla="*/ 0 h 80"/>
                <a:gd name="T36" fmla="*/ 18 w 56"/>
                <a:gd name="T37" fmla="*/ 0 h 80"/>
                <a:gd name="T38" fmla="*/ 22 w 56"/>
                <a:gd name="T39" fmla="*/ 2 h 80"/>
                <a:gd name="T40" fmla="*/ 24 w 56"/>
                <a:gd name="T41" fmla="*/ 6 h 80"/>
                <a:gd name="T42" fmla="*/ 26 w 56"/>
                <a:gd name="T43" fmla="*/ 12 h 80"/>
                <a:gd name="T44" fmla="*/ 28 w 56"/>
                <a:gd name="T45" fmla="*/ 18 h 80"/>
                <a:gd name="T46" fmla="*/ 36 w 56"/>
                <a:gd name="T47" fmla="*/ 56 h 80"/>
                <a:gd name="T48" fmla="*/ 38 w 56"/>
                <a:gd name="T49" fmla="*/ 64 h 80"/>
                <a:gd name="T50" fmla="*/ 42 w 56"/>
                <a:gd name="T51" fmla="*/ 68 h 80"/>
                <a:gd name="T52" fmla="*/ 44 w 56"/>
                <a:gd name="T53" fmla="*/ 70 h 80"/>
                <a:gd name="T54" fmla="*/ 46 w 56"/>
                <a:gd name="T55" fmla="*/ 70 h 80"/>
                <a:gd name="T56" fmla="*/ 50 w 56"/>
                <a:gd name="T57" fmla="*/ 70 h 80"/>
                <a:gd name="T58" fmla="*/ 52 w 56"/>
                <a:gd name="T59" fmla="*/ 68 h 80"/>
                <a:gd name="T60" fmla="*/ 54 w 56"/>
                <a:gd name="T61" fmla="*/ 66 h 80"/>
                <a:gd name="T62" fmla="*/ 54 w 56"/>
                <a:gd name="T63" fmla="*/ 62 h 80"/>
                <a:gd name="T64" fmla="*/ 56 w 56"/>
                <a:gd name="T65" fmla="*/ 62 h 80"/>
                <a:gd name="T66" fmla="*/ 56 w 56"/>
                <a:gd name="T67" fmla="*/ 62 h 80"/>
                <a:gd name="T68" fmla="*/ 56 w 56"/>
                <a:gd name="T69" fmla="*/ 64 h 80"/>
                <a:gd name="T70" fmla="*/ 56 w 56"/>
                <a:gd name="T71" fmla="*/ 70 h 80"/>
                <a:gd name="T72" fmla="*/ 54 w 56"/>
                <a:gd name="T73" fmla="*/ 76 h 80"/>
                <a:gd name="T74" fmla="*/ 50 w 56"/>
                <a:gd name="T75" fmla="*/ 78 h 80"/>
                <a:gd name="T76" fmla="*/ 46 w 56"/>
                <a:gd name="T77" fmla="*/ 80 h 80"/>
                <a:gd name="T78" fmla="*/ 42 w 56"/>
                <a:gd name="T79" fmla="*/ 78 h 80"/>
                <a:gd name="T80" fmla="*/ 40 w 56"/>
                <a:gd name="T81" fmla="*/ 76 h 80"/>
                <a:gd name="T82" fmla="*/ 38 w 56"/>
                <a:gd name="T83" fmla="*/ 72 h 80"/>
                <a:gd name="T84" fmla="*/ 36 w 56"/>
                <a:gd name="T85" fmla="*/ 68 h 80"/>
                <a:gd name="T86" fmla="*/ 34 w 56"/>
                <a:gd name="T87" fmla="*/ 60 h 80"/>
                <a:gd name="T88" fmla="*/ 30 w 56"/>
                <a:gd name="T89"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 h="80">
                  <a:moveTo>
                    <a:pt x="30" y="40"/>
                  </a:moveTo>
                  <a:lnTo>
                    <a:pt x="12" y="78"/>
                  </a:lnTo>
                  <a:lnTo>
                    <a:pt x="0" y="78"/>
                  </a:lnTo>
                  <a:lnTo>
                    <a:pt x="26" y="26"/>
                  </a:lnTo>
                  <a:lnTo>
                    <a:pt x="26" y="20"/>
                  </a:lnTo>
                  <a:lnTo>
                    <a:pt x="24" y="14"/>
                  </a:lnTo>
                  <a:lnTo>
                    <a:pt x="20" y="10"/>
                  </a:lnTo>
                  <a:lnTo>
                    <a:pt x="18" y="8"/>
                  </a:lnTo>
                  <a:lnTo>
                    <a:pt x="14" y="8"/>
                  </a:lnTo>
                  <a:lnTo>
                    <a:pt x="12" y="8"/>
                  </a:lnTo>
                  <a:lnTo>
                    <a:pt x="10" y="10"/>
                  </a:lnTo>
                  <a:lnTo>
                    <a:pt x="8" y="12"/>
                  </a:lnTo>
                  <a:lnTo>
                    <a:pt x="6" y="18"/>
                  </a:lnTo>
                  <a:lnTo>
                    <a:pt x="4" y="18"/>
                  </a:lnTo>
                  <a:lnTo>
                    <a:pt x="6" y="10"/>
                  </a:lnTo>
                  <a:lnTo>
                    <a:pt x="8" y="4"/>
                  </a:lnTo>
                  <a:lnTo>
                    <a:pt x="12" y="0"/>
                  </a:lnTo>
                  <a:lnTo>
                    <a:pt x="16" y="0"/>
                  </a:lnTo>
                  <a:lnTo>
                    <a:pt x="18" y="0"/>
                  </a:lnTo>
                  <a:lnTo>
                    <a:pt x="22" y="2"/>
                  </a:lnTo>
                  <a:lnTo>
                    <a:pt x="24" y="6"/>
                  </a:lnTo>
                  <a:lnTo>
                    <a:pt x="26" y="12"/>
                  </a:lnTo>
                  <a:lnTo>
                    <a:pt x="28" y="18"/>
                  </a:lnTo>
                  <a:lnTo>
                    <a:pt x="36" y="56"/>
                  </a:lnTo>
                  <a:lnTo>
                    <a:pt x="38" y="64"/>
                  </a:lnTo>
                  <a:lnTo>
                    <a:pt x="42" y="68"/>
                  </a:lnTo>
                  <a:lnTo>
                    <a:pt x="44" y="70"/>
                  </a:lnTo>
                  <a:lnTo>
                    <a:pt x="46" y="70"/>
                  </a:lnTo>
                  <a:lnTo>
                    <a:pt x="50" y="70"/>
                  </a:lnTo>
                  <a:lnTo>
                    <a:pt x="52" y="68"/>
                  </a:lnTo>
                  <a:lnTo>
                    <a:pt x="54" y="66"/>
                  </a:lnTo>
                  <a:lnTo>
                    <a:pt x="54" y="62"/>
                  </a:lnTo>
                  <a:lnTo>
                    <a:pt x="56" y="62"/>
                  </a:lnTo>
                  <a:lnTo>
                    <a:pt x="56" y="62"/>
                  </a:lnTo>
                  <a:lnTo>
                    <a:pt x="56" y="64"/>
                  </a:lnTo>
                  <a:lnTo>
                    <a:pt x="56" y="70"/>
                  </a:lnTo>
                  <a:lnTo>
                    <a:pt x="54" y="76"/>
                  </a:lnTo>
                  <a:lnTo>
                    <a:pt x="50" y="78"/>
                  </a:lnTo>
                  <a:lnTo>
                    <a:pt x="46" y="80"/>
                  </a:lnTo>
                  <a:lnTo>
                    <a:pt x="42" y="78"/>
                  </a:lnTo>
                  <a:lnTo>
                    <a:pt x="40" y="76"/>
                  </a:lnTo>
                  <a:lnTo>
                    <a:pt x="38" y="72"/>
                  </a:lnTo>
                  <a:lnTo>
                    <a:pt x="36" y="68"/>
                  </a:lnTo>
                  <a:lnTo>
                    <a:pt x="34" y="60"/>
                  </a:lnTo>
                  <a:lnTo>
                    <a:pt x="30" y="40"/>
                  </a:lnTo>
                  <a:close/>
                </a:path>
              </a:pathLst>
            </a:custGeom>
            <a:solidFill>
              <a:srgbClr val="1F1F1F"/>
            </a:solidFill>
            <a:ln w="0">
              <a:solidFill>
                <a:srgbClr val="1F1F1F"/>
              </a:solidFill>
              <a:prstDash val="solid"/>
              <a:round/>
              <a:headEnd/>
              <a:tailEnd/>
            </a:ln>
          </p:spPr>
          <p:txBody>
            <a:bodyPr/>
            <a:lstStyle/>
            <a:p>
              <a:endParaRPr lang="en-US"/>
            </a:p>
          </p:txBody>
        </p:sp>
        <p:sp>
          <p:nvSpPr>
            <p:cNvPr id="47157" name="Freeform 53"/>
            <p:cNvSpPr>
              <a:spLocks/>
            </p:cNvSpPr>
            <p:nvPr/>
          </p:nvSpPr>
          <p:spPr bwMode="auto">
            <a:xfrm>
              <a:off x="3726" y="1450"/>
              <a:ext cx="34" cy="80"/>
            </a:xfrm>
            <a:custGeom>
              <a:avLst/>
              <a:gdLst>
                <a:gd name="T0" fmla="*/ 34 w 34"/>
                <a:gd name="T1" fmla="*/ 0 h 80"/>
                <a:gd name="T2" fmla="*/ 4 w 34"/>
                <a:gd name="T3" fmla="*/ 80 h 80"/>
                <a:gd name="T4" fmla="*/ 0 w 34"/>
                <a:gd name="T5" fmla="*/ 80 h 80"/>
                <a:gd name="T6" fmla="*/ 28 w 34"/>
                <a:gd name="T7" fmla="*/ 0 h 80"/>
                <a:gd name="T8" fmla="*/ 34 w 34"/>
                <a:gd name="T9" fmla="*/ 0 h 80"/>
              </a:gdLst>
              <a:ahLst/>
              <a:cxnLst>
                <a:cxn ang="0">
                  <a:pos x="T0" y="T1"/>
                </a:cxn>
                <a:cxn ang="0">
                  <a:pos x="T2" y="T3"/>
                </a:cxn>
                <a:cxn ang="0">
                  <a:pos x="T4" y="T5"/>
                </a:cxn>
                <a:cxn ang="0">
                  <a:pos x="T6" y="T7"/>
                </a:cxn>
                <a:cxn ang="0">
                  <a:pos x="T8" y="T9"/>
                </a:cxn>
              </a:cxnLst>
              <a:rect l="0" t="0" r="r" b="b"/>
              <a:pathLst>
                <a:path w="34" h="80">
                  <a:moveTo>
                    <a:pt x="34" y="0"/>
                  </a:moveTo>
                  <a:lnTo>
                    <a:pt x="4" y="80"/>
                  </a:lnTo>
                  <a:lnTo>
                    <a:pt x="0" y="80"/>
                  </a:lnTo>
                  <a:lnTo>
                    <a:pt x="28" y="0"/>
                  </a:lnTo>
                  <a:lnTo>
                    <a:pt x="34" y="0"/>
                  </a:lnTo>
                  <a:close/>
                </a:path>
              </a:pathLst>
            </a:custGeom>
            <a:solidFill>
              <a:srgbClr val="1F1F1F"/>
            </a:solidFill>
            <a:ln w="0">
              <a:solidFill>
                <a:srgbClr val="1F1F1F"/>
              </a:solidFill>
              <a:prstDash val="solid"/>
              <a:round/>
              <a:headEnd/>
              <a:tailEnd/>
            </a:ln>
          </p:spPr>
          <p:txBody>
            <a:bodyPr/>
            <a:lstStyle/>
            <a:p>
              <a:endParaRPr lang="en-US"/>
            </a:p>
          </p:txBody>
        </p:sp>
        <p:sp>
          <p:nvSpPr>
            <p:cNvPr id="47158" name="Freeform 54"/>
            <p:cNvSpPr>
              <a:spLocks/>
            </p:cNvSpPr>
            <p:nvPr/>
          </p:nvSpPr>
          <p:spPr bwMode="auto">
            <a:xfrm>
              <a:off x="3760" y="1452"/>
              <a:ext cx="50" cy="76"/>
            </a:xfrm>
            <a:custGeom>
              <a:avLst/>
              <a:gdLst>
                <a:gd name="T0" fmla="*/ 50 w 50"/>
                <a:gd name="T1" fmla="*/ 60 h 76"/>
                <a:gd name="T2" fmla="*/ 44 w 50"/>
                <a:gd name="T3" fmla="*/ 76 h 76"/>
                <a:gd name="T4" fmla="*/ 0 w 50"/>
                <a:gd name="T5" fmla="*/ 76 h 76"/>
                <a:gd name="T6" fmla="*/ 0 w 50"/>
                <a:gd name="T7" fmla="*/ 74 h 76"/>
                <a:gd name="T8" fmla="*/ 20 w 50"/>
                <a:gd name="T9" fmla="*/ 54 h 76"/>
                <a:gd name="T10" fmla="*/ 30 w 50"/>
                <a:gd name="T11" fmla="*/ 40 h 76"/>
                <a:gd name="T12" fmla="*/ 34 w 50"/>
                <a:gd name="T13" fmla="*/ 32 h 76"/>
                <a:gd name="T14" fmla="*/ 36 w 50"/>
                <a:gd name="T15" fmla="*/ 24 h 76"/>
                <a:gd name="T16" fmla="*/ 34 w 50"/>
                <a:gd name="T17" fmla="*/ 18 h 76"/>
                <a:gd name="T18" fmla="*/ 32 w 50"/>
                <a:gd name="T19" fmla="*/ 12 h 76"/>
                <a:gd name="T20" fmla="*/ 26 w 50"/>
                <a:gd name="T21" fmla="*/ 10 h 76"/>
                <a:gd name="T22" fmla="*/ 20 w 50"/>
                <a:gd name="T23" fmla="*/ 8 h 76"/>
                <a:gd name="T24" fmla="*/ 14 w 50"/>
                <a:gd name="T25" fmla="*/ 8 h 76"/>
                <a:gd name="T26" fmla="*/ 10 w 50"/>
                <a:gd name="T27" fmla="*/ 12 h 76"/>
                <a:gd name="T28" fmla="*/ 6 w 50"/>
                <a:gd name="T29" fmla="*/ 16 h 76"/>
                <a:gd name="T30" fmla="*/ 4 w 50"/>
                <a:gd name="T31" fmla="*/ 22 h 76"/>
                <a:gd name="T32" fmla="*/ 0 w 50"/>
                <a:gd name="T33" fmla="*/ 22 h 76"/>
                <a:gd name="T34" fmla="*/ 2 w 50"/>
                <a:gd name="T35" fmla="*/ 14 h 76"/>
                <a:gd name="T36" fmla="*/ 4 w 50"/>
                <a:gd name="T37" fmla="*/ 10 h 76"/>
                <a:gd name="T38" fmla="*/ 8 w 50"/>
                <a:gd name="T39" fmla="*/ 6 h 76"/>
                <a:gd name="T40" fmla="*/ 12 w 50"/>
                <a:gd name="T41" fmla="*/ 2 h 76"/>
                <a:gd name="T42" fmla="*/ 18 w 50"/>
                <a:gd name="T43" fmla="*/ 0 h 76"/>
                <a:gd name="T44" fmla="*/ 24 w 50"/>
                <a:gd name="T45" fmla="*/ 0 h 76"/>
                <a:gd name="T46" fmla="*/ 30 w 50"/>
                <a:gd name="T47" fmla="*/ 0 h 76"/>
                <a:gd name="T48" fmla="*/ 34 w 50"/>
                <a:gd name="T49" fmla="*/ 2 h 76"/>
                <a:gd name="T50" fmla="*/ 38 w 50"/>
                <a:gd name="T51" fmla="*/ 6 h 76"/>
                <a:gd name="T52" fmla="*/ 42 w 50"/>
                <a:gd name="T53" fmla="*/ 10 h 76"/>
                <a:gd name="T54" fmla="*/ 44 w 50"/>
                <a:gd name="T55" fmla="*/ 14 h 76"/>
                <a:gd name="T56" fmla="*/ 46 w 50"/>
                <a:gd name="T57" fmla="*/ 20 h 76"/>
                <a:gd name="T58" fmla="*/ 44 w 50"/>
                <a:gd name="T59" fmla="*/ 24 h 76"/>
                <a:gd name="T60" fmla="*/ 42 w 50"/>
                <a:gd name="T61" fmla="*/ 30 h 76"/>
                <a:gd name="T62" fmla="*/ 38 w 50"/>
                <a:gd name="T63" fmla="*/ 40 h 76"/>
                <a:gd name="T64" fmla="*/ 28 w 50"/>
                <a:gd name="T65" fmla="*/ 50 h 76"/>
                <a:gd name="T66" fmla="*/ 22 w 50"/>
                <a:gd name="T67" fmla="*/ 56 h 76"/>
                <a:gd name="T68" fmla="*/ 18 w 50"/>
                <a:gd name="T69" fmla="*/ 60 h 76"/>
                <a:gd name="T70" fmla="*/ 14 w 50"/>
                <a:gd name="T71" fmla="*/ 64 h 76"/>
                <a:gd name="T72" fmla="*/ 12 w 50"/>
                <a:gd name="T73" fmla="*/ 66 h 76"/>
                <a:gd name="T74" fmla="*/ 32 w 50"/>
                <a:gd name="T75" fmla="*/ 66 h 76"/>
                <a:gd name="T76" fmla="*/ 38 w 50"/>
                <a:gd name="T77" fmla="*/ 66 h 76"/>
                <a:gd name="T78" fmla="*/ 42 w 50"/>
                <a:gd name="T79" fmla="*/ 66 h 76"/>
                <a:gd name="T80" fmla="*/ 46 w 50"/>
                <a:gd name="T81" fmla="*/ 64 h 76"/>
                <a:gd name="T82" fmla="*/ 48 w 50"/>
                <a:gd name="T83" fmla="*/ 60 h 76"/>
                <a:gd name="T84" fmla="*/ 50 w 50"/>
                <a:gd name="T85" fmla="*/ 6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 h="76">
                  <a:moveTo>
                    <a:pt x="50" y="60"/>
                  </a:moveTo>
                  <a:lnTo>
                    <a:pt x="44" y="76"/>
                  </a:lnTo>
                  <a:lnTo>
                    <a:pt x="0" y="76"/>
                  </a:lnTo>
                  <a:lnTo>
                    <a:pt x="0" y="74"/>
                  </a:lnTo>
                  <a:lnTo>
                    <a:pt x="20" y="54"/>
                  </a:lnTo>
                  <a:lnTo>
                    <a:pt x="30" y="40"/>
                  </a:lnTo>
                  <a:lnTo>
                    <a:pt x="34" y="32"/>
                  </a:lnTo>
                  <a:lnTo>
                    <a:pt x="36" y="24"/>
                  </a:lnTo>
                  <a:lnTo>
                    <a:pt x="34" y="18"/>
                  </a:lnTo>
                  <a:lnTo>
                    <a:pt x="32" y="12"/>
                  </a:lnTo>
                  <a:lnTo>
                    <a:pt x="26" y="10"/>
                  </a:lnTo>
                  <a:lnTo>
                    <a:pt x="20" y="8"/>
                  </a:lnTo>
                  <a:lnTo>
                    <a:pt x="14" y="8"/>
                  </a:lnTo>
                  <a:lnTo>
                    <a:pt x="10" y="12"/>
                  </a:lnTo>
                  <a:lnTo>
                    <a:pt x="6" y="16"/>
                  </a:lnTo>
                  <a:lnTo>
                    <a:pt x="4" y="22"/>
                  </a:lnTo>
                  <a:lnTo>
                    <a:pt x="0" y="22"/>
                  </a:lnTo>
                  <a:lnTo>
                    <a:pt x="2" y="14"/>
                  </a:lnTo>
                  <a:lnTo>
                    <a:pt x="4" y="10"/>
                  </a:lnTo>
                  <a:lnTo>
                    <a:pt x="8" y="6"/>
                  </a:lnTo>
                  <a:lnTo>
                    <a:pt x="12" y="2"/>
                  </a:lnTo>
                  <a:lnTo>
                    <a:pt x="18" y="0"/>
                  </a:lnTo>
                  <a:lnTo>
                    <a:pt x="24" y="0"/>
                  </a:lnTo>
                  <a:lnTo>
                    <a:pt x="30" y="0"/>
                  </a:lnTo>
                  <a:lnTo>
                    <a:pt x="34" y="2"/>
                  </a:lnTo>
                  <a:lnTo>
                    <a:pt x="38" y="6"/>
                  </a:lnTo>
                  <a:lnTo>
                    <a:pt x="42" y="10"/>
                  </a:lnTo>
                  <a:lnTo>
                    <a:pt x="44" y="14"/>
                  </a:lnTo>
                  <a:lnTo>
                    <a:pt x="46" y="20"/>
                  </a:lnTo>
                  <a:lnTo>
                    <a:pt x="44" y="24"/>
                  </a:lnTo>
                  <a:lnTo>
                    <a:pt x="42" y="30"/>
                  </a:lnTo>
                  <a:lnTo>
                    <a:pt x="38" y="40"/>
                  </a:lnTo>
                  <a:lnTo>
                    <a:pt x="28" y="50"/>
                  </a:lnTo>
                  <a:lnTo>
                    <a:pt x="22" y="56"/>
                  </a:lnTo>
                  <a:lnTo>
                    <a:pt x="18" y="60"/>
                  </a:lnTo>
                  <a:lnTo>
                    <a:pt x="14" y="64"/>
                  </a:lnTo>
                  <a:lnTo>
                    <a:pt x="12" y="66"/>
                  </a:lnTo>
                  <a:lnTo>
                    <a:pt x="32" y="66"/>
                  </a:lnTo>
                  <a:lnTo>
                    <a:pt x="38" y="66"/>
                  </a:lnTo>
                  <a:lnTo>
                    <a:pt x="42" y="66"/>
                  </a:lnTo>
                  <a:lnTo>
                    <a:pt x="46" y="64"/>
                  </a:lnTo>
                  <a:lnTo>
                    <a:pt x="48" y="60"/>
                  </a:lnTo>
                  <a:lnTo>
                    <a:pt x="50" y="60"/>
                  </a:lnTo>
                  <a:close/>
                </a:path>
              </a:pathLst>
            </a:custGeom>
            <a:solidFill>
              <a:srgbClr val="1F1F1F"/>
            </a:solidFill>
            <a:ln w="0">
              <a:solidFill>
                <a:srgbClr val="1F1F1F"/>
              </a:solidFill>
              <a:prstDash val="solid"/>
              <a:round/>
              <a:headEnd/>
              <a:tailEnd/>
            </a:ln>
          </p:spPr>
          <p:txBody>
            <a:bodyPr/>
            <a:lstStyle/>
            <a:p>
              <a:endParaRPr lang="en-US"/>
            </a:p>
          </p:txBody>
        </p:sp>
        <p:sp>
          <p:nvSpPr>
            <p:cNvPr id="47159" name="Freeform 55"/>
            <p:cNvSpPr>
              <a:spLocks noEditPoints="1"/>
            </p:cNvSpPr>
            <p:nvPr/>
          </p:nvSpPr>
          <p:spPr bwMode="auto">
            <a:xfrm>
              <a:off x="4030" y="1486"/>
              <a:ext cx="68" cy="96"/>
            </a:xfrm>
            <a:custGeom>
              <a:avLst/>
              <a:gdLst>
                <a:gd name="T0" fmla="*/ 26 w 68"/>
                <a:gd name="T1" fmla="*/ 58 h 96"/>
                <a:gd name="T2" fmla="*/ 26 w 68"/>
                <a:gd name="T3" fmla="*/ 82 h 96"/>
                <a:gd name="T4" fmla="*/ 26 w 68"/>
                <a:gd name="T5" fmla="*/ 86 h 96"/>
                <a:gd name="T6" fmla="*/ 26 w 68"/>
                <a:gd name="T7" fmla="*/ 90 h 96"/>
                <a:gd name="T8" fmla="*/ 26 w 68"/>
                <a:gd name="T9" fmla="*/ 92 h 96"/>
                <a:gd name="T10" fmla="*/ 28 w 68"/>
                <a:gd name="T11" fmla="*/ 92 h 96"/>
                <a:gd name="T12" fmla="*/ 30 w 68"/>
                <a:gd name="T13" fmla="*/ 94 h 96"/>
                <a:gd name="T14" fmla="*/ 34 w 68"/>
                <a:gd name="T15" fmla="*/ 94 h 96"/>
                <a:gd name="T16" fmla="*/ 34 w 68"/>
                <a:gd name="T17" fmla="*/ 96 h 96"/>
                <a:gd name="T18" fmla="*/ 0 w 68"/>
                <a:gd name="T19" fmla="*/ 96 h 96"/>
                <a:gd name="T20" fmla="*/ 0 w 68"/>
                <a:gd name="T21" fmla="*/ 94 h 96"/>
                <a:gd name="T22" fmla="*/ 2 w 68"/>
                <a:gd name="T23" fmla="*/ 92 h 96"/>
                <a:gd name="T24" fmla="*/ 4 w 68"/>
                <a:gd name="T25" fmla="*/ 92 h 96"/>
                <a:gd name="T26" fmla="*/ 6 w 68"/>
                <a:gd name="T27" fmla="*/ 88 h 96"/>
                <a:gd name="T28" fmla="*/ 6 w 68"/>
                <a:gd name="T29" fmla="*/ 82 h 96"/>
                <a:gd name="T30" fmla="*/ 6 w 68"/>
                <a:gd name="T31" fmla="*/ 16 h 96"/>
                <a:gd name="T32" fmla="*/ 6 w 68"/>
                <a:gd name="T33" fmla="*/ 10 h 96"/>
                <a:gd name="T34" fmla="*/ 4 w 68"/>
                <a:gd name="T35" fmla="*/ 6 h 96"/>
                <a:gd name="T36" fmla="*/ 2 w 68"/>
                <a:gd name="T37" fmla="*/ 4 h 96"/>
                <a:gd name="T38" fmla="*/ 0 w 68"/>
                <a:gd name="T39" fmla="*/ 4 h 96"/>
                <a:gd name="T40" fmla="*/ 0 w 68"/>
                <a:gd name="T41" fmla="*/ 0 h 96"/>
                <a:gd name="T42" fmla="*/ 26 w 68"/>
                <a:gd name="T43" fmla="*/ 0 h 96"/>
                <a:gd name="T44" fmla="*/ 26 w 68"/>
                <a:gd name="T45" fmla="*/ 10 h 96"/>
                <a:gd name="T46" fmla="*/ 28 w 68"/>
                <a:gd name="T47" fmla="*/ 6 h 96"/>
                <a:gd name="T48" fmla="*/ 32 w 68"/>
                <a:gd name="T49" fmla="*/ 2 h 96"/>
                <a:gd name="T50" fmla="*/ 38 w 68"/>
                <a:gd name="T51" fmla="*/ 0 h 96"/>
                <a:gd name="T52" fmla="*/ 44 w 68"/>
                <a:gd name="T53" fmla="*/ 0 h 96"/>
                <a:gd name="T54" fmla="*/ 50 w 68"/>
                <a:gd name="T55" fmla="*/ 0 h 96"/>
                <a:gd name="T56" fmla="*/ 56 w 68"/>
                <a:gd name="T57" fmla="*/ 4 h 96"/>
                <a:gd name="T58" fmla="*/ 62 w 68"/>
                <a:gd name="T59" fmla="*/ 8 h 96"/>
                <a:gd name="T60" fmla="*/ 66 w 68"/>
                <a:gd name="T61" fmla="*/ 16 h 96"/>
                <a:gd name="T62" fmla="*/ 68 w 68"/>
                <a:gd name="T63" fmla="*/ 24 h 96"/>
                <a:gd name="T64" fmla="*/ 68 w 68"/>
                <a:gd name="T65" fmla="*/ 32 h 96"/>
                <a:gd name="T66" fmla="*/ 68 w 68"/>
                <a:gd name="T67" fmla="*/ 42 h 96"/>
                <a:gd name="T68" fmla="*/ 66 w 68"/>
                <a:gd name="T69" fmla="*/ 50 h 96"/>
                <a:gd name="T70" fmla="*/ 62 w 68"/>
                <a:gd name="T71" fmla="*/ 58 h 96"/>
                <a:gd name="T72" fmla="*/ 56 w 68"/>
                <a:gd name="T73" fmla="*/ 62 h 96"/>
                <a:gd name="T74" fmla="*/ 50 w 68"/>
                <a:gd name="T75" fmla="*/ 66 h 96"/>
                <a:gd name="T76" fmla="*/ 42 w 68"/>
                <a:gd name="T77" fmla="*/ 66 h 96"/>
                <a:gd name="T78" fmla="*/ 38 w 68"/>
                <a:gd name="T79" fmla="*/ 66 h 96"/>
                <a:gd name="T80" fmla="*/ 32 w 68"/>
                <a:gd name="T81" fmla="*/ 64 h 96"/>
                <a:gd name="T82" fmla="*/ 28 w 68"/>
                <a:gd name="T83" fmla="*/ 62 h 96"/>
                <a:gd name="T84" fmla="*/ 26 w 68"/>
                <a:gd name="T85" fmla="*/ 58 h 96"/>
                <a:gd name="T86" fmla="*/ 26 w 68"/>
                <a:gd name="T87" fmla="*/ 54 h 96"/>
                <a:gd name="T88" fmla="*/ 30 w 68"/>
                <a:gd name="T89" fmla="*/ 58 h 96"/>
                <a:gd name="T90" fmla="*/ 34 w 68"/>
                <a:gd name="T91" fmla="*/ 62 h 96"/>
                <a:gd name="T92" fmla="*/ 38 w 68"/>
                <a:gd name="T93" fmla="*/ 62 h 96"/>
                <a:gd name="T94" fmla="*/ 42 w 68"/>
                <a:gd name="T95" fmla="*/ 62 h 96"/>
                <a:gd name="T96" fmla="*/ 46 w 68"/>
                <a:gd name="T97" fmla="*/ 58 h 96"/>
                <a:gd name="T98" fmla="*/ 48 w 68"/>
                <a:gd name="T99" fmla="*/ 52 h 96"/>
                <a:gd name="T100" fmla="*/ 48 w 68"/>
                <a:gd name="T101" fmla="*/ 46 h 96"/>
                <a:gd name="T102" fmla="*/ 50 w 68"/>
                <a:gd name="T103" fmla="*/ 34 h 96"/>
                <a:gd name="T104" fmla="*/ 48 w 68"/>
                <a:gd name="T105" fmla="*/ 24 h 96"/>
                <a:gd name="T106" fmla="*/ 48 w 68"/>
                <a:gd name="T107" fmla="*/ 16 h 96"/>
                <a:gd name="T108" fmla="*/ 44 w 68"/>
                <a:gd name="T109" fmla="*/ 12 h 96"/>
                <a:gd name="T110" fmla="*/ 42 w 68"/>
                <a:gd name="T111" fmla="*/ 8 h 96"/>
                <a:gd name="T112" fmla="*/ 38 w 68"/>
                <a:gd name="T113" fmla="*/ 6 h 96"/>
                <a:gd name="T114" fmla="*/ 32 w 68"/>
                <a:gd name="T115" fmla="*/ 8 h 96"/>
                <a:gd name="T116" fmla="*/ 28 w 68"/>
                <a:gd name="T117" fmla="*/ 12 h 96"/>
                <a:gd name="T118" fmla="*/ 26 w 68"/>
                <a:gd name="T119" fmla="*/ 18 h 96"/>
                <a:gd name="T120" fmla="*/ 26 w 68"/>
                <a:gd name="T121" fmla="*/ 5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8" h="96">
                  <a:moveTo>
                    <a:pt x="26" y="58"/>
                  </a:moveTo>
                  <a:lnTo>
                    <a:pt x="26" y="82"/>
                  </a:lnTo>
                  <a:lnTo>
                    <a:pt x="26" y="86"/>
                  </a:lnTo>
                  <a:lnTo>
                    <a:pt x="26" y="90"/>
                  </a:lnTo>
                  <a:lnTo>
                    <a:pt x="26" y="92"/>
                  </a:lnTo>
                  <a:lnTo>
                    <a:pt x="28" y="92"/>
                  </a:lnTo>
                  <a:lnTo>
                    <a:pt x="30" y="94"/>
                  </a:lnTo>
                  <a:lnTo>
                    <a:pt x="34" y="94"/>
                  </a:lnTo>
                  <a:lnTo>
                    <a:pt x="34" y="96"/>
                  </a:lnTo>
                  <a:lnTo>
                    <a:pt x="0" y="96"/>
                  </a:lnTo>
                  <a:lnTo>
                    <a:pt x="0" y="94"/>
                  </a:lnTo>
                  <a:lnTo>
                    <a:pt x="2" y="92"/>
                  </a:lnTo>
                  <a:lnTo>
                    <a:pt x="4" y="92"/>
                  </a:lnTo>
                  <a:lnTo>
                    <a:pt x="6" y="88"/>
                  </a:lnTo>
                  <a:lnTo>
                    <a:pt x="6" y="82"/>
                  </a:lnTo>
                  <a:lnTo>
                    <a:pt x="6" y="16"/>
                  </a:lnTo>
                  <a:lnTo>
                    <a:pt x="6" y="10"/>
                  </a:lnTo>
                  <a:lnTo>
                    <a:pt x="4" y="6"/>
                  </a:lnTo>
                  <a:lnTo>
                    <a:pt x="2" y="4"/>
                  </a:lnTo>
                  <a:lnTo>
                    <a:pt x="0" y="4"/>
                  </a:lnTo>
                  <a:lnTo>
                    <a:pt x="0" y="0"/>
                  </a:lnTo>
                  <a:lnTo>
                    <a:pt x="26" y="0"/>
                  </a:lnTo>
                  <a:lnTo>
                    <a:pt x="26" y="10"/>
                  </a:lnTo>
                  <a:lnTo>
                    <a:pt x="28" y="6"/>
                  </a:lnTo>
                  <a:lnTo>
                    <a:pt x="32" y="2"/>
                  </a:lnTo>
                  <a:lnTo>
                    <a:pt x="38" y="0"/>
                  </a:lnTo>
                  <a:lnTo>
                    <a:pt x="44" y="0"/>
                  </a:lnTo>
                  <a:lnTo>
                    <a:pt x="50" y="0"/>
                  </a:lnTo>
                  <a:lnTo>
                    <a:pt x="56" y="4"/>
                  </a:lnTo>
                  <a:lnTo>
                    <a:pt x="62" y="8"/>
                  </a:lnTo>
                  <a:lnTo>
                    <a:pt x="66" y="16"/>
                  </a:lnTo>
                  <a:lnTo>
                    <a:pt x="68" y="24"/>
                  </a:lnTo>
                  <a:lnTo>
                    <a:pt x="68" y="32"/>
                  </a:lnTo>
                  <a:lnTo>
                    <a:pt x="68" y="42"/>
                  </a:lnTo>
                  <a:lnTo>
                    <a:pt x="66" y="50"/>
                  </a:lnTo>
                  <a:lnTo>
                    <a:pt x="62" y="58"/>
                  </a:lnTo>
                  <a:lnTo>
                    <a:pt x="56" y="62"/>
                  </a:lnTo>
                  <a:lnTo>
                    <a:pt x="50" y="66"/>
                  </a:lnTo>
                  <a:lnTo>
                    <a:pt x="42" y="66"/>
                  </a:lnTo>
                  <a:lnTo>
                    <a:pt x="38" y="66"/>
                  </a:lnTo>
                  <a:lnTo>
                    <a:pt x="32" y="64"/>
                  </a:lnTo>
                  <a:lnTo>
                    <a:pt x="28" y="62"/>
                  </a:lnTo>
                  <a:lnTo>
                    <a:pt x="26" y="58"/>
                  </a:lnTo>
                  <a:close/>
                  <a:moveTo>
                    <a:pt x="26" y="54"/>
                  </a:moveTo>
                  <a:lnTo>
                    <a:pt x="30" y="58"/>
                  </a:lnTo>
                  <a:lnTo>
                    <a:pt x="34" y="62"/>
                  </a:lnTo>
                  <a:lnTo>
                    <a:pt x="38" y="62"/>
                  </a:lnTo>
                  <a:lnTo>
                    <a:pt x="42" y="62"/>
                  </a:lnTo>
                  <a:lnTo>
                    <a:pt x="46" y="58"/>
                  </a:lnTo>
                  <a:lnTo>
                    <a:pt x="48" y="52"/>
                  </a:lnTo>
                  <a:lnTo>
                    <a:pt x="48" y="46"/>
                  </a:lnTo>
                  <a:lnTo>
                    <a:pt x="50" y="34"/>
                  </a:lnTo>
                  <a:lnTo>
                    <a:pt x="48" y="24"/>
                  </a:lnTo>
                  <a:lnTo>
                    <a:pt x="48" y="16"/>
                  </a:lnTo>
                  <a:lnTo>
                    <a:pt x="44" y="12"/>
                  </a:lnTo>
                  <a:lnTo>
                    <a:pt x="42" y="8"/>
                  </a:lnTo>
                  <a:lnTo>
                    <a:pt x="38" y="6"/>
                  </a:lnTo>
                  <a:lnTo>
                    <a:pt x="32" y="8"/>
                  </a:lnTo>
                  <a:lnTo>
                    <a:pt x="28" y="12"/>
                  </a:lnTo>
                  <a:lnTo>
                    <a:pt x="26" y="18"/>
                  </a:lnTo>
                  <a:lnTo>
                    <a:pt x="26" y="54"/>
                  </a:lnTo>
                  <a:close/>
                </a:path>
              </a:pathLst>
            </a:custGeom>
            <a:solidFill>
              <a:srgbClr val="1F1F1F"/>
            </a:solidFill>
            <a:ln w="0">
              <a:solidFill>
                <a:srgbClr val="1F1F1F"/>
              </a:solidFill>
              <a:prstDash val="solid"/>
              <a:round/>
              <a:headEnd/>
              <a:tailEnd/>
            </a:ln>
          </p:spPr>
          <p:txBody>
            <a:bodyPr/>
            <a:lstStyle/>
            <a:p>
              <a:endParaRPr lang="en-US"/>
            </a:p>
          </p:txBody>
        </p:sp>
        <p:sp>
          <p:nvSpPr>
            <p:cNvPr id="47160" name="Freeform 56"/>
            <p:cNvSpPr>
              <a:spLocks noEditPoints="1"/>
            </p:cNvSpPr>
            <p:nvPr/>
          </p:nvSpPr>
          <p:spPr bwMode="auto">
            <a:xfrm>
              <a:off x="4108" y="1486"/>
              <a:ext cx="62" cy="66"/>
            </a:xfrm>
            <a:custGeom>
              <a:avLst/>
              <a:gdLst>
                <a:gd name="T0" fmla="*/ 30 w 62"/>
                <a:gd name="T1" fmla="*/ 0 h 66"/>
                <a:gd name="T2" fmla="*/ 40 w 62"/>
                <a:gd name="T3" fmla="*/ 0 h 66"/>
                <a:gd name="T4" fmla="*/ 48 w 62"/>
                <a:gd name="T5" fmla="*/ 4 h 66"/>
                <a:gd name="T6" fmla="*/ 54 w 62"/>
                <a:gd name="T7" fmla="*/ 8 h 66"/>
                <a:gd name="T8" fmla="*/ 58 w 62"/>
                <a:gd name="T9" fmla="*/ 16 h 66"/>
                <a:gd name="T10" fmla="*/ 62 w 62"/>
                <a:gd name="T11" fmla="*/ 24 h 66"/>
                <a:gd name="T12" fmla="*/ 62 w 62"/>
                <a:gd name="T13" fmla="*/ 34 h 66"/>
                <a:gd name="T14" fmla="*/ 62 w 62"/>
                <a:gd name="T15" fmla="*/ 42 h 66"/>
                <a:gd name="T16" fmla="*/ 60 w 62"/>
                <a:gd name="T17" fmla="*/ 50 h 66"/>
                <a:gd name="T18" fmla="*/ 56 w 62"/>
                <a:gd name="T19" fmla="*/ 56 h 66"/>
                <a:gd name="T20" fmla="*/ 48 w 62"/>
                <a:gd name="T21" fmla="*/ 62 h 66"/>
                <a:gd name="T22" fmla="*/ 40 w 62"/>
                <a:gd name="T23" fmla="*/ 66 h 66"/>
                <a:gd name="T24" fmla="*/ 32 w 62"/>
                <a:gd name="T25" fmla="*/ 66 h 66"/>
                <a:gd name="T26" fmla="*/ 22 w 62"/>
                <a:gd name="T27" fmla="*/ 66 h 66"/>
                <a:gd name="T28" fmla="*/ 14 w 62"/>
                <a:gd name="T29" fmla="*/ 62 h 66"/>
                <a:gd name="T30" fmla="*/ 8 w 62"/>
                <a:gd name="T31" fmla="*/ 56 h 66"/>
                <a:gd name="T32" fmla="*/ 4 w 62"/>
                <a:gd name="T33" fmla="*/ 50 h 66"/>
                <a:gd name="T34" fmla="*/ 0 w 62"/>
                <a:gd name="T35" fmla="*/ 42 h 66"/>
                <a:gd name="T36" fmla="*/ 0 w 62"/>
                <a:gd name="T37" fmla="*/ 34 h 66"/>
                <a:gd name="T38" fmla="*/ 0 w 62"/>
                <a:gd name="T39" fmla="*/ 24 h 66"/>
                <a:gd name="T40" fmla="*/ 4 w 62"/>
                <a:gd name="T41" fmla="*/ 16 h 66"/>
                <a:gd name="T42" fmla="*/ 8 w 62"/>
                <a:gd name="T43" fmla="*/ 10 h 66"/>
                <a:gd name="T44" fmla="*/ 14 w 62"/>
                <a:gd name="T45" fmla="*/ 4 h 66"/>
                <a:gd name="T46" fmla="*/ 22 w 62"/>
                <a:gd name="T47" fmla="*/ 0 h 66"/>
                <a:gd name="T48" fmla="*/ 30 w 62"/>
                <a:gd name="T49" fmla="*/ 0 h 66"/>
                <a:gd name="T50" fmla="*/ 32 w 62"/>
                <a:gd name="T51" fmla="*/ 4 h 66"/>
                <a:gd name="T52" fmla="*/ 28 w 62"/>
                <a:gd name="T53" fmla="*/ 4 h 66"/>
                <a:gd name="T54" fmla="*/ 24 w 62"/>
                <a:gd name="T55" fmla="*/ 6 h 66"/>
                <a:gd name="T56" fmla="*/ 22 w 62"/>
                <a:gd name="T57" fmla="*/ 10 h 66"/>
                <a:gd name="T58" fmla="*/ 20 w 62"/>
                <a:gd name="T59" fmla="*/ 16 h 66"/>
                <a:gd name="T60" fmla="*/ 20 w 62"/>
                <a:gd name="T61" fmla="*/ 26 h 66"/>
                <a:gd name="T62" fmla="*/ 20 w 62"/>
                <a:gd name="T63" fmla="*/ 38 h 66"/>
                <a:gd name="T64" fmla="*/ 20 w 62"/>
                <a:gd name="T65" fmla="*/ 46 h 66"/>
                <a:gd name="T66" fmla="*/ 20 w 62"/>
                <a:gd name="T67" fmla="*/ 52 h 66"/>
                <a:gd name="T68" fmla="*/ 22 w 62"/>
                <a:gd name="T69" fmla="*/ 56 h 66"/>
                <a:gd name="T70" fmla="*/ 24 w 62"/>
                <a:gd name="T71" fmla="*/ 60 h 66"/>
                <a:gd name="T72" fmla="*/ 28 w 62"/>
                <a:gd name="T73" fmla="*/ 62 h 66"/>
                <a:gd name="T74" fmla="*/ 30 w 62"/>
                <a:gd name="T75" fmla="*/ 62 h 66"/>
                <a:gd name="T76" fmla="*/ 34 w 62"/>
                <a:gd name="T77" fmla="*/ 62 h 66"/>
                <a:gd name="T78" fmla="*/ 38 w 62"/>
                <a:gd name="T79" fmla="*/ 60 h 66"/>
                <a:gd name="T80" fmla="*/ 40 w 62"/>
                <a:gd name="T81" fmla="*/ 58 h 66"/>
                <a:gd name="T82" fmla="*/ 42 w 62"/>
                <a:gd name="T83" fmla="*/ 54 h 66"/>
                <a:gd name="T84" fmla="*/ 42 w 62"/>
                <a:gd name="T85" fmla="*/ 48 h 66"/>
                <a:gd name="T86" fmla="*/ 42 w 62"/>
                <a:gd name="T87" fmla="*/ 40 h 66"/>
                <a:gd name="T88" fmla="*/ 44 w 62"/>
                <a:gd name="T89" fmla="*/ 28 h 66"/>
                <a:gd name="T90" fmla="*/ 42 w 62"/>
                <a:gd name="T91" fmla="*/ 20 h 66"/>
                <a:gd name="T92" fmla="*/ 42 w 62"/>
                <a:gd name="T93" fmla="*/ 16 h 66"/>
                <a:gd name="T94" fmla="*/ 42 w 62"/>
                <a:gd name="T95" fmla="*/ 12 h 66"/>
                <a:gd name="T96" fmla="*/ 40 w 62"/>
                <a:gd name="T97" fmla="*/ 8 h 66"/>
                <a:gd name="T98" fmla="*/ 36 w 62"/>
                <a:gd name="T99" fmla="*/ 6 h 66"/>
                <a:gd name="T100" fmla="*/ 34 w 62"/>
                <a:gd name="T101" fmla="*/ 4 h 66"/>
                <a:gd name="T102" fmla="*/ 32 w 62"/>
                <a:gd name="T10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2" h="66">
                  <a:moveTo>
                    <a:pt x="30" y="0"/>
                  </a:moveTo>
                  <a:lnTo>
                    <a:pt x="40" y="0"/>
                  </a:lnTo>
                  <a:lnTo>
                    <a:pt x="48" y="4"/>
                  </a:lnTo>
                  <a:lnTo>
                    <a:pt x="54" y="8"/>
                  </a:lnTo>
                  <a:lnTo>
                    <a:pt x="58" y="16"/>
                  </a:lnTo>
                  <a:lnTo>
                    <a:pt x="62" y="24"/>
                  </a:lnTo>
                  <a:lnTo>
                    <a:pt x="62" y="34"/>
                  </a:lnTo>
                  <a:lnTo>
                    <a:pt x="62" y="42"/>
                  </a:lnTo>
                  <a:lnTo>
                    <a:pt x="60" y="50"/>
                  </a:lnTo>
                  <a:lnTo>
                    <a:pt x="56" y="56"/>
                  </a:lnTo>
                  <a:lnTo>
                    <a:pt x="48" y="62"/>
                  </a:lnTo>
                  <a:lnTo>
                    <a:pt x="40" y="66"/>
                  </a:lnTo>
                  <a:lnTo>
                    <a:pt x="32" y="66"/>
                  </a:lnTo>
                  <a:lnTo>
                    <a:pt x="22" y="66"/>
                  </a:lnTo>
                  <a:lnTo>
                    <a:pt x="14" y="62"/>
                  </a:lnTo>
                  <a:lnTo>
                    <a:pt x="8" y="56"/>
                  </a:lnTo>
                  <a:lnTo>
                    <a:pt x="4" y="50"/>
                  </a:lnTo>
                  <a:lnTo>
                    <a:pt x="0" y="42"/>
                  </a:lnTo>
                  <a:lnTo>
                    <a:pt x="0" y="34"/>
                  </a:lnTo>
                  <a:lnTo>
                    <a:pt x="0" y="24"/>
                  </a:lnTo>
                  <a:lnTo>
                    <a:pt x="4" y="16"/>
                  </a:lnTo>
                  <a:lnTo>
                    <a:pt x="8" y="10"/>
                  </a:lnTo>
                  <a:lnTo>
                    <a:pt x="14" y="4"/>
                  </a:lnTo>
                  <a:lnTo>
                    <a:pt x="22" y="0"/>
                  </a:lnTo>
                  <a:lnTo>
                    <a:pt x="30" y="0"/>
                  </a:lnTo>
                  <a:close/>
                  <a:moveTo>
                    <a:pt x="32" y="4"/>
                  </a:moveTo>
                  <a:lnTo>
                    <a:pt x="28" y="4"/>
                  </a:lnTo>
                  <a:lnTo>
                    <a:pt x="24" y="6"/>
                  </a:lnTo>
                  <a:lnTo>
                    <a:pt x="22" y="10"/>
                  </a:lnTo>
                  <a:lnTo>
                    <a:pt x="20" y="16"/>
                  </a:lnTo>
                  <a:lnTo>
                    <a:pt x="20" y="26"/>
                  </a:lnTo>
                  <a:lnTo>
                    <a:pt x="20" y="38"/>
                  </a:lnTo>
                  <a:lnTo>
                    <a:pt x="20" y="46"/>
                  </a:lnTo>
                  <a:lnTo>
                    <a:pt x="20" y="52"/>
                  </a:lnTo>
                  <a:lnTo>
                    <a:pt x="22" y="56"/>
                  </a:lnTo>
                  <a:lnTo>
                    <a:pt x="24" y="60"/>
                  </a:lnTo>
                  <a:lnTo>
                    <a:pt x="28" y="62"/>
                  </a:lnTo>
                  <a:lnTo>
                    <a:pt x="30" y="62"/>
                  </a:lnTo>
                  <a:lnTo>
                    <a:pt x="34" y="62"/>
                  </a:lnTo>
                  <a:lnTo>
                    <a:pt x="38" y="60"/>
                  </a:lnTo>
                  <a:lnTo>
                    <a:pt x="40" y="58"/>
                  </a:lnTo>
                  <a:lnTo>
                    <a:pt x="42" y="54"/>
                  </a:lnTo>
                  <a:lnTo>
                    <a:pt x="42" y="48"/>
                  </a:lnTo>
                  <a:lnTo>
                    <a:pt x="42" y="40"/>
                  </a:lnTo>
                  <a:lnTo>
                    <a:pt x="44" y="28"/>
                  </a:lnTo>
                  <a:lnTo>
                    <a:pt x="42" y="20"/>
                  </a:lnTo>
                  <a:lnTo>
                    <a:pt x="42" y="16"/>
                  </a:lnTo>
                  <a:lnTo>
                    <a:pt x="42" y="12"/>
                  </a:lnTo>
                  <a:lnTo>
                    <a:pt x="40" y="8"/>
                  </a:lnTo>
                  <a:lnTo>
                    <a:pt x="36" y="6"/>
                  </a:lnTo>
                  <a:lnTo>
                    <a:pt x="34" y="4"/>
                  </a:lnTo>
                  <a:lnTo>
                    <a:pt x="32" y="4"/>
                  </a:lnTo>
                  <a:close/>
                </a:path>
              </a:pathLst>
            </a:custGeom>
            <a:solidFill>
              <a:srgbClr val="1F1F1F"/>
            </a:solidFill>
            <a:ln w="0">
              <a:solidFill>
                <a:srgbClr val="1F1F1F"/>
              </a:solidFill>
              <a:prstDash val="solid"/>
              <a:round/>
              <a:headEnd/>
              <a:tailEnd/>
            </a:ln>
          </p:spPr>
          <p:txBody>
            <a:bodyPr/>
            <a:lstStyle/>
            <a:p>
              <a:endParaRPr lang="en-US"/>
            </a:p>
          </p:txBody>
        </p:sp>
        <p:sp>
          <p:nvSpPr>
            <p:cNvPr id="47161" name="Freeform 57"/>
            <p:cNvSpPr>
              <a:spLocks/>
            </p:cNvSpPr>
            <p:nvPr/>
          </p:nvSpPr>
          <p:spPr bwMode="auto">
            <a:xfrm>
              <a:off x="4180" y="1456"/>
              <a:ext cx="32" cy="96"/>
            </a:xfrm>
            <a:custGeom>
              <a:avLst/>
              <a:gdLst>
                <a:gd name="T0" fmla="*/ 26 w 32"/>
                <a:gd name="T1" fmla="*/ 0 h 96"/>
                <a:gd name="T2" fmla="*/ 26 w 32"/>
                <a:gd name="T3" fmla="*/ 80 h 96"/>
                <a:gd name="T4" fmla="*/ 26 w 32"/>
                <a:gd name="T5" fmla="*/ 86 h 96"/>
                <a:gd name="T6" fmla="*/ 28 w 32"/>
                <a:gd name="T7" fmla="*/ 90 h 96"/>
                <a:gd name="T8" fmla="*/ 30 w 32"/>
                <a:gd name="T9" fmla="*/ 92 h 96"/>
                <a:gd name="T10" fmla="*/ 32 w 32"/>
                <a:gd name="T11" fmla="*/ 92 h 96"/>
                <a:gd name="T12" fmla="*/ 32 w 32"/>
                <a:gd name="T13" fmla="*/ 96 h 96"/>
                <a:gd name="T14" fmla="*/ 0 w 32"/>
                <a:gd name="T15" fmla="*/ 96 h 96"/>
                <a:gd name="T16" fmla="*/ 0 w 32"/>
                <a:gd name="T17" fmla="*/ 92 h 96"/>
                <a:gd name="T18" fmla="*/ 4 w 32"/>
                <a:gd name="T19" fmla="*/ 92 h 96"/>
                <a:gd name="T20" fmla="*/ 6 w 32"/>
                <a:gd name="T21" fmla="*/ 90 h 96"/>
                <a:gd name="T22" fmla="*/ 6 w 32"/>
                <a:gd name="T23" fmla="*/ 86 h 96"/>
                <a:gd name="T24" fmla="*/ 6 w 32"/>
                <a:gd name="T25" fmla="*/ 80 h 96"/>
                <a:gd name="T26" fmla="*/ 6 w 32"/>
                <a:gd name="T27" fmla="*/ 14 h 96"/>
                <a:gd name="T28" fmla="*/ 6 w 32"/>
                <a:gd name="T29" fmla="*/ 8 h 96"/>
                <a:gd name="T30" fmla="*/ 6 w 32"/>
                <a:gd name="T31" fmla="*/ 4 h 96"/>
                <a:gd name="T32" fmla="*/ 4 w 32"/>
                <a:gd name="T33" fmla="*/ 4 h 96"/>
                <a:gd name="T34" fmla="*/ 0 w 32"/>
                <a:gd name="T35" fmla="*/ 2 h 96"/>
                <a:gd name="T36" fmla="*/ 0 w 32"/>
                <a:gd name="T37" fmla="*/ 0 h 96"/>
                <a:gd name="T38" fmla="*/ 26 w 32"/>
                <a:gd name="T3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96">
                  <a:moveTo>
                    <a:pt x="26" y="0"/>
                  </a:moveTo>
                  <a:lnTo>
                    <a:pt x="26" y="80"/>
                  </a:lnTo>
                  <a:lnTo>
                    <a:pt x="26" y="86"/>
                  </a:lnTo>
                  <a:lnTo>
                    <a:pt x="28" y="90"/>
                  </a:lnTo>
                  <a:lnTo>
                    <a:pt x="30" y="92"/>
                  </a:lnTo>
                  <a:lnTo>
                    <a:pt x="32" y="92"/>
                  </a:lnTo>
                  <a:lnTo>
                    <a:pt x="32" y="96"/>
                  </a:lnTo>
                  <a:lnTo>
                    <a:pt x="0" y="96"/>
                  </a:lnTo>
                  <a:lnTo>
                    <a:pt x="0" y="92"/>
                  </a:lnTo>
                  <a:lnTo>
                    <a:pt x="4" y="92"/>
                  </a:lnTo>
                  <a:lnTo>
                    <a:pt x="6" y="90"/>
                  </a:lnTo>
                  <a:lnTo>
                    <a:pt x="6" y="86"/>
                  </a:lnTo>
                  <a:lnTo>
                    <a:pt x="6" y="80"/>
                  </a:lnTo>
                  <a:lnTo>
                    <a:pt x="6" y="14"/>
                  </a:lnTo>
                  <a:lnTo>
                    <a:pt x="6" y="8"/>
                  </a:lnTo>
                  <a:lnTo>
                    <a:pt x="6" y="4"/>
                  </a:lnTo>
                  <a:lnTo>
                    <a:pt x="4" y="4"/>
                  </a:lnTo>
                  <a:lnTo>
                    <a:pt x="0" y="2"/>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62" name="Freeform 58"/>
            <p:cNvSpPr>
              <a:spLocks noEditPoints="1"/>
            </p:cNvSpPr>
            <p:nvPr/>
          </p:nvSpPr>
          <p:spPr bwMode="auto">
            <a:xfrm>
              <a:off x="4220" y="1486"/>
              <a:ext cx="64" cy="66"/>
            </a:xfrm>
            <a:custGeom>
              <a:avLst/>
              <a:gdLst>
                <a:gd name="T0" fmla="*/ 28 w 64"/>
                <a:gd name="T1" fmla="*/ 62 h 66"/>
                <a:gd name="T2" fmla="*/ 14 w 64"/>
                <a:gd name="T3" fmla="*/ 66 h 66"/>
                <a:gd name="T4" fmla="*/ 4 w 64"/>
                <a:gd name="T5" fmla="*/ 64 h 66"/>
                <a:gd name="T6" fmla="*/ 0 w 64"/>
                <a:gd name="T7" fmla="*/ 54 h 66"/>
                <a:gd name="T8" fmla="*/ 2 w 64"/>
                <a:gd name="T9" fmla="*/ 44 h 66"/>
                <a:gd name="T10" fmla="*/ 10 w 64"/>
                <a:gd name="T11" fmla="*/ 38 h 66"/>
                <a:gd name="T12" fmla="*/ 26 w 64"/>
                <a:gd name="T13" fmla="*/ 30 h 66"/>
                <a:gd name="T14" fmla="*/ 36 w 64"/>
                <a:gd name="T15" fmla="*/ 18 h 66"/>
                <a:gd name="T16" fmla="*/ 34 w 64"/>
                <a:gd name="T17" fmla="*/ 8 h 66"/>
                <a:gd name="T18" fmla="*/ 32 w 64"/>
                <a:gd name="T19" fmla="*/ 6 h 66"/>
                <a:gd name="T20" fmla="*/ 26 w 64"/>
                <a:gd name="T21" fmla="*/ 4 h 66"/>
                <a:gd name="T22" fmla="*/ 18 w 64"/>
                <a:gd name="T23" fmla="*/ 6 h 66"/>
                <a:gd name="T24" fmla="*/ 16 w 64"/>
                <a:gd name="T25" fmla="*/ 8 h 66"/>
                <a:gd name="T26" fmla="*/ 18 w 64"/>
                <a:gd name="T27" fmla="*/ 12 h 66"/>
                <a:gd name="T28" fmla="*/ 20 w 64"/>
                <a:gd name="T29" fmla="*/ 18 h 66"/>
                <a:gd name="T30" fmla="*/ 18 w 64"/>
                <a:gd name="T31" fmla="*/ 24 h 66"/>
                <a:gd name="T32" fmla="*/ 12 w 64"/>
                <a:gd name="T33" fmla="*/ 26 h 66"/>
                <a:gd name="T34" fmla="*/ 4 w 64"/>
                <a:gd name="T35" fmla="*/ 24 h 66"/>
                <a:gd name="T36" fmla="*/ 2 w 64"/>
                <a:gd name="T37" fmla="*/ 18 h 66"/>
                <a:gd name="T38" fmla="*/ 6 w 64"/>
                <a:gd name="T39" fmla="*/ 8 h 66"/>
                <a:gd name="T40" fmla="*/ 16 w 64"/>
                <a:gd name="T41" fmla="*/ 2 h 66"/>
                <a:gd name="T42" fmla="*/ 32 w 64"/>
                <a:gd name="T43" fmla="*/ 0 h 66"/>
                <a:gd name="T44" fmla="*/ 48 w 64"/>
                <a:gd name="T45" fmla="*/ 4 h 66"/>
                <a:gd name="T46" fmla="*/ 54 w 64"/>
                <a:gd name="T47" fmla="*/ 12 h 66"/>
                <a:gd name="T48" fmla="*/ 56 w 64"/>
                <a:gd name="T49" fmla="*/ 18 h 66"/>
                <a:gd name="T50" fmla="*/ 56 w 64"/>
                <a:gd name="T51" fmla="*/ 50 h 66"/>
                <a:gd name="T52" fmla="*/ 56 w 64"/>
                <a:gd name="T53" fmla="*/ 56 h 66"/>
                <a:gd name="T54" fmla="*/ 56 w 64"/>
                <a:gd name="T55" fmla="*/ 58 h 66"/>
                <a:gd name="T56" fmla="*/ 58 w 64"/>
                <a:gd name="T57" fmla="*/ 58 h 66"/>
                <a:gd name="T58" fmla="*/ 62 w 64"/>
                <a:gd name="T59" fmla="*/ 54 h 66"/>
                <a:gd name="T60" fmla="*/ 60 w 64"/>
                <a:gd name="T61" fmla="*/ 62 h 66"/>
                <a:gd name="T62" fmla="*/ 52 w 64"/>
                <a:gd name="T63" fmla="*/ 66 h 66"/>
                <a:gd name="T64" fmla="*/ 44 w 64"/>
                <a:gd name="T65" fmla="*/ 66 h 66"/>
                <a:gd name="T66" fmla="*/ 38 w 64"/>
                <a:gd name="T67" fmla="*/ 60 h 66"/>
                <a:gd name="T68" fmla="*/ 36 w 64"/>
                <a:gd name="T69" fmla="*/ 52 h 66"/>
                <a:gd name="T70" fmla="*/ 28 w 64"/>
                <a:gd name="T71" fmla="*/ 34 h 66"/>
                <a:gd name="T72" fmla="*/ 20 w 64"/>
                <a:gd name="T73" fmla="*/ 44 h 66"/>
                <a:gd name="T74" fmla="*/ 20 w 64"/>
                <a:gd name="T75" fmla="*/ 50 h 66"/>
                <a:gd name="T76" fmla="*/ 24 w 64"/>
                <a:gd name="T77" fmla="*/ 54 h 66"/>
                <a:gd name="T78" fmla="*/ 32 w 64"/>
                <a:gd name="T79"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66">
                  <a:moveTo>
                    <a:pt x="36" y="56"/>
                  </a:moveTo>
                  <a:lnTo>
                    <a:pt x="28" y="62"/>
                  </a:lnTo>
                  <a:lnTo>
                    <a:pt x="20" y="66"/>
                  </a:lnTo>
                  <a:lnTo>
                    <a:pt x="14" y="66"/>
                  </a:lnTo>
                  <a:lnTo>
                    <a:pt x="8" y="66"/>
                  </a:lnTo>
                  <a:lnTo>
                    <a:pt x="4" y="64"/>
                  </a:lnTo>
                  <a:lnTo>
                    <a:pt x="0" y="58"/>
                  </a:lnTo>
                  <a:lnTo>
                    <a:pt x="0" y="54"/>
                  </a:lnTo>
                  <a:lnTo>
                    <a:pt x="0" y="50"/>
                  </a:lnTo>
                  <a:lnTo>
                    <a:pt x="2" y="44"/>
                  </a:lnTo>
                  <a:lnTo>
                    <a:pt x="6" y="40"/>
                  </a:lnTo>
                  <a:lnTo>
                    <a:pt x="10" y="38"/>
                  </a:lnTo>
                  <a:lnTo>
                    <a:pt x="18" y="34"/>
                  </a:lnTo>
                  <a:lnTo>
                    <a:pt x="26" y="30"/>
                  </a:lnTo>
                  <a:lnTo>
                    <a:pt x="36" y="24"/>
                  </a:lnTo>
                  <a:lnTo>
                    <a:pt x="36" y="18"/>
                  </a:lnTo>
                  <a:lnTo>
                    <a:pt x="36" y="12"/>
                  </a:lnTo>
                  <a:lnTo>
                    <a:pt x="34" y="8"/>
                  </a:lnTo>
                  <a:lnTo>
                    <a:pt x="34" y="6"/>
                  </a:lnTo>
                  <a:lnTo>
                    <a:pt x="32" y="6"/>
                  </a:lnTo>
                  <a:lnTo>
                    <a:pt x="28" y="4"/>
                  </a:lnTo>
                  <a:lnTo>
                    <a:pt x="26" y="4"/>
                  </a:lnTo>
                  <a:lnTo>
                    <a:pt x="22" y="4"/>
                  </a:lnTo>
                  <a:lnTo>
                    <a:pt x="18" y="6"/>
                  </a:lnTo>
                  <a:lnTo>
                    <a:pt x="16" y="8"/>
                  </a:lnTo>
                  <a:lnTo>
                    <a:pt x="16" y="8"/>
                  </a:lnTo>
                  <a:lnTo>
                    <a:pt x="16" y="10"/>
                  </a:lnTo>
                  <a:lnTo>
                    <a:pt x="18" y="12"/>
                  </a:lnTo>
                  <a:lnTo>
                    <a:pt x="20" y="16"/>
                  </a:lnTo>
                  <a:lnTo>
                    <a:pt x="20" y="18"/>
                  </a:lnTo>
                  <a:lnTo>
                    <a:pt x="20" y="22"/>
                  </a:lnTo>
                  <a:lnTo>
                    <a:pt x="18" y="24"/>
                  </a:lnTo>
                  <a:lnTo>
                    <a:pt x="16" y="26"/>
                  </a:lnTo>
                  <a:lnTo>
                    <a:pt x="12" y="26"/>
                  </a:lnTo>
                  <a:lnTo>
                    <a:pt x="8" y="26"/>
                  </a:lnTo>
                  <a:lnTo>
                    <a:pt x="4" y="24"/>
                  </a:lnTo>
                  <a:lnTo>
                    <a:pt x="2" y="20"/>
                  </a:lnTo>
                  <a:lnTo>
                    <a:pt x="2" y="18"/>
                  </a:lnTo>
                  <a:lnTo>
                    <a:pt x="2" y="12"/>
                  </a:lnTo>
                  <a:lnTo>
                    <a:pt x="6" y="8"/>
                  </a:lnTo>
                  <a:lnTo>
                    <a:pt x="10" y="4"/>
                  </a:lnTo>
                  <a:lnTo>
                    <a:pt x="16" y="2"/>
                  </a:lnTo>
                  <a:lnTo>
                    <a:pt x="24" y="0"/>
                  </a:lnTo>
                  <a:lnTo>
                    <a:pt x="32" y="0"/>
                  </a:lnTo>
                  <a:lnTo>
                    <a:pt x="40" y="0"/>
                  </a:lnTo>
                  <a:lnTo>
                    <a:pt x="48" y="4"/>
                  </a:lnTo>
                  <a:lnTo>
                    <a:pt x="52" y="8"/>
                  </a:lnTo>
                  <a:lnTo>
                    <a:pt x="54" y="12"/>
                  </a:lnTo>
                  <a:lnTo>
                    <a:pt x="54" y="14"/>
                  </a:lnTo>
                  <a:lnTo>
                    <a:pt x="56" y="18"/>
                  </a:lnTo>
                  <a:lnTo>
                    <a:pt x="56" y="24"/>
                  </a:lnTo>
                  <a:lnTo>
                    <a:pt x="56" y="50"/>
                  </a:lnTo>
                  <a:lnTo>
                    <a:pt x="56" y="54"/>
                  </a:lnTo>
                  <a:lnTo>
                    <a:pt x="56" y="56"/>
                  </a:lnTo>
                  <a:lnTo>
                    <a:pt x="56" y="56"/>
                  </a:lnTo>
                  <a:lnTo>
                    <a:pt x="56" y="58"/>
                  </a:lnTo>
                  <a:lnTo>
                    <a:pt x="58" y="58"/>
                  </a:lnTo>
                  <a:lnTo>
                    <a:pt x="58" y="58"/>
                  </a:lnTo>
                  <a:lnTo>
                    <a:pt x="60" y="58"/>
                  </a:lnTo>
                  <a:lnTo>
                    <a:pt x="62" y="54"/>
                  </a:lnTo>
                  <a:lnTo>
                    <a:pt x="64" y="56"/>
                  </a:lnTo>
                  <a:lnTo>
                    <a:pt x="60" y="62"/>
                  </a:lnTo>
                  <a:lnTo>
                    <a:pt x="56" y="64"/>
                  </a:lnTo>
                  <a:lnTo>
                    <a:pt x="52" y="66"/>
                  </a:lnTo>
                  <a:lnTo>
                    <a:pt x="48" y="66"/>
                  </a:lnTo>
                  <a:lnTo>
                    <a:pt x="44" y="66"/>
                  </a:lnTo>
                  <a:lnTo>
                    <a:pt x="40" y="64"/>
                  </a:lnTo>
                  <a:lnTo>
                    <a:pt x="38" y="60"/>
                  </a:lnTo>
                  <a:lnTo>
                    <a:pt x="36" y="56"/>
                  </a:lnTo>
                  <a:close/>
                  <a:moveTo>
                    <a:pt x="36" y="52"/>
                  </a:moveTo>
                  <a:lnTo>
                    <a:pt x="36" y="28"/>
                  </a:lnTo>
                  <a:lnTo>
                    <a:pt x="28" y="34"/>
                  </a:lnTo>
                  <a:lnTo>
                    <a:pt x="22" y="40"/>
                  </a:lnTo>
                  <a:lnTo>
                    <a:pt x="20" y="44"/>
                  </a:lnTo>
                  <a:lnTo>
                    <a:pt x="20" y="48"/>
                  </a:lnTo>
                  <a:lnTo>
                    <a:pt x="20" y="50"/>
                  </a:lnTo>
                  <a:lnTo>
                    <a:pt x="22" y="52"/>
                  </a:lnTo>
                  <a:lnTo>
                    <a:pt x="24" y="54"/>
                  </a:lnTo>
                  <a:lnTo>
                    <a:pt x="28" y="54"/>
                  </a:lnTo>
                  <a:lnTo>
                    <a:pt x="32" y="54"/>
                  </a:lnTo>
                  <a:lnTo>
                    <a:pt x="36" y="52"/>
                  </a:lnTo>
                  <a:close/>
                </a:path>
              </a:pathLst>
            </a:custGeom>
            <a:solidFill>
              <a:srgbClr val="1F1F1F"/>
            </a:solidFill>
            <a:ln w="0">
              <a:solidFill>
                <a:srgbClr val="1F1F1F"/>
              </a:solidFill>
              <a:prstDash val="solid"/>
              <a:round/>
              <a:headEnd/>
              <a:tailEnd/>
            </a:ln>
          </p:spPr>
          <p:txBody>
            <a:bodyPr/>
            <a:lstStyle/>
            <a:p>
              <a:endParaRPr lang="en-US"/>
            </a:p>
          </p:txBody>
        </p:sp>
        <p:sp>
          <p:nvSpPr>
            <p:cNvPr id="47163" name="Freeform 59"/>
            <p:cNvSpPr>
              <a:spLocks/>
            </p:cNvSpPr>
            <p:nvPr/>
          </p:nvSpPr>
          <p:spPr bwMode="auto">
            <a:xfrm>
              <a:off x="4294" y="1486"/>
              <a:ext cx="56" cy="66"/>
            </a:xfrm>
            <a:custGeom>
              <a:avLst/>
              <a:gdLst>
                <a:gd name="T0" fmla="*/ 26 w 56"/>
                <a:gd name="T1" fmla="*/ 0 h 66"/>
                <a:gd name="T2" fmla="*/ 26 w 56"/>
                <a:gd name="T3" fmla="*/ 16 h 66"/>
                <a:gd name="T4" fmla="*/ 30 w 56"/>
                <a:gd name="T5" fmla="*/ 10 h 66"/>
                <a:gd name="T6" fmla="*/ 34 w 56"/>
                <a:gd name="T7" fmla="*/ 6 h 66"/>
                <a:gd name="T8" fmla="*/ 38 w 56"/>
                <a:gd name="T9" fmla="*/ 2 h 66"/>
                <a:gd name="T10" fmla="*/ 42 w 56"/>
                <a:gd name="T11" fmla="*/ 0 h 66"/>
                <a:gd name="T12" fmla="*/ 48 w 56"/>
                <a:gd name="T13" fmla="*/ 0 h 66"/>
                <a:gd name="T14" fmla="*/ 50 w 56"/>
                <a:gd name="T15" fmla="*/ 0 h 66"/>
                <a:gd name="T16" fmla="*/ 54 w 56"/>
                <a:gd name="T17" fmla="*/ 2 h 66"/>
                <a:gd name="T18" fmla="*/ 56 w 56"/>
                <a:gd name="T19" fmla="*/ 4 h 66"/>
                <a:gd name="T20" fmla="*/ 56 w 56"/>
                <a:gd name="T21" fmla="*/ 8 h 66"/>
                <a:gd name="T22" fmla="*/ 56 w 56"/>
                <a:gd name="T23" fmla="*/ 12 h 66"/>
                <a:gd name="T24" fmla="*/ 54 w 56"/>
                <a:gd name="T25" fmla="*/ 16 h 66"/>
                <a:gd name="T26" fmla="*/ 50 w 56"/>
                <a:gd name="T27" fmla="*/ 18 h 66"/>
                <a:gd name="T28" fmla="*/ 48 w 56"/>
                <a:gd name="T29" fmla="*/ 18 h 66"/>
                <a:gd name="T30" fmla="*/ 44 w 56"/>
                <a:gd name="T31" fmla="*/ 18 h 66"/>
                <a:gd name="T32" fmla="*/ 42 w 56"/>
                <a:gd name="T33" fmla="*/ 16 h 66"/>
                <a:gd name="T34" fmla="*/ 40 w 56"/>
                <a:gd name="T35" fmla="*/ 14 h 66"/>
                <a:gd name="T36" fmla="*/ 38 w 56"/>
                <a:gd name="T37" fmla="*/ 14 h 66"/>
                <a:gd name="T38" fmla="*/ 38 w 56"/>
                <a:gd name="T39" fmla="*/ 12 h 66"/>
                <a:gd name="T40" fmla="*/ 36 w 56"/>
                <a:gd name="T41" fmla="*/ 12 h 66"/>
                <a:gd name="T42" fmla="*/ 34 w 56"/>
                <a:gd name="T43" fmla="*/ 14 h 66"/>
                <a:gd name="T44" fmla="*/ 32 w 56"/>
                <a:gd name="T45" fmla="*/ 14 h 66"/>
                <a:gd name="T46" fmla="*/ 30 w 56"/>
                <a:gd name="T47" fmla="*/ 16 h 66"/>
                <a:gd name="T48" fmla="*/ 28 w 56"/>
                <a:gd name="T49" fmla="*/ 20 h 66"/>
                <a:gd name="T50" fmla="*/ 26 w 56"/>
                <a:gd name="T51" fmla="*/ 28 h 66"/>
                <a:gd name="T52" fmla="*/ 26 w 56"/>
                <a:gd name="T53" fmla="*/ 36 h 66"/>
                <a:gd name="T54" fmla="*/ 26 w 56"/>
                <a:gd name="T55" fmla="*/ 50 h 66"/>
                <a:gd name="T56" fmla="*/ 26 w 56"/>
                <a:gd name="T57" fmla="*/ 54 h 66"/>
                <a:gd name="T58" fmla="*/ 26 w 56"/>
                <a:gd name="T59" fmla="*/ 56 h 66"/>
                <a:gd name="T60" fmla="*/ 26 w 56"/>
                <a:gd name="T61" fmla="*/ 58 h 66"/>
                <a:gd name="T62" fmla="*/ 28 w 56"/>
                <a:gd name="T63" fmla="*/ 60 h 66"/>
                <a:gd name="T64" fmla="*/ 28 w 56"/>
                <a:gd name="T65" fmla="*/ 62 h 66"/>
                <a:gd name="T66" fmla="*/ 30 w 56"/>
                <a:gd name="T67" fmla="*/ 62 h 66"/>
                <a:gd name="T68" fmla="*/ 32 w 56"/>
                <a:gd name="T69" fmla="*/ 62 h 66"/>
                <a:gd name="T70" fmla="*/ 32 w 56"/>
                <a:gd name="T71" fmla="*/ 66 h 66"/>
                <a:gd name="T72" fmla="*/ 0 w 56"/>
                <a:gd name="T73" fmla="*/ 66 h 66"/>
                <a:gd name="T74" fmla="*/ 0 w 56"/>
                <a:gd name="T75" fmla="*/ 62 h 66"/>
                <a:gd name="T76" fmla="*/ 4 w 56"/>
                <a:gd name="T77" fmla="*/ 62 h 66"/>
                <a:gd name="T78" fmla="*/ 6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6 w 56"/>
                <a:gd name="T91" fmla="*/ 6 h 66"/>
                <a:gd name="T92" fmla="*/ 4 w 56"/>
                <a:gd name="T93" fmla="*/ 6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8" y="2"/>
                  </a:lnTo>
                  <a:lnTo>
                    <a:pt x="42" y="0"/>
                  </a:lnTo>
                  <a:lnTo>
                    <a:pt x="48" y="0"/>
                  </a:lnTo>
                  <a:lnTo>
                    <a:pt x="50" y="0"/>
                  </a:lnTo>
                  <a:lnTo>
                    <a:pt x="54" y="2"/>
                  </a:lnTo>
                  <a:lnTo>
                    <a:pt x="56" y="4"/>
                  </a:lnTo>
                  <a:lnTo>
                    <a:pt x="56" y="8"/>
                  </a:lnTo>
                  <a:lnTo>
                    <a:pt x="56" y="12"/>
                  </a:lnTo>
                  <a:lnTo>
                    <a:pt x="54" y="16"/>
                  </a:lnTo>
                  <a:lnTo>
                    <a:pt x="50" y="18"/>
                  </a:lnTo>
                  <a:lnTo>
                    <a:pt x="48" y="18"/>
                  </a:lnTo>
                  <a:lnTo>
                    <a:pt x="44" y="18"/>
                  </a:lnTo>
                  <a:lnTo>
                    <a:pt x="42" y="16"/>
                  </a:lnTo>
                  <a:lnTo>
                    <a:pt x="40" y="14"/>
                  </a:lnTo>
                  <a:lnTo>
                    <a:pt x="38" y="14"/>
                  </a:lnTo>
                  <a:lnTo>
                    <a:pt x="38" y="12"/>
                  </a:lnTo>
                  <a:lnTo>
                    <a:pt x="36" y="12"/>
                  </a:lnTo>
                  <a:lnTo>
                    <a:pt x="34" y="14"/>
                  </a:lnTo>
                  <a:lnTo>
                    <a:pt x="32" y="14"/>
                  </a:lnTo>
                  <a:lnTo>
                    <a:pt x="30" y="16"/>
                  </a:lnTo>
                  <a:lnTo>
                    <a:pt x="28" y="20"/>
                  </a:lnTo>
                  <a:lnTo>
                    <a:pt x="26" y="28"/>
                  </a:lnTo>
                  <a:lnTo>
                    <a:pt x="26" y="36"/>
                  </a:lnTo>
                  <a:lnTo>
                    <a:pt x="26" y="50"/>
                  </a:lnTo>
                  <a:lnTo>
                    <a:pt x="26" y="54"/>
                  </a:lnTo>
                  <a:lnTo>
                    <a:pt x="26" y="56"/>
                  </a:lnTo>
                  <a:lnTo>
                    <a:pt x="26" y="58"/>
                  </a:lnTo>
                  <a:lnTo>
                    <a:pt x="28" y="60"/>
                  </a:lnTo>
                  <a:lnTo>
                    <a:pt x="28" y="62"/>
                  </a:lnTo>
                  <a:lnTo>
                    <a:pt x="30" y="62"/>
                  </a:lnTo>
                  <a:lnTo>
                    <a:pt x="32" y="62"/>
                  </a:lnTo>
                  <a:lnTo>
                    <a:pt x="32" y="66"/>
                  </a:lnTo>
                  <a:lnTo>
                    <a:pt x="0" y="66"/>
                  </a:lnTo>
                  <a:lnTo>
                    <a:pt x="0" y="62"/>
                  </a:lnTo>
                  <a:lnTo>
                    <a:pt x="4" y="62"/>
                  </a:lnTo>
                  <a:lnTo>
                    <a:pt x="6" y="60"/>
                  </a:lnTo>
                  <a:lnTo>
                    <a:pt x="6" y="56"/>
                  </a:lnTo>
                  <a:lnTo>
                    <a:pt x="6" y="50"/>
                  </a:lnTo>
                  <a:lnTo>
                    <a:pt x="6" y="16"/>
                  </a:lnTo>
                  <a:lnTo>
                    <a:pt x="6" y="10"/>
                  </a:lnTo>
                  <a:lnTo>
                    <a:pt x="6" y="8"/>
                  </a:lnTo>
                  <a:lnTo>
                    <a:pt x="6" y="6"/>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64" name="Freeform 60"/>
            <p:cNvSpPr>
              <a:spLocks noEditPoints="1"/>
            </p:cNvSpPr>
            <p:nvPr/>
          </p:nvSpPr>
          <p:spPr bwMode="auto">
            <a:xfrm>
              <a:off x="4358" y="1454"/>
              <a:ext cx="32" cy="98"/>
            </a:xfrm>
            <a:custGeom>
              <a:avLst/>
              <a:gdLst>
                <a:gd name="T0" fmla="*/ 16 w 32"/>
                <a:gd name="T1" fmla="*/ 0 h 98"/>
                <a:gd name="T2" fmla="*/ 20 w 32"/>
                <a:gd name="T3" fmla="*/ 0 h 98"/>
                <a:gd name="T4" fmla="*/ 22 w 32"/>
                <a:gd name="T5" fmla="*/ 2 h 98"/>
                <a:gd name="T6" fmla="*/ 24 w 32"/>
                <a:gd name="T7" fmla="*/ 6 h 98"/>
                <a:gd name="T8" fmla="*/ 26 w 32"/>
                <a:gd name="T9" fmla="*/ 10 h 98"/>
                <a:gd name="T10" fmla="*/ 24 w 32"/>
                <a:gd name="T11" fmla="*/ 14 h 98"/>
                <a:gd name="T12" fmla="*/ 22 w 32"/>
                <a:gd name="T13" fmla="*/ 16 h 98"/>
                <a:gd name="T14" fmla="*/ 18 w 32"/>
                <a:gd name="T15" fmla="*/ 18 h 98"/>
                <a:gd name="T16" fmla="*/ 16 w 32"/>
                <a:gd name="T17" fmla="*/ 20 h 98"/>
                <a:gd name="T18" fmla="*/ 12 w 32"/>
                <a:gd name="T19" fmla="*/ 18 h 98"/>
                <a:gd name="T20" fmla="*/ 8 w 32"/>
                <a:gd name="T21" fmla="*/ 16 h 98"/>
                <a:gd name="T22" fmla="*/ 6 w 32"/>
                <a:gd name="T23" fmla="*/ 14 h 98"/>
                <a:gd name="T24" fmla="*/ 6 w 32"/>
                <a:gd name="T25" fmla="*/ 10 h 98"/>
                <a:gd name="T26" fmla="*/ 6 w 32"/>
                <a:gd name="T27" fmla="*/ 6 h 98"/>
                <a:gd name="T28" fmla="*/ 8 w 32"/>
                <a:gd name="T29" fmla="*/ 2 h 98"/>
                <a:gd name="T30" fmla="*/ 12 w 32"/>
                <a:gd name="T31" fmla="*/ 0 h 98"/>
                <a:gd name="T32" fmla="*/ 16 w 32"/>
                <a:gd name="T33" fmla="*/ 0 h 98"/>
                <a:gd name="T34" fmla="*/ 26 w 32"/>
                <a:gd name="T35" fmla="*/ 32 h 98"/>
                <a:gd name="T36" fmla="*/ 26 w 32"/>
                <a:gd name="T37" fmla="*/ 82 h 98"/>
                <a:gd name="T38" fmla="*/ 26 w 32"/>
                <a:gd name="T39" fmla="*/ 88 h 98"/>
                <a:gd name="T40" fmla="*/ 26 w 32"/>
                <a:gd name="T41" fmla="*/ 92 h 98"/>
                <a:gd name="T42" fmla="*/ 28 w 32"/>
                <a:gd name="T43" fmla="*/ 94 h 98"/>
                <a:gd name="T44" fmla="*/ 32 w 32"/>
                <a:gd name="T45" fmla="*/ 94 h 98"/>
                <a:gd name="T46" fmla="*/ 32 w 32"/>
                <a:gd name="T47" fmla="*/ 98 h 98"/>
                <a:gd name="T48" fmla="*/ 0 w 32"/>
                <a:gd name="T49" fmla="*/ 98 h 98"/>
                <a:gd name="T50" fmla="*/ 0 w 32"/>
                <a:gd name="T51" fmla="*/ 94 h 98"/>
                <a:gd name="T52" fmla="*/ 2 w 32"/>
                <a:gd name="T53" fmla="*/ 94 h 98"/>
                <a:gd name="T54" fmla="*/ 4 w 32"/>
                <a:gd name="T55" fmla="*/ 92 h 98"/>
                <a:gd name="T56" fmla="*/ 6 w 32"/>
                <a:gd name="T57" fmla="*/ 88 h 98"/>
                <a:gd name="T58" fmla="*/ 6 w 32"/>
                <a:gd name="T59" fmla="*/ 82 h 98"/>
                <a:gd name="T60" fmla="*/ 6 w 32"/>
                <a:gd name="T61" fmla="*/ 48 h 98"/>
                <a:gd name="T62" fmla="*/ 6 w 32"/>
                <a:gd name="T63" fmla="*/ 42 h 98"/>
                <a:gd name="T64" fmla="*/ 4 w 32"/>
                <a:gd name="T65" fmla="*/ 38 h 98"/>
                <a:gd name="T66" fmla="*/ 2 w 32"/>
                <a:gd name="T67" fmla="*/ 36 h 98"/>
                <a:gd name="T68" fmla="*/ 0 w 32"/>
                <a:gd name="T69" fmla="*/ 36 h 98"/>
                <a:gd name="T70" fmla="*/ 0 w 32"/>
                <a:gd name="T71" fmla="*/ 32 h 98"/>
                <a:gd name="T72" fmla="*/ 26 w 32"/>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98">
                  <a:moveTo>
                    <a:pt x="16" y="0"/>
                  </a:moveTo>
                  <a:lnTo>
                    <a:pt x="20" y="0"/>
                  </a:lnTo>
                  <a:lnTo>
                    <a:pt x="22" y="2"/>
                  </a:lnTo>
                  <a:lnTo>
                    <a:pt x="24" y="6"/>
                  </a:lnTo>
                  <a:lnTo>
                    <a:pt x="26" y="10"/>
                  </a:lnTo>
                  <a:lnTo>
                    <a:pt x="24" y="14"/>
                  </a:lnTo>
                  <a:lnTo>
                    <a:pt x="22" y="16"/>
                  </a:lnTo>
                  <a:lnTo>
                    <a:pt x="18" y="18"/>
                  </a:lnTo>
                  <a:lnTo>
                    <a:pt x="16" y="20"/>
                  </a:lnTo>
                  <a:lnTo>
                    <a:pt x="12" y="18"/>
                  </a:lnTo>
                  <a:lnTo>
                    <a:pt x="8" y="16"/>
                  </a:lnTo>
                  <a:lnTo>
                    <a:pt x="6" y="14"/>
                  </a:lnTo>
                  <a:lnTo>
                    <a:pt x="6" y="10"/>
                  </a:lnTo>
                  <a:lnTo>
                    <a:pt x="6" y="6"/>
                  </a:lnTo>
                  <a:lnTo>
                    <a:pt x="8" y="2"/>
                  </a:lnTo>
                  <a:lnTo>
                    <a:pt x="12" y="0"/>
                  </a:lnTo>
                  <a:lnTo>
                    <a:pt x="16" y="0"/>
                  </a:lnTo>
                  <a:close/>
                  <a:moveTo>
                    <a:pt x="26" y="32"/>
                  </a:moveTo>
                  <a:lnTo>
                    <a:pt x="26" y="82"/>
                  </a:lnTo>
                  <a:lnTo>
                    <a:pt x="26" y="88"/>
                  </a:lnTo>
                  <a:lnTo>
                    <a:pt x="26" y="92"/>
                  </a:lnTo>
                  <a:lnTo>
                    <a:pt x="28" y="94"/>
                  </a:lnTo>
                  <a:lnTo>
                    <a:pt x="32" y="94"/>
                  </a:lnTo>
                  <a:lnTo>
                    <a:pt x="32" y="98"/>
                  </a:lnTo>
                  <a:lnTo>
                    <a:pt x="0" y="98"/>
                  </a:lnTo>
                  <a:lnTo>
                    <a:pt x="0" y="94"/>
                  </a:lnTo>
                  <a:lnTo>
                    <a:pt x="2" y="94"/>
                  </a:lnTo>
                  <a:lnTo>
                    <a:pt x="4" y="92"/>
                  </a:lnTo>
                  <a:lnTo>
                    <a:pt x="6" y="88"/>
                  </a:lnTo>
                  <a:lnTo>
                    <a:pt x="6" y="82"/>
                  </a:lnTo>
                  <a:lnTo>
                    <a:pt x="6" y="48"/>
                  </a:lnTo>
                  <a:lnTo>
                    <a:pt x="6" y="42"/>
                  </a:lnTo>
                  <a:lnTo>
                    <a:pt x="4" y="38"/>
                  </a:lnTo>
                  <a:lnTo>
                    <a:pt x="2" y="36"/>
                  </a:lnTo>
                  <a:lnTo>
                    <a:pt x="0" y="36"/>
                  </a:lnTo>
                  <a:lnTo>
                    <a:pt x="0" y="32"/>
                  </a:lnTo>
                  <a:lnTo>
                    <a:pt x="26" y="32"/>
                  </a:lnTo>
                  <a:close/>
                </a:path>
              </a:pathLst>
            </a:custGeom>
            <a:solidFill>
              <a:srgbClr val="1F1F1F"/>
            </a:solidFill>
            <a:ln w="0">
              <a:solidFill>
                <a:srgbClr val="1F1F1F"/>
              </a:solidFill>
              <a:prstDash val="solid"/>
              <a:round/>
              <a:headEnd/>
              <a:tailEnd/>
            </a:ln>
          </p:spPr>
          <p:txBody>
            <a:bodyPr/>
            <a:lstStyle/>
            <a:p>
              <a:endParaRPr lang="en-US"/>
            </a:p>
          </p:txBody>
        </p:sp>
        <p:sp>
          <p:nvSpPr>
            <p:cNvPr id="47165" name="Freeform 61"/>
            <p:cNvSpPr>
              <a:spLocks/>
            </p:cNvSpPr>
            <p:nvPr/>
          </p:nvSpPr>
          <p:spPr bwMode="auto">
            <a:xfrm>
              <a:off x="4392" y="1486"/>
              <a:ext cx="60" cy="66"/>
            </a:xfrm>
            <a:custGeom>
              <a:avLst/>
              <a:gdLst>
                <a:gd name="T0" fmla="*/ 58 w 60"/>
                <a:gd name="T1" fmla="*/ 66 h 66"/>
                <a:gd name="T2" fmla="*/ 0 w 60"/>
                <a:gd name="T3" fmla="*/ 66 h 66"/>
                <a:gd name="T4" fmla="*/ 0 w 60"/>
                <a:gd name="T5" fmla="*/ 64 h 66"/>
                <a:gd name="T6" fmla="*/ 34 w 60"/>
                <a:gd name="T7" fmla="*/ 6 h 66"/>
                <a:gd name="T8" fmla="*/ 24 w 60"/>
                <a:gd name="T9" fmla="*/ 6 h 66"/>
                <a:gd name="T10" fmla="*/ 18 w 60"/>
                <a:gd name="T11" fmla="*/ 6 h 66"/>
                <a:gd name="T12" fmla="*/ 16 w 60"/>
                <a:gd name="T13" fmla="*/ 6 h 66"/>
                <a:gd name="T14" fmla="*/ 12 w 60"/>
                <a:gd name="T15" fmla="*/ 8 h 66"/>
                <a:gd name="T16" fmla="*/ 10 w 60"/>
                <a:gd name="T17" fmla="*/ 12 h 66"/>
                <a:gd name="T18" fmla="*/ 8 w 60"/>
                <a:gd name="T19" fmla="*/ 16 h 66"/>
                <a:gd name="T20" fmla="*/ 6 w 60"/>
                <a:gd name="T21" fmla="*/ 22 h 66"/>
                <a:gd name="T22" fmla="*/ 4 w 60"/>
                <a:gd name="T23" fmla="*/ 22 h 66"/>
                <a:gd name="T24" fmla="*/ 4 w 60"/>
                <a:gd name="T25" fmla="*/ 0 h 66"/>
                <a:gd name="T26" fmla="*/ 60 w 60"/>
                <a:gd name="T27" fmla="*/ 0 h 66"/>
                <a:gd name="T28" fmla="*/ 60 w 60"/>
                <a:gd name="T29" fmla="*/ 2 h 66"/>
                <a:gd name="T30" fmla="*/ 24 w 60"/>
                <a:gd name="T31" fmla="*/ 60 h 66"/>
                <a:gd name="T32" fmla="*/ 30 w 60"/>
                <a:gd name="T33" fmla="*/ 60 h 66"/>
                <a:gd name="T34" fmla="*/ 38 w 60"/>
                <a:gd name="T35" fmla="*/ 60 h 66"/>
                <a:gd name="T36" fmla="*/ 44 w 60"/>
                <a:gd name="T37" fmla="*/ 60 h 66"/>
                <a:gd name="T38" fmla="*/ 48 w 60"/>
                <a:gd name="T39" fmla="*/ 56 h 66"/>
                <a:gd name="T40" fmla="*/ 52 w 60"/>
                <a:gd name="T41" fmla="*/ 54 h 66"/>
                <a:gd name="T42" fmla="*/ 56 w 60"/>
                <a:gd name="T43" fmla="*/ 48 h 66"/>
                <a:gd name="T44" fmla="*/ 58 w 60"/>
                <a:gd name="T45" fmla="*/ 42 h 66"/>
                <a:gd name="T46" fmla="*/ 60 w 60"/>
                <a:gd name="T47" fmla="*/ 42 h 66"/>
                <a:gd name="T48" fmla="*/ 58 w 60"/>
                <a:gd name="T4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66">
                  <a:moveTo>
                    <a:pt x="58" y="66"/>
                  </a:moveTo>
                  <a:lnTo>
                    <a:pt x="0" y="66"/>
                  </a:lnTo>
                  <a:lnTo>
                    <a:pt x="0" y="64"/>
                  </a:lnTo>
                  <a:lnTo>
                    <a:pt x="34" y="6"/>
                  </a:lnTo>
                  <a:lnTo>
                    <a:pt x="24" y="6"/>
                  </a:lnTo>
                  <a:lnTo>
                    <a:pt x="18" y="6"/>
                  </a:lnTo>
                  <a:lnTo>
                    <a:pt x="16" y="6"/>
                  </a:lnTo>
                  <a:lnTo>
                    <a:pt x="12" y="8"/>
                  </a:lnTo>
                  <a:lnTo>
                    <a:pt x="10" y="12"/>
                  </a:lnTo>
                  <a:lnTo>
                    <a:pt x="8" y="16"/>
                  </a:lnTo>
                  <a:lnTo>
                    <a:pt x="6" y="22"/>
                  </a:lnTo>
                  <a:lnTo>
                    <a:pt x="4" y="22"/>
                  </a:lnTo>
                  <a:lnTo>
                    <a:pt x="4" y="0"/>
                  </a:lnTo>
                  <a:lnTo>
                    <a:pt x="60" y="0"/>
                  </a:lnTo>
                  <a:lnTo>
                    <a:pt x="60" y="2"/>
                  </a:lnTo>
                  <a:lnTo>
                    <a:pt x="24" y="60"/>
                  </a:lnTo>
                  <a:lnTo>
                    <a:pt x="30" y="60"/>
                  </a:lnTo>
                  <a:lnTo>
                    <a:pt x="38" y="60"/>
                  </a:lnTo>
                  <a:lnTo>
                    <a:pt x="44" y="60"/>
                  </a:lnTo>
                  <a:lnTo>
                    <a:pt x="48" y="56"/>
                  </a:lnTo>
                  <a:lnTo>
                    <a:pt x="52" y="54"/>
                  </a:lnTo>
                  <a:lnTo>
                    <a:pt x="56" y="48"/>
                  </a:lnTo>
                  <a:lnTo>
                    <a:pt x="58" y="42"/>
                  </a:lnTo>
                  <a:lnTo>
                    <a:pt x="60" y="42"/>
                  </a:lnTo>
                  <a:lnTo>
                    <a:pt x="58" y="66"/>
                  </a:lnTo>
                  <a:close/>
                </a:path>
              </a:pathLst>
            </a:custGeom>
            <a:solidFill>
              <a:srgbClr val="1F1F1F"/>
            </a:solidFill>
            <a:ln w="0">
              <a:solidFill>
                <a:srgbClr val="1F1F1F"/>
              </a:solidFill>
              <a:prstDash val="solid"/>
              <a:round/>
              <a:headEnd/>
              <a:tailEnd/>
            </a:ln>
          </p:spPr>
          <p:txBody>
            <a:bodyPr/>
            <a:lstStyle/>
            <a:p>
              <a:endParaRPr lang="en-US"/>
            </a:p>
          </p:txBody>
        </p:sp>
        <p:sp>
          <p:nvSpPr>
            <p:cNvPr id="47166" name="Freeform 62"/>
            <p:cNvSpPr>
              <a:spLocks noEditPoints="1"/>
            </p:cNvSpPr>
            <p:nvPr/>
          </p:nvSpPr>
          <p:spPr bwMode="auto">
            <a:xfrm>
              <a:off x="4460" y="1486"/>
              <a:ext cx="56" cy="66"/>
            </a:xfrm>
            <a:custGeom>
              <a:avLst/>
              <a:gdLst>
                <a:gd name="T0" fmla="*/ 56 w 56"/>
                <a:gd name="T1" fmla="*/ 30 h 66"/>
                <a:gd name="T2" fmla="*/ 18 w 56"/>
                <a:gd name="T3" fmla="*/ 30 h 66"/>
                <a:gd name="T4" fmla="*/ 20 w 56"/>
                <a:gd name="T5" fmla="*/ 38 h 66"/>
                <a:gd name="T6" fmla="*/ 22 w 56"/>
                <a:gd name="T7" fmla="*/ 44 h 66"/>
                <a:gd name="T8" fmla="*/ 26 w 56"/>
                <a:gd name="T9" fmla="*/ 50 h 66"/>
                <a:gd name="T10" fmla="*/ 32 w 56"/>
                <a:gd name="T11" fmla="*/ 54 h 66"/>
                <a:gd name="T12" fmla="*/ 38 w 56"/>
                <a:gd name="T13" fmla="*/ 54 h 66"/>
                <a:gd name="T14" fmla="*/ 42 w 56"/>
                <a:gd name="T15" fmla="*/ 54 h 66"/>
                <a:gd name="T16" fmla="*/ 46 w 56"/>
                <a:gd name="T17" fmla="*/ 52 h 66"/>
                <a:gd name="T18" fmla="*/ 50 w 56"/>
                <a:gd name="T19" fmla="*/ 50 h 66"/>
                <a:gd name="T20" fmla="*/ 54 w 56"/>
                <a:gd name="T21" fmla="*/ 44 h 66"/>
                <a:gd name="T22" fmla="*/ 56 w 56"/>
                <a:gd name="T23" fmla="*/ 46 h 66"/>
                <a:gd name="T24" fmla="*/ 50 w 56"/>
                <a:gd name="T25" fmla="*/ 56 h 66"/>
                <a:gd name="T26" fmla="*/ 44 w 56"/>
                <a:gd name="T27" fmla="*/ 62 h 66"/>
                <a:gd name="T28" fmla="*/ 36 w 56"/>
                <a:gd name="T29" fmla="*/ 66 h 66"/>
                <a:gd name="T30" fmla="*/ 28 w 56"/>
                <a:gd name="T31" fmla="*/ 66 h 66"/>
                <a:gd name="T32" fmla="*/ 22 w 56"/>
                <a:gd name="T33" fmla="*/ 66 h 66"/>
                <a:gd name="T34" fmla="*/ 16 w 56"/>
                <a:gd name="T35" fmla="*/ 64 h 66"/>
                <a:gd name="T36" fmla="*/ 10 w 56"/>
                <a:gd name="T37" fmla="*/ 60 h 66"/>
                <a:gd name="T38" fmla="*/ 6 w 56"/>
                <a:gd name="T39" fmla="*/ 56 h 66"/>
                <a:gd name="T40" fmla="*/ 2 w 56"/>
                <a:gd name="T41" fmla="*/ 50 h 66"/>
                <a:gd name="T42" fmla="*/ 0 w 56"/>
                <a:gd name="T43" fmla="*/ 42 h 66"/>
                <a:gd name="T44" fmla="*/ 0 w 56"/>
                <a:gd name="T45" fmla="*/ 34 h 66"/>
                <a:gd name="T46" fmla="*/ 0 w 56"/>
                <a:gd name="T47" fmla="*/ 24 h 66"/>
                <a:gd name="T48" fmla="*/ 4 w 56"/>
                <a:gd name="T49" fmla="*/ 16 h 66"/>
                <a:gd name="T50" fmla="*/ 8 w 56"/>
                <a:gd name="T51" fmla="*/ 8 h 66"/>
                <a:gd name="T52" fmla="*/ 14 w 56"/>
                <a:gd name="T53" fmla="*/ 4 h 66"/>
                <a:gd name="T54" fmla="*/ 22 w 56"/>
                <a:gd name="T55" fmla="*/ 0 h 66"/>
                <a:gd name="T56" fmla="*/ 30 w 56"/>
                <a:gd name="T57" fmla="*/ 0 h 66"/>
                <a:gd name="T58" fmla="*/ 36 w 56"/>
                <a:gd name="T59" fmla="*/ 0 h 66"/>
                <a:gd name="T60" fmla="*/ 42 w 56"/>
                <a:gd name="T61" fmla="*/ 2 h 66"/>
                <a:gd name="T62" fmla="*/ 48 w 56"/>
                <a:gd name="T63" fmla="*/ 8 h 66"/>
                <a:gd name="T64" fmla="*/ 52 w 56"/>
                <a:gd name="T65" fmla="*/ 14 h 66"/>
                <a:gd name="T66" fmla="*/ 56 w 56"/>
                <a:gd name="T67" fmla="*/ 22 h 66"/>
                <a:gd name="T68" fmla="*/ 56 w 56"/>
                <a:gd name="T69" fmla="*/ 30 h 66"/>
                <a:gd name="T70" fmla="*/ 38 w 56"/>
                <a:gd name="T71" fmla="*/ 26 h 66"/>
                <a:gd name="T72" fmla="*/ 38 w 56"/>
                <a:gd name="T73" fmla="*/ 20 h 66"/>
                <a:gd name="T74" fmla="*/ 38 w 56"/>
                <a:gd name="T75" fmla="*/ 14 h 66"/>
                <a:gd name="T76" fmla="*/ 38 w 56"/>
                <a:gd name="T77" fmla="*/ 12 h 66"/>
                <a:gd name="T78" fmla="*/ 36 w 56"/>
                <a:gd name="T79" fmla="*/ 8 h 66"/>
                <a:gd name="T80" fmla="*/ 34 w 56"/>
                <a:gd name="T81" fmla="*/ 4 h 66"/>
                <a:gd name="T82" fmla="*/ 32 w 56"/>
                <a:gd name="T83" fmla="*/ 4 h 66"/>
                <a:gd name="T84" fmla="*/ 30 w 56"/>
                <a:gd name="T85" fmla="*/ 4 h 66"/>
                <a:gd name="T86" fmla="*/ 26 w 56"/>
                <a:gd name="T87" fmla="*/ 4 h 66"/>
                <a:gd name="T88" fmla="*/ 22 w 56"/>
                <a:gd name="T89" fmla="*/ 8 h 66"/>
                <a:gd name="T90" fmla="*/ 20 w 56"/>
                <a:gd name="T91" fmla="*/ 12 h 66"/>
                <a:gd name="T92" fmla="*/ 20 w 56"/>
                <a:gd name="T93" fmla="*/ 18 h 66"/>
                <a:gd name="T94" fmla="*/ 18 w 56"/>
                <a:gd name="T95" fmla="*/ 24 h 66"/>
                <a:gd name="T96" fmla="*/ 18 w 56"/>
                <a:gd name="T97" fmla="*/ 26 h 66"/>
                <a:gd name="T98" fmla="*/ 38 w 56"/>
                <a:gd name="T99" fmla="*/ 2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 h="66">
                  <a:moveTo>
                    <a:pt x="56" y="30"/>
                  </a:moveTo>
                  <a:lnTo>
                    <a:pt x="18" y="30"/>
                  </a:lnTo>
                  <a:lnTo>
                    <a:pt x="20" y="38"/>
                  </a:lnTo>
                  <a:lnTo>
                    <a:pt x="22" y="44"/>
                  </a:lnTo>
                  <a:lnTo>
                    <a:pt x="26" y="50"/>
                  </a:lnTo>
                  <a:lnTo>
                    <a:pt x="32" y="54"/>
                  </a:lnTo>
                  <a:lnTo>
                    <a:pt x="38" y="54"/>
                  </a:lnTo>
                  <a:lnTo>
                    <a:pt x="42" y="54"/>
                  </a:lnTo>
                  <a:lnTo>
                    <a:pt x="46" y="52"/>
                  </a:lnTo>
                  <a:lnTo>
                    <a:pt x="50" y="50"/>
                  </a:lnTo>
                  <a:lnTo>
                    <a:pt x="54" y="44"/>
                  </a:lnTo>
                  <a:lnTo>
                    <a:pt x="56" y="46"/>
                  </a:lnTo>
                  <a:lnTo>
                    <a:pt x="50" y="56"/>
                  </a:lnTo>
                  <a:lnTo>
                    <a:pt x="44" y="62"/>
                  </a:lnTo>
                  <a:lnTo>
                    <a:pt x="36" y="66"/>
                  </a:lnTo>
                  <a:lnTo>
                    <a:pt x="28" y="66"/>
                  </a:lnTo>
                  <a:lnTo>
                    <a:pt x="22" y="66"/>
                  </a:lnTo>
                  <a:lnTo>
                    <a:pt x="16" y="64"/>
                  </a:lnTo>
                  <a:lnTo>
                    <a:pt x="10" y="60"/>
                  </a:lnTo>
                  <a:lnTo>
                    <a:pt x="6" y="56"/>
                  </a:lnTo>
                  <a:lnTo>
                    <a:pt x="2" y="50"/>
                  </a:lnTo>
                  <a:lnTo>
                    <a:pt x="0" y="42"/>
                  </a:lnTo>
                  <a:lnTo>
                    <a:pt x="0" y="34"/>
                  </a:lnTo>
                  <a:lnTo>
                    <a:pt x="0" y="24"/>
                  </a:lnTo>
                  <a:lnTo>
                    <a:pt x="4" y="16"/>
                  </a:lnTo>
                  <a:lnTo>
                    <a:pt x="8" y="8"/>
                  </a:lnTo>
                  <a:lnTo>
                    <a:pt x="14" y="4"/>
                  </a:lnTo>
                  <a:lnTo>
                    <a:pt x="22" y="0"/>
                  </a:lnTo>
                  <a:lnTo>
                    <a:pt x="30" y="0"/>
                  </a:lnTo>
                  <a:lnTo>
                    <a:pt x="36" y="0"/>
                  </a:lnTo>
                  <a:lnTo>
                    <a:pt x="42" y="2"/>
                  </a:lnTo>
                  <a:lnTo>
                    <a:pt x="48" y="8"/>
                  </a:lnTo>
                  <a:lnTo>
                    <a:pt x="52" y="14"/>
                  </a:lnTo>
                  <a:lnTo>
                    <a:pt x="56" y="22"/>
                  </a:lnTo>
                  <a:lnTo>
                    <a:pt x="56" y="30"/>
                  </a:lnTo>
                  <a:close/>
                  <a:moveTo>
                    <a:pt x="38" y="26"/>
                  </a:moveTo>
                  <a:lnTo>
                    <a:pt x="38" y="20"/>
                  </a:lnTo>
                  <a:lnTo>
                    <a:pt x="38" y="14"/>
                  </a:lnTo>
                  <a:lnTo>
                    <a:pt x="38" y="12"/>
                  </a:lnTo>
                  <a:lnTo>
                    <a:pt x="36" y="8"/>
                  </a:lnTo>
                  <a:lnTo>
                    <a:pt x="34" y="4"/>
                  </a:lnTo>
                  <a:lnTo>
                    <a:pt x="32" y="4"/>
                  </a:lnTo>
                  <a:lnTo>
                    <a:pt x="30" y="4"/>
                  </a:lnTo>
                  <a:lnTo>
                    <a:pt x="26" y="4"/>
                  </a:lnTo>
                  <a:lnTo>
                    <a:pt x="22" y="8"/>
                  </a:lnTo>
                  <a:lnTo>
                    <a:pt x="20" y="12"/>
                  </a:lnTo>
                  <a:lnTo>
                    <a:pt x="20" y="18"/>
                  </a:lnTo>
                  <a:lnTo>
                    <a:pt x="18" y="24"/>
                  </a:lnTo>
                  <a:lnTo>
                    <a:pt x="18" y="26"/>
                  </a:lnTo>
                  <a:lnTo>
                    <a:pt x="38" y="26"/>
                  </a:lnTo>
                  <a:close/>
                </a:path>
              </a:pathLst>
            </a:custGeom>
            <a:solidFill>
              <a:srgbClr val="1F1F1F"/>
            </a:solidFill>
            <a:ln w="0">
              <a:solidFill>
                <a:srgbClr val="1F1F1F"/>
              </a:solidFill>
              <a:prstDash val="solid"/>
              <a:round/>
              <a:headEnd/>
              <a:tailEnd/>
            </a:ln>
          </p:spPr>
          <p:txBody>
            <a:bodyPr/>
            <a:lstStyle/>
            <a:p>
              <a:endParaRPr lang="en-US"/>
            </a:p>
          </p:txBody>
        </p:sp>
        <p:sp>
          <p:nvSpPr>
            <p:cNvPr id="47167" name="Freeform 63"/>
            <p:cNvSpPr>
              <a:spLocks/>
            </p:cNvSpPr>
            <p:nvPr/>
          </p:nvSpPr>
          <p:spPr bwMode="auto">
            <a:xfrm>
              <a:off x="4526" y="1486"/>
              <a:ext cx="56" cy="66"/>
            </a:xfrm>
            <a:custGeom>
              <a:avLst/>
              <a:gdLst>
                <a:gd name="T0" fmla="*/ 26 w 56"/>
                <a:gd name="T1" fmla="*/ 0 h 66"/>
                <a:gd name="T2" fmla="*/ 26 w 56"/>
                <a:gd name="T3" fmla="*/ 16 h 66"/>
                <a:gd name="T4" fmla="*/ 30 w 56"/>
                <a:gd name="T5" fmla="*/ 10 h 66"/>
                <a:gd name="T6" fmla="*/ 34 w 56"/>
                <a:gd name="T7" fmla="*/ 6 h 66"/>
                <a:gd name="T8" fmla="*/ 38 w 56"/>
                <a:gd name="T9" fmla="*/ 2 h 66"/>
                <a:gd name="T10" fmla="*/ 42 w 56"/>
                <a:gd name="T11" fmla="*/ 0 h 66"/>
                <a:gd name="T12" fmla="*/ 48 w 56"/>
                <a:gd name="T13" fmla="*/ 0 h 66"/>
                <a:gd name="T14" fmla="*/ 50 w 56"/>
                <a:gd name="T15" fmla="*/ 0 h 66"/>
                <a:gd name="T16" fmla="*/ 54 w 56"/>
                <a:gd name="T17" fmla="*/ 2 h 66"/>
                <a:gd name="T18" fmla="*/ 56 w 56"/>
                <a:gd name="T19" fmla="*/ 4 h 66"/>
                <a:gd name="T20" fmla="*/ 56 w 56"/>
                <a:gd name="T21" fmla="*/ 8 h 66"/>
                <a:gd name="T22" fmla="*/ 56 w 56"/>
                <a:gd name="T23" fmla="*/ 12 h 66"/>
                <a:gd name="T24" fmla="*/ 54 w 56"/>
                <a:gd name="T25" fmla="*/ 16 h 66"/>
                <a:gd name="T26" fmla="*/ 50 w 56"/>
                <a:gd name="T27" fmla="*/ 18 h 66"/>
                <a:gd name="T28" fmla="*/ 48 w 56"/>
                <a:gd name="T29" fmla="*/ 18 h 66"/>
                <a:gd name="T30" fmla="*/ 44 w 56"/>
                <a:gd name="T31" fmla="*/ 18 h 66"/>
                <a:gd name="T32" fmla="*/ 42 w 56"/>
                <a:gd name="T33" fmla="*/ 16 h 66"/>
                <a:gd name="T34" fmla="*/ 40 w 56"/>
                <a:gd name="T35" fmla="*/ 14 h 66"/>
                <a:gd name="T36" fmla="*/ 38 w 56"/>
                <a:gd name="T37" fmla="*/ 14 h 66"/>
                <a:gd name="T38" fmla="*/ 38 w 56"/>
                <a:gd name="T39" fmla="*/ 12 h 66"/>
                <a:gd name="T40" fmla="*/ 36 w 56"/>
                <a:gd name="T41" fmla="*/ 12 h 66"/>
                <a:gd name="T42" fmla="*/ 34 w 56"/>
                <a:gd name="T43" fmla="*/ 14 h 66"/>
                <a:gd name="T44" fmla="*/ 32 w 56"/>
                <a:gd name="T45" fmla="*/ 14 h 66"/>
                <a:gd name="T46" fmla="*/ 30 w 56"/>
                <a:gd name="T47" fmla="*/ 16 h 66"/>
                <a:gd name="T48" fmla="*/ 28 w 56"/>
                <a:gd name="T49" fmla="*/ 20 h 66"/>
                <a:gd name="T50" fmla="*/ 26 w 56"/>
                <a:gd name="T51" fmla="*/ 28 h 66"/>
                <a:gd name="T52" fmla="*/ 26 w 56"/>
                <a:gd name="T53" fmla="*/ 36 h 66"/>
                <a:gd name="T54" fmla="*/ 26 w 56"/>
                <a:gd name="T55" fmla="*/ 50 h 66"/>
                <a:gd name="T56" fmla="*/ 26 w 56"/>
                <a:gd name="T57" fmla="*/ 54 h 66"/>
                <a:gd name="T58" fmla="*/ 26 w 56"/>
                <a:gd name="T59" fmla="*/ 56 h 66"/>
                <a:gd name="T60" fmla="*/ 26 w 56"/>
                <a:gd name="T61" fmla="*/ 58 h 66"/>
                <a:gd name="T62" fmla="*/ 28 w 56"/>
                <a:gd name="T63" fmla="*/ 60 h 66"/>
                <a:gd name="T64" fmla="*/ 28 w 56"/>
                <a:gd name="T65" fmla="*/ 62 h 66"/>
                <a:gd name="T66" fmla="*/ 30 w 56"/>
                <a:gd name="T67" fmla="*/ 62 h 66"/>
                <a:gd name="T68" fmla="*/ 32 w 56"/>
                <a:gd name="T69" fmla="*/ 62 h 66"/>
                <a:gd name="T70" fmla="*/ 32 w 56"/>
                <a:gd name="T71" fmla="*/ 66 h 66"/>
                <a:gd name="T72" fmla="*/ 0 w 56"/>
                <a:gd name="T73" fmla="*/ 66 h 66"/>
                <a:gd name="T74" fmla="*/ 0 w 56"/>
                <a:gd name="T75" fmla="*/ 62 h 66"/>
                <a:gd name="T76" fmla="*/ 4 w 56"/>
                <a:gd name="T77" fmla="*/ 62 h 66"/>
                <a:gd name="T78" fmla="*/ 6 w 56"/>
                <a:gd name="T79" fmla="*/ 60 h 66"/>
                <a:gd name="T80" fmla="*/ 6 w 56"/>
                <a:gd name="T81" fmla="*/ 56 h 66"/>
                <a:gd name="T82" fmla="*/ 6 w 56"/>
                <a:gd name="T83" fmla="*/ 50 h 66"/>
                <a:gd name="T84" fmla="*/ 6 w 56"/>
                <a:gd name="T85" fmla="*/ 16 h 66"/>
                <a:gd name="T86" fmla="*/ 6 w 56"/>
                <a:gd name="T87" fmla="*/ 10 h 66"/>
                <a:gd name="T88" fmla="*/ 6 w 56"/>
                <a:gd name="T89" fmla="*/ 8 h 66"/>
                <a:gd name="T90" fmla="*/ 6 w 56"/>
                <a:gd name="T91" fmla="*/ 6 h 66"/>
                <a:gd name="T92" fmla="*/ 4 w 56"/>
                <a:gd name="T93" fmla="*/ 6 h 66"/>
                <a:gd name="T94" fmla="*/ 2 w 56"/>
                <a:gd name="T95" fmla="*/ 4 h 66"/>
                <a:gd name="T96" fmla="*/ 0 w 56"/>
                <a:gd name="T97" fmla="*/ 4 h 66"/>
                <a:gd name="T98" fmla="*/ 0 w 56"/>
                <a:gd name="T99" fmla="*/ 0 h 66"/>
                <a:gd name="T100" fmla="*/ 26 w 56"/>
                <a:gd name="T10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 h="66">
                  <a:moveTo>
                    <a:pt x="26" y="0"/>
                  </a:moveTo>
                  <a:lnTo>
                    <a:pt x="26" y="16"/>
                  </a:lnTo>
                  <a:lnTo>
                    <a:pt x="30" y="10"/>
                  </a:lnTo>
                  <a:lnTo>
                    <a:pt x="34" y="6"/>
                  </a:lnTo>
                  <a:lnTo>
                    <a:pt x="38" y="2"/>
                  </a:lnTo>
                  <a:lnTo>
                    <a:pt x="42" y="0"/>
                  </a:lnTo>
                  <a:lnTo>
                    <a:pt x="48" y="0"/>
                  </a:lnTo>
                  <a:lnTo>
                    <a:pt x="50" y="0"/>
                  </a:lnTo>
                  <a:lnTo>
                    <a:pt x="54" y="2"/>
                  </a:lnTo>
                  <a:lnTo>
                    <a:pt x="56" y="4"/>
                  </a:lnTo>
                  <a:lnTo>
                    <a:pt x="56" y="8"/>
                  </a:lnTo>
                  <a:lnTo>
                    <a:pt x="56" y="12"/>
                  </a:lnTo>
                  <a:lnTo>
                    <a:pt x="54" y="16"/>
                  </a:lnTo>
                  <a:lnTo>
                    <a:pt x="50" y="18"/>
                  </a:lnTo>
                  <a:lnTo>
                    <a:pt x="48" y="18"/>
                  </a:lnTo>
                  <a:lnTo>
                    <a:pt x="44" y="18"/>
                  </a:lnTo>
                  <a:lnTo>
                    <a:pt x="42" y="16"/>
                  </a:lnTo>
                  <a:lnTo>
                    <a:pt x="40" y="14"/>
                  </a:lnTo>
                  <a:lnTo>
                    <a:pt x="38" y="14"/>
                  </a:lnTo>
                  <a:lnTo>
                    <a:pt x="38" y="12"/>
                  </a:lnTo>
                  <a:lnTo>
                    <a:pt x="36" y="12"/>
                  </a:lnTo>
                  <a:lnTo>
                    <a:pt x="34" y="14"/>
                  </a:lnTo>
                  <a:lnTo>
                    <a:pt x="32" y="14"/>
                  </a:lnTo>
                  <a:lnTo>
                    <a:pt x="30" y="16"/>
                  </a:lnTo>
                  <a:lnTo>
                    <a:pt x="28" y="20"/>
                  </a:lnTo>
                  <a:lnTo>
                    <a:pt x="26" y="28"/>
                  </a:lnTo>
                  <a:lnTo>
                    <a:pt x="26" y="36"/>
                  </a:lnTo>
                  <a:lnTo>
                    <a:pt x="26" y="50"/>
                  </a:lnTo>
                  <a:lnTo>
                    <a:pt x="26" y="54"/>
                  </a:lnTo>
                  <a:lnTo>
                    <a:pt x="26" y="56"/>
                  </a:lnTo>
                  <a:lnTo>
                    <a:pt x="26" y="58"/>
                  </a:lnTo>
                  <a:lnTo>
                    <a:pt x="28" y="60"/>
                  </a:lnTo>
                  <a:lnTo>
                    <a:pt x="28" y="62"/>
                  </a:lnTo>
                  <a:lnTo>
                    <a:pt x="30" y="62"/>
                  </a:lnTo>
                  <a:lnTo>
                    <a:pt x="32" y="62"/>
                  </a:lnTo>
                  <a:lnTo>
                    <a:pt x="32" y="66"/>
                  </a:lnTo>
                  <a:lnTo>
                    <a:pt x="0" y="66"/>
                  </a:lnTo>
                  <a:lnTo>
                    <a:pt x="0" y="62"/>
                  </a:lnTo>
                  <a:lnTo>
                    <a:pt x="4" y="62"/>
                  </a:lnTo>
                  <a:lnTo>
                    <a:pt x="6" y="60"/>
                  </a:lnTo>
                  <a:lnTo>
                    <a:pt x="6" y="56"/>
                  </a:lnTo>
                  <a:lnTo>
                    <a:pt x="6" y="50"/>
                  </a:lnTo>
                  <a:lnTo>
                    <a:pt x="6" y="16"/>
                  </a:lnTo>
                  <a:lnTo>
                    <a:pt x="6" y="10"/>
                  </a:lnTo>
                  <a:lnTo>
                    <a:pt x="6" y="8"/>
                  </a:lnTo>
                  <a:lnTo>
                    <a:pt x="6" y="6"/>
                  </a:lnTo>
                  <a:lnTo>
                    <a:pt x="4" y="6"/>
                  </a:lnTo>
                  <a:lnTo>
                    <a:pt x="2" y="4"/>
                  </a:lnTo>
                  <a:lnTo>
                    <a:pt x="0" y="4"/>
                  </a:lnTo>
                  <a:lnTo>
                    <a:pt x="0" y="0"/>
                  </a:lnTo>
                  <a:lnTo>
                    <a:pt x="26" y="0"/>
                  </a:lnTo>
                  <a:close/>
                </a:path>
              </a:pathLst>
            </a:custGeom>
            <a:solidFill>
              <a:srgbClr val="1F1F1F"/>
            </a:solidFill>
            <a:ln w="0">
              <a:solidFill>
                <a:srgbClr val="1F1F1F"/>
              </a:solidFill>
              <a:prstDash val="solid"/>
              <a:round/>
              <a:headEnd/>
              <a:tailEnd/>
            </a:ln>
          </p:spPr>
          <p:txBody>
            <a:bodyPr/>
            <a:lstStyle/>
            <a:p>
              <a:endParaRPr lang="en-US"/>
            </a:p>
          </p:txBody>
        </p:sp>
        <p:sp>
          <p:nvSpPr>
            <p:cNvPr id="47168" name="Freeform 64"/>
            <p:cNvSpPr>
              <a:spLocks/>
            </p:cNvSpPr>
            <p:nvPr/>
          </p:nvSpPr>
          <p:spPr bwMode="auto">
            <a:xfrm>
              <a:off x="4608" y="2160"/>
              <a:ext cx="90" cy="100"/>
            </a:xfrm>
            <a:custGeom>
              <a:avLst/>
              <a:gdLst>
                <a:gd name="T0" fmla="*/ 90 w 90"/>
                <a:gd name="T1" fmla="*/ 0 h 100"/>
                <a:gd name="T2" fmla="*/ 90 w 90"/>
                <a:gd name="T3" fmla="*/ 34 h 100"/>
                <a:gd name="T4" fmla="*/ 88 w 90"/>
                <a:gd name="T5" fmla="*/ 34 h 100"/>
                <a:gd name="T6" fmla="*/ 84 w 90"/>
                <a:gd name="T7" fmla="*/ 26 h 100"/>
                <a:gd name="T8" fmla="*/ 80 w 90"/>
                <a:gd name="T9" fmla="*/ 18 h 100"/>
                <a:gd name="T10" fmla="*/ 76 w 90"/>
                <a:gd name="T11" fmla="*/ 14 h 100"/>
                <a:gd name="T12" fmla="*/ 70 w 90"/>
                <a:gd name="T13" fmla="*/ 10 h 100"/>
                <a:gd name="T14" fmla="*/ 64 w 90"/>
                <a:gd name="T15" fmla="*/ 8 h 100"/>
                <a:gd name="T16" fmla="*/ 56 w 90"/>
                <a:gd name="T17" fmla="*/ 6 h 100"/>
                <a:gd name="T18" fmla="*/ 48 w 90"/>
                <a:gd name="T19" fmla="*/ 8 h 100"/>
                <a:gd name="T20" fmla="*/ 40 w 90"/>
                <a:gd name="T21" fmla="*/ 12 h 100"/>
                <a:gd name="T22" fmla="*/ 34 w 90"/>
                <a:gd name="T23" fmla="*/ 18 h 100"/>
                <a:gd name="T24" fmla="*/ 30 w 90"/>
                <a:gd name="T25" fmla="*/ 26 h 100"/>
                <a:gd name="T26" fmla="*/ 26 w 90"/>
                <a:gd name="T27" fmla="*/ 36 h 100"/>
                <a:gd name="T28" fmla="*/ 26 w 90"/>
                <a:gd name="T29" fmla="*/ 48 h 100"/>
                <a:gd name="T30" fmla="*/ 26 w 90"/>
                <a:gd name="T31" fmla="*/ 62 h 100"/>
                <a:gd name="T32" fmla="*/ 28 w 90"/>
                <a:gd name="T33" fmla="*/ 72 h 100"/>
                <a:gd name="T34" fmla="*/ 32 w 90"/>
                <a:gd name="T35" fmla="*/ 78 h 100"/>
                <a:gd name="T36" fmla="*/ 34 w 90"/>
                <a:gd name="T37" fmla="*/ 84 h 100"/>
                <a:gd name="T38" fmla="*/ 38 w 90"/>
                <a:gd name="T39" fmla="*/ 88 h 100"/>
                <a:gd name="T40" fmla="*/ 44 w 90"/>
                <a:gd name="T41" fmla="*/ 92 h 100"/>
                <a:gd name="T42" fmla="*/ 50 w 90"/>
                <a:gd name="T43" fmla="*/ 92 h 100"/>
                <a:gd name="T44" fmla="*/ 56 w 90"/>
                <a:gd name="T45" fmla="*/ 94 h 100"/>
                <a:gd name="T46" fmla="*/ 66 w 90"/>
                <a:gd name="T47" fmla="*/ 92 h 100"/>
                <a:gd name="T48" fmla="*/ 74 w 90"/>
                <a:gd name="T49" fmla="*/ 90 h 100"/>
                <a:gd name="T50" fmla="*/ 80 w 90"/>
                <a:gd name="T51" fmla="*/ 84 h 100"/>
                <a:gd name="T52" fmla="*/ 88 w 90"/>
                <a:gd name="T53" fmla="*/ 76 h 100"/>
                <a:gd name="T54" fmla="*/ 88 w 90"/>
                <a:gd name="T55" fmla="*/ 84 h 100"/>
                <a:gd name="T56" fmla="*/ 80 w 90"/>
                <a:gd name="T57" fmla="*/ 92 h 100"/>
                <a:gd name="T58" fmla="*/ 72 w 90"/>
                <a:gd name="T59" fmla="*/ 96 h 100"/>
                <a:gd name="T60" fmla="*/ 62 w 90"/>
                <a:gd name="T61" fmla="*/ 98 h 100"/>
                <a:gd name="T62" fmla="*/ 52 w 90"/>
                <a:gd name="T63" fmla="*/ 100 h 100"/>
                <a:gd name="T64" fmla="*/ 42 w 90"/>
                <a:gd name="T65" fmla="*/ 98 h 100"/>
                <a:gd name="T66" fmla="*/ 34 w 90"/>
                <a:gd name="T67" fmla="*/ 96 h 100"/>
                <a:gd name="T68" fmla="*/ 24 w 90"/>
                <a:gd name="T69" fmla="*/ 94 h 100"/>
                <a:gd name="T70" fmla="*/ 18 w 90"/>
                <a:gd name="T71" fmla="*/ 88 h 100"/>
                <a:gd name="T72" fmla="*/ 12 w 90"/>
                <a:gd name="T73" fmla="*/ 82 h 100"/>
                <a:gd name="T74" fmla="*/ 6 w 90"/>
                <a:gd name="T75" fmla="*/ 76 h 100"/>
                <a:gd name="T76" fmla="*/ 2 w 90"/>
                <a:gd name="T77" fmla="*/ 64 h 100"/>
                <a:gd name="T78" fmla="*/ 0 w 90"/>
                <a:gd name="T79" fmla="*/ 52 h 100"/>
                <a:gd name="T80" fmla="*/ 0 w 90"/>
                <a:gd name="T81" fmla="*/ 42 h 100"/>
                <a:gd name="T82" fmla="*/ 4 w 90"/>
                <a:gd name="T83" fmla="*/ 34 h 100"/>
                <a:gd name="T84" fmla="*/ 8 w 90"/>
                <a:gd name="T85" fmla="*/ 26 h 100"/>
                <a:gd name="T86" fmla="*/ 12 w 90"/>
                <a:gd name="T87" fmla="*/ 18 h 100"/>
                <a:gd name="T88" fmla="*/ 18 w 90"/>
                <a:gd name="T89" fmla="*/ 12 h 100"/>
                <a:gd name="T90" fmla="*/ 26 w 90"/>
                <a:gd name="T91" fmla="*/ 8 h 100"/>
                <a:gd name="T92" fmla="*/ 34 w 90"/>
                <a:gd name="T93" fmla="*/ 4 h 100"/>
                <a:gd name="T94" fmla="*/ 44 w 90"/>
                <a:gd name="T95" fmla="*/ 2 h 100"/>
                <a:gd name="T96" fmla="*/ 52 w 90"/>
                <a:gd name="T97" fmla="*/ 0 h 100"/>
                <a:gd name="T98" fmla="*/ 62 w 90"/>
                <a:gd name="T99" fmla="*/ 2 h 100"/>
                <a:gd name="T100" fmla="*/ 74 w 90"/>
                <a:gd name="T101" fmla="*/ 4 h 100"/>
                <a:gd name="T102" fmla="*/ 78 w 90"/>
                <a:gd name="T103" fmla="*/ 6 h 100"/>
                <a:gd name="T104" fmla="*/ 82 w 90"/>
                <a:gd name="T105" fmla="*/ 6 h 100"/>
                <a:gd name="T106" fmla="*/ 84 w 90"/>
                <a:gd name="T107" fmla="*/ 6 h 100"/>
                <a:gd name="T108" fmla="*/ 86 w 90"/>
                <a:gd name="T109" fmla="*/ 6 h 100"/>
                <a:gd name="T110" fmla="*/ 86 w 90"/>
                <a:gd name="T111" fmla="*/ 4 h 100"/>
                <a:gd name="T112" fmla="*/ 88 w 90"/>
                <a:gd name="T113" fmla="*/ 0 h 100"/>
                <a:gd name="T114" fmla="*/ 90 w 90"/>
                <a:gd name="T11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 h="100">
                  <a:moveTo>
                    <a:pt x="90" y="0"/>
                  </a:moveTo>
                  <a:lnTo>
                    <a:pt x="90" y="34"/>
                  </a:lnTo>
                  <a:lnTo>
                    <a:pt x="88" y="34"/>
                  </a:lnTo>
                  <a:lnTo>
                    <a:pt x="84" y="26"/>
                  </a:lnTo>
                  <a:lnTo>
                    <a:pt x="80" y="18"/>
                  </a:lnTo>
                  <a:lnTo>
                    <a:pt x="76" y="14"/>
                  </a:lnTo>
                  <a:lnTo>
                    <a:pt x="70" y="10"/>
                  </a:lnTo>
                  <a:lnTo>
                    <a:pt x="64" y="8"/>
                  </a:lnTo>
                  <a:lnTo>
                    <a:pt x="56" y="6"/>
                  </a:lnTo>
                  <a:lnTo>
                    <a:pt x="48" y="8"/>
                  </a:lnTo>
                  <a:lnTo>
                    <a:pt x="40" y="12"/>
                  </a:lnTo>
                  <a:lnTo>
                    <a:pt x="34" y="18"/>
                  </a:lnTo>
                  <a:lnTo>
                    <a:pt x="30" y="26"/>
                  </a:lnTo>
                  <a:lnTo>
                    <a:pt x="26" y="36"/>
                  </a:lnTo>
                  <a:lnTo>
                    <a:pt x="26" y="48"/>
                  </a:lnTo>
                  <a:lnTo>
                    <a:pt x="26" y="62"/>
                  </a:lnTo>
                  <a:lnTo>
                    <a:pt x="28" y="72"/>
                  </a:lnTo>
                  <a:lnTo>
                    <a:pt x="32" y="78"/>
                  </a:lnTo>
                  <a:lnTo>
                    <a:pt x="34" y="84"/>
                  </a:lnTo>
                  <a:lnTo>
                    <a:pt x="38" y="88"/>
                  </a:lnTo>
                  <a:lnTo>
                    <a:pt x="44" y="92"/>
                  </a:lnTo>
                  <a:lnTo>
                    <a:pt x="50" y="92"/>
                  </a:lnTo>
                  <a:lnTo>
                    <a:pt x="56" y="94"/>
                  </a:lnTo>
                  <a:lnTo>
                    <a:pt x="66" y="92"/>
                  </a:lnTo>
                  <a:lnTo>
                    <a:pt x="74" y="90"/>
                  </a:lnTo>
                  <a:lnTo>
                    <a:pt x="80" y="84"/>
                  </a:lnTo>
                  <a:lnTo>
                    <a:pt x="88" y="76"/>
                  </a:lnTo>
                  <a:lnTo>
                    <a:pt x="88" y="84"/>
                  </a:lnTo>
                  <a:lnTo>
                    <a:pt x="80" y="92"/>
                  </a:lnTo>
                  <a:lnTo>
                    <a:pt x="72" y="96"/>
                  </a:lnTo>
                  <a:lnTo>
                    <a:pt x="62" y="98"/>
                  </a:lnTo>
                  <a:lnTo>
                    <a:pt x="52" y="100"/>
                  </a:lnTo>
                  <a:lnTo>
                    <a:pt x="42" y="98"/>
                  </a:lnTo>
                  <a:lnTo>
                    <a:pt x="34" y="96"/>
                  </a:lnTo>
                  <a:lnTo>
                    <a:pt x="24" y="94"/>
                  </a:lnTo>
                  <a:lnTo>
                    <a:pt x="18" y="88"/>
                  </a:lnTo>
                  <a:lnTo>
                    <a:pt x="12" y="82"/>
                  </a:lnTo>
                  <a:lnTo>
                    <a:pt x="6" y="76"/>
                  </a:lnTo>
                  <a:lnTo>
                    <a:pt x="2" y="64"/>
                  </a:lnTo>
                  <a:lnTo>
                    <a:pt x="0" y="52"/>
                  </a:lnTo>
                  <a:lnTo>
                    <a:pt x="0" y="42"/>
                  </a:lnTo>
                  <a:lnTo>
                    <a:pt x="4" y="34"/>
                  </a:lnTo>
                  <a:lnTo>
                    <a:pt x="8" y="26"/>
                  </a:lnTo>
                  <a:lnTo>
                    <a:pt x="12" y="18"/>
                  </a:lnTo>
                  <a:lnTo>
                    <a:pt x="18" y="12"/>
                  </a:lnTo>
                  <a:lnTo>
                    <a:pt x="26" y="8"/>
                  </a:lnTo>
                  <a:lnTo>
                    <a:pt x="34" y="4"/>
                  </a:lnTo>
                  <a:lnTo>
                    <a:pt x="44" y="2"/>
                  </a:lnTo>
                  <a:lnTo>
                    <a:pt x="52" y="0"/>
                  </a:lnTo>
                  <a:lnTo>
                    <a:pt x="62" y="2"/>
                  </a:lnTo>
                  <a:lnTo>
                    <a:pt x="74" y="4"/>
                  </a:lnTo>
                  <a:lnTo>
                    <a:pt x="78" y="6"/>
                  </a:lnTo>
                  <a:lnTo>
                    <a:pt x="82" y="6"/>
                  </a:lnTo>
                  <a:lnTo>
                    <a:pt x="84" y="6"/>
                  </a:lnTo>
                  <a:lnTo>
                    <a:pt x="86" y="6"/>
                  </a:lnTo>
                  <a:lnTo>
                    <a:pt x="86" y="4"/>
                  </a:lnTo>
                  <a:lnTo>
                    <a:pt x="88" y="0"/>
                  </a:lnTo>
                  <a:lnTo>
                    <a:pt x="90" y="0"/>
                  </a:lnTo>
                  <a:close/>
                </a:path>
              </a:pathLst>
            </a:custGeom>
            <a:solidFill>
              <a:srgbClr val="1F1F1F"/>
            </a:solidFill>
            <a:ln w="0">
              <a:solidFill>
                <a:srgbClr val="1F1F1F"/>
              </a:solidFill>
              <a:prstDash val="solid"/>
              <a:round/>
              <a:headEnd/>
              <a:tailEnd/>
            </a:ln>
          </p:spPr>
          <p:txBody>
            <a:bodyPr/>
            <a:lstStyle/>
            <a:p>
              <a:endParaRPr lang="en-US"/>
            </a:p>
          </p:txBody>
        </p:sp>
        <p:sp>
          <p:nvSpPr>
            <p:cNvPr id="47169" name="Freeform 65"/>
            <p:cNvSpPr>
              <a:spLocks/>
            </p:cNvSpPr>
            <p:nvPr/>
          </p:nvSpPr>
          <p:spPr bwMode="auto">
            <a:xfrm>
              <a:off x="4712" y="2160"/>
              <a:ext cx="90" cy="100"/>
            </a:xfrm>
            <a:custGeom>
              <a:avLst/>
              <a:gdLst>
                <a:gd name="T0" fmla="*/ 90 w 90"/>
                <a:gd name="T1" fmla="*/ 0 h 100"/>
                <a:gd name="T2" fmla="*/ 90 w 90"/>
                <a:gd name="T3" fmla="*/ 34 h 100"/>
                <a:gd name="T4" fmla="*/ 88 w 90"/>
                <a:gd name="T5" fmla="*/ 34 h 100"/>
                <a:gd name="T6" fmla="*/ 84 w 90"/>
                <a:gd name="T7" fmla="*/ 26 h 100"/>
                <a:gd name="T8" fmla="*/ 80 w 90"/>
                <a:gd name="T9" fmla="*/ 18 h 100"/>
                <a:gd name="T10" fmla="*/ 76 w 90"/>
                <a:gd name="T11" fmla="*/ 14 h 100"/>
                <a:gd name="T12" fmla="*/ 70 w 90"/>
                <a:gd name="T13" fmla="*/ 10 h 100"/>
                <a:gd name="T14" fmla="*/ 64 w 90"/>
                <a:gd name="T15" fmla="*/ 8 h 100"/>
                <a:gd name="T16" fmla="*/ 56 w 90"/>
                <a:gd name="T17" fmla="*/ 6 h 100"/>
                <a:gd name="T18" fmla="*/ 48 w 90"/>
                <a:gd name="T19" fmla="*/ 8 h 100"/>
                <a:gd name="T20" fmla="*/ 40 w 90"/>
                <a:gd name="T21" fmla="*/ 12 h 100"/>
                <a:gd name="T22" fmla="*/ 34 w 90"/>
                <a:gd name="T23" fmla="*/ 18 h 100"/>
                <a:gd name="T24" fmla="*/ 30 w 90"/>
                <a:gd name="T25" fmla="*/ 26 h 100"/>
                <a:gd name="T26" fmla="*/ 26 w 90"/>
                <a:gd name="T27" fmla="*/ 36 h 100"/>
                <a:gd name="T28" fmla="*/ 26 w 90"/>
                <a:gd name="T29" fmla="*/ 48 h 100"/>
                <a:gd name="T30" fmla="*/ 26 w 90"/>
                <a:gd name="T31" fmla="*/ 62 h 100"/>
                <a:gd name="T32" fmla="*/ 28 w 90"/>
                <a:gd name="T33" fmla="*/ 72 h 100"/>
                <a:gd name="T34" fmla="*/ 32 w 90"/>
                <a:gd name="T35" fmla="*/ 78 h 100"/>
                <a:gd name="T36" fmla="*/ 34 w 90"/>
                <a:gd name="T37" fmla="*/ 84 h 100"/>
                <a:gd name="T38" fmla="*/ 38 w 90"/>
                <a:gd name="T39" fmla="*/ 88 h 100"/>
                <a:gd name="T40" fmla="*/ 44 w 90"/>
                <a:gd name="T41" fmla="*/ 92 h 100"/>
                <a:gd name="T42" fmla="*/ 50 w 90"/>
                <a:gd name="T43" fmla="*/ 92 h 100"/>
                <a:gd name="T44" fmla="*/ 56 w 90"/>
                <a:gd name="T45" fmla="*/ 94 h 100"/>
                <a:gd name="T46" fmla="*/ 66 w 90"/>
                <a:gd name="T47" fmla="*/ 92 h 100"/>
                <a:gd name="T48" fmla="*/ 74 w 90"/>
                <a:gd name="T49" fmla="*/ 90 h 100"/>
                <a:gd name="T50" fmla="*/ 80 w 90"/>
                <a:gd name="T51" fmla="*/ 84 h 100"/>
                <a:gd name="T52" fmla="*/ 88 w 90"/>
                <a:gd name="T53" fmla="*/ 76 h 100"/>
                <a:gd name="T54" fmla="*/ 88 w 90"/>
                <a:gd name="T55" fmla="*/ 84 h 100"/>
                <a:gd name="T56" fmla="*/ 80 w 90"/>
                <a:gd name="T57" fmla="*/ 92 h 100"/>
                <a:gd name="T58" fmla="*/ 72 w 90"/>
                <a:gd name="T59" fmla="*/ 96 h 100"/>
                <a:gd name="T60" fmla="*/ 62 w 90"/>
                <a:gd name="T61" fmla="*/ 98 h 100"/>
                <a:gd name="T62" fmla="*/ 52 w 90"/>
                <a:gd name="T63" fmla="*/ 100 h 100"/>
                <a:gd name="T64" fmla="*/ 42 w 90"/>
                <a:gd name="T65" fmla="*/ 98 h 100"/>
                <a:gd name="T66" fmla="*/ 34 w 90"/>
                <a:gd name="T67" fmla="*/ 96 h 100"/>
                <a:gd name="T68" fmla="*/ 24 w 90"/>
                <a:gd name="T69" fmla="*/ 94 h 100"/>
                <a:gd name="T70" fmla="*/ 18 w 90"/>
                <a:gd name="T71" fmla="*/ 88 h 100"/>
                <a:gd name="T72" fmla="*/ 12 w 90"/>
                <a:gd name="T73" fmla="*/ 82 h 100"/>
                <a:gd name="T74" fmla="*/ 6 w 90"/>
                <a:gd name="T75" fmla="*/ 76 h 100"/>
                <a:gd name="T76" fmla="*/ 2 w 90"/>
                <a:gd name="T77" fmla="*/ 64 h 100"/>
                <a:gd name="T78" fmla="*/ 0 w 90"/>
                <a:gd name="T79" fmla="*/ 52 h 100"/>
                <a:gd name="T80" fmla="*/ 0 w 90"/>
                <a:gd name="T81" fmla="*/ 42 h 100"/>
                <a:gd name="T82" fmla="*/ 4 w 90"/>
                <a:gd name="T83" fmla="*/ 34 h 100"/>
                <a:gd name="T84" fmla="*/ 8 w 90"/>
                <a:gd name="T85" fmla="*/ 26 h 100"/>
                <a:gd name="T86" fmla="*/ 12 w 90"/>
                <a:gd name="T87" fmla="*/ 18 h 100"/>
                <a:gd name="T88" fmla="*/ 18 w 90"/>
                <a:gd name="T89" fmla="*/ 12 h 100"/>
                <a:gd name="T90" fmla="*/ 26 w 90"/>
                <a:gd name="T91" fmla="*/ 8 h 100"/>
                <a:gd name="T92" fmla="*/ 34 w 90"/>
                <a:gd name="T93" fmla="*/ 4 h 100"/>
                <a:gd name="T94" fmla="*/ 44 w 90"/>
                <a:gd name="T95" fmla="*/ 2 h 100"/>
                <a:gd name="T96" fmla="*/ 52 w 90"/>
                <a:gd name="T97" fmla="*/ 0 h 100"/>
                <a:gd name="T98" fmla="*/ 62 w 90"/>
                <a:gd name="T99" fmla="*/ 2 h 100"/>
                <a:gd name="T100" fmla="*/ 74 w 90"/>
                <a:gd name="T101" fmla="*/ 4 h 100"/>
                <a:gd name="T102" fmla="*/ 78 w 90"/>
                <a:gd name="T103" fmla="*/ 6 h 100"/>
                <a:gd name="T104" fmla="*/ 82 w 90"/>
                <a:gd name="T105" fmla="*/ 6 h 100"/>
                <a:gd name="T106" fmla="*/ 84 w 90"/>
                <a:gd name="T107" fmla="*/ 6 h 100"/>
                <a:gd name="T108" fmla="*/ 86 w 90"/>
                <a:gd name="T109" fmla="*/ 6 h 100"/>
                <a:gd name="T110" fmla="*/ 86 w 90"/>
                <a:gd name="T111" fmla="*/ 4 h 100"/>
                <a:gd name="T112" fmla="*/ 88 w 90"/>
                <a:gd name="T113" fmla="*/ 0 h 100"/>
                <a:gd name="T114" fmla="*/ 90 w 90"/>
                <a:gd name="T11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 h="100">
                  <a:moveTo>
                    <a:pt x="90" y="0"/>
                  </a:moveTo>
                  <a:lnTo>
                    <a:pt x="90" y="34"/>
                  </a:lnTo>
                  <a:lnTo>
                    <a:pt x="88" y="34"/>
                  </a:lnTo>
                  <a:lnTo>
                    <a:pt x="84" y="26"/>
                  </a:lnTo>
                  <a:lnTo>
                    <a:pt x="80" y="18"/>
                  </a:lnTo>
                  <a:lnTo>
                    <a:pt x="76" y="14"/>
                  </a:lnTo>
                  <a:lnTo>
                    <a:pt x="70" y="10"/>
                  </a:lnTo>
                  <a:lnTo>
                    <a:pt x="64" y="8"/>
                  </a:lnTo>
                  <a:lnTo>
                    <a:pt x="56" y="6"/>
                  </a:lnTo>
                  <a:lnTo>
                    <a:pt x="48" y="8"/>
                  </a:lnTo>
                  <a:lnTo>
                    <a:pt x="40" y="12"/>
                  </a:lnTo>
                  <a:lnTo>
                    <a:pt x="34" y="18"/>
                  </a:lnTo>
                  <a:lnTo>
                    <a:pt x="30" y="26"/>
                  </a:lnTo>
                  <a:lnTo>
                    <a:pt x="26" y="36"/>
                  </a:lnTo>
                  <a:lnTo>
                    <a:pt x="26" y="48"/>
                  </a:lnTo>
                  <a:lnTo>
                    <a:pt x="26" y="62"/>
                  </a:lnTo>
                  <a:lnTo>
                    <a:pt x="28" y="72"/>
                  </a:lnTo>
                  <a:lnTo>
                    <a:pt x="32" y="78"/>
                  </a:lnTo>
                  <a:lnTo>
                    <a:pt x="34" y="84"/>
                  </a:lnTo>
                  <a:lnTo>
                    <a:pt x="38" y="88"/>
                  </a:lnTo>
                  <a:lnTo>
                    <a:pt x="44" y="92"/>
                  </a:lnTo>
                  <a:lnTo>
                    <a:pt x="50" y="92"/>
                  </a:lnTo>
                  <a:lnTo>
                    <a:pt x="56" y="94"/>
                  </a:lnTo>
                  <a:lnTo>
                    <a:pt x="66" y="92"/>
                  </a:lnTo>
                  <a:lnTo>
                    <a:pt x="74" y="90"/>
                  </a:lnTo>
                  <a:lnTo>
                    <a:pt x="80" y="84"/>
                  </a:lnTo>
                  <a:lnTo>
                    <a:pt x="88" y="76"/>
                  </a:lnTo>
                  <a:lnTo>
                    <a:pt x="88" y="84"/>
                  </a:lnTo>
                  <a:lnTo>
                    <a:pt x="80" y="92"/>
                  </a:lnTo>
                  <a:lnTo>
                    <a:pt x="72" y="96"/>
                  </a:lnTo>
                  <a:lnTo>
                    <a:pt x="62" y="98"/>
                  </a:lnTo>
                  <a:lnTo>
                    <a:pt x="52" y="100"/>
                  </a:lnTo>
                  <a:lnTo>
                    <a:pt x="42" y="98"/>
                  </a:lnTo>
                  <a:lnTo>
                    <a:pt x="34" y="96"/>
                  </a:lnTo>
                  <a:lnTo>
                    <a:pt x="24" y="94"/>
                  </a:lnTo>
                  <a:lnTo>
                    <a:pt x="18" y="88"/>
                  </a:lnTo>
                  <a:lnTo>
                    <a:pt x="12" y="82"/>
                  </a:lnTo>
                  <a:lnTo>
                    <a:pt x="6" y="76"/>
                  </a:lnTo>
                  <a:lnTo>
                    <a:pt x="2" y="64"/>
                  </a:lnTo>
                  <a:lnTo>
                    <a:pt x="0" y="52"/>
                  </a:lnTo>
                  <a:lnTo>
                    <a:pt x="0" y="42"/>
                  </a:lnTo>
                  <a:lnTo>
                    <a:pt x="4" y="34"/>
                  </a:lnTo>
                  <a:lnTo>
                    <a:pt x="8" y="26"/>
                  </a:lnTo>
                  <a:lnTo>
                    <a:pt x="12" y="18"/>
                  </a:lnTo>
                  <a:lnTo>
                    <a:pt x="18" y="12"/>
                  </a:lnTo>
                  <a:lnTo>
                    <a:pt x="26" y="8"/>
                  </a:lnTo>
                  <a:lnTo>
                    <a:pt x="34" y="4"/>
                  </a:lnTo>
                  <a:lnTo>
                    <a:pt x="44" y="2"/>
                  </a:lnTo>
                  <a:lnTo>
                    <a:pt x="52" y="0"/>
                  </a:lnTo>
                  <a:lnTo>
                    <a:pt x="62" y="2"/>
                  </a:lnTo>
                  <a:lnTo>
                    <a:pt x="74" y="4"/>
                  </a:lnTo>
                  <a:lnTo>
                    <a:pt x="78" y="6"/>
                  </a:lnTo>
                  <a:lnTo>
                    <a:pt x="82" y="6"/>
                  </a:lnTo>
                  <a:lnTo>
                    <a:pt x="84" y="6"/>
                  </a:lnTo>
                  <a:lnTo>
                    <a:pt x="86" y="6"/>
                  </a:lnTo>
                  <a:lnTo>
                    <a:pt x="86" y="4"/>
                  </a:lnTo>
                  <a:lnTo>
                    <a:pt x="88" y="0"/>
                  </a:lnTo>
                  <a:lnTo>
                    <a:pt x="90" y="0"/>
                  </a:lnTo>
                  <a:close/>
                </a:path>
              </a:pathLst>
            </a:custGeom>
            <a:solidFill>
              <a:srgbClr val="1F1F1F"/>
            </a:solidFill>
            <a:ln w="0">
              <a:solidFill>
                <a:srgbClr val="1F1F1F"/>
              </a:solidFill>
              <a:prstDash val="solid"/>
              <a:round/>
              <a:headEnd/>
              <a:tailEnd/>
            </a:ln>
          </p:spPr>
          <p:txBody>
            <a:bodyPr/>
            <a:lstStyle/>
            <a:p>
              <a:endParaRPr lang="en-US"/>
            </a:p>
          </p:txBody>
        </p:sp>
        <p:sp>
          <p:nvSpPr>
            <p:cNvPr id="47170" name="Freeform 66"/>
            <p:cNvSpPr>
              <a:spLocks noEditPoints="1"/>
            </p:cNvSpPr>
            <p:nvPr/>
          </p:nvSpPr>
          <p:spPr bwMode="auto">
            <a:xfrm>
              <a:off x="4814" y="2162"/>
              <a:ext cx="94" cy="96"/>
            </a:xfrm>
            <a:custGeom>
              <a:avLst/>
              <a:gdLst>
                <a:gd name="T0" fmla="*/ 0 w 94"/>
                <a:gd name="T1" fmla="*/ 96 h 96"/>
                <a:gd name="T2" fmla="*/ 0 w 94"/>
                <a:gd name="T3" fmla="*/ 92 h 96"/>
                <a:gd name="T4" fmla="*/ 2 w 94"/>
                <a:gd name="T5" fmla="*/ 92 h 96"/>
                <a:gd name="T6" fmla="*/ 6 w 94"/>
                <a:gd name="T7" fmla="*/ 92 h 96"/>
                <a:gd name="T8" fmla="*/ 8 w 94"/>
                <a:gd name="T9" fmla="*/ 92 h 96"/>
                <a:gd name="T10" fmla="*/ 10 w 94"/>
                <a:gd name="T11" fmla="*/ 90 h 96"/>
                <a:gd name="T12" fmla="*/ 12 w 94"/>
                <a:gd name="T13" fmla="*/ 88 h 96"/>
                <a:gd name="T14" fmla="*/ 12 w 94"/>
                <a:gd name="T15" fmla="*/ 86 h 96"/>
                <a:gd name="T16" fmla="*/ 12 w 94"/>
                <a:gd name="T17" fmla="*/ 80 h 96"/>
                <a:gd name="T18" fmla="*/ 12 w 94"/>
                <a:gd name="T19" fmla="*/ 16 h 96"/>
                <a:gd name="T20" fmla="*/ 12 w 94"/>
                <a:gd name="T21" fmla="*/ 10 h 96"/>
                <a:gd name="T22" fmla="*/ 12 w 94"/>
                <a:gd name="T23" fmla="*/ 8 h 96"/>
                <a:gd name="T24" fmla="*/ 10 w 94"/>
                <a:gd name="T25" fmla="*/ 6 h 96"/>
                <a:gd name="T26" fmla="*/ 8 w 94"/>
                <a:gd name="T27" fmla="*/ 4 h 96"/>
                <a:gd name="T28" fmla="*/ 6 w 94"/>
                <a:gd name="T29" fmla="*/ 4 h 96"/>
                <a:gd name="T30" fmla="*/ 2 w 94"/>
                <a:gd name="T31" fmla="*/ 2 h 96"/>
                <a:gd name="T32" fmla="*/ 0 w 94"/>
                <a:gd name="T33" fmla="*/ 2 h 96"/>
                <a:gd name="T34" fmla="*/ 0 w 94"/>
                <a:gd name="T35" fmla="*/ 0 h 96"/>
                <a:gd name="T36" fmla="*/ 42 w 94"/>
                <a:gd name="T37" fmla="*/ 0 h 96"/>
                <a:gd name="T38" fmla="*/ 52 w 94"/>
                <a:gd name="T39" fmla="*/ 0 h 96"/>
                <a:gd name="T40" fmla="*/ 60 w 94"/>
                <a:gd name="T41" fmla="*/ 2 h 96"/>
                <a:gd name="T42" fmla="*/ 68 w 94"/>
                <a:gd name="T43" fmla="*/ 4 h 96"/>
                <a:gd name="T44" fmla="*/ 76 w 94"/>
                <a:gd name="T45" fmla="*/ 10 h 96"/>
                <a:gd name="T46" fmla="*/ 82 w 94"/>
                <a:gd name="T47" fmla="*/ 14 h 96"/>
                <a:gd name="T48" fmla="*/ 88 w 94"/>
                <a:gd name="T49" fmla="*/ 22 h 96"/>
                <a:gd name="T50" fmla="*/ 90 w 94"/>
                <a:gd name="T51" fmla="*/ 30 h 96"/>
                <a:gd name="T52" fmla="*/ 92 w 94"/>
                <a:gd name="T53" fmla="*/ 38 h 96"/>
                <a:gd name="T54" fmla="*/ 94 w 94"/>
                <a:gd name="T55" fmla="*/ 48 h 96"/>
                <a:gd name="T56" fmla="*/ 92 w 94"/>
                <a:gd name="T57" fmla="*/ 58 h 96"/>
                <a:gd name="T58" fmla="*/ 90 w 94"/>
                <a:gd name="T59" fmla="*/ 66 h 96"/>
                <a:gd name="T60" fmla="*/ 86 w 94"/>
                <a:gd name="T61" fmla="*/ 74 h 96"/>
                <a:gd name="T62" fmla="*/ 82 w 94"/>
                <a:gd name="T63" fmla="*/ 80 h 96"/>
                <a:gd name="T64" fmla="*/ 76 w 94"/>
                <a:gd name="T65" fmla="*/ 86 h 96"/>
                <a:gd name="T66" fmla="*/ 70 w 94"/>
                <a:gd name="T67" fmla="*/ 90 h 96"/>
                <a:gd name="T68" fmla="*/ 64 w 94"/>
                <a:gd name="T69" fmla="*/ 92 h 96"/>
                <a:gd name="T70" fmla="*/ 54 w 94"/>
                <a:gd name="T71" fmla="*/ 96 h 96"/>
                <a:gd name="T72" fmla="*/ 48 w 94"/>
                <a:gd name="T73" fmla="*/ 96 h 96"/>
                <a:gd name="T74" fmla="*/ 42 w 94"/>
                <a:gd name="T75" fmla="*/ 96 h 96"/>
                <a:gd name="T76" fmla="*/ 0 w 94"/>
                <a:gd name="T77" fmla="*/ 96 h 96"/>
                <a:gd name="T78" fmla="*/ 36 w 94"/>
                <a:gd name="T79" fmla="*/ 4 h 96"/>
                <a:gd name="T80" fmla="*/ 36 w 94"/>
                <a:gd name="T81" fmla="*/ 80 h 96"/>
                <a:gd name="T82" fmla="*/ 36 w 94"/>
                <a:gd name="T83" fmla="*/ 86 h 96"/>
                <a:gd name="T84" fmla="*/ 36 w 94"/>
                <a:gd name="T85" fmla="*/ 88 h 96"/>
                <a:gd name="T86" fmla="*/ 36 w 94"/>
                <a:gd name="T87" fmla="*/ 90 h 96"/>
                <a:gd name="T88" fmla="*/ 38 w 94"/>
                <a:gd name="T89" fmla="*/ 90 h 96"/>
                <a:gd name="T90" fmla="*/ 40 w 94"/>
                <a:gd name="T91" fmla="*/ 92 h 96"/>
                <a:gd name="T92" fmla="*/ 42 w 94"/>
                <a:gd name="T93" fmla="*/ 92 h 96"/>
                <a:gd name="T94" fmla="*/ 50 w 94"/>
                <a:gd name="T95" fmla="*/ 90 h 96"/>
                <a:gd name="T96" fmla="*/ 56 w 94"/>
                <a:gd name="T97" fmla="*/ 88 h 96"/>
                <a:gd name="T98" fmla="*/ 60 w 94"/>
                <a:gd name="T99" fmla="*/ 84 h 96"/>
                <a:gd name="T100" fmla="*/ 66 w 94"/>
                <a:gd name="T101" fmla="*/ 70 h 96"/>
                <a:gd name="T102" fmla="*/ 68 w 94"/>
                <a:gd name="T103" fmla="*/ 48 h 96"/>
                <a:gd name="T104" fmla="*/ 68 w 94"/>
                <a:gd name="T105" fmla="*/ 36 h 96"/>
                <a:gd name="T106" fmla="*/ 66 w 94"/>
                <a:gd name="T107" fmla="*/ 26 h 96"/>
                <a:gd name="T108" fmla="*/ 62 w 94"/>
                <a:gd name="T109" fmla="*/ 18 h 96"/>
                <a:gd name="T110" fmla="*/ 60 w 94"/>
                <a:gd name="T111" fmla="*/ 14 h 96"/>
                <a:gd name="T112" fmla="*/ 56 w 94"/>
                <a:gd name="T113" fmla="*/ 10 h 96"/>
                <a:gd name="T114" fmla="*/ 52 w 94"/>
                <a:gd name="T115" fmla="*/ 6 h 96"/>
                <a:gd name="T116" fmla="*/ 48 w 94"/>
                <a:gd name="T117" fmla="*/ 6 h 96"/>
                <a:gd name="T118" fmla="*/ 42 w 94"/>
                <a:gd name="T119" fmla="*/ 4 h 96"/>
                <a:gd name="T120" fmla="*/ 36 w 94"/>
                <a:gd name="T121" fmla="*/ 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4" h="96">
                  <a:moveTo>
                    <a:pt x="0" y="96"/>
                  </a:moveTo>
                  <a:lnTo>
                    <a:pt x="0" y="92"/>
                  </a:lnTo>
                  <a:lnTo>
                    <a:pt x="2" y="92"/>
                  </a:lnTo>
                  <a:lnTo>
                    <a:pt x="6" y="92"/>
                  </a:lnTo>
                  <a:lnTo>
                    <a:pt x="8" y="92"/>
                  </a:lnTo>
                  <a:lnTo>
                    <a:pt x="10" y="90"/>
                  </a:lnTo>
                  <a:lnTo>
                    <a:pt x="12" y="88"/>
                  </a:lnTo>
                  <a:lnTo>
                    <a:pt x="12" y="86"/>
                  </a:lnTo>
                  <a:lnTo>
                    <a:pt x="12" y="80"/>
                  </a:lnTo>
                  <a:lnTo>
                    <a:pt x="12" y="16"/>
                  </a:lnTo>
                  <a:lnTo>
                    <a:pt x="12" y="10"/>
                  </a:lnTo>
                  <a:lnTo>
                    <a:pt x="12" y="8"/>
                  </a:lnTo>
                  <a:lnTo>
                    <a:pt x="10" y="6"/>
                  </a:lnTo>
                  <a:lnTo>
                    <a:pt x="8" y="4"/>
                  </a:lnTo>
                  <a:lnTo>
                    <a:pt x="6" y="4"/>
                  </a:lnTo>
                  <a:lnTo>
                    <a:pt x="2" y="2"/>
                  </a:lnTo>
                  <a:lnTo>
                    <a:pt x="0" y="2"/>
                  </a:lnTo>
                  <a:lnTo>
                    <a:pt x="0" y="0"/>
                  </a:lnTo>
                  <a:lnTo>
                    <a:pt x="42" y="0"/>
                  </a:lnTo>
                  <a:lnTo>
                    <a:pt x="52" y="0"/>
                  </a:lnTo>
                  <a:lnTo>
                    <a:pt x="60" y="2"/>
                  </a:lnTo>
                  <a:lnTo>
                    <a:pt x="68" y="4"/>
                  </a:lnTo>
                  <a:lnTo>
                    <a:pt x="76" y="10"/>
                  </a:lnTo>
                  <a:lnTo>
                    <a:pt x="82" y="14"/>
                  </a:lnTo>
                  <a:lnTo>
                    <a:pt x="88" y="22"/>
                  </a:lnTo>
                  <a:lnTo>
                    <a:pt x="90" y="30"/>
                  </a:lnTo>
                  <a:lnTo>
                    <a:pt x="92" y="38"/>
                  </a:lnTo>
                  <a:lnTo>
                    <a:pt x="94" y="48"/>
                  </a:lnTo>
                  <a:lnTo>
                    <a:pt x="92" y="58"/>
                  </a:lnTo>
                  <a:lnTo>
                    <a:pt x="90" y="66"/>
                  </a:lnTo>
                  <a:lnTo>
                    <a:pt x="86" y="74"/>
                  </a:lnTo>
                  <a:lnTo>
                    <a:pt x="82" y="80"/>
                  </a:lnTo>
                  <a:lnTo>
                    <a:pt x="76" y="86"/>
                  </a:lnTo>
                  <a:lnTo>
                    <a:pt x="70" y="90"/>
                  </a:lnTo>
                  <a:lnTo>
                    <a:pt x="64" y="92"/>
                  </a:lnTo>
                  <a:lnTo>
                    <a:pt x="54" y="96"/>
                  </a:lnTo>
                  <a:lnTo>
                    <a:pt x="48" y="96"/>
                  </a:lnTo>
                  <a:lnTo>
                    <a:pt x="42" y="96"/>
                  </a:lnTo>
                  <a:lnTo>
                    <a:pt x="0" y="96"/>
                  </a:lnTo>
                  <a:close/>
                  <a:moveTo>
                    <a:pt x="36" y="4"/>
                  </a:moveTo>
                  <a:lnTo>
                    <a:pt x="36" y="80"/>
                  </a:lnTo>
                  <a:lnTo>
                    <a:pt x="36" y="86"/>
                  </a:lnTo>
                  <a:lnTo>
                    <a:pt x="36" y="88"/>
                  </a:lnTo>
                  <a:lnTo>
                    <a:pt x="36" y="90"/>
                  </a:lnTo>
                  <a:lnTo>
                    <a:pt x="38" y="90"/>
                  </a:lnTo>
                  <a:lnTo>
                    <a:pt x="40" y="92"/>
                  </a:lnTo>
                  <a:lnTo>
                    <a:pt x="42" y="92"/>
                  </a:lnTo>
                  <a:lnTo>
                    <a:pt x="50" y="90"/>
                  </a:lnTo>
                  <a:lnTo>
                    <a:pt x="56" y="88"/>
                  </a:lnTo>
                  <a:lnTo>
                    <a:pt x="60" y="84"/>
                  </a:lnTo>
                  <a:lnTo>
                    <a:pt x="66" y="70"/>
                  </a:lnTo>
                  <a:lnTo>
                    <a:pt x="68" y="48"/>
                  </a:lnTo>
                  <a:lnTo>
                    <a:pt x="68" y="36"/>
                  </a:lnTo>
                  <a:lnTo>
                    <a:pt x="66" y="26"/>
                  </a:lnTo>
                  <a:lnTo>
                    <a:pt x="62" y="18"/>
                  </a:lnTo>
                  <a:lnTo>
                    <a:pt x="60" y="14"/>
                  </a:lnTo>
                  <a:lnTo>
                    <a:pt x="56" y="10"/>
                  </a:lnTo>
                  <a:lnTo>
                    <a:pt x="52" y="6"/>
                  </a:lnTo>
                  <a:lnTo>
                    <a:pt x="48" y="6"/>
                  </a:lnTo>
                  <a:lnTo>
                    <a:pt x="42" y="4"/>
                  </a:lnTo>
                  <a:lnTo>
                    <a:pt x="36" y="4"/>
                  </a:lnTo>
                  <a:close/>
                </a:path>
              </a:pathLst>
            </a:custGeom>
            <a:solidFill>
              <a:srgbClr val="1F1F1F"/>
            </a:solidFill>
            <a:ln w="0">
              <a:solidFill>
                <a:srgbClr val="1F1F1F"/>
              </a:solidFill>
              <a:prstDash val="solid"/>
              <a:round/>
              <a:headEnd/>
              <a:tailEnd/>
            </a:ln>
          </p:spPr>
          <p:txBody>
            <a:bodyPr/>
            <a:lstStyle/>
            <a:p>
              <a:endParaRPr lang="en-US"/>
            </a:p>
          </p:txBody>
        </p:sp>
      </p:grpSp>
      <p:graphicFrame>
        <p:nvGraphicFramePr>
          <p:cNvPr id="47171" name="Object 67"/>
          <p:cNvGraphicFramePr>
            <a:graphicFrameLocks noChangeAspect="1"/>
          </p:cNvGraphicFramePr>
          <p:nvPr/>
        </p:nvGraphicFramePr>
        <p:xfrm>
          <a:off x="755650" y="2924175"/>
          <a:ext cx="7672388" cy="3671888"/>
        </p:xfrm>
        <a:graphic>
          <a:graphicData uri="http://schemas.openxmlformats.org/presentationml/2006/ole">
            <mc:AlternateContent xmlns:mc="http://schemas.openxmlformats.org/markup-compatibility/2006">
              <mc:Choice xmlns:v="urn:schemas-microsoft-com:vml" Requires="v">
                <p:oleObj spid="_x0000_s81964" name="Document" r:id="rId3" imgW="4643726" imgH="2235412" progId="Word.Document.8">
                  <p:embed/>
                </p:oleObj>
              </mc:Choice>
              <mc:Fallback>
                <p:oleObj name="Document" r:id="rId3" imgW="4643726" imgH="2235412"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924175"/>
                        <a:ext cx="7672388" cy="3671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5860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914400"/>
            <a:ext cx="7511523" cy="5870781"/>
          </a:xfrm>
          <a:prstGeom prst="rect">
            <a:avLst/>
          </a:prstGeom>
        </p:spPr>
      </p:pic>
      <p:graphicFrame>
        <p:nvGraphicFramePr>
          <p:cNvPr id="48130" name="Object 2"/>
          <p:cNvGraphicFramePr>
            <a:graphicFrameLocks noChangeAspect="1"/>
          </p:cNvGraphicFramePr>
          <p:nvPr>
            <p:extLst>
              <p:ext uri="{D42A27DB-BD31-4B8C-83A1-F6EECF244321}">
                <p14:modId xmlns:p14="http://schemas.microsoft.com/office/powerpoint/2010/main" val="2477799410"/>
              </p:ext>
            </p:extLst>
          </p:nvPr>
        </p:nvGraphicFramePr>
        <p:xfrm>
          <a:off x="521525" y="348775"/>
          <a:ext cx="7920037" cy="595313"/>
        </p:xfrm>
        <a:graphic>
          <a:graphicData uri="http://schemas.openxmlformats.org/presentationml/2006/ole">
            <mc:AlternateContent xmlns:mc="http://schemas.openxmlformats.org/markup-compatibility/2006">
              <mc:Choice xmlns:v="urn:schemas-microsoft-com:vml" Requires="v">
                <p:oleObj spid="_x0000_s82988" name="Document" r:id="rId4" imgW="4673201" imgH="350872" progId="Word.Document.8">
                  <p:embed/>
                </p:oleObj>
              </mc:Choice>
              <mc:Fallback>
                <p:oleObj name="Document" r:id="rId4" imgW="4673201" imgH="350872"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525" y="348775"/>
                        <a:ext cx="7920037" cy="59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712900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849" y="0"/>
            <a:ext cx="7596302" cy="6858000"/>
          </a:xfrm>
          <a:prstGeom prst="rect">
            <a:avLst/>
          </a:prstGeom>
        </p:spPr>
      </p:pic>
    </p:spTree>
    <p:extLst>
      <p:ext uri="{BB962C8B-B14F-4D97-AF65-F5344CB8AC3E}">
        <p14:creationId xmlns:p14="http://schemas.microsoft.com/office/powerpoint/2010/main" val="31559662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Object 2"/>
          <p:cNvGraphicFramePr>
            <a:graphicFrameLocks noChangeAspect="1"/>
          </p:cNvGraphicFramePr>
          <p:nvPr>
            <p:extLst>
              <p:ext uri="{D42A27DB-BD31-4B8C-83A1-F6EECF244321}">
                <p14:modId xmlns:p14="http://schemas.microsoft.com/office/powerpoint/2010/main" val="1555827933"/>
              </p:ext>
            </p:extLst>
          </p:nvPr>
        </p:nvGraphicFramePr>
        <p:xfrm>
          <a:off x="392113" y="617538"/>
          <a:ext cx="8181975" cy="2232025"/>
        </p:xfrm>
        <a:graphic>
          <a:graphicData uri="http://schemas.openxmlformats.org/presentationml/2006/ole">
            <mc:AlternateContent xmlns:mc="http://schemas.openxmlformats.org/markup-compatibility/2006">
              <mc:Choice xmlns:v="urn:schemas-microsoft-com:vml" Requires="v">
                <p:oleObj spid="_x0000_s70700" name="Document" r:id="rId3" imgW="4583398" imgH="1258062" progId="Word.Document.8">
                  <p:embed/>
                </p:oleObj>
              </mc:Choice>
              <mc:Fallback>
                <p:oleObj name="Document" r:id="rId3" imgW="4583398" imgH="1258062" progId="Word.Document.8">
                  <p:embed/>
                  <p:pic>
                    <p:nvPicPr>
                      <p:cNvPr id="0" name=""/>
                      <p:cNvPicPr>
                        <a:picLocks noChangeAspect="1" noChangeArrowheads="1"/>
                      </p:cNvPicPr>
                      <p:nvPr/>
                    </p:nvPicPr>
                    <p:blipFill>
                      <a:blip r:embed="rId4"/>
                      <a:srcRect/>
                      <a:stretch>
                        <a:fillRect/>
                      </a:stretch>
                    </p:blipFill>
                    <p:spPr bwMode="auto">
                      <a:xfrm>
                        <a:off x="392113" y="617538"/>
                        <a:ext cx="8181975"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0" y="2626801"/>
            <a:ext cx="5562600" cy="3904027"/>
          </a:xfrm>
          <a:prstGeom prst="rect">
            <a:avLst/>
          </a:prstGeom>
        </p:spPr>
      </p:pic>
      <p:sp>
        <p:nvSpPr>
          <p:cNvPr id="3" name="TextBox 2"/>
          <p:cNvSpPr txBox="1"/>
          <p:nvPr/>
        </p:nvSpPr>
        <p:spPr>
          <a:xfrm>
            <a:off x="271153" y="2673727"/>
            <a:ext cx="3124200" cy="4031873"/>
          </a:xfrm>
          <a:prstGeom prst="rect">
            <a:avLst/>
          </a:prstGeom>
          <a:noFill/>
        </p:spPr>
        <p:txBody>
          <a:bodyPr wrap="square" rtlCol="0">
            <a:spAutoFit/>
          </a:bodyPr>
          <a:lstStyle/>
          <a:p>
            <a:r>
              <a:rPr lang="en-US" sz="1600" dirty="0" smtClean="0"/>
              <a:t>Six tuning positions of the HMI instrument on Solar Dynamics Observatory (SDO) are </a:t>
            </a:r>
            <a:r>
              <a:rPr lang="en-US" sz="1600" dirty="0"/>
              <a:t>shown here </a:t>
            </a:r>
            <a:r>
              <a:rPr lang="en-US" sz="1600" dirty="0" smtClean="0"/>
              <a:t>with respect </a:t>
            </a:r>
            <a:r>
              <a:rPr lang="en-US" sz="1600" dirty="0"/>
              <a:t>to the Fe I </a:t>
            </a:r>
            <a:r>
              <a:rPr lang="en-US" sz="1600" dirty="0" smtClean="0"/>
              <a:t>6173A solar </a:t>
            </a:r>
            <a:r>
              <a:rPr lang="en-US" sz="1600" dirty="0"/>
              <a:t>line </a:t>
            </a:r>
            <a:r>
              <a:rPr lang="en-US" sz="1600" dirty="0" smtClean="0"/>
              <a:t>at disk </a:t>
            </a:r>
            <a:r>
              <a:rPr lang="en-US" sz="1600" dirty="0"/>
              <a:t>center and at rest</a:t>
            </a:r>
            <a:r>
              <a:rPr lang="en-US" sz="1600" dirty="0" smtClean="0"/>
              <a:t>.</a:t>
            </a:r>
          </a:p>
          <a:p>
            <a:endParaRPr lang="en-US" sz="1600" dirty="0" smtClean="0"/>
          </a:p>
          <a:p>
            <a:r>
              <a:rPr lang="en-US" sz="1600" dirty="0" smtClean="0"/>
              <a:t>During observations the line profile is shifted due to the surface motions and spacecraft orbital velocity (Doppler effect), and also the line split in magnetic field (Zeeman effect). These line changes are used to measure the Doppler velocity and magnetic field strength. </a:t>
            </a:r>
            <a:endParaRPr lang="en-US" sz="1600" dirty="0"/>
          </a:p>
        </p:txBody>
      </p:sp>
    </p:spTree>
    <p:extLst>
      <p:ext uri="{BB962C8B-B14F-4D97-AF65-F5344CB8AC3E}">
        <p14:creationId xmlns:p14="http://schemas.microsoft.com/office/powerpoint/2010/main" val="1574707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67"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956165"/>
            <a:ext cx="4724400" cy="3073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7650" name="Object 2"/>
          <p:cNvGraphicFramePr>
            <a:graphicFrameLocks noChangeAspect="1"/>
          </p:cNvGraphicFramePr>
          <p:nvPr>
            <p:extLst>
              <p:ext uri="{D42A27DB-BD31-4B8C-83A1-F6EECF244321}">
                <p14:modId xmlns:p14="http://schemas.microsoft.com/office/powerpoint/2010/main" val="355327655"/>
              </p:ext>
            </p:extLst>
          </p:nvPr>
        </p:nvGraphicFramePr>
        <p:xfrm>
          <a:off x="307975" y="227013"/>
          <a:ext cx="8504238" cy="6554787"/>
        </p:xfrm>
        <a:graphic>
          <a:graphicData uri="http://schemas.openxmlformats.org/presentationml/2006/ole">
            <mc:AlternateContent xmlns:mc="http://schemas.openxmlformats.org/markup-compatibility/2006">
              <mc:Choice xmlns:v="urn:schemas-microsoft-com:vml" Requires="v">
                <p:oleObj spid="_x0000_s27703" name="Document" r:id="rId4" imgW="5361711" imgH="4146629" progId="Word.Document.8">
                  <p:embed/>
                </p:oleObj>
              </mc:Choice>
              <mc:Fallback>
                <p:oleObj name="Document" r:id="rId4" imgW="5361711" imgH="4146629" progId="Word.Document.8">
                  <p:embed/>
                  <p:pic>
                    <p:nvPicPr>
                      <p:cNvPr id="0" name="Object 2"/>
                      <p:cNvPicPr>
                        <a:picLocks noChangeAspect="1" noChangeArrowheads="1"/>
                      </p:cNvPicPr>
                      <p:nvPr/>
                    </p:nvPicPr>
                    <p:blipFill>
                      <a:blip r:embed="rId5"/>
                      <a:srcRect/>
                      <a:stretch>
                        <a:fillRect/>
                      </a:stretch>
                    </p:blipFill>
                    <p:spPr bwMode="auto">
                      <a:xfrm>
                        <a:off x="307975" y="227013"/>
                        <a:ext cx="8504238" cy="6554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8" name="Straight Connector 7"/>
          <p:cNvCxnSpPr/>
          <p:nvPr/>
        </p:nvCxnSpPr>
        <p:spPr>
          <a:xfrm flipV="1">
            <a:off x="7315200" y="3581400"/>
            <a:ext cx="304800" cy="304800"/>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8001000" y="3657600"/>
            <a:ext cx="9144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H="1" flipV="1">
            <a:off x="7543800" y="3581400"/>
            <a:ext cx="304800" cy="304800"/>
          </a:xfrm>
          <a:prstGeom prst="line">
            <a:avLst/>
          </a:prstGeom>
          <a:ln w="25400">
            <a:solidFill>
              <a:srgbClr val="FF000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normAutofit fontScale="90000"/>
          </a:bodyPr>
          <a:lstStyle/>
          <a:p>
            <a:r>
              <a:rPr lang="en-US" dirty="0" smtClean="0"/>
              <a:t>Helioseismic and Magnetic Imager</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99" y="990600"/>
            <a:ext cx="8328197" cy="5791200"/>
          </a:xfrm>
          <a:prstGeom prst="rect">
            <a:avLst/>
          </a:prstGeom>
        </p:spPr>
      </p:pic>
    </p:spTree>
    <p:extLst>
      <p:ext uri="{BB962C8B-B14F-4D97-AF65-F5344CB8AC3E}">
        <p14:creationId xmlns:p14="http://schemas.microsoft.com/office/powerpoint/2010/main" val="28681286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normAutofit fontScale="90000"/>
          </a:bodyPr>
          <a:lstStyle/>
          <a:p>
            <a:r>
              <a:rPr lang="en-US" dirty="0" smtClean="0"/>
              <a:t>Helioseismic and Magnetic Imager</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056" y="1371600"/>
            <a:ext cx="7485888" cy="4852416"/>
          </a:xfrm>
          <a:prstGeom prst="rect">
            <a:avLst/>
          </a:prstGeom>
        </p:spPr>
      </p:pic>
    </p:spTree>
    <p:extLst>
      <p:ext uri="{BB962C8B-B14F-4D97-AF65-F5344CB8AC3E}">
        <p14:creationId xmlns:p14="http://schemas.microsoft.com/office/powerpoint/2010/main" val="35208731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Solar Dynamics Observatory</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17319"/>
            <a:ext cx="3962800" cy="3899898"/>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2433" r="34824"/>
          <a:stretch/>
        </p:blipFill>
        <p:spPr>
          <a:xfrm>
            <a:off x="5471160" y="2142530"/>
            <a:ext cx="3749040" cy="4023360"/>
          </a:xfrm>
          <a:prstGeom prst="rect">
            <a:avLst/>
          </a:prstGeom>
        </p:spPr>
      </p:pic>
      <p:sp>
        <p:nvSpPr>
          <p:cNvPr id="5" name="TextBox 4"/>
          <p:cNvSpPr txBox="1"/>
          <p:nvPr/>
        </p:nvSpPr>
        <p:spPr>
          <a:xfrm>
            <a:off x="5410200" y="1219200"/>
            <a:ext cx="3401568" cy="923330"/>
          </a:xfrm>
          <a:prstGeom prst="rect">
            <a:avLst/>
          </a:prstGeom>
          <a:noFill/>
        </p:spPr>
        <p:txBody>
          <a:bodyPr wrap="square" rtlCol="0">
            <a:spAutoFit/>
          </a:bodyPr>
          <a:lstStyle/>
          <a:p>
            <a:r>
              <a:rPr lang="en-US" dirty="0" smtClean="0"/>
              <a:t>Geostationary orbit for uninterrupted observations of the Sun.</a:t>
            </a:r>
            <a:endParaRPr lang="en-US" dirty="0"/>
          </a:p>
        </p:txBody>
      </p:sp>
      <p:sp>
        <p:nvSpPr>
          <p:cNvPr id="6" name="TextBox 5"/>
          <p:cNvSpPr txBox="1"/>
          <p:nvPr/>
        </p:nvSpPr>
        <p:spPr>
          <a:xfrm>
            <a:off x="0" y="4921175"/>
            <a:ext cx="5444836" cy="1754326"/>
          </a:xfrm>
          <a:prstGeom prst="rect">
            <a:avLst/>
          </a:prstGeom>
          <a:noFill/>
        </p:spPr>
        <p:txBody>
          <a:bodyPr wrap="square" rtlCol="0">
            <a:spAutoFit/>
          </a:bodyPr>
          <a:lstStyle/>
          <a:p>
            <a:r>
              <a:rPr lang="en-US" dirty="0"/>
              <a:t>Helioseismic and Magnetic Imager (</a:t>
            </a:r>
            <a:r>
              <a:rPr lang="en-US" dirty="0" smtClean="0"/>
              <a:t>HMI) </a:t>
            </a:r>
          </a:p>
          <a:p>
            <a:r>
              <a:rPr lang="en-US" dirty="0" smtClean="0"/>
              <a:t>- Full-disk Dopplergrams and magnetograms</a:t>
            </a:r>
          </a:p>
          <a:p>
            <a:r>
              <a:rPr lang="en-US" dirty="0"/>
              <a:t>Atmospheric Imaging Assembly (AIA</a:t>
            </a:r>
            <a:r>
              <a:rPr lang="en-US" dirty="0" smtClean="0"/>
              <a:t>) </a:t>
            </a:r>
          </a:p>
          <a:p>
            <a:r>
              <a:rPr lang="en-US" dirty="0" smtClean="0"/>
              <a:t>– Full-disk images of the chromosphere and corona</a:t>
            </a:r>
          </a:p>
          <a:p>
            <a:r>
              <a:rPr lang="en-US" dirty="0"/>
              <a:t>Extreme Ultraviolet Variability Experiment (EVE</a:t>
            </a:r>
            <a:r>
              <a:rPr lang="en-US" dirty="0" smtClean="0"/>
              <a:t>) </a:t>
            </a:r>
          </a:p>
          <a:p>
            <a:r>
              <a:rPr lang="en-US" dirty="0" smtClean="0"/>
              <a:t>– EUV solar irradiance</a:t>
            </a:r>
            <a:endParaRPr lang="en-US" dirty="0"/>
          </a:p>
        </p:txBody>
      </p:sp>
    </p:spTree>
    <p:extLst>
      <p:ext uri="{BB962C8B-B14F-4D97-AF65-F5344CB8AC3E}">
        <p14:creationId xmlns:p14="http://schemas.microsoft.com/office/powerpoint/2010/main" val="19421204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1905000" y="457200"/>
            <a:ext cx="6172200" cy="707886"/>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LASCO C1 coronagraph on SOHO used </a:t>
            </a:r>
            <a:r>
              <a:rPr lang="en-US" sz="2000" dirty="0" err="1" smtClean="0">
                <a:latin typeface="Times New Roman" panose="02020603050405020304" pitchFamily="18" charset="0"/>
                <a:cs typeface="Times New Roman" panose="02020603050405020304" pitchFamily="18" charset="0"/>
              </a:rPr>
              <a:t>Fabry</a:t>
            </a:r>
            <a:r>
              <a:rPr lang="en-US" sz="2000" dirty="0" smtClean="0">
                <a:latin typeface="Times New Roman" panose="02020603050405020304" pitchFamily="18" charset="0"/>
                <a:cs typeface="Times New Roman" panose="02020603050405020304" pitchFamily="18" charset="0"/>
              </a:rPr>
              <a:t>-Perot etalon to image the Doppler shift of coronal Fe XVI line</a:t>
            </a:r>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1401288"/>
            <a:ext cx="5772150" cy="5220780"/>
          </a:xfrm>
          <a:prstGeom prst="rect">
            <a:avLst/>
          </a:prstGeom>
        </p:spPr>
      </p:pic>
    </p:spTree>
    <p:extLst>
      <p:ext uri="{BB962C8B-B14F-4D97-AF65-F5344CB8AC3E}">
        <p14:creationId xmlns:p14="http://schemas.microsoft.com/office/powerpoint/2010/main" val="525181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76200" y="228600"/>
            <a:ext cx="868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spcBef>
                <a:spcPct val="20000"/>
              </a:spcBef>
              <a:buChar char="•"/>
              <a:defRPr sz="2200">
                <a:solidFill>
                  <a:schemeClr val="tx1"/>
                </a:solidFill>
                <a:latin typeface="Times New Roman" pitchFamily="18" charset="0"/>
                <a:ea typeface="MS PGothic" pitchFamily="34" charset="-128"/>
              </a:defRPr>
            </a:lvl1pPr>
            <a:lvl2pPr marL="742950" indent="-285750" algn="l" eaLnBrk="0" hangingPunct="0">
              <a:spcBef>
                <a:spcPct val="20000"/>
              </a:spcBef>
              <a:buChar char="–"/>
              <a:defRPr sz="2000">
                <a:solidFill>
                  <a:schemeClr val="tx1"/>
                </a:solidFill>
                <a:latin typeface="Times New Roman" pitchFamily="18" charset="0"/>
                <a:ea typeface="MS PGothic" pitchFamily="34" charset="-128"/>
              </a:defRPr>
            </a:lvl2pPr>
            <a:lvl3pPr marL="1143000" indent="-228600" algn="l" eaLnBrk="0" hangingPunct="0">
              <a:spcBef>
                <a:spcPct val="20000"/>
              </a:spcBef>
              <a:buChar char="•"/>
              <a:defRPr>
                <a:solidFill>
                  <a:schemeClr val="tx1"/>
                </a:solidFill>
                <a:latin typeface="Times New Roman" pitchFamily="18" charset="0"/>
                <a:ea typeface="MS PGothic" pitchFamily="34" charset="-128"/>
              </a:defRPr>
            </a:lvl3pPr>
            <a:lvl4pPr marL="1600200" indent="-228600" algn="l" eaLnBrk="0" hangingPunct="0">
              <a:spcBef>
                <a:spcPct val="20000"/>
              </a:spcBef>
              <a:buChar char="–"/>
              <a:defRPr sz="1600">
                <a:solidFill>
                  <a:schemeClr val="tx1"/>
                </a:solidFill>
                <a:latin typeface="Times New Roman" pitchFamily="18" charset="0"/>
                <a:ea typeface="MS PGothic" pitchFamily="34" charset="-128"/>
              </a:defRPr>
            </a:lvl4pPr>
            <a:lvl5pPr marL="2057400" indent="-228600" algn="l" eaLnBrk="0" hangingPunct="0">
              <a:spcBef>
                <a:spcPct val="20000"/>
              </a:spcBef>
              <a:buChar char="»"/>
              <a:defRPr sz="14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9pPr>
          </a:lstStyle>
          <a:p>
            <a:pPr algn="ctr" eaLnBrk="1" hangingPunct="1">
              <a:lnSpc>
                <a:spcPct val="125000"/>
              </a:lnSpc>
              <a:spcBef>
                <a:spcPct val="0"/>
              </a:spcBef>
              <a:buFontTx/>
              <a:buNone/>
            </a:pPr>
            <a:r>
              <a:rPr lang="en-US" altLang="zh-CN" sz="3600" b="1" smtClean="0">
                <a:solidFill>
                  <a:srgbClr val="FF0000"/>
                </a:solidFill>
                <a:latin typeface="Tahoma" pitchFamily="34" charset="0"/>
                <a:ea typeface="SimSun" pitchFamily="2" charset="-122"/>
              </a:rPr>
              <a:t>Visible Imaging Spectrometer</a:t>
            </a:r>
          </a:p>
        </p:txBody>
      </p:sp>
      <p:sp>
        <p:nvSpPr>
          <p:cNvPr id="72707" name="Rectangle 3"/>
          <p:cNvSpPr>
            <a:spLocks noChangeArrowheads="1"/>
          </p:cNvSpPr>
          <p:nvPr/>
        </p:nvSpPr>
        <p:spPr bwMode="auto">
          <a:xfrm>
            <a:off x="304800" y="1117600"/>
            <a:ext cx="4724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81000" indent="-381000" algn="l" eaLnBrk="0" hangingPunct="0">
              <a:spcBef>
                <a:spcPct val="20000"/>
              </a:spcBef>
              <a:buChar char="•"/>
              <a:defRPr sz="2200">
                <a:solidFill>
                  <a:schemeClr val="tx1"/>
                </a:solidFill>
                <a:latin typeface="Times New Roman" pitchFamily="18" charset="0"/>
                <a:ea typeface="MS PGothic" pitchFamily="34" charset="-128"/>
              </a:defRPr>
            </a:lvl1pPr>
            <a:lvl2pPr marL="800100" indent="-342900" algn="l" eaLnBrk="0" hangingPunct="0">
              <a:spcBef>
                <a:spcPct val="20000"/>
              </a:spcBef>
              <a:buChar char="–"/>
              <a:defRPr sz="2000">
                <a:solidFill>
                  <a:schemeClr val="tx1"/>
                </a:solidFill>
                <a:latin typeface="Times New Roman" pitchFamily="18" charset="0"/>
                <a:ea typeface="MS PGothic" pitchFamily="34" charset="-128"/>
              </a:defRPr>
            </a:lvl2pPr>
            <a:lvl3pPr marL="1143000" indent="-228600" algn="l" eaLnBrk="0" hangingPunct="0">
              <a:spcBef>
                <a:spcPct val="20000"/>
              </a:spcBef>
              <a:buChar char="•"/>
              <a:defRPr>
                <a:solidFill>
                  <a:schemeClr val="tx1"/>
                </a:solidFill>
                <a:latin typeface="Times New Roman" pitchFamily="18" charset="0"/>
                <a:ea typeface="MS PGothic" pitchFamily="34" charset="-128"/>
              </a:defRPr>
            </a:lvl3pPr>
            <a:lvl4pPr marL="1600200" indent="-228600" algn="l" eaLnBrk="0" hangingPunct="0">
              <a:spcBef>
                <a:spcPct val="20000"/>
              </a:spcBef>
              <a:buChar char="–"/>
              <a:defRPr sz="1600">
                <a:solidFill>
                  <a:schemeClr val="tx1"/>
                </a:solidFill>
                <a:latin typeface="Times New Roman" pitchFamily="18" charset="0"/>
                <a:ea typeface="MS PGothic" pitchFamily="34" charset="-128"/>
              </a:defRPr>
            </a:lvl4pPr>
            <a:lvl5pPr marL="2057400" indent="-228600" algn="l" eaLnBrk="0" hangingPunct="0">
              <a:spcBef>
                <a:spcPct val="20000"/>
              </a:spcBef>
              <a:buChar char="»"/>
              <a:defRPr sz="14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9pPr>
          </a:lstStyle>
          <a:p>
            <a:pPr algn="r" eaLnBrk="1" hangingPunct="1">
              <a:lnSpc>
                <a:spcPct val="110000"/>
              </a:lnSpc>
              <a:buFont typeface="Wingdings" pitchFamily="2" charset="2"/>
              <a:buChar char="v"/>
            </a:pPr>
            <a:r>
              <a:rPr lang="en-US" altLang="zh-CN" sz="1800" smtClean="0">
                <a:solidFill>
                  <a:srgbClr val="000066"/>
                </a:solidFill>
                <a:latin typeface="Tahoma" pitchFamily="34" charset="0"/>
                <a:cs typeface="Tahoma" pitchFamily="34" charset="0"/>
              </a:rPr>
              <a:t>Single Fabry-Pérot etalon (D = 70 mm) plus narrow band interference filter</a:t>
            </a:r>
            <a:r>
              <a:rPr lang="en-US" altLang="zh-CN" sz="1800" smtClean="0">
                <a:solidFill>
                  <a:srgbClr val="FFFFFF"/>
                </a:solidFill>
                <a:latin typeface="Tahoma" pitchFamily="34" charset="0"/>
                <a:cs typeface="Tahoma" pitchFamily="34" charset="0"/>
              </a:rPr>
              <a:t>jjjjjj</a:t>
            </a:r>
            <a:endParaRPr lang="en-US" altLang="zh-CN" sz="1800" smtClean="0">
              <a:solidFill>
                <a:srgbClr val="000066"/>
              </a:solidFill>
              <a:latin typeface="Tahoma" pitchFamily="34" charset="0"/>
              <a:cs typeface="Tahoma" pitchFamily="34" charset="0"/>
            </a:endParaRPr>
          </a:p>
          <a:p>
            <a:pPr algn="r" eaLnBrk="1" hangingPunct="1">
              <a:lnSpc>
                <a:spcPct val="110000"/>
              </a:lnSpc>
              <a:buFont typeface="Wingdings" pitchFamily="2" charset="2"/>
              <a:buChar char="v"/>
            </a:pPr>
            <a:r>
              <a:rPr lang="en-US" altLang="zh-CN" sz="1800" smtClean="0">
                <a:solidFill>
                  <a:srgbClr val="000066"/>
                </a:solidFill>
                <a:latin typeface="Tahoma" pitchFamily="34" charset="0"/>
                <a:cs typeface="Tahoma" pitchFamily="34" charset="0"/>
              </a:rPr>
              <a:t>Wavelength coverage: 550 – 700 nm</a:t>
            </a:r>
            <a:r>
              <a:rPr lang="en-US" altLang="zh-CN" sz="1800" smtClean="0">
                <a:solidFill>
                  <a:srgbClr val="FFFFFF"/>
                </a:solidFill>
                <a:latin typeface="Tahoma" pitchFamily="34" charset="0"/>
                <a:cs typeface="Tahoma" pitchFamily="34" charset="0"/>
              </a:rPr>
              <a:t>jjjj</a:t>
            </a:r>
            <a:endParaRPr lang="en-US" altLang="zh-CN" sz="1800" smtClean="0">
              <a:solidFill>
                <a:srgbClr val="000066"/>
              </a:solidFill>
              <a:latin typeface="Tahoma" pitchFamily="34" charset="0"/>
              <a:cs typeface="Tahoma" pitchFamily="34" charset="0"/>
            </a:endParaRPr>
          </a:p>
          <a:p>
            <a:pPr algn="r" eaLnBrk="1" hangingPunct="1">
              <a:lnSpc>
                <a:spcPct val="110000"/>
              </a:lnSpc>
              <a:buFont typeface="Wingdings" pitchFamily="2" charset="2"/>
              <a:buChar char="v"/>
            </a:pPr>
            <a:r>
              <a:rPr lang="en-US" altLang="zh-CN" sz="1800" smtClean="0">
                <a:solidFill>
                  <a:srgbClr val="000066"/>
                </a:solidFill>
                <a:latin typeface="Tahoma" pitchFamily="34" charset="0"/>
                <a:cs typeface="Tahoma" pitchFamily="34" charset="0"/>
              </a:rPr>
              <a:t>Band pass: 5.8 pm</a:t>
            </a:r>
            <a:r>
              <a:rPr lang="en-US" altLang="zh-CN" sz="1800" smtClean="0">
                <a:solidFill>
                  <a:srgbClr val="FFFFFF"/>
                </a:solidFill>
                <a:latin typeface="Tahoma" pitchFamily="34" charset="0"/>
                <a:cs typeface="Tahoma" pitchFamily="34" charset="0"/>
              </a:rPr>
              <a:t>jjjjjjjjjjjjjjjjjjjjjjjjjjjjjjjj </a:t>
            </a:r>
            <a:endParaRPr lang="en-US" altLang="zh-CN" sz="1800" smtClean="0">
              <a:solidFill>
                <a:srgbClr val="000066"/>
              </a:solidFill>
              <a:latin typeface="Tahoma" pitchFamily="34" charset="0"/>
              <a:cs typeface="Tahoma" pitchFamily="34" charset="0"/>
            </a:endParaRPr>
          </a:p>
          <a:p>
            <a:pPr algn="r" eaLnBrk="1" hangingPunct="1">
              <a:lnSpc>
                <a:spcPct val="110000"/>
              </a:lnSpc>
              <a:buFont typeface="Wingdings" pitchFamily="2" charset="2"/>
              <a:buChar char="v"/>
            </a:pPr>
            <a:r>
              <a:rPr lang="en-US" altLang="zh-CN" sz="1800" smtClean="0">
                <a:solidFill>
                  <a:srgbClr val="000066"/>
                </a:solidFill>
                <a:latin typeface="Tahoma" pitchFamily="34" charset="0"/>
                <a:cs typeface="Tahoma" pitchFamily="34" charset="0"/>
              </a:rPr>
              <a:t>Telecentric optical configuration</a:t>
            </a:r>
            <a:r>
              <a:rPr lang="en-US" altLang="zh-CN" sz="1800" smtClean="0">
                <a:solidFill>
                  <a:srgbClr val="FFFFFF"/>
                </a:solidFill>
                <a:latin typeface="Tahoma" pitchFamily="34" charset="0"/>
                <a:cs typeface="Tahoma" pitchFamily="34" charset="0"/>
              </a:rPr>
              <a:t>jjjjjjjjjjjj</a:t>
            </a:r>
            <a:r>
              <a:rPr lang="en-US" altLang="zh-CN" sz="1800" smtClean="0">
                <a:solidFill>
                  <a:srgbClr val="000066"/>
                </a:solidFill>
                <a:latin typeface="Tahoma" pitchFamily="34" charset="0"/>
                <a:cs typeface="Tahoma" pitchFamily="34" charset="0"/>
              </a:rPr>
              <a:t> </a:t>
            </a:r>
          </a:p>
          <a:p>
            <a:pPr algn="r" eaLnBrk="1" hangingPunct="1">
              <a:lnSpc>
                <a:spcPct val="110000"/>
              </a:lnSpc>
              <a:buFont typeface="Wingdings" pitchFamily="2" charset="2"/>
              <a:buChar char="v"/>
            </a:pPr>
            <a:r>
              <a:rPr lang="en-US" altLang="zh-CN" sz="1800" smtClean="0">
                <a:solidFill>
                  <a:srgbClr val="000066"/>
                </a:solidFill>
                <a:latin typeface="Tahoma" pitchFamily="34" charset="0"/>
                <a:cs typeface="Tahoma" pitchFamily="34" charset="0"/>
              </a:rPr>
              <a:t>Field of view: 70” by 64”</a:t>
            </a:r>
            <a:r>
              <a:rPr lang="en-US" altLang="zh-CN" sz="1800" smtClean="0">
                <a:solidFill>
                  <a:srgbClr val="FFFFFF"/>
                </a:solidFill>
                <a:latin typeface="Tahoma" pitchFamily="34" charset="0"/>
                <a:cs typeface="Tahoma" pitchFamily="34" charset="0"/>
              </a:rPr>
              <a:t>jjjjjjjjjjjjjjjjjjjjjjj</a:t>
            </a:r>
            <a:endParaRPr lang="en-US" altLang="zh-CN" sz="1800" smtClean="0">
              <a:solidFill>
                <a:srgbClr val="000066"/>
              </a:solidFill>
              <a:latin typeface="Tahoma" pitchFamily="34" charset="0"/>
              <a:cs typeface="Tahoma" pitchFamily="34" charset="0"/>
            </a:endParaRPr>
          </a:p>
          <a:p>
            <a:pPr algn="r" eaLnBrk="1" hangingPunct="1">
              <a:lnSpc>
                <a:spcPct val="110000"/>
              </a:lnSpc>
              <a:buFont typeface="Wingdings" pitchFamily="2" charset="2"/>
              <a:buChar char="v"/>
            </a:pPr>
            <a:r>
              <a:rPr lang="en-US" altLang="zh-CN" sz="1800" smtClean="0">
                <a:solidFill>
                  <a:srgbClr val="000066"/>
                </a:solidFill>
                <a:latin typeface="Tahoma" pitchFamily="34" charset="0"/>
                <a:cs typeface="Tahoma" pitchFamily="34" charset="0"/>
              </a:rPr>
              <a:t>Available spectral lines:</a:t>
            </a:r>
            <a:r>
              <a:rPr lang="en-US" altLang="zh-CN" sz="1800" smtClean="0">
                <a:solidFill>
                  <a:srgbClr val="FFFFFF"/>
                </a:solidFill>
                <a:latin typeface="Tahoma" pitchFamily="34" charset="0"/>
                <a:cs typeface="Tahoma" pitchFamily="34" charset="0"/>
              </a:rPr>
              <a:t>jjjjjjjjjjjjjjjjjjjjjjjjj</a:t>
            </a:r>
            <a:endParaRPr lang="en-US" altLang="zh-CN" sz="1800" smtClean="0">
              <a:solidFill>
                <a:srgbClr val="000066"/>
              </a:solidFill>
              <a:latin typeface="Tahoma" pitchFamily="34" charset="0"/>
              <a:cs typeface="Tahoma" pitchFamily="34" charset="0"/>
            </a:endParaRPr>
          </a:p>
          <a:p>
            <a:pPr lvl="1" algn="r" eaLnBrk="1" hangingPunct="1">
              <a:lnSpc>
                <a:spcPct val="110000"/>
              </a:lnSpc>
              <a:buFont typeface="Wingdings" pitchFamily="2" charset="2"/>
              <a:buChar char="v"/>
            </a:pPr>
            <a:r>
              <a:rPr lang="en-US" altLang="zh-CN" sz="1600" smtClean="0">
                <a:solidFill>
                  <a:srgbClr val="000066"/>
                </a:solidFill>
                <a:latin typeface="Tahoma" pitchFamily="34" charset="0"/>
                <a:cs typeface="Tahoma" pitchFamily="34" charset="0"/>
              </a:rPr>
              <a:t>H</a:t>
            </a:r>
            <a:r>
              <a:rPr lang="en-US" altLang="zh-CN" sz="1600" smtClean="0">
                <a:solidFill>
                  <a:srgbClr val="000066"/>
                </a:solidFill>
                <a:latin typeface="Tahoma" pitchFamily="34" charset="0"/>
                <a:cs typeface="Tahoma" pitchFamily="34" charset="0"/>
                <a:sym typeface="Symbol" pitchFamily="18" charset="2"/>
              </a:rPr>
              <a:t>   </a:t>
            </a:r>
            <a:r>
              <a:rPr lang="en-US" altLang="zh-CN" sz="1600" smtClean="0">
                <a:solidFill>
                  <a:srgbClr val="000066"/>
                </a:solidFill>
                <a:latin typeface="Tahoma" pitchFamily="34" charset="0"/>
                <a:cs typeface="Tahoma" pitchFamily="34" charset="0"/>
              </a:rPr>
              <a:t>(656.3 ± 0.15 nm)</a:t>
            </a:r>
            <a:r>
              <a:rPr lang="en-US" altLang="zh-CN" sz="1600" smtClean="0">
                <a:solidFill>
                  <a:srgbClr val="FFFFFF"/>
                </a:solidFill>
                <a:latin typeface="Tahoma" pitchFamily="34" charset="0"/>
                <a:cs typeface="Tahoma" pitchFamily="34" charset="0"/>
              </a:rPr>
              <a:t>jjjjjjjjjjjjj</a:t>
            </a:r>
            <a:endParaRPr lang="en-US" altLang="zh-CN" sz="1600" smtClean="0">
              <a:solidFill>
                <a:srgbClr val="000066"/>
              </a:solidFill>
              <a:latin typeface="Tahoma" pitchFamily="34" charset="0"/>
              <a:cs typeface="Tahoma" pitchFamily="34" charset="0"/>
              <a:sym typeface="Symbol" pitchFamily="18" charset="2"/>
            </a:endParaRPr>
          </a:p>
          <a:p>
            <a:pPr lvl="1" algn="r" eaLnBrk="1" hangingPunct="1">
              <a:lnSpc>
                <a:spcPct val="110000"/>
              </a:lnSpc>
              <a:buFont typeface="Wingdings" pitchFamily="2" charset="2"/>
              <a:buChar char="v"/>
            </a:pPr>
            <a:r>
              <a:rPr lang="en-US" altLang="zh-CN" sz="1600" smtClean="0">
                <a:solidFill>
                  <a:srgbClr val="000066"/>
                </a:solidFill>
                <a:latin typeface="Tahoma" pitchFamily="34" charset="0"/>
                <a:cs typeface="Tahoma" pitchFamily="34" charset="0"/>
              </a:rPr>
              <a:t>Fe I (630.2 ± 0.15 nm)</a:t>
            </a:r>
            <a:r>
              <a:rPr lang="en-US" altLang="zh-CN" sz="1600" smtClean="0">
                <a:solidFill>
                  <a:srgbClr val="FFFFFF"/>
                </a:solidFill>
                <a:latin typeface="Tahoma" pitchFamily="34" charset="0"/>
                <a:cs typeface="Tahoma" pitchFamily="34" charset="0"/>
              </a:rPr>
              <a:t>jjjjjjjjjjjjjj</a:t>
            </a:r>
            <a:endParaRPr lang="en-US" altLang="zh-CN" sz="1600" smtClean="0">
              <a:solidFill>
                <a:srgbClr val="000066"/>
              </a:solidFill>
              <a:latin typeface="Tahoma" pitchFamily="34" charset="0"/>
              <a:cs typeface="Tahoma" pitchFamily="34" charset="0"/>
            </a:endParaRPr>
          </a:p>
          <a:p>
            <a:pPr lvl="1" algn="r" eaLnBrk="1" hangingPunct="1">
              <a:lnSpc>
                <a:spcPct val="110000"/>
              </a:lnSpc>
              <a:buFont typeface="Wingdings" pitchFamily="2" charset="2"/>
              <a:buChar char="v"/>
            </a:pPr>
            <a:r>
              <a:rPr lang="en-US" altLang="zh-CN" sz="1600" smtClean="0">
                <a:solidFill>
                  <a:srgbClr val="000066"/>
                </a:solidFill>
                <a:latin typeface="Tahoma" pitchFamily="34" charset="0"/>
                <a:cs typeface="Tahoma" pitchFamily="34" charset="0"/>
              </a:rPr>
              <a:t>NaD</a:t>
            </a:r>
            <a:r>
              <a:rPr lang="en-US" altLang="zh-CN" sz="1600" baseline="-25000" smtClean="0">
                <a:solidFill>
                  <a:srgbClr val="000066"/>
                </a:solidFill>
                <a:latin typeface="Tahoma" pitchFamily="34" charset="0"/>
                <a:cs typeface="Tahoma" pitchFamily="34" charset="0"/>
              </a:rPr>
              <a:t>2</a:t>
            </a:r>
            <a:r>
              <a:rPr lang="en-US" altLang="zh-CN" sz="1600" smtClean="0">
                <a:solidFill>
                  <a:srgbClr val="000066"/>
                </a:solidFill>
                <a:latin typeface="Tahoma" pitchFamily="34" charset="0"/>
                <a:cs typeface="Tahoma" pitchFamily="34" charset="0"/>
              </a:rPr>
              <a:t> (588.9 ± 0.15 nm)</a:t>
            </a:r>
            <a:r>
              <a:rPr lang="en-US" altLang="zh-CN" sz="1600" smtClean="0">
                <a:solidFill>
                  <a:srgbClr val="FFFFFF"/>
                </a:solidFill>
                <a:latin typeface="Tahoma" pitchFamily="34" charset="0"/>
                <a:cs typeface="Tahoma" pitchFamily="34" charset="0"/>
              </a:rPr>
              <a:t>jjjjjjjjjjjj</a:t>
            </a:r>
            <a:endParaRPr lang="en-US" altLang="zh-CN" sz="1600" smtClean="0">
              <a:solidFill>
                <a:srgbClr val="000066"/>
              </a:solidFill>
              <a:latin typeface="Tahoma" pitchFamily="34" charset="0"/>
              <a:cs typeface="Tahoma" pitchFamily="34" charset="0"/>
            </a:endParaRPr>
          </a:p>
          <a:p>
            <a:pPr lvl="1" algn="r" eaLnBrk="1" hangingPunct="1">
              <a:lnSpc>
                <a:spcPct val="110000"/>
              </a:lnSpc>
              <a:buFont typeface="Wingdings" pitchFamily="2" charset="2"/>
              <a:buChar char="v"/>
            </a:pPr>
            <a:r>
              <a:rPr lang="en-US" altLang="zh-CN" sz="1600" smtClean="0">
                <a:solidFill>
                  <a:srgbClr val="000066"/>
                </a:solidFill>
                <a:latin typeface="Tahoma" pitchFamily="34" charset="0"/>
                <a:cs typeface="Tahoma" pitchFamily="34" charset="0"/>
              </a:rPr>
              <a:t>more lines coming as needed …</a:t>
            </a:r>
          </a:p>
          <a:p>
            <a:pPr algn="r" eaLnBrk="1" hangingPunct="1">
              <a:lnSpc>
                <a:spcPct val="110000"/>
              </a:lnSpc>
              <a:buFont typeface="Wingdings" pitchFamily="2" charset="2"/>
              <a:buChar char="v"/>
            </a:pPr>
            <a:r>
              <a:rPr lang="en-US" altLang="zh-CN" sz="1800" smtClean="0">
                <a:solidFill>
                  <a:srgbClr val="000066"/>
                </a:solidFill>
                <a:latin typeface="Tahoma" pitchFamily="34" charset="0"/>
                <a:cs typeface="Tahoma" pitchFamily="34" charset="0"/>
              </a:rPr>
              <a:t>High speed computer with SSD HDs</a:t>
            </a:r>
            <a:r>
              <a:rPr lang="en-US" altLang="zh-CN" sz="1800" smtClean="0">
                <a:solidFill>
                  <a:srgbClr val="FFFFFF"/>
                </a:solidFill>
                <a:latin typeface="Tahoma" pitchFamily="34" charset="0"/>
                <a:cs typeface="Tahoma" pitchFamily="34" charset="0"/>
              </a:rPr>
              <a:t>jjjjjjj</a:t>
            </a:r>
            <a:r>
              <a:rPr lang="en-US" altLang="zh-CN" sz="1800" smtClean="0">
                <a:solidFill>
                  <a:srgbClr val="000066"/>
                </a:solidFill>
                <a:latin typeface="Tahoma" pitchFamily="34" charset="0"/>
                <a:cs typeface="Tahoma" pitchFamily="34" charset="0"/>
              </a:rPr>
              <a:t> </a:t>
            </a:r>
          </a:p>
          <a:p>
            <a:pPr algn="r" eaLnBrk="1" hangingPunct="1">
              <a:lnSpc>
                <a:spcPct val="110000"/>
              </a:lnSpc>
              <a:buFont typeface="Wingdings" pitchFamily="2" charset="2"/>
              <a:buChar char="v"/>
            </a:pPr>
            <a:r>
              <a:rPr lang="en-US" altLang="zh-CN" sz="1800" smtClean="0">
                <a:solidFill>
                  <a:srgbClr val="000066"/>
                </a:solidFill>
                <a:latin typeface="Tahoma" pitchFamily="34" charset="0"/>
                <a:cs typeface="Tahoma" pitchFamily="34" charset="0"/>
              </a:rPr>
              <a:t>Spectroscopy cadence: a 11 points scan with multi-frames selection: &lt; 15 s</a:t>
            </a:r>
            <a:r>
              <a:rPr lang="en-US" altLang="zh-CN" sz="1800" smtClean="0">
                <a:solidFill>
                  <a:srgbClr val="FFFFFF"/>
                </a:solidFill>
                <a:latin typeface="Tahoma" pitchFamily="34" charset="0"/>
                <a:cs typeface="Tahoma" pitchFamily="34" charset="0"/>
              </a:rPr>
              <a:t>jjjjjjjj</a:t>
            </a:r>
            <a:endParaRPr lang="zh-CN" altLang="en-US" sz="1600" smtClean="0">
              <a:solidFill>
                <a:srgbClr val="000066"/>
              </a:solidFill>
              <a:latin typeface="Tahoma" pitchFamily="34" charset="0"/>
              <a:ea typeface="SimSun" pitchFamily="2" charset="-122"/>
              <a:sym typeface="Symbol" pitchFamily="18" charset="2"/>
            </a:endParaRPr>
          </a:p>
        </p:txBody>
      </p:sp>
      <p:pic>
        <p:nvPicPr>
          <p:cNvPr id="7270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143000"/>
            <a:ext cx="3733800"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7" descr="VIS_1st light_R_Ca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0" y="3136900"/>
            <a:ext cx="3657600" cy="291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999068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228600" y="228600"/>
            <a:ext cx="868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spcBef>
                <a:spcPct val="20000"/>
              </a:spcBef>
              <a:buChar char="•"/>
              <a:defRPr sz="2200">
                <a:solidFill>
                  <a:schemeClr val="tx1"/>
                </a:solidFill>
                <a:latin typeface="Times New Roman" pitchFamily="18" charset="0"/>
                <a:ea typeface="MS PGothic" pitchFamily="34" charset="-128"/>
              </a:defRPr>
            </a:lvl1pPr>
            <a:lvl2pPr marL="742950" indent="-285750" algn="l" eaLnBrk="0" hangingPunct="0">
              <a:spcBef>
                <a:spcPct val="20000"/>
              </a:spcBef>
              <a:buChar char="–"/>
              <a:defRPr sz="2000">
                <a:solidFill>
                  <a:schemeClr val="tx1"/>
                </a:solidFill>
                <a:latin typeface="Times New Roman" pitchFamily="18" charset="0"/>
                <a:ea typeface="MS PGothic" pitchFamily="34" charset="-128"/>
              </a:defRPr>
            </a:lvl2pPr>
            <a:lvl3pPr marL="1143000" indent="-228600" algn="l" eaLnBrk="0" hangingPunct="0">
              <a:spcBef>
                <a:spcPct val="20000"/>
              </a:spcBef>
              <a:buChar char="•"/>
              <a:defRPr>
                <a:solidFill>
                  <a:schemeClr val="tx1"/>
                </a:solidFill>
                <a:latin typeface="Times New Roman" pitchFamily="18" charset="0"/>
                <a:ea typeface="MS PGothic" pitchFamily="34" charset="-128"/>
              </a:defRPr>
            </a:lvl3pPr>
            <a:lvl4pPr marL="1600200" indent="-228600" algn="l" eaLnBrk="0" hangingPunct="0">
              <a:spcBef>
                <a:spcPct val="20000"/>
              </a:spcBef>
              <a:buChar char="–"/>
              <a:defRPr sz="1600">
                <a:solidFill>
                  <a:schemeClr val="tx1"/>
                </a:solidFill>
                <a:latin typeface="Times New Roman" pitchFamily="18" charset="0"/>
                <a:ea typeface="MS PGothic" pitchFamily="34" charset="-128"/>
              </a:defRPr>
            </a:lvl4pPr>
            <a:lvl5pPr marL="2057400" indent="-228600" algn="l" eaLnBrk="0" hangingPunct="0">
              <a:spcBef>
                <a:spcPct val="20000"/>
              </a:spcBef>
              <a:buChar char="»"/>
              <a:defRPr sz="14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9pPr>
          </a:lstStyle>
          <a:p>
            <a:pPr algn="ctr" eaLnBrk="1" hangingPunct="1">
              <a:lnSpc>
                <a:spcPct val="125000"/>
              </a:lnSpc>
              <a:spcBef>
                <a:spcPct val="0"/>
              </a:spcBef>
              <a:buFontTx/>
              <a:buNone/>
            </a:pPr>
            <a:r>
              <a:rPr lang="en-US" altLang="zh-CN" sz="3600">
                <a:solidFill>
                  <a:srgbClr val="FF0000"/>
                </a:solidFill>
                <a:latin typeface="Tahoma" pitchFamily="34" charset="0"/>
                <a:ea typeface="SimSun" pitchFamily="2" charset="-122"/>
              </a:rPr>
              <a:t>VIS: H-alpha Observations</a:t>
            </a:r>
          </a:p>
        </p:txBody>
      </p:sp>
      <p:pic>
        <p:nvPicPr>
          <p:cNvPr id="2" name="vis_1st_scan2_fast.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981075"/>
            <a:ext cx="9144000" cy="4894263"/>
          </a:xfrm>
          <a:prstGeom prst="rect">
            <a:avLst/>
          </a:prstGeom>
        </p:spPr>
      </p:pic>
    </p:spTree>
    <p:extLst>
      <p:ext uri="{BB962C8B-B14F-4D97-AF65-F5344CB8AC3E}">
        <p14:creationId xmlns:p14="http://schemas.microsoft.com/office/powerpoint/2010/main" val="1353505479"/>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Object 2"/>
          <p:cNvGraphicFramePr>
            <a:graphicFrameLocks noChangeAspect="1"/>
          </p:cNvGraphicFramePr>
          <p:nvPr/>
        </p:nvGraphicFramePr>
        <p:xfrm>
          <a:off x="-828675" y="549275"/>
          <a:ext cx="11844338" cy="906463"/>
        </p:xfrm>
        <a:graphic>
          <a:graphicData uri="http://schemas.openxmlformats.org/presentationml/2006/ole">
            <mc:AlternateContent xmlns:mc="http://schemas.openxmlformats.org/markup-compatibility/2006">
              <mc:Choice xmlns:v="urn:schemas-microsoft-com:vml" Requires="v">
                <p:oleObj spid="_x0000_s71766" name="Document" r:id="rId3" imgW="4583698" imgH="350872" progId="Word.Document.8">
                  <p:embed/>
                </p:oleObj>
              </mc:Choice>
              <mc:Fallback>
                <p:oleObj name="Document" r:id="rId3" imgW="4583698" imgH="350872"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 y="549275"/>
                        <a:ext cx="11844338" cy="90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5843" name="Picture 3" descr="fig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1916113"/>
            <a:ext cx="3314700" cy="388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5844" name="Object 4"/>
          <p:cNvGraphicFramePr>
            <a:graphicFrameLocks noChangeAspect="1"/>
          </p:cNvGraphicFramePr>
          <p:nvPr/>
        </p:nvGraphicFramePr>
        <p:xfrm>
          <a:off x="4600575" y="2157413"/>
          <a:ext cx="4129088" cy="3929062"/>
        </p:xfrm>
        <a:graphic>
          <a:graphicData uri="http://schemas.openxmlformats.org/presentationml/2006/ole">
            <mc:AlternateContent xmlns:mc="http://schemas.openxmlformats.org/markup-compatibility/2006">
              <mc:Choice xmlns:v="urn:schemas-microsoft-com:vml" Requires="v">
                <p:oleObj spid="_x0000_s71767" name="Document" r:id="rId6" imgW="2133691" imgH="2037077" progId="Word.Document.8">
                  <p:embed/>
                </p:oleObj>
              </mc:Choice>
              <mc:Fallback>
                <p:oleObj name="Document" r:id="rId6" imgW="2133691" imgH="2037077"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0575" y="2157413"/>
                        <a:ext cx="4129088" cy="392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57025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6" name="Object 2"/>
          <p:cNvGraphicFramePr>
            <a:graphicFrameLocks noChangeAspect="1"/>
          </p:cNvGraphicFramePr>
          <p:nvPr/>
        </p:nvGraphicFramePr>
        <p:xfrm>
          <a:off x="0" y="476250"/>
          <a:ext cx="8823325" cy="555625"/>
        </p:xfrm>
        <a:graphic>
          <a:graphicData uri="http://schemas.openxmlformats.org/presentationml/2006/ole">
            <mc:AlternateContent xmlns:mc="http://schemas.openxmlformats.org/markup-compatibility/2006">
              <mc:Choice xmlns:v="urn:schemas-microsoft-com:vml" Requires="v">
                <p:oleObj spid="_x0000_s72790" name="Document" r:id="rId3" imgW="4539845" imgH="292093" progId="Word.Document.8">
                  <p:embed/>
                </p:oleObj>
              </mc:Choice>
              <mc:Fallback>
                <p:oleObj name="Document" r:id="rId3" imgW="4539845" imgH="292093"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6250"/>
                        <a:ext cx="8823325"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6867" name="Picture 3" descr="fig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1076325"/>
            <a:ext cx="6329362" cy="41052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6868" name="Object 4"/>
          <p:cNvGraphicFramePr>
            <a:graphicFrameLocks noChangeAspect="1"/>
          </p:cNvGraphicFramePr>
          <p:nvPr/>
        </p:nvGraphicFramePr>
        <p:xfrm>
          <a:off x="684213" y="4994275"/>
          <a:ext cx="8064500" cy="1544638"/>
        </p:xfrm>
        <a:graphic>
          <a:graphicData uri="http://schemas.openxmlformats.org/presentationml/2006/ole">
            <mc:AlternateContent xmlns:mc="http://schemas.openxmlformats.org/markup-compatibility/2006">
              <mc:Choice xmlns:v="urn:schemas-microsoft-com:vml" Requires="v">
                <p:oleObj spid="_x0000_s72791" name="Document" r:id="rId6" imgW="4583698" imgH="877360" progId="Word.Document.8">
                  <p:embed/>
                </p:oleObj>
              </mc:Choice>
              <mc:Fallback>
                <p:oleObj name="Document" r:id="rId6" imgW="4583698" imgH="877360"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4213" y="4994275"/>
                        <a:ext cx="8064500" cy="154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804352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4029" y="457199"/>
            <a:ext cx="8044189" cy="830997"/>
          </a:xfrm>
          <a:prstGeom prst="rect">
            <a:avLst/>
          </a:prstGeom>
          <a:noFill/>
        </p:spPr>
        <p:txBody>
          <a:bodyPr wrap="none" rtlCol="0">
            <a:spAutoFit/>
          </a:bodyPr>
          <a:lstStyle/>
          <a:p>
            <a:pPr algn="ctr"/>
            <a:r>
              <a:rPr lang="en-US" sz="2400" dirty="0" smtClean="0">
                <a:latin typeface="+mn-lt"/>
              </a:rPr>
              <a:t>Resonance-scattering spectrometer-  GOLF </a:t>
            </a:r>
          </a:p>
          <a:p>
            <a:pPr algn="ctr"/>
            <a:r>
              <a:rPr lang="en-US" sz="2400" dirty="0" smtClean="0">
                <a:latin typeface="+mn-lt"/>
              </a:rPr>
              <a:t>instrument on SOHO </a:t>
            </a:r>
            <a:r>
              <a:rPr lang="en-US" sz="2400" dirty="0">
                <a:latin typeface="+mn-lt"/>
              </a:rPr>
              <a:t>(Global Oscillations at Low Frequencies)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83193"/>
            <a:ext cx="9144000" cy="3291613"/>
          </a:xfrm>
          <a:prstGeom prst="rect">
            <a:avLst/>
          </a:prstGeom>
        </p:spPr>
      </p:pic>
      <p:sp>
        <p:nvSpPr>
          <p:cNvPr id="5" name="TextBox 4"/>
          <p:cNvSpPr txBox="1"/>
          <p:nvPr/>
        </p:nvSpPr>
        <p:spPr>
          <a:xfrm>
            <a:off x="5638800" y="5181600"/>
            <a:ext cx="2428870" cy="369332"/>
          </a:xfrm>
          <a:prstGeom prst="rect">
            <a:avLst/>
          </a:prstGeom>
          <a:noFill/>
        </p:spPr>
        <p:txBody>
          <a:bodyPr wrap="none" rtlCol="0">
            <a:spAutoFit/>
          </a:bodyPr>
          <a:lstStyle/>
          <a:p>
            <a:r>
              <a:rPr lang="en-US" dirty="0" smtClean="0"/>
              <a:t>5000 G magnetic field</a:t>
            </a:r>
            <a:endParaRPr lang="en-US" dirty="0"/>
          </a:p>
        </p:txBody>
      </p:sp>
    </p:spTree>
    <p:extLst>
      <p:ext uri="{BB962C8B-B14F-4D97-AF65-F5344CB8AC3E}">
        <p14:creationId xmlns:p14="http://schemas.microsoft.com/office/powerpoint/2010/main" val="2475386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i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358" y="1371600"/>
            <a:ext cx="3993678" cy="2286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8675" name="Object 3"/>
          <p:cNvGraphicFramePr>
            <a:graphicFrameLocks noChangeAspect="1"/>
          </p:cNvGraphicFramePr>
          <p:nvPr>
            <p:extLst>
              <p:ext uri="{D42A27DB-BD31-4B8C-83A1-F6EECF244321}">
                <p14:modId xmlns:p14="http://schemas.microsoft.com/office/powerpoint/2010/main" val="221314555"/>
              </p:ext>
            </p:extLst>
          </p:nvPr>
        </p:nvGraphicFramePr>
        <p:xfrm>
          <a:off x="152400" y="3810000"/>
          <a:ext cx="3859213" cy="2957513"/>
        </p:xfrm>
        <a:graphic>
          <a:graphicData uri="http://schemas.openxmlformats.org/presentationml/2006/ole">
            <mc:AlternateContent xmlns:mc="http://schemas.openxmlformats.org/markup-compatibility/2006">
              <mc:Choice xmlns:v="urn:schemas-microsoft-com:vml" Requires="v">
                <p:oleObj spid="_x0000_s28727" name="Document" r:id="rId4" imgW="2184908" imgH="1660638" progId="Word.Document.8">
                  <p:embed/>
                </p:oleObj>
              </mc:Choice>
              <mc:Fallback>
                <p:oleObj name="Document" r:id="rId4" imgW="2184908" imgH="1660638" progId="Word.Document.8">
                  <p:embed/>
                  <p:pic>
                    <p:nvPicPr>
                      <p:cNvPr id="0" name="Object 3"/>
                      <p:cNvPicPr>
                        <a:picLocks noChangeAspect="1" noChangeArrowheads="1"/>
                      </p:cNvPicPr>
                      <p:nvPr/>
                    </p:nvPicPr>
                    <p:blipFill>
                      <a:blip r:embed="rId5"/>
                      <a:srcRect/>
                      <a:stretch>
                        <a:fillRect/>
                      </a:stretch>
                    </p:blipFill>
                    <p:spPr bwMode="auto">
                      <a:xfrm>
                        <a:off x="152400" y="3810000"/>
                        <a:ext cx="3859213" cy="295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2400" y="803916"/>
            <a:ext cx="4503202" cy="3955794"/>
          </a:xfrm>
          <a:prstGeom prst="rect">
            <a:avLst/>
          </a:prstGeom>
        </p:spPr>
      </p:pic>
      <p:sp>
        <p:nvSpPr>
          <p:cNvPr id="3" name="TextBox 2"/>
          <p:cNvSpPr txBox="1"/>
          <p:nvPr/>
        </p:nvSpPr>
        <p:spPr>
          <a:xfrm>
            <a:off x="4800600" y="271790"/>
            <a:ext cx="3393814" cy="523220"/>
          </a:xfrm>
          <a:prstGeom prst="rect">
            <a:avLst/>
          </a:prstGeom>
          <a:noFill/>
        </p:spPr>
        <p:txBody>
          <a:bodyPr wrap="none" rtlCol="0">
            <a:spAutoFit/>
          </a:bodyPr>
          <a:lstStyle/>
          <a:p>
            <a:r>
              <a:rPr lang="en-US" sz="2800" b="1" dirty="0" err="1" smtClean="0">
                <a:latin typeface="Times New Roman" panose="02020603050405020304" pitchFamily="18" charset="0"/>
                <a:cs typeface="Times New Roman" panose="02020603050405020304" pitchFamily="18" charset="0"/>
              </a:rPr>
              <a:t>Echelle</a:t>
            </a:r>
            <a:r>
              <a:rPr lang="en-US" sz="2800" b="1" dirty="0" smtClean="0">
                <a:latin typeface="Times New Roman" panose="02020603050405020304" pitchFamily="18" charset="0"/>
                <a:cs typeface="Times New Roman" panose="02020603050405020304" pitchFamily="18" charset="0"/>
              </a:rPr>
              <a:t> spectrometer</a:t>
            </a:r>
            <a:endParaRPr lang="en-US" sz="28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572000" y="4572000"/>
            <a:ext cx="4343400" cy="2246769"/>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The first </a:t>
            </a:r>
            <a:r>
              <a:rPr lang="en-US" sz="2000" dirty="0" smtClean="0">
                <a:latin typeface="Times New Roman" panose="02020603050405020304" pitchFamily="18" charset="0"/>
                <a:cs typeface="Times New Roman" panose="02020603050405020304" pitchFamily="18" charset="0"/>
              </a:rPr>
              <a:t>standard grating </a:t>
            </a:r>
            <a:r>
              <a:rPr lang="en-US" sz="2000" dirty="0">
                <a:latin typeface="Times New Roman" panose="02020603050405020304" pitchFamily="18" charset="0"/>
                <a:cs typeface="Times New Roman" panose="02020603050405020304" pitchFamily="18" charset="0"/>
              </a:rPr>
              <a:t>is optimized for a single lower </a:t>
            </a:r>
            <a:r>
              <a:rPr lang="en-US" sz="2000" dirty="0" smtClean="0">
                <a:latin typeface="Times New Roman" panose="02020603050405020304" pitchFamily="18" charset="0"/>
                <a:cs typeface="Times New Roman" panose="02020603050405020304" pitchFamily="18" charset="0"/>
              </a:rPr>
              <a:t>order. The </a:t>
            </a:r>
            <a:r>
              <a:rPr lang="en-US" sz="2000" dirty="0" err="1" smtClean="0">
                <a:latin typeface="Times New Roman" panose="02020603050405020304" pitchFamily="18" charset="0"/>
                <a:cs typeface="Times New Roman" panose="02020603050405020304" pitchFamily="18" charset="0"/>
              </a:rPr>
              <a:t>echelle</a:t>
            </a:r>
            <a:r>
              <a:rPr lang="en-US" sz="2000" dirty="0" smtClean="0">
                <a:latin typeface="Times New Roman" panose="02020603050405020304" pitchFamily="18" charset="0"/>
                <a:cs typeface="Times New Roman" panose="02020603050405020304" pitchFamily="18" charset="0"/>
              </a:rPr>
              <a:t> is  </a:t>
            </a:r>
            <a:r>
              <a:rPr lang="en-US" sz="2000" dirty="0">
                <a:latin typeface="Times New Roman" panose="02020603050405020304" pitchFamily="18" charset="0"/>
                <a:cs typeface="Times New Roman" panose="02020603050405020304" pitchFamily="18" charset="0"/>
              </a:rPr>
              <a:t>mounted orthogonally in such a way that the highly illuminated orders of the </a:t>
            </a:r>
            <a:r>
              <a:rPr lang="en-US" sz="2000" dirty="0" err="1">
                <a:latin typeface="Times New Roman" panose="02020603050405020304" pitchFamily="18" charset="0"/>
                <a:cs typeface="Times New Roman" panose="02020603050405020304" pitchFamily="18" charset="0"/>
              </a:rPr>
              <a:t>echelle</a:t>
            </a:r>
            <a:r>
              <a:rPr lang="en-US" sz="2000" dirty="0">
                <a:latin typeface="Times New Roman" panose="02020603050405020304" pitchFamily="18" charset="0"/>
                <a:cs typeface="Times New Roman" panose="02020603050405020304" pitchFamily="18" charset="0"/>
              </a:rPr>
              <a:t> are transversally separated. </a:t>
            </a:r>
            <a:r>
              <a:rPr lang="en-US" sz="2000" dirty="0" smtClean="0">
                <a:latin typeface="Times New Roman" panose="02020603050405020304" pitchFamily="18" charset="0"/>
                <a:cs typeface="Times New Roman" panose="02020603050405020304" pitchFamily="18" charset="0"/>
              </a:rPr>
              <a:t>Different parts of the spectrum are recorded simultaneously.</a:t>
            </a:r>
            <a:endParaRPr lang="en-US" sz="2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43506" y="313706"/>
            <a:ext cx="2505814" cy="523220"/>
          </a:xfrm>
          <a:prstGeom prst="rect">
            <a:avLst/>
          </a:prstGeom>
          <a:noFill/>
        </p:spPr>
        <p:txBody>
          <a:bodyPr wrap="none" rtlCol="0">
            <a:spAutoFit/>
          </a:bodyPr>
          <a:lstStyle/>
          <a:p>
            <a:r>
              <a:rPr lang="en-US" sz="2800" b="1" dirty="0" err="1" smtClean="0">
                <a:latin typeface="Times New Roman" panose="02020603050405020304" pitchFamily="18" charset="0"/>
                <a:cs typeface="Times New Roman" panose="02020603050405020304" pitchFamily="18" charset="0"/>
              </a:rPr>
              <a:t>Echelle</a:t>
            </a:r>
            <a:r>
              <a:rPr lang="en-US" sz="2800" b="1" dirty="0" smtClean="0">
                <a:latin typeface="Times New Roman" panose="02020603050405020304" pitchFamily="18" charset="0"/>
                <a:cs typeface="Times New Roman" panose="02020603050405020304" pitchFamily="18" charset="0"/>
              </a:rPr>
              <a:t> grating</a:t>
            </a:r>
            <a:endParaRPr lang="en-US" sz="28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mn-lt"/>
              </a:rPr>
              <a:t>Littrow</a:t>
            </a:r>
            <a:r>
              <a:rPr lang="en-US" dirty="0" smtClean="0">
                <a:latin typeface="+mn-lt"/>
              </a:rPr>
              <a:t> spectrograph</a:t>
            </a:r>
            <a:endParaRPr lang="en-US"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0571"/>
            <a:ext cx="9144000" cy="4425029"/>
          </a:xfrm>
          <a:prstGeom prst="rect">
            <a:avLst/>
          </a:prstGeom>
        </p:spPr>
      </p:pic>
      <p:sp>
        <p:nvSpPr>
          <p:cNvPr id="4" name="TextBox 3"/>
          <p:cNvSpPr txBox="1"/>
          <p:nvPr/>
        </p:nvSpPr>
        <p:spPr>
          <a:xfrm>
            <a:off x="533400" y="1447800"/>
            <a:ext cx="7772400" cy="646331"/>
          </a:xfrm>
          <a:prstGeom prst="rect">
            <a:avLst/>
          </a:prstGeom>
          <a:noFill/>
        </p:spPr>
        <p:txBody>
          <a:bodyPr wrap="square" rtlCol="0">
            <a:spAutoFit/>
          </a:bodyPr>
          <a:lstStyle/>
          <a:p>
            <a:r>
              <a:rPr lang="en-US" dirty="0" smtClean="0"/>
              <a:t>In the </a:t>
            </a:r>
            <a:r>
              <a:rPr lang="en-US" dirty="0" err="1" smtClean="0"/>
              <a:t>Littrow</a:t>
            </a:r>
            <a:r>
              <a:rPr lang="en-US" dirty="0" smtClean="0"/>
              <a:t> system, a single lens perform functions of both collimator and camera</a:t>
            </a:r>
            <a:endParaRPr lang="en-US" dirty="0"/>
          </a:p>
        </p:txBody>
      </p:sp>
    </p:spTree>
    <p:extLst>
      <p:ext uri="{BB962C8B-B14F-4D97-AF65-F5344CB8AC3E}">
        <p14:creationId xmlns:p14="http://schemas.microsoft.com/office/powerpoint/2010/main" val="1588804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938"/>
            <a:ext cx="8229600" cy="1143000"/>
          </a:xfrm>
        </p:spPr>
        <p:txBody>
          <a:bodyPr/>
          <a:lstStyle/>
          <a:p>
            <a:r>
              <a:rPr lang="en-US" dirty="0" err="1" smtClean="0">
                <a:latin typeface="+mn-lt"/>
              </a:rPr>
              <a:t>Spectroheliograph</a:t>
            </a:r>
            <a:endParaRPr lang="en-US"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886287"/>
            <a:ext cx="6263609" cy="5971713"/>
          </a:xfrm>
          <a:prstGeom prst="rect">
            <a:avLst/>
          </a:prstGeom>
        </p:spPr>
      </p:pic>
    </p:spTree>
    <p:extLst>
      <p:ext uri="{BB962C8B-B14F-4D97-AF65-F5344CB8AC3E}">
        <p14:creationId xmlns:p14="http://schemas.microsoft.com/office/powerpoint/2010/main" val="2104376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nvGraphicFramePr>
        <p:xfrm>
          <a:off x="250825" y="333375"/>
          <a:ext cx="8604250" cy="1317625"/>
        </p:xfrm>
        <a:graphic>
          <a:graphicData uri="http://schemas.openxmlformats.org/presentationml/2006/ole">
            <mc:AlternateContent xmlns:mc="http://schemas.openxmlformats.org/markup-compatibility/2006">
              <mc:Choice xmlns:v="urn:schemas-microsoft-com:vml" Requires="v">
                <p:oleObj spid="_x0000_s29752" name="Document" r:id="rId3" imgW="4576150" imgH="702465" progId="Word.Document.8">
                  <p:embed/>
                </p:oleObj>
              </mc:Choice>
              <mc:Fallback>
                <p:oleObj name="Document" r:id="rId3" imgW="4576150" imgH="702465"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33375"/>
                        <a:ext cx="8604250"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9699" name="Picture 3" descr="spectrJ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713" y="1773238"/>
            <a:ext cx="5495925" cy="4560887"/>
          </a:xfrm>
          <a:prstGeom prst="rect">
            <a:avLst/>
          </a:prstGeom>
          <a:noFill/>
          <a:extLst>
            <a:ext uri="{909E8E84-426E-40DD-AFC4-6F175D3DCCD1}">
              <a14:hiddenFill xmlns:a14="http://schemas.microsoft.com/office/drawing/2010/main">
                <a:solidFill>
                  <a:srgbClr val="FFFFFF"/>
                </a:solidFill>
              </a14:hiddenFill>
            </a:ext>
          </a:extLst>
        </p:spPr>
      </p:pic>
      <p:sp>
        <p:nvSpPr>
          <p:cNvPr id="29700" name="Text Box 4"/>
          <p:cNvSpPr txBox="1">
            <a:spLocks noChangeArrowheads="1"/>
          </p:cNvSpPr>
          <p:nvPr/>
        </p:nvSpPr>
        <p:spPr bwMode="auto">
          <a:xfrm>
            <a:off x="3635375" y="6491288"/>
            <a:ext cx="266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dirty="0">
                <a:hlinkClick r:id="rId6"/>
              </a:rPr>
              <a:t>Spectrohelioscope.org</a:t>
            </a:r>
            <a:endParaRPr lang="en-US" alt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2668"/>
            <a:ext cx="9144000" cy="5950068"/>
          </a:xfrm>
          <a:prstGeom prst="rect">
            <a:avLst/>
          </a:prstGeom>
        </p:spPr>
      </p:pic>
      <p:graphicFrame>
        <p:nvGraphicFramePr>
          <p:cNvPr id="30723" name="Object 3"/>
          <p:cNvGraphicFramePr>
            <a:graphicFrameLocks noChangeAspect="1"/>
          </p:cNvGraphicFramePr>
          <p:nvPr>
            <p:extLst>
              <p:ext uri="{D42A27DB-BD31-4B8C-83A1-F6EECF244321}">
                <p14:modId xmlns:p14="http://schemas.microsoft.com/office/powerpoint/2010/main" val="1910828310"/>
              </p:ext>
            </p:extLst>
          </p:nvPr>
        </p:nvGraphicFramePr>
        <p:xfrm>
          <a:off x="509588" y="5710238"/>
          <a:ext cx="8064500" cy="941387"/>
        </p:xfrm>
        <a:graphic>
          <a:graphicData uri="http://schemas.openxmlformats.org/presentationml/2006/ole">
            <mc:AlternateContent xmlns:mc="http://schemas.openxmlformats.org/markup-compatibility/2006">
              <mc:Choice xmlns:v="urn:schemas-microsoft-com:vml" Requires="v">
                <p:oleObj spid="_x0000_s30775" name="Document" r:id="rId4" imgW="4588646" imgH="536419" progId="Word.Document.8">
                  <p:embed/>
                </p:oleObj>
              </mc:Choice>
              <mc:Fallback>
                <p:oleObj name="Document" r:id="rId4" imgW="4588646" imgH="536419" progId="Word.Document.8">
                  <p:embed/>
                  <p:pic>
                    <p:nvPicPr>
                      <p:cNvPr id="0" name="Object 3"/>
                      <p:cNvPicPr>
                        <a:picLocks noChangeAspect="1" noChangeArrowheads="1"/>
                      </p:cNvPicPr>
                      <p:nvPr/>
                    </p:nvPicPr>
                    <p:blipFill>
                      <a:blip r:embed="rId5"/>
                      <a:srcRect/>
                      <a:stretch>
                        <a:fillRect/>
                      </a:stretch>
                    </p:blipFill>
                    <p:spPr bwMode="auto">
                      <a:xfrm>
                        <a:off x="509588" y="5710238"/>
                        <a:ext cx="8064500" cy="941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6019800" y="2210790"/>
            <a:ext cx="1220206" cy="338554"/>
          </a:xfrm>
          <a:prstGeom prst="rect">
            <a:avLst/>
          </a:prstGeom>
          <a:noFill/>
        </p:spPr>
        <p:txBody>
          <a:bodyPr wrap="none" rtlCol="0">
            <a:spAutoFit/>
          </a:bodyPr>
          <a:lstStyle/>
          <a:p>
            <a:r>
              <a:rPr lang="en-US" sz="1600" dirty="0" smtClean="0">
                <a:latin typeface="+mn-lt"/>
              </a:rPr>
              <a:t>Entrance slit</a:t>
            </a:r>
            <a:endParaRPr lang="en-US" sz="1600" dirty="0">
              <a:latin typeface="+mn-lt"/>
            </a:endParaRPr>
          </a:p>
        </p:txBody>
      </p:sp>
      <p:cxnSp>
        <p:nvCxnSpPr>
          <p:cNvPr id="4" name="Straight Connector 3"/>
          <p:cNvCxnSpPr/>
          <p:nvPr/>
        </p:nvCxnSpPr>
        <p:spPr>
          <a:xfrm>
            <a:off x="7315200" y="2210790"/>
            <a:ext cx="0" cy="33855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7315200" y="2701744"/>
            <a:ext cx="0" cy="33855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50675" y="2819400"/>
            <a:ext cx="1531125" cy="307777"/>
          </a:xfrm>
          <a:prstGeom prst="rect">
            <a:avLst/>
          </a:prstGeom>
          <a:noFill/>
        </p:spPr>
        <p:txBody>
          <a:bodyPr wrap="none" rtlCol="0">
            <a:spAutoFit/>
          </a:bodyPr>
          <a:lstStyle/>
          <a:p>
            <a:r>
              <a:rPr lang="en-US" sz="1400" dirty="0" smtClean="0">
                <a:latin typeface="+mn-lt"/>
              </a:rPr>
              <a:t>Diffraction grating</a:t>
            </a:r>
            <a:endParaRPr lang="en-US" sz="1400" dirty="0">
              <a:latin typeface="+mn-lt"/>
            </a:endParaRPr>
          </a:p>
        </p:txBody>
      </p:sp>
      <p:sp>
        <p:nvSpPr>
          <p:cNvPr id="8" name="TextBox 7"/>
          <p:cNvSpPr txBox="1"/>
          <p:nvPr/>
        </p:nvSpPr>
        <p:spPr>
          <a:xfrm>
            <a:off x="6785758" y="135523"/>
            <a:ext cx="1507144" cy="338554"/>
          </a:xfrm>
          <a:prstGeom prst="rect">
            <a:avLst/>
          </a:prstGeom>
          <a:noFill/>
        </p:spPr>
        <p:txBody>
          <a:bodyPr wrap="none" rtlCol="0">
            <a:spAutoFit/>
          </a:bodyPr>
          <a:lstStyle/>
          <a:p>
            <a:r>
              <a:rPr lang="en-US" sz="1600" dirty="0" smtClean="0">
                <a:latin typeface="+mn-lt"/>
              </a:rPr>
              <a:t>Heliostat mirror</a:t>
            </a:r>
            <a:endParaRPr lang="en-US" sz="1600" dirty="0">
              <a:latin typeface="+mn-lt"/>
            </a:endParaRPr>
          </a:p>
        </p:txBody>
      </p:sp>
      <p:sp>
        <p:nvSpPr>
          <p:cNvPr id="9" name="TextBox 8"/>
          <p:cNvSpPr txBox="1"/>
          <p:nvPr/>
        </p:nvSpPr>
        <p:spPr>
          <a:xfrm>
            <a:off x="486654" y="457200"/>
            <a:ext cx="3323346" cy="523220"/>
          </a:xfrm>
          <a:prstGeom prst="rect">
            <a:avLst/>
          </a:prstGeom>
          <a:noFill/>
        </p:spPr>
        <p:txBody>
          <a:bodyPr wrap="none" rtlCol="0">
            <a:spAutoFit/>
          </a:bodyPr>
          <a:lstStyle/>
          <a:p>
            <a:r>
              <a:rPr lang="en-US" sz="1400" dirty="0" smtClean="0">
                <a:latin typeface="+mn-lt"/>
              </a:rPr>
              <a:t>5” telescope mirror provides 1” disk image </a:t>
            </a:r>
          </a:p>
          <a:p>
            <a:r>
              <a:rPr lang="en-US" sz="1400" dirty="0" smtClean="0">
                <a:latin typeface="+mn-lt"/>
              </a:rPr>
              <a:t>on the entrance slit</a:t>
            </a:r>
            <a:endParaRPr lang="en-US" sz="1400" dirty="0">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images1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04813"/>
            <a:ext cx="4722812" cy="59039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747" name="Object 3"/>
          <p:cNvGraphicFramePr>
            <a:graphicFrameLocks noChangeAspect="1"/>
          </p:cNvGraphicFramePr>
          <p:nvPr/>
        </p:nvGraphicFramePr>
        <p:xfrm>
          <a:off x="5508625" y="836613"/>
          <a:ext cx="2943225" cy="571500"/>
        </p:xfrm>
        <a:graphic>
          <a:graphicData uri="http://schemas.openxmlformats.org/presentationml/2006/ole">
            <mc:AlternateContent xmlns:mc="http://schemas.openxmlformats.org/markup-compatibility/2006">
              <mc:Choice xmlns:v="urn:schemas-microsoft-com:vml" Requires="v">
                <p:oleObj spid="_x0000_s31851" name="Document" r:id="rId4" imgW="2957549" imgH="584907" progId="Word.Document.8">
                  <p:embed/>
                </p:oleObj>
              </mc:Choice>
              <mc:Fallback>
                <p:oleObj name="Document" r:id="rId4" imgW="2957549" imgH="584907"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625" y="836613"/>
                        <a:ext cx="2943225"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48" name="Object 4"/>
          <p:cNvGraphicFramePr>
            <a:graphicFrameLocks noChangeAspect="1"/>
          </p:cNvGraphicFramePr>
          <p:nvPr/>
        </p:nvGraphicFramePr>
        <p:xfrm>
          <a:off x="5435600" y="4629150"/>
          <a:ext cx="3057525" cy="2228850"/>
        </p:xfrm>
        <a:graphic>
          <a:graphicData uri="http://schemas.openxmlformats.org/presentationml/2006/ole">
            <mc:AlternateContent xmlns:mc="http://schemas.openxmlformats.org/markup-compatibility/2006">
              <mc:Choice xmlns:v="urn:schemas-microsoft-com:vml" Requires="v">
                <p:oleObj spid="_x0000_s31852" name="Document" r:id="rId6" imgW="3074730" imgH="2260294" progId="Word.Document.8">
                  <p:embed/>
                </p:oleObj>
              </mc:Choice>
              <mc:Fallback>
                <p:oleObj name="Document" r:id="rId6" imgW="3074730" imgH="2260294" progId="Word.Documen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5600" y="4629150"/>
                        <a:ext cx="3057525"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1600200" y="31514"/>
            <a:ext cx="5727850" cy="400110"/>
          </a:xfrm>
          <a:prstGeom prst="rect">
            <a:avLst/>
          </a:prstGeom>
          <a:noFill/>
        </p:spPr>
        <p:txBody>
          <a:bodyPr wrap="none" rtlCol="0">
            <a:spAutoFit/>
          </a:bodyPr>
          <a:lstStyle/>
          <a:p>
            <a:r>
              <a:rPr lang="en-US" sz="2000" b="1" dirty="0" smtClean="0"/>
              <a:t>Examples of </a:t>
            </a:r>
            <a:r>
              <a:rPr lang="en-US" sz="2000" b="1" dirty="0" err="1" smtClean="0"/>
              <a:t>Spectrohelioscope</a:t>
            </a:r>
            <a:r>
              <a:rPr lang="en-US" sz="2000" b="1" dirty="0" smtClean="0"/>
              <a:t> observations</a:t>
            </a:r>
            <a:endParaRPr lang="en-US" sz="2000" b="1" dirty="0"/>
          </a:p>
        </p:txBody>
      </p:sp>
      <p:cxnSp>
        <p:nvCxnSpPr>
          <p:cNvPr id="4" name="Straight Arrow Connector 3"/>
          <p:cNvCxnSpPr/>
          <p:nvPr/>
        </p:nvCxnSpPr>
        <p:spPr>
          <a:xfrm>
            <a:off x="2743200" y="2514600"/>
            <a:ext cx="1708075"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2743200" y="1676400"/>
            <a:ext cx="0" cy="8382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419600" y="2286000"/>
            <a:ext cx="352982" cy="461665"/>
          </a:xfrm>
          <a:prstGeom prst="rect">
            <a:avLst/>
          </a:prstGeom>
          <a:noFill/>
        </p:spPr>
        <p:txBody>
          <a:bodyPr wrap="none" rtlCol="0">
            <a:spAutoFit/>
          </a:bodyPr>
          <a:lstStyle/>
          <a:p>
            <a:r>
              <a:rPr lang="en-US" sz="2400" dirty="0" smtClean="0">
                <a:latin typeface="Symbol" pitchFamily="18" charset="2"/>
              </a:rPr>
              <a:t>l</a:t>
            </a:r>
            <a:endParaRPr lang="en-US" sz="2400" dirty="0">
              <a:latin typeface="Symbol" pitchFamily="18" charset="2"/>
            </a:endParaRPr>
          </a:p>
        </p:txBody>
      </p:sp>
      <p:sp>
        <p:nvSpPr>
          <p:cNvPr id="9" name="TextBox 8"/>
          <p:cNvSpPr txBox="1"/>
          <p:nvPr/>
        </p:nvSpPr>
        <p:spPr>
          <a:xfrm>
            <a:off x="2438400" y="1600200"/>
            <a:ext cx="343364" cy="523220"/>
          </a:xfrm>
          <a:prstGeom prst="rect">
            <a:avLst/>
          </a:prstGeom>
          <a:noFill/>
        </p:spPr>
        <p:txBody>
          <a:bodyPr wrap="none" rtlCol="0">
            <a:spAutoFit/>
          </a:bodyPr>
          <a:lstStyle/>
          <a:p>
            <a:r>
              <a:rPr lang="en-US" sz="2800" i="1" dirty="0" smtClean="0">
                <a:latin typeface="+mn-lt"/>
              </a:rPr>
              <a:t>x</a:t>
            </a:r>
            <a:endParaRPr lang="en-US" sz="2800" i="1" dirty="0">
              <a:latin typeface="+mn-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bso_bbso_bbso">
  <a:themeElements>
    <a:clrScheme name="bbso_bbso_bbs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bso_bbso_bbso">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bg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bg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bbso_bbso_bbs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bso_bbso_bbs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bso_bbso_bbs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bso_bbso_bbs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bso_bbso_bbs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bso_bbso_bbs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bso_bbso_bbso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bso_bbso_bbs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bso_bbso_bbs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bso_bbso_bbs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bso_bbso_bbs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bso_bbso_bbs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13985</TotalTime>
  <Words>1097</Words>
  <Application>Microsoft Office PowerPoint</Application>
  <PresentationFormat>On-screen Show (4:3)</PresentationFormat>
  <Paragraphs>111</Paragraphs>
  <Slides>38</Slides>
  <Notes>2</Notes>
  <HiddenSlides>1</HiddenSlides>
  <MMClips>3</MMClips>
  <ScaleCrop>false</ScaleCrop>
  <HeadingPairs>
    <vt:vector size="6" baseType="variant">
      <vt:variant>
        <vt:lpstr>Theme</vt:lpstr>
      </vt:variant>
      <vt:variant>
        <vt:i4>2</vt:i4>
      </vt:variant>
      <vt:variant>
        <vt:lpstr>Embedded OLE Servers</vt:lpstr>
      </vt:variant>
      <vt:variant>
        <vt:i4>3</vt:i4>
      </vt:variant>
      <vt:variant>
        <vt:lpstr>Slide Titles</vt:lpstr>
      </vt:variant>
      <vt:variant>
        <vt:i4>38</vt:i4>
      </vt:variant>
    </vt:vector>
  </HeadingPairs>
  <TitlesOfParts>
    <vt:vector size="43" baseType="lpstr">
      <vt:lpstr>Office Theme</vt:lpstr>
      <vt:lpstr>bbso_bbso_bbso</vt:lpstr>
      <vt:lpstr>Document</vt:lpstr>
      <vt:lpstr>Microsoft Word 97 - 2003 Document</vt:lpstr>
      <vt:lpstr>Equation</vt:lpstr>
      <vt:lpstr>   4. Tools for Solar Observations-II   Spectrographs. Measurements of the line shift.  </vt:lpstr>
      <vt:lpstr>PowerPoint Presentation</vt:lpstr>
      <vt:lpstr>PowerPoint Presentation</vt:lpstr>
      <vt:lpstr>PowerPoint Presentation</vt:lpstr>
      <vt:lpstr>Littrow spectrograph</vt:lpstr>
      <vt:lpstr>Spectroheliograph</vt:lpstr>
      <vt:lpstr>PowerPoint Presentation</vt:lpstr>
      <vt:lpstr>PowerPoint Presentation</vt:lpstr>
      <vt:lpstr>PowerPoint Presentation</vt:lpstr>
      <vt:lpstr>The Interface Region Imaging Spectrograph (IRIS)</vt:lpstr>
      <vt:lpstr>IRIS spectrograph</vt:lpstr>
      <vt:lpstr>IRIS observations on 08/21/18-09/14/18</vt:lpstr>
      <vt:lpstr>C2.7 flare of 05/28/18 observed by IRIS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Helioseismic and Magnetic Imager</vt:lpstr>
      <vt:lpstr>Helioseismic and Magnetic Imager</vt:lpstr>
      <vt:lpstr>Solar Dynamics Observatory</vt:lpstr>
      <vt:lpstr>PowerPoint Presentation</vt:lpstr>
      <vt:lpstr>PowerPoint Presentation</vt:lpstr>
      <vt:lpstr>PowerPoint Presentation</vt:lpstr>
      <vt:lpstr>PowerPoint Presentation</vt:lpstr>
      <vt:lpstr>PowerPoint Presentation</vt:lpstr>
      <vt:lpstr>PowerPoint Presentation</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Tools for Solar Observation</dc:title>
  <dc:creator>Alexander Kosovichev</dc:creator>
  <cp:lastModifiedBy>sasha</cp:lastModifiedBy>
  <cp:revision>61</cp:revision>
  <cp:lastPrinted>2015-09-14T09:57:13Z</cp:lastPrinted>
  <dcterms:created xsi:type="dcterms:W3CDTF">2008-03-06T05:14:46Z</dcterms:created>
  <dcterms:modified xsi:type="dcterms:W3CDTF">2018-09-17T14:58:33Z</dcterms:modified>
</cp:coreProperties>
</file>