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doc" ContentType="application/msword"/>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75" r:id="rId2"/>
    <p:sldId id="259" r:id="rId3"/>
    <p:sldId id="280" r:id="rId4"/>
    <p:sldId id="288" r:id="rId5"/>
    <p:sldId id="278" r:id="rId6"/>
    <p:sldId id="276" r:id="rId7"/>
    <p:sldId id="277" r:id="rId8"/>
    <p:sldId id="281" r:id="rId9"/>
    <p:sldId id="257" r:id="rId10"/>
    <p:sldId id="258" r:id="rId11"/>
    <p:sldId id="283" r:id="rId12"/>
    <p:sldId id="282" r:id="rId13"/>
    <p:sldId id="262" r:id="rId14"/>
    <p:sldId id="263" r:id="rId15"/>
    <p:sldId id="264" r:id="rId16"/>
    <p:sldId id="260" r:id="rId17"/>
    <p:sldId id="261" r:id="rId18"/>
    <p:sldId id="284" r:id="rId19"/>
    <p:sldId id="285" r:id="rId20"/>
    <p:sldId id="265" r:id="rId21"/>
    <p:sldId id="266" r:id="rId22"/>
    <p:sldId id="268" r:id="rId23"/>
    <p:sldId id="269" r:id="rId24"/>
    <p:sldId id="270" r:id="rId25"/>
    <p:sldId id="271" r:id="rId26"/>
    <p:sldId id="272" r:id="rId27"/>
    <p:sldId id="273" r:id="rId28"/>
    <p:sldId id="287" r:id="rId29"/>
    <p:sldId id="286" r:id="rId30"/>
  </p:sldIdLst>
  <p:sldSz cx="9144000" cy="6858000" type="screen4x3"/>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098" y="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wmf"/><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951" cy="365884"/>
          </a:xfrm>
          <a:prstGeom prst="rect">
            <a:avLst/>
          </a:prstGeom>
        </p:spPr>
        <p:txBody>
          <a:bodyPr vert="horz" lIns="94083" tIns="47041" rIns="94083" bIns="47041" rtlCol="0"/>
          <a:lstStyle>
            <a:lvl1pPr algn="l">
              <a:defRPr sz="1200"/>
            </a:lvl1pPr>
          </a:lstStyle>
          <a:p>
            <a:endParaRPr lang="en-US"/>
          </a:p>
        </p:txBody>
      </p:sp>
      <p:sp>
        <p:nvSpPr>
          <p:cNvPr id="3" name="Date Placeholder 2"/>
          <p:cNvSpPr>
            <a:spLocks noGrp="1"/>
          </p:cNvSpPr>
          <p:nvPr>
            <p:ph type="dt" sz="quarter" idx="1"/>
          </p:nvPr>
        </p:nvSpPr>
        <p:spPr>
          <a:xfrm>
            <a:off x="5438097" y="1"/>
            <a:ext cx="4160951" cy="365884"/>
          </a:xfrm>
          <a:prstGeom prst="rect">
            <a:avLst/>
          </a:prstGeom>
        </p:spPr>
        <p:txBody>
          <a:bodyPr vert="horz" lIns="94083" tIns="47041" rIns="94083" bIns="47041" rtlCol="0"/>
          <a:lstStyle>
            <a:lvl1pPr algn="r">
              <a:defRPr sz="1200"/>
            </a:lvl1pPr>
          </a:lstStyle>
          <a:p>
            <a:fld id="{6101ACF2-C82A-4880-8824-E29749203A05}" type="datetimeFigureOut">
              <a:rPr lang="en-US" smtClean="0"/>
              <a:t>9/17/2018</a:t>
            </a:fld>
            <a:endParaRPr lang="en-US"/>
          </a:p>
        </p:txBody>
      </p:sp>
      <p:sp>
        <p:nvSpPr>
          <p:cNvPr id="4" name="Footer Placeholder 3"/>
          <p:cNvSpPr>
            <a:spLocks noGrp="1"/>
          </p:cNvSpPr>
          <p:nvPr>
            <p:ph type="ftr" sz="quarter" idx="2"/>
          </p:nvPr>
        </p:nvSpPr>
        <p:spPr>
          <a:xfrm>
            <a:off x="0" y="6948077"/>
            <a:ext cx="4160951" cy="365884"/>
          </a:xfrm>
          <a:prstGeom prst="rect">
            <a:avLst/>
          </a:prstGeom>
        </p:spPr>
        <p:txBody>
          <a:bodyPr vert="horz" lIns="94083" tIns="47041" rIns="94083" bIns="47041" rtlCol="0" anchor="b"/>
          <a:lstStyle>
            <a:lvl1pPr algn="l">
              <a:defRPr sz="1200"/>
            </a:lvl1pPr>
          </a:lstStyle>
          <a:p>
            <a:endParaRPr lang="en-US"/>
          </a:p>
        </p:txBody>
      </p:sp>
      <p:sp>
        <p:nvSpPr>
          <p:cNvPr id="5" name="Slide Number Placeholder 4"/>
          <p:cNvSpPr>
            <a:spLocks noGrp="1"/>
          </p:cNvSpPr>
          <p:nvPr>
            <p:ph type="sldNum" sz="quarter" idx="3"/>
          </p:nvPr>
        </p:nvSpPr>
        <p:spPr>
          <a:xfrm>
            <a:off x="5438097" y="6948077"/>
            <a:ext cx="4160951" cy="365884"/>
          </a:xfrm>
          <a:prstGeom prst="rect">
            <a:avLst/>
          </a:prstGeom>
        </p:spPr>
        <p:txBody>
          <a:bodyPr vert="horz" lIns="94083" tIns="47041" rIns="94083" bIns="47041" rtlCol="0" anchor="b"/>
          <a:lstStyle>
            <a:lvl1pPr algn="r">
              <a:defRPr sz="1200"/>
            </a:lvl1pPr>
          </a:lstStyle>
          <a:p>
            <a:fld id="{83FC0445-C4F5-4188-B703-0282C59217A9}" type="slidenum">
              <a:rPr lang="en-US" smtClean="0"/>
              <a:t>‹#›</a:t>
            </a:fld>
            <a:endParaRPr lang="en-US"/>
          </a:p>
        </p:txBody>
      </p:sp>
    </p:spTree>
    <p:extLst>
      <p:ext uri="{BB962C8B-B14F-4D97-AF65-F5344CB8AC3E}">
        <p14:creationId xmlns:p14="http://schemas.microsoft.com/office/powerpoint/2010/main" val="2201596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951" cy="365884"/>
          </a:xfrm>
          <a:prstGeom prst="rect">
            <a:avLst/>
          </a:prstGeom>
        </p:spPr>
        <p:txBody>
          <a:bodyPr vert="horz" lIns="94083" tIns="47041" rIns="94083" bIns="47041" rtlCol="0"/>
          <a:lstStyle>
            <a:lvl1pPr algn="l">
              <a:defRPr sz="1200"/>
            </a:lvl1pPr>
          </a:lstStyle>
          <a:p>
            <a:endParaRPr lang="en-US"/>
          </a:p>
        </p:txBody>
      </p:sp>
      <p:sp>
        <p:nvSpPr>
          <p:cNvPr id="3" name="Date Placeholder 2"/>
          <p:cNvSpPr>
            <a:spLocks noGrp="1"/>
          </p:cNvSpPr>
          <p:nvPr>
            <p:ph type="dt" idx="1"/>
          </p:nvPr>
        </p:nvSpPr>
        <p:spPr>
          <a:xfrm>
            <a:off x="5438097" y="1"/>
            <a:ext cx="4160951" cy="365884"/>
          </a:xfrm>
          <a:prstGeom prst="rect">
            <a:avLst/>
          </a:prstGeom>
        </p:spPr>
        <p:txBody>
          <a:bodyPr vert="horz" lIns="94083" tIns="47041" rIns="94083" bIns="47041" rtlCol="0"/>
          <a:lstStyle>
            <a:lvl1pPr algn="r">
              <a:defRPr sz="1200"/>
            </a:lvl1pPr>
          </a:lstStyle>
          <a:p>
            <a:fld id="{BEAEBB0D-5C65-4F18-8A3A-403AB1EECEB4}" type="datetimeFigureOut">
              <a:rPr lang="en-US" smtClean="0"/>
              <a:t>9/17/2018</a:t>
            </a:fld>
            <a:endParaRPr lang="en-US"/>
          </a:p>
        </p:txBody>
      </p:sp>
      <p:sp>
        <p:nvSpPr>
          <p:cNvPr id="4" name="Slide Image Placeholder 3"/>
          <p:cNvSpPr>
            <a:spLocks noGrp="1" noRot="1" noChangeAspect="1"/>
          </p:cNvSpPr>
          <p:nvPr>
            <p:ph type="sldImg" idx="2"/>
          </p:nvPr>
        </p:nvSpPr>
        <p:spPr>
          <a:xfrm>
            <a:off x="2971800" y="547688"/>
            <a:ext cx="3657600" cy="2743200"/>
          </a:xfrm>
          <a:prstGeom prst="rect">
            <a:avLst/>
          </a:prstGeom>
          <a:noFill/>
          <a:ln w="12700">
            <a:solidFill>
              <a:prstClr val="black"/>
            </a:solidFill>
          </a:ln>
        </p:spPr>
        <p:txBody>
          <a:bodyPr vert="horz" lIns="94083" tIns="47041" rIns="94083" bIns="47041" rtlCol="0" anchor="ctr"/>
          <a:lstStyle/>
          <a:p>
            <a:endParaRPr lang="en-US"/>
          </a:p>
        </p:txBody>
      </p:sp>
      <p:sp>
        <p:nvSpPr>
          <p:cNvPr id="5" name="Notes Placeholder 4"/>
          <p:cNvSpPr>
            <a:spLocks noGrp="1"/>
          </p:cNvSpPr>
          <p:nvPr>
            <p:ph type="body" sz="quarter" idx="3"/>
          </p:nvPr>
        </p:nvSpPr>
        <p:spPr>
          <a:xfrm>
            <a:off x="960552" y="3475279"/>
            <a:ext cx="7680099" cy="3291716"/>
          </a:xfrm>
          <a:prstGeom prst="rect">
            <a:avLst/>
          </a:prstGeom>
        </p:spPr>
        <p:txBody>
          <a:bodyPr vert="horz" lIns="94083" tIns="47041" rIns="94083" bIns="4704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948077"/>
            <a:ext cx="4160951" cy="365884"/>
          </a:xfrm>
          <a:prstGeom prst="rect">
            <a:avLst/>
          </a:prstGeom>
        </p:spPr>
        <p:txBody>
          <a:bodyPr vert="horz" lIns="94083" tIns="47041" rIns="94083" bIns="47041" rtlCol="0" anchor="b"/>
          <a:lstStyle>
            <a:lvl1pPr algn="l">
              <a:defRPr sz="1200"/>
            </a:lvl1pPr>
          </a:lstStyle>
          <a:p>
            <a:endParaRPr lang="en-US"/>
          </a:p>
        </p:txBody>
      </p:sp>
      <p:sp>
        <p:nvSpPr>
          <p:cNvPr id="7" name="Slide Number Placeholder 6"/>
          <p:cNvSpPr>
            <a:spLocks noGrp="1"/>
          </p:cNvSpPr>
          <p:nvPr>
            <p:ph type="sldNum" sz="quarter" idx="5"/>
          </p:nvPr>
        </p:nvSpPr>
        <p:spPr>
          <a:xfrm>
            <a:off x="5438097" y="6948077"/>
            <a:ext cx="4160951" cy="365884"/>
          </a:xfrm>
          <a:prstGeom prst="rect">
            <a:avLst/>
          </a:prstGeom>
        </p:spPr>
        <p:txBody>
          <a:bodyPr vert="horz" lIns="94083" tIns="47041" rIns="94083" bIns="47041" rtlCol="0" anchor="b"/>
          <a:lstStyle>
            <a:lvl1pPr algn="r">
              <a:defRPr sz="1200"/>
            </a:lvl1pPr>
          </a:lstStyle>
          <a:p>
            <a:fld id="{7AB91FAB-401A-4E25-8622-7B9DFF513208}" type="slidenum">
              <a:rPr lang="en-US" smtClean="0"/>
              <a:t>‹#›</a:t>
            </a:fld>
            <a:endParaRPr lang="en-US"/>
          </a:p>
        </p:txBody>
      </p:sp>
    </p:spTree>
    <p:extLst>
      <p:ext uri="{BB962C8B-B14F-4D97-AF65-F5344CB8AC3E}">
        <p14:creationId xmlns:p14="http://schemas.microsoft.com/office/powerpoint/2010/main" val="1857920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B91FAB-401A-4E25-8622-7B9DFF513208}" type="slidenum">
              <a:rPr lang="en-US" smtClean="0"/>
              <a:t>5</a:t>
            </a:fld>
            <a:endParaRPr lang="en-US"/>
          </a:p>
        </p:txBody>
      </p:sp>
    </p:spTree>
    <p:extLst>
      <p:ext uri="{BB962C8B-B14F-4D97-AF65-F5344CB8AC3E}">
        <p14:creationId xmlns:p14="http://schemas.microsoft.com/office/powerpoint/2010/main" val="186846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BD0BB45-01C2-4E58-802F-4E5D48E53529}" type="datetimeFigureOut">
              <a:rPr lang="en-US" smtClean="0"/>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2176031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D0BB45-01C2-4E58-802F-4E5D48E53529}" type="datetimeFigureOut">
              <a:rPr lang="en-US" smtClean="0"/>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1580495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D0BB45-01C2-4E58-802F-4E5D48E53529}" type="datetimeFigureOut">
              <a:rPr lang="en-US" smtClean="0"/>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3631427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D0BB45-01C2-4E58-802F-4E5D48E53529}" type="datetimeFigureOut">
              <a:rPr lang="en-US" smtClean="0"/>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3150490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D0BB45-01C2-4E58-802F-4E5D48E53529}" type="datetimeFigureOut">
              <a:rPr lang="en-US" smtClean="0"/>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2908786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D0BB45-01C2-4E58-802F-4E5D48E53529}" type="datetimeFigureOut">
              <a:rPr lang="en-US" smtClean="0"/>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1768083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D0BB45-01C2-4E58-802F-4E5D48E53529}" type="datetimeFigureOut">
              <a:rPr lang="en-US" smtClean="0"/>
              <a:t>9/17/2018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4248908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D0BB45-01C2-4E58-802F-4E5D48E53529}" type="datetimeFigureOut">
              <a:rPr lang="en-US" smtClean="0"/>
              <a:t>9/17/2018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3132154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D0BB45-01C2-4E58-802F-4E5D48E53529}" type="datetimeFigureOut">
              <a:rPr lang="en-US" smtClean="0"/>
              <a:t>9/17/2018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2184859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D0BB45-01C2-4E58-802F-4E5D48E53529}" type="datetimeFigureOut">
              <a:rPr lang="en-US" smtClean="0"/>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339007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D0BB45-01C2-4E58-802F-4E5D48E53529}" type="datetimeFigureOut">
              <a:rPr lang="en-US" smtClean="0"/>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069588-D7A6-4063-A831-C4DEBDA15271}" type="slidenum">
              <a:rPr lang="en-US" smtClean="0"/>
              <a:t>‹#›</a:t>
            </a:fld>
            <a:endParaRPr lang="en-US"/>
          </a:p>
        </p:txBody>
      </p:sp>
    </p:spTree>
    <p:extLst>
      <p:ext uri="{BB962C8B-B14F-4D97-AF65-F5344CB8AC3E}">
        <p14:creationId xmlns:p14="http://schemas.microsoft.com/office/powerpoint/2010/main" val="251048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D0BB45-01C2-4E58-802F-4E5D48E53529}" type="datetimeFigureOut">
              <a:rPr lang="en-US" smtClean="0"/>
              <a:t>9/17/2018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069588-D7A6-4063-A831-C4DEBDA15271}" type="slidenum">
              <a:rPr lang="en-US" smtClean="0"/>
              <a:t>‹#›</a:t>
            </a:fld>
            <a:endParaRPr lang="en-US"/>
          </a:p>
        </p:txBody>
      </p:sp>
    </p:spTree>
    <p:extLst>
      <p:ext uri="{BB962C8B-B14F-4D97-AF65-F5344CB8AC3E}">
        <p14:creationId xmlns:p14="http://schemas.microsoft.com/office/powerpoint/2010/main" val="15654706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Microsoft_Word_97_-_2003_Document7.doc"/><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9.wmf"/><Relationship Id="rId5" Type="http://schemas.openxmlformats.org/officeDocument/2006/relationships/oleObject" Target="../embeddings/oleObject2.bin"/><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oleObject" Target="../embeddings/oleObject3.bin"/><Relationship Id="rId7"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5.bin"/><Relationship Id="rId5" Type="http://schemas.openxmlformats.org/officeDocument/2006/relationships/oleObject" Target="../embeddings/oleObject4.bin"/><Relationship Id="rId10" Type="http://schemas.openxmlformats.org/officeDocument/2006/relationships/image" Target="../media/image22.emf"/><Relationship Id="rId4" Type="http://schemas.openxmlformats.org/officeDocument/2006/relationships/image" Target="../media/image20.wmf"/><Relationship Id="rId9" Type="http://schemas.openxmlformats.org/officeDocument/2006/relationships/package" Target="../embeddings/Microsoft_Word_Document1.docx"/></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wmf"/><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26.png"/><Relationship Id="rId5" Type="http://schemas.openxmlformats.org/officeDocument/2006/relationships/image" Target="../media/image24.emf"/><Relationship Id="rId4" Type="http://schemas.openxmlformats.org/officeDocument/2006/relationships/oleObject" Target="../embeddings/oleObject7.bin"/></Relationships>
</file>

<file path=ppt/slides/_rels/slide14.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1.png"/><Relationship Id="rId5" Type="http://schemas.openxmlformats.org/officeDocument/2006/relationships/image" Target="../media/image29.emf"/><Relationship Id="rId4" Type="http://schemas.openxmlformats.org/officeDocument/2006/relationships/oleObject" Target="../embeddings/Microsoft_Word_97_-_2003_Document8.doc"/></Relationships>
</file>

<file path=ppt/slides/_rels/slide15.xml.rels><?xml version="1.0" encoding="UTF-8" standalone="yes"?>
<Relationships xmlns="http://schemas.openxmlformats.org/package/2006/relationships"><Relationship Id="rId3" Type="http://schemas.openxmlformats.org/officeDocument/2006/relationships/oleObject" Target="../embeddings/Microsoft_Word_97_-_2003_Document9.doc"/><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27.png"/><Relationship Id="rId4" Type="http://schemas.openxmlformats.org/officeDocument/2006/relationships/image" Target="../media/image32.emf"/></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33.emf"/><Relationship Id="rId4" Type="http://schemas.openxmlformats.org/officeDocument/2006/relationships/oleObject" Target="../embeddings/oleObject8.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Microsoft_Word_97_-_2003_Document10.doc"/><Relationship Id="rId7" Type="http://schemas.openxmlformats.org/officeDocument/2006/relationships/image" Target="../media/image36.e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Microsoft_Word_97_-_2003_Document11.doc"/><Relationship Id="rId5" Type="http://schemas.openxmlformats.org/officeDocument/2006/relationships/image" Target="../media/image37.png"/><Relationship Id="rId4" Type="http://schemas.openxmlformats.org/officeDocument/2006/relationships/image" Target="../media/image35.emf"/></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jpg"/><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43.wmf"/><Relationship Id="rId4" Type="http://schemas.openxmlformats.org/officeDocument/2006/relationships/image" Target="../media/image42.emf"/></Relationships>
</file>

<file path=ppt/slides/_rels/slide22.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44.emf"/><Relationship Id="rId4" Type="http://schemas.openxmlformats.org/officeDocument/2006/relationships/oleObject" Target="../embeddings/oleObject10.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Microsoft_Word_97_-_2003_Document12.doc"/><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47.png"/><Relationship Id="rId4" Type="http://schemas.openxmlformats.org/officeDocument/2006/relationships/image" Target="../media/image46.emf"/></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48.emf"/><Relationship Id="rId4" Type="http://schemas.openxmlformats.org/officeDocument/2006/relationships/oleObject" Target="../embeddings/oleObject11.bin"/></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50.emf"/><Relationship Id="rId4" Type="http://schemas.openxmlformats.org/officeDocument/2006/relationships/oleObject" Target="../embeddings/oleObject12.bin"/></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52.emf"/><Relationship Id="rId4" Type="http://schemas.openxmlformats.org/officeDocument/2006/relationships/oleObject" Target="../embeddings/oleObject13.bin"/></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Microsoft_Word_97_-_2003_Document2.doc"/><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1.bin"/><Relationship Id="rId5" Type="http://schemas.openxmlformats.org/officeDocument/2006/relationships/image" Target="../media/image5.png"/><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Microsoft_Word_97_-_2003_Document4.doc"/><Relationship Id="rId11" Type="http://schemas.openxmlformats.org/officeDocument/2006/relationships/image" Target="../media/image12.png"/><Relationship Id="rId5" Type="http://schemas.openxmlformats.org/officeDocument/2006/relationships/image" Target="../media/image7.emf"/><Relationship Id="rId10" Type="http://schemas.openxmlformats.org/officeDocument/2006/relationships/image" Target="../media/image11.png"/><Relationship Id="rId4" Type="http://schemas.openxmlformats.org/officeDocument/2006/relationships/oleObject" Target="../embeddings/Microsoft_Word_97_-_2003_Document3.doc"/><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Microsoft_Word_97_-_2003_Document5.doc"/><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Microsoft_Word_97_-_2003_Document6.doc"/><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normAutofit fontScale="90000"/>
          </a:bodyPr>
          <a:lstStyle/>
          <a:p>
            <a:r>
              <a:rPr lang="en-US" sz="3200" dirty="0">
                <a:solidFill>
                  <a:srgbClr val="000000"/>
                </a:solidFill>
              </a:rPr>
              <a:t/>
            </a:r>
            <a:br>
              <a:rPr lang="en-US" sz="3200" dirty="0">
                <a:solidFill>
                  <a:srgbClr val="000000"/>
                </a:solidFill>
              </a:rPr>
            </a:br>
            <a:r>
              <a:rPr lang="en-US" sz="2400" b="1" u="sng" dirty="0" smtClean="0">
                <a:solidFill>
                  <a:srgbClr val="0000FF"/>
                </a:solidFill>
              </a:rPr>
              <a:t/>
            </a:r>
            <a:br>
              <a:rPr lang="en-US" sz="2400" b="1" u="sng" dirty="0" smtClean="0">
                <a:solidFill>
                  <a:srgbClr val="0000FF"/>
                </a:solidFill>
              </a:rPr>
            </a:br>
            <a:r>
              <a:rPr lang="en-US" sz="2400" b="1" u="sng" dirty="0">
                <a:solidFill>
                  <a:srgbClr val="0000FF"/>
                </a:solidFill>
              </a:rPr>
              <a:t/>
            </a:r>
            <a:br>
              <a:rPr lang="en-US" sz="2400" b="1" u="sng" dirty="0">
                <a:solidFill>
                  <a:srgbClr val="0000FF"/>
                </a:solidFill>
              </a:rPr>
            </a:br>
            <a:r>
              <a:rPr lang="en-US" b="1" u="sng" dirty="0">
                <a:solidFill>
                  <a:srgbClr val="FF0000"/>
                </a:solidFill>
              </a:rPr>
              <a:t>5</a:t>
            </a:r>
            <a:r>
              <a:rPr lang="en-US" b="1" u="sng" dirty="0" smtClean="0">
                <a:solidFill>
                  <a:srgbClr val="FF0000"/>
                </a:solidFill>
              </a:rPr>
              <a:t>. Tools for Solar Observations-III</a:t>
            </a:r>
            <a:br>
              <a:rPr lang="en-US" b="1" u="sng" dirty="0" smtClean="0">
                <a:solidFill>
                  <a:srgbClr val="FF0000"/>
                </a:solidFill>
              </a:rPr>
            </a:br>
            <a:r>
              <a:rPr lang="en-US" b="1" u="sng" dirty="0">
                <a:solidFill>
                  <a:srgbClr val="FF0000"/>
                </a:solidFill>
              </a:rPr>
              <a:t/>
            </a:r>
            <a:br>
              <a:rPr lang="en-US" b="1" u="sng" dirty="0">
                <a:solidFill>
                  <a:srgbClr val="FF0000"/>
                </a:solidFill>
              </a:rPr>
            </a:br>
            <a:r>
              <a:rPr lang="en-US" sz="2800" b="1" dirty="0" smtClean="0"/>
              <a:t> </a:t>
            </a:r>
            <a:r>
              <a:rPr lang="en-US" sz="2800" dirty="0" smtClean="0"/>
              <a:t>Zeeman effect. Magnetic fields and </a:t>
            </a:r>
            <a:r>
              <a:rPr lang="en-US" sz="2800" dirty="0" err="1" smtClean="0"/>
              <a:t>polarimetry</a:t>
            </a:r>
            <a:r>
              <a:rPr lang="en-US" sz="2800" dirty="0" smtClean="0"/>
              <a:t>.</a:t>
            </a:r>
            <a:r>
              <a:rPr lang="en-US" sz="2800" dirty="0">
                <a:solidFill>
                  <a:srgbClr val="000000"/>
                </a:solidFill>
              </a:rPr>
              <a:t/>
            </a:r>
            <a:br>
              <a:rPr lang="en-US" sz="2800" dirty="0">
                <a:solidFill>
                  <a:srgbClr val="000000"/>
                </a:solidFill>
              </a:rPr>
            </a:br>
            <a:endParaRPr lang="en-US" sz="2800" dirty="0"/>
          </a:p>
        </p:txBody>
      </p:sp>
    </p:spTree>
    <p:extLst>
      <p:ext uri="{BB962C8B-B14F-4D97-AF65-F5344CB8AC3E}">
        <p14:creationId xmlns:p14="http://schemas.microsoft.com/office/powerpoint/2010/main" val="27625634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178" name="Object 2"/>
          <p:cNvGraphicFramePr>
            <a:graphicFrameLocks noChangeAspect="1"/>
          </p:cNvGraphicFramePr>
          <p:nvPr>
            <p:extLst>
              <p:ext uri="{D42A27DB-BD31-4B8C-83A1-F6EECF244321}">
                <p14:modId xmlns:p14="http://schemas.microsoft.com/office/powerpoint/2010/main" val="2501108994"/>
              </p:ext>
            </p:extLst>
          </p:nvPr>
        </p:nvGraphicFramePr>
        <p:xfrm>
          <a:off x="307975" y="71438"/>
          <a:ext cx="8504238" cy="6697662"/>
        </p:xfrm>
        <a:graphic>
          <a:graphicData uri="http://schemas.openxmlformats.org/presentationml/2006/ole">
            <mc:AlternateContent xmlns:mc="http://schemas.openxmlformats.org/markup-compatibility/2006">
              <mc:Choice xmlns:v="urn:schemas-microsoft-com:vml" Requires="v">
                <p:oleObj spid="_x0000_s2119" name="Document" r:id="rId3" imgW="4670323" imgH="3684012" progId="Word.Document.8">
                  <p:embed/>
                </p:oleObj>
              </mc:Choice>
              <mc:Fallback>
                <p:oleObj name="Document" r:id="rId3" imgW="4670323" imgH="3684012" progId="Word.Document.8">
                  <p:embed/>
                  <p:pic>
                    <p:nvPicPr>
                      <p:cNvPr id="0" name=""/>
                      <p:cNvPicPr>
                        <a:picLocks noChangeAspect="1" noChangeArrowheads="1"/>
                      </p:cNvPicPr>
                      <p:nvPr/>
                    </p:nvPicPr>
                    <p:blipFill>
                      <a:blip r:embed="rId4"/>
                      <a:srcRect/>
                      <a:stretch>
                        <a:fillRect/>
                      </a:stretch>
                    </p:blipFill>
                    <p:spPr bwMode="auto">
                      <a:xfrm>
                        <a:off x="307975" y="71438"/>
                        <a:ext cx="8504238" cy="6697662"/>
                      </a:xfrm>
                      <a:prstGeom prst="rect">
                        <a:avLst/>
                      </a:prstGeom>
                      <a:noFill/>
                      <a:ln>
                        <a:noFill/>
                      </a:ln>
                      <a:effectLst/>
                    </p:spPr>
                  </p:pic>
                </p:oleObj>
              </mc:Fallback>
            </mc:AlternateContent>
          </a:graphicData>
        </a:graphic>
      </p:graphicFrame>
      <p:cxnSp>
        <p:nvCxnSpPr>
          <p:cNvPr id="5" name="Straight Arrow Connector 4"/>
          <p:cNvCxnSpPr/>
          <p:nvPr/>
        </p:nvCxnSpPr>
        <p:spPr>
          <a:xfrm flipH="1" flipV="1">
            <a:off x="1672408" y="2438400"/>
            <a:ext cx="3992" cy="10668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609600" y="3505200"/>
            <a:ext cx="1066800" cy="6858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676400" y="3505200"/>
            <a:ext cx="1600200" cy="4572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38976" y="3549134"/>
            <a:ext cx="364202" cy="369332"/>
          </a:xfrm>
          <a:prstGeom prst="rect">
            <a:avLst/>
          </a:prstGeom>
          <a:noFill/>
        </p:spPr>
        <p:txBody>
          <a:bodyPr wrap="none" rtlCol="0">
            <a:spAutoFit/>
          </a:bodyPr>
          <a:lstStyle/>
          <a:p>
            <a:r>
              <a:rPr lang="en-US" i="1" dirty="0" smtClean="0"/>
              <a:t>E</a:t>
            </a:r>
            <a:r>
              <a:rPr lang="en-US" i="1" baseline="-25000" dirty="0"/>
              <a:t>x</a:t>
            </a:r>
          </a:p>
        </p:txBody>
      </p:sp>
      <p:sp>
        <p:nvSpPr>
          <p:cNvPr id="12" name="TextBox 11"/>
          <p:cNvSpPr txBox="1"/>
          <p:nvPr/>
        </p:nvSpPr>
        <p:spPr>
          <a:xfrm>
            <a:off x="2901176" y="3478768"/>
            <a:ext cx="360483" cy="369332"/>
          </a:xfrm>
          <a:prstGeom prst="rect">
            <a:avLst/>
          </a:prstGeom>
          <a:noFill/>
        </p:spPr>
        <p:txBody>
          <a:bodyPr wrap="none" rtlCol="0">
            <a:spAutoFit/>
          </a:bodyPr>
          <a:lstStyle/>
          <a:p>
            <a:r>
              <a:rPr lang="en-US" i="1" dirty="0" err="1" smtClean="0"/>
              <a:t>E</a:t>
            </a:r>
            <a:r>
              <a:rPr lang="en-US" i="1" baseline="-25000" dirty="0" err="1" smtClean="0"/>
              <a:t>y</a:t>
            </a:r>
            <a:endParaRPr lang="en-US" i="1" baseline="-25000" dirty="0"/>
          </a:p>
        </p:txBody>
      </p:sp>
      <p:sp>
        <p:nvSpPr>
          <p:cNvPr id="11" name="Pie 10"/>
          <p:cNvSpPr/>
          <p:nvPr/>
        </p:nvSpPr>
        <p:spPr>
          <a:xfrm rot="13067907">
            <a:off x="1391148" y="1719594"/>
            <a:ext cx="562519" cy="505036"/>
          </a:xfrm>
          <a:prstGeom prst="pie">
            <a:avLst>
              <a:gd name="adj1" fmla="val 11102546"/>
              <a:gd name="adj2" fmla="val 1620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5" name="Straight Arrow Connector 14"/>
          <p:cNvCxnSpPr/>
          <p:nvPr/>
        </p:nvCxnSpPr>
        <p:spPr>
          <a:xfrm flipV="1">
            <a:off x="1676400" y="3048000"/>
            <a:ext cx="800100" cy="4572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076450" y="2589339"/>
            <a:ext cx="498088" cy="461665"/>
          </a:xfrm>
          <a:prstGeom prst="rect">
            <a:avLst/>
          </a:prstGeom>
          <a:noFill/>
        </p:spPr>
        <p:txBody>
          <a:bodyPr wrap="square" rtlCol="0">
            <a:spAutoFit/>
          </a:bodyPr>
          <a:lstStyle/>
          <a:p>
            <a:r>
              <a:rPr lang="en-US" sz="2400" i="1" dirty="0" smtClean="0">
                <a:solidFill>
                  <a:srgbClr val="FF0000"/>
                </a:solidFill>
                <a:latin typeface="Times New Roman" panose="02020603050405020304" pitchFamily="18" charset="0"/>
                <a:cs typeface="Times New Roman" panose="02020603050405020304" pitchFamily="18" charset="0"/>
              </a:rPr>
              <a:t>B</a:t>
            </a:r>
            <a:endParaRPr lang="en-US" sz="2400" i="1" dirty="0">
              <a:solidFill>
                <a:srgbClr val="FF0000"/>
              </a:solidFill>
              <a:latin typeface="Times New Roman" panose="02020603050405020304" pitchFamily="18" charset="0"/>
              <a:cs typeface="Times New Roman" panose="02020603050405020304" pitchFamily="18" charset="0"/>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1698062399"/>
              </p:ext>
            </p:extLst>
          </p:nvPr>
        </p:nvGraphicFramePr>
        <p:xfrm>
          <a:off x="4876800" y="3962400"/>
          <a:ext cx="2837815" cy="1041400"/>
        </p:xfrm>
        <a:graphic>
          <a:graphicData uri="http://schemas.openxmlformats.org/presentationml/2006/ole">
            <mc:AlternateContent xmlns:mc="http://schemas.openxmlformats.org/markup-compatibility/2006">
              <mc:Choice xmlns:v="urn:schemas-microsoft-com:vml" Requires="v">
                <p:oleObj spid="_x0000_s2120" name="Equation" r:id="rId5" imgW="1384200" imgH="507960" progId="Equation.DSMT4">
                  <p:embed/>
                </p:oleObj>
              </mc:Choice>
              <mc:Fallback>
                <p:oleObj name="Equation" r:id="rId5" imgW="1384200" imgH="507960" progId="Equation.DSMT4">
                  <p:embed/>
                  <p:pic>
                    <p:nvPicPr>
                      <p:cNvPr id="0" name=""/>
                      <p:cNvPicPr/>
                      <p:nvPr/>
                    </p:nvPicPr>
                    <p:blipFill>
                      <a:blip r:embed="rId6"/>
                      <a:stretch>
                        <a:fillRect/>
                      </a:stretch>
                    </p:blipFill>
                    <p:spPr>
                      <a:xfrm>
                        <a:off x="4876800" y="3962400"/>
                        <a:ext cx="2837815" cy="1041400"/>
                      </a:xfrm>
                      <a:prstGeom prst="rect">
                        <a:avLst/>
                      </a:prstGeom>
                    </p:spPr>
                  </p:pic>
                </p:oleObj>
              </mc:Fallback>
            </mc:AlternateContent>
          </a:graphicData>
        </a:graphic>
      </p:graphicFrame>
      <p:sp>
        <p:nvSpPr>
          <p:cNvPr id="20" name="TextBox 19"/>
          <p:cNvSpPr txBox="1"/>
          <p:nvPr/>
        </p:nvSpPr>
        <p:spPr>
          <a:xfrm>
            <a:off x="2743200" y="4263479"/>
            <a:ext cx="2167581"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Polarization degree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8142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2"/>
          <p:cNvGraphicFramePr>
            <a:graphicFrameLocks noChangeAspect="1"/>
          </p:cNvGraphicFramePr>
          <p:nvPr>
            <p:extLst>
              <p:ext uri="{D42A27DB-BD31-4B8C-83A1-F6EECF244321}">
                <p14:modId xmlns:p14="http://schemas.microsoft.com/office/powerpoint/2010/main" val="806745121"/>
              </p:ext>
            </p:extLst>
          </p:nvPr>
        </p:nvGraphicFramePr>
        <p:xfrm>
          <a:off x="4514850" y="2178050"/>
          <a:ext cx="114300" cy="215900"/>
        </p:xfrm>
        <a:graphic>
          <a:graphicData uri="http://schemas.openxmlformats.org/presentationml/2006/ole">
            <mc:AlternateContent xmlns:mc="http://schemas.openxmlformats.org/markup-compatibility/2006">
              <mc:Choice xmlns:v="urn:schemas-microsoft-com:vml" Requires="v">
                <p:oleObj spid="_x0000_s20642" name="Equation" r:id="rId3" imgW="914400" imgH="215640" progId="Equation.3">
                  <p:embed/>
                </p:oleObj>
              </mc:Choice>
              <mc:Fallback>
                <p:oleObj name="Equation" r:id="rId3" imgW="91440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2178050"/>
                        <a:ext cx="114300" cy="2159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30726" name="Text Box 5"/>
          <p:cNvSpPr txBox="1">
            <a:spLocks noChangeArrowheads="1"/>
          </p:cNvSpPr>
          <p:nvPr/>
        </p:nvSpPr>
        <p:spPr bwMode="auto">
          <a:xfrm>
            <a:off x="381000" y="1524000"/>
            <a:ext cx="76200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Times New Roman" charset="0"/>
                <a:ea typeface="ＭＳ Ｐゴシック" charset="0"/>
                <a:cs typeface="ＭＳ Ｐゴシック" charset="0"/>
              </a:defRPr>
            </a:lvl1pPr>
            <a:lvl2pPr marL="37931725" indent="-37474525">
              <a:defRPr sz="2400" b="1">
                <a:solidFill>
                  <a:schemeClr val="tx1"/>
                </a:solidFill>
                <a:latin typeface="Times New Roman" charset="0"/>
                <a:ea typeface="ＭＳ Ｐゴシック" charset="0"/>
              </a:defRPr>
            </a:lvl2pPr>
            <a:lvl3pPr>
              <a:defRPr sz="2400" b="1">
                <a:solidFill>
                  <a:schemeClr val="tx1"/>
                </a:solidFill>
                <a:latin typeface="Times New Roman" charset="0"/>
                <a:ea typeface="ＭＳ Ｐゴシック" charset="0"/>
              </a:defRPr>
            </a:lvl3pPr>
            <a:lvl4pPr>
              <a:defRPr sz="2400" b="1">
                <a:solidFill>
                  <a:schemeClr val="tx1"/>
                </a:solidFill>
                <a:latin typeface="Times New Roman" charset="0"/>
                <a:ea typeface="ＭＳ Ｐゴシック" charset="0"/>
              </a:defRPr>
            </a:lvl4pPr>
            <a:lvl5pPr>
              <a:defRPr sz="2400" b="1">
                <a:solidFill>
                  <a:schemeClr val="tx1"/>
                </a:solidFill>
                <a:latin typeface="Times New Roman" charset="0"/>
                <a:ea typeface="ＭＳ Ｐゴシック" charset="0"/>
              </a:defRPr>
            </a:lvl5pPr>
            <a:lvl6pPr marL="457200" eaLnBrk="0" fontAlgn="base" hangingPunct="0">
              <a:spcBef>
                <a:spcPct val="0"/>
              </a:spcBef>
              <a:spcAft>
                <a:spcPct val="0"/>
              </a:spcAft>
              <a:defRPr sz="2400" b="1">
                <a:solidFill>
                  <a:schemeClr val="tx1"/>
                </a:solidFill>
                <a:latin typeface="Times New Roman" charset="0"/>
                <a:ea typeface="ＭＳ Ｐゴシック" charset="0"/>
              </a:defRPr>
            </a:lvl6pPr>
            <a:lvl7pPr marL="914400" eaLnBrk="0" fontAlgn="base" hangingPunct="0">
              <a:spcBef>
                <a:spcPct val="0"/>
              </a:spcBef>
              <a:spcAft>
                <a:spcPct val="0"/>
              </a:spcAft>
              <a:defRPr sz="2400" b="1">
                <a:solidFill>
                  <a:schemeClr val="tx1"/>
                </a:solidFill>
                <a:latin typeface="Times New Roman" charset="0"/>
                <a:ea typeface="ＭＳ Ｐゴシック" charset="0"/>
              </a:defRPr>
            </a:lvl7pPr>
            <a:lvl8pPr marL="1371600" eaLnBrk="0" fontAlgn="base" hangingPunct="0">
              <a:spcBef>
                <a:spcPct val="0"/>
              </a:spcBef>
              <a:spcAft>
                <a:spcPct val="0"/>
              </a:spcAft>
              <a:defRPr sz="2400" b="1">
                <a:solidFill>
                  <a:schemeClr val="tx1"/>
                </a:solidFill>
                <a:latin typeface="Times New Roman" charset="0"/>
                <a:ea typeface="ＭＳ Ｐゴシック" charset="0"/>
              </a:defRPr>
            </a:lvl8pPr>
            <a:lvl9pPr marL="1828800" eaLnBrk="0" fontAlgn="base" hangingPunct="0">
              <a:spcBef>
                <a:spcPct val="0"/>
              </a:spcBef>
              <a:spcAft>
                <a:spcPct val="0"/>
              </a:spcAft>
              <a:defRPr sz="2400" b="1">
                <a:solidFill>
                  <a:schemeClr val="tx1"/>
                </a:solidFill>
                <a:latin typeface="Times New Roman" charset="0"/>
                <a:ea typeface="ＭＳ Ｐゴシック" charset="0"/>
              </a:defRPr>
            </a:lvl9pPr>
          </a:lstStyle>
          <a:p>
            <a:pPr>
              <a:spcBef>
                <a:spcPct val="50000"/>
              </a:spcBef>
            </a:pPr>
            <a:r>
              <a:rPr lang="en-US" sz="1800" dirty="0"/>
              <a:t>The operational definition of the Stokes parameters are then as follows:</a:t>
            </a:r>
          </a:p>
          <a:p>
            <a:pPr>
              <a:spcBef>
                <a:spcPct val="50000"/>
              </a:spcBef>
            </a:pPr>
            <a:r>
              <a:rPr lang="en-US" i="1" dirty="0"/>
              <a:t>	I = I     + I       = I     + I      = </a:t>
            </a:r>
            <a:r>
              <a:rPr lang="en-US" i="1" dirty="0" smtClean="0">
                <a:cs typeface="Times New Roman" charset="0"/>
              </a:rPr>
              <a:t>&lt;E</a:t>
            </a:r>
            <a:r>
              <a:rPr lang="en-US" i="1" baseline="-25000" dirty="0" smtClean="0">
                <a:cs typeface="Times New Roman" charset="0"/>
              </a:rPr>
              <a:t>x</a:t>
            </a:r>
            <a:r>
              <a:rPr lang="en-US" i="1" baseline="30000" dirty="0" smtClean="0">
                <a:cs typeface="Times New Roman" charset="0"/>
              </a:rPr>
              <a:t>2</a:t>
            </a:r>
            <a:r>
              <a:rPr lang="en-US" i="1" dirty="0">
                <a:cs typeface="Times New Roman" charset="0"/>
              </a:rPr>
              <a:t>&gt; + </a:t>
            </a:r>
            <a:r>
              <a:rPr lang="en-US" i="1" dirty="0" smtClean="0">
                <a:ea typeface="Times New Roman" charset="0"/>
                <a:cs typeface="Times New Roman" charset="0"/>
              </a:rPr>
              <a:t>&lt;E</a:t>
            </a:r>
            <a:r>
              <a:rPr lang="en-US" i="1" baseline="-25000" dirty="0" smtClean="0">
                <a:ea typeface="Times New Roman" charset="0"/>
                <a:cs typeface="Times New Roman" charset="0"/>
              </a:rPr>
              <a:t>y</a:t>
            </a:r>
            <a:r>
              <a:rPr lang="en-US" i="1" baseline="30000" dirty="0" smtClean="0">
                <a:ea typeface="Times New Roman" charset="0"/>
                <a:cs typeface="Times New Roman" charset="0"/>
              </a:rPr>
              <a:t>2</a:t>
            </a:r>
            <a:r>
              <a:rPr lang="en-US" i="1" dirty="0">
                <a:ea typeface="Times New Roman" charset="0"/>
                <a:cs typeface="Times New Roman" charset="0"/>
              </a:rPr>
              <a:t>&gt;</a:t>
            </a:r>
          </a:p>
          <a:p>
            <a:pPr>
              <a:spcBef>
                <a:spcPct val="50000"/>
              </a:spcBef>
            </a:pPr>
            <a:r>
              <a:rPr lang="en-US" i="1" dirty="0">
                <a:ea typeface="Times New Roman" charset="0"/>
                <a:cs typeface="Times New Roman" charset="0"/>
              </a:rPr>
              <a:t>	Q = I     - I</a:t>
            </a:r>
            <a:r>
              <a:rPr lang="en-US" sz="2000" i="1" dirty="0">
                <a:ea typeface="Times New Roman" charset="0"/>
                <a:cs typeface="Times New Roman" charset="0"/>
              </a:rPr>
              <a:t>     </a:t>
            </a:r>
            <a:r>
              <a:rPr lang="en-US" i="1" dirty="0">
                <a:ea typeface="Times New Roman" charset="0"/>
                <a:cs typeface="Times New Roman" charset="0"/>
              </a:rPr>
              <a:t> = </a:t>
            </a:r>
            <a:r>
              <a:rPr lang="en-US" i="1" dirty="0" smtClean="0">
                <a:ea typeface="Times New Roman" charset="0"/>
                <a:cs typeface="Times New Roman" charset="0"/>
              </a:rPr>
              <a:t>&lt;E</a:t>
            </a:r>
            <a:r>
              <a:rPr lang="en-US" i="1" baseline="-25000" dirty="0" smtClean="0">
                <a:ea typeface="Times New Roman" charset="0"/>
                <a:cs typeface="Times New Roman" charset="0"/>
              </a:rPr>
              <a:t>x</a:t>
            </a:r>
            <a:r>
              <a:rPr lang="en-US" i="1" baseline="30000" dirty="0" smtClean="0">
                <a:ea typeface="Times New Roman" charset="0"/>
                <a:cs typeface="Times New Roman" charset="0"/>
              </a:rPr>
              <a:t>2</a:t>
            </a:r>
            <a:r>
              <a:rPr lang="en-US" i="1" dirty="0">
                <a:ea typeface="Times New Roman" charset="0"/>
                <a:cs typeface="Times New Roman" charset="0"/>
              </a:rPr>
              <a:t>&gt; - </a:t>
            </a:r>
            <a:r>
              <a:rPr lang="en-US" i="1" dirty="0" smtClean="0">
                <a:ea typeface="Times New Roman" charset="0"/>
                <a:cs typeface="Times New Roman" charset="0"/>
              </a:rPr>
              <a:t>&lt;E</a:t>
            </a:r>
            <a:r>
              <a:rPr lang="en-US" i="1" baseline="-25000" dirty="0" smtClean="0">
                <a:ea typeface="Times New Roman" charset="0"/>
                <a:cs typeface="Times New Roman" charset="0"/>
              </a:rPr>
              <a:t>y</a:t>
            </a:r>
            <a:r>
              <a:rPr lang="en-US" i="1" baseline="30000" dirty="0" smtClean="0">
                <a:ea typeface="Times New Roman" charset="0"/>
                <a:cs typeface="Times New Roman" charset="0"/>
              </a:rPr>
              <a:t>2</a:t>
            </a:r>
            <a:r>
              <a:rPr lang="en-US" i="1" dirty="0">
                <a:ea typeface="Times New Roman" charset="0"/>
                <a:cs typeface="Times New Roman" charset="0"/>
              </a:rPr>
              <a:t>&gt;</a:t>
            </a:r>
            <a:r>
              <a:rPr lang="en-US" b="0" dirty="0">
                <a:ea typeface="Times New Roman" charset="0"/>
                <a:cs typeface="Times New Roman" charset="0"/>
              </a:rPr>
              <a:t> </a:t>
            </a:r>
          </a:p>
          <a:p>
            <a:pPr>
              <a:spcBef>
                <a:spcPct val="50000"/>
              </a:spcBef>
            </a:pPr>
            <a:r>
              <a:rPr lang="en-US" i="1" dirty="0">
                <a:ea typeface="Times New Roman" charset="0"/>
                <a:cs typeface="Times New Roman" charset="0"/>
              </a:rPr>
              <a:t>	U = I     - I     = </a:t>
            </a:r>
            <a:r>
              <a:rPr lang="en-US" dirty="0" smtClean="0">
                <a:ea typeface="Times New Roman" charset="0"/>
                <a:cs typeface="Times New Roman" charset="0"/>
              </a:rPr>
              <a:t>2&lt;</a:t>
            </a:r>
            <a:r>
              <a:rPr lang="en-US" i="1" dirty="0">
                <a:ea typeface="Times New Roman" charset="0"/>
                <a:cs typeface="Times New Roman" charset="0"/>
              </a:rPr>
              <a:t>E</a:t>
            </a:r>
            <a:r>
              <a:rPr lang="en-US" i="1" baseline="-25000" dirty="0" smtClean="0">
                <a:ea typeface="Times New Roman" charset="0"/>
                <a:cs typeface="Times New Roman" charset="0"/>
              </a:rPr>
              <a:t>x</a:t>
            </a:r>
            <a:r>
              <a:rPr lang="en-US" i="1" dirty="0" smtClean="0">
                <a:ea typeface="Times New Roman" charset="0"/>
                <a:cs typeface="Times New Roman" charset="0"/>
              </a:rPr>
              <a:t> </a:t>
            </a:r>
            <a:r>
              <a:rPr lang="en-US" i="1" dirty="0" err="1">
                <a:ea typeface="Times New Roman" charset="0"/>
                <a:cs typeface="Times New Roman" charset="0"/>
              </a:rPr>
              <a:t>E</a:t>
            </a:r>
            <a:r>
              <a:rPr lang="en-US" i="1" baseline="-25000" dirty="0" err="1" smtClean="0">
                <a:ea typeface="Times New Roman" charset="0"/>
                <a:cs typeface="Times New Roman" charset="0"/>
              </a:rPr>
              <a:t>y</a:t>
            </a:r>
            <a:r>
              <a:rPr lang="en-US" i="1" dirty="0" smtClean="0">
                <a:ea typeface="Times New Roman" charset="0"/>
                <a:cs typeface="Times New Roman" charset="0"/>
              </a:rPr>
              <a:t> </a:t>
            </a:r>
            <a:r>
              <a:rPr lang="en-US" i="1" dirty="0">
                <a:ea typeface="Times New Roman" charset="0"/>
                <a:cs typeface="Times New Roman" charset="0"/>
              </a:rPr>
              <a:t>cos </a:t>
            </a:r>
            <a:r>
              <a:rPr lang="el-GR" i="1" dirty="0">
                <a:cs typeface="Times New Roman" charset="0"/>
              </a:rPr>
              <a:t>δ</a:t>
            </a:r>
            <a:r>
              <a:rPr lang="en-US" i="1" dirty="0">
                <a:cs typeface="Times New Roman" charset="0"/>
              </a:rPr>
              <a:t>&gt;</a:t>
            </a:r>
          </a:p>
          <a:p>
            <a:pPr>
              <a:spcBef>
                <a:spcPct val="50000"/>
              </a:spcBef>
            </a:pPr>
            <a:r>
              <a:rPr lang="en-US" i="1" dirty="0">
                <a:ea typeface="Times New Roman" charset="0"/>
                <a:cs typeface="Times New Roman" charset="0"/>
              </a:rPr>
              <a:t>	V = I     - I     = </a:t>
            </a:r>
            <a:r>
              <a:rPr lang="en-US" dirty="0" smtClean="0">
                <a:ea typeface="Times New Roman" charset="0"/>
                <a:cs typeface="Times New Roman" charset="0"/>
              </a:rPr>
              <a:t>2&lt;</a:t>
            </a:r>
            <a:r>
              <a:rPr lang="en-US" i="1" dirty="0">
                <a:ea typeface="Times New Roman" charset="0"/>
                <a:cs typeface="Times New Roman" charset="0"/>
              </a:rPr>
              <a:t>E</a:t>
            </a:r>
            <a:r>
              <a:rPr lang="en-US" i="1" baseline="-25000" dirty="0" smtClean="0">
                <a:ea typeface="Times New Roman" charset="0"/>
                <a:cs typeface="Times New Roman" charset="0"/>
              </a:rPr>
              <a:t>x</a:t>
            </a:r>
            <a:r>
              <a:rPr lang="en-US" i="1" dirty="0" smtClean="0">
                <a:ea typeface="Times New Roman" charset="0"/>
                <a:cs typeface="Times New Roman" charset="0"/>
              </a:rPr>
              <a:t> </a:t>
            </a:r>
            <a:r>
              <a:rPr lang="en-US" i="1" dirty="0" err="1">
                <a:ea typeface="Times New Roman" charset="0"/>
                <a:cs typeface="Times New Roman" charset="0"/>
              </a:rPr>
              <a:t>E</a:t>
            </a:r>
            <a:r>
              <a:rPr lang="en-US" i="1" baseline="-25000" dirty="0" err="1" smtClean="0">
                <a:ea typeface="Times New Roman" charset="0"/>
                <a:cs typeface="Times New Roman" charset="0"/>
              </a:rPr>
              <a:t>y</a:t>
            </a:r>
            <a:r>
              <a:rPr lang="en-US" i="1" dirty="0" smtClean="0">
                <a:ea typeface="Times New Roman" charset="0"/>
                <a:cs typeface="Times New Roman" charset="0"/>
              </a:rPr>
              <a:t> </a:t>
            </a:r>
            <a:r>
              <a:rPr lang="en-US" i="1" dirty="0">
                <a:ea typeface="Times New Roman" charset="0"/>
                <a:cs typeface="Times New Roman" charset="0"/>
              </a:rPr>
              <a:t>sin </a:t>
            </a:r>
            <a:r>
              <a:rPr lang="el-GR" i="1" dirty="0">
                <a:ea typeface="Times New Roman" charset="0"/>
                <a:cs typeface="Times New Roman" charset="0"/>
              </a:rPr>
              <a:t>δ</a:t>
            </a:r>
            <a:r>
              <a:rPr lang="en-US" i="1" dirty="0">
                <a:ea typeface="Times New Roman" charset="0"/>
                <a:cs typeface="Times New Roman" charset="0"/>
              </a:rPr>
              <a:t>&gt;</a:t>
            </a:r>
            <a:endParaRPr lang="el-GR" i="1" dirty="0">
              <a:ea typeface="Times New Roman" charset="0"/>
              <a:cs typeface="Times New Roman" charset="0"/>
            </a:endParaRPr>
          </a:p>
          <a:p>
            <a:pPr>
              <a:spcBef>
                <a:spcPct val="50000"/>
              </a:spcBef>
            </a:pPr>
            <a:endParaRPr lang="el-GR" i="1" dirty="0">
              <a:cs typeface="Times New Roman" charset="0"/>
            </a:endParaRPr>
          </a:p>
        </p:txBody>
      </p:sp>
      <p:graphicFrame>
        <p:nvGraphicFramePr>
          <p:cNvPr id="30723" name="Object 3"/>
          <p:cNvGraphicFramePr>
            <a:graphicFrameLocks noChangeAspect="1"/>
          </p:cNvGraphicFramePr>
          <p:nvPr>
            <p:extLst>
              <p:ext uri="{D42A27DB-BD31-4B8C-83A1-F6EECF244321}">
                <p14:modId xmlns:p14="http://schemas.microsoft.com/office/powerpoint/2010/main" val="1419510622"/>
              </p:ext>
            </p:extLst>
          </p:nvPr>
        </p:nvGraphicFramePr>
        <p:xfrm>
          <a:off x="4514850" y="2178050"/>
          <a:ext cx="114300" cy="215900"/>
        </p:xfrm>
        <a:graphic>
          <a:graphicData uri="http://schemas.openxmlformats.org/presentationml/2006/ole">
            <mc:AlternateContent xmlns:mc="http://schemas.openxmlformats.org/markup-compatibility/2006">
              <mc:Choice xmlns:v="urn:schemas-microsoft-com:vml" Requires="v">
                <p:oleObj spid="_x0000_s20643" name="Equation" r:id="rId5" imgW="914400" imgH="215640" progId="Equation.3">
                  <p:embed/>
                </p:oleObj>
              </mc:Choice>
              <mc:Fallback>
                <p:oleObj name="Equation" r:id="rId5" imgW="91440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2178050"/>
                        <a:ext cx="114300" cy="2159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30727" name="Line 8"/>
          <p:cNvSpPr>
            <a:spLocks noChangeShapeType="1"/>
          </p:cNvSpPr>
          <p:nvPr/>
        </p:nvSpPr>
        <p:spPr bwMode="auto">
          <a:xfrm flipV="1">
            <a:off x="1981200" y="2286000"/>
            <a:ext cx="3048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28" name="Line 9"/>
          <p:cNvSpPr>
            <a:spLocks noChangeShapeType="1"/>
          </p:cNvSpPr>
          <p:nvPr/>
        </p:nvSpPr>
        <p:spPr bwMode="auto">
          <a:xfrm flipV="1">
            <a:off x="2057400" y="2819400"/>
            <a:ext cx="3048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30724" name="Object 4"/>
          <p:cNvGraphicFramePr>
            <a:graphicFrameLocks noChangeAspect="1"/>
          </p:cNvGraphicFramePr>
          <p:nvPr>
            <p:extLst>
              <p:ext uri="{D42A27DB-BD31-4B8C-83A1-F6EECF244321}">
                <p14:modId xmlns:p14="http://schemas.microsoft.com/office/powerpoint/2010/main" val="2160121987"/>
              </p:ext>
            </p:extLst>
          </p:nvPr>
        </p:nvGraphicFramePr>
        <p:xfrm>
          <a:off x="4514850" y="2178050"/>
          <a:ext cx="114300" cy="215900"/>
        </p:xfrm>
        <a:graphic>
          <a:graphicData uri="http://schemas.openxmlformats.org/presentationml/2006/ole">
            <mc:AlternateContent xmlns:mc="http://schemas.openxmlformats.org/markup-compatibility/2006">
              <mc:Choice xmlns:v="urn:schemas-microsoft-com:vml" Requires="v">
                <p:oleObj spid="_x0000_s20644" name="Equation" r:id="rId6" imgW="914400" imgH="215640" progId="Equation.3">
                  <p:embed/>
                </p:oleObj>
              </mc:Choice>
              <mc:Fallback>
                <p:oleObj name="Equation" r:id="rId6" imgW="91440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2178050"/>
                        <a:ext cx="114300" cy="2159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30729" name="Line 21"/>
          <p:cNvSpPr>
            <a:spLocks noChangeShapeType="1"/>
          </p:cNvSpPr>
          <p:nvPr/>
        </p:nvSpPr>
        <p:spPr bwMode="auto">
          <a:xfrm flipV="1">
            <a:off x="2819400" y="2133600"/>
            <a:ext cx="0" cy="304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0" name="Line 22"/>
          <p:cNvSpPr>
            <a:spLocks noChangeShapeType="1"/>
          </p:cNvSpPr>
          <p:nvPr/>
        </p:nvSpPr>
        <p:spPr bwMode="auto">
          <a:xfrm flipV="1">
            <a:off x="2819400" y="2667000"/>
            <a:ext cx="0" cy="304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1" name="Line 23"/>
          <p:cNvSpPr>
            <a:spLocks noChangeShapeType="1"/>
          </p:cNvSpPr>
          <p:nvPr/>
        </p:nvSpPr>
        <p:spPr bwMode="auto">
          <a:xfrm flipV="1">
            <a:off x="3581400" y="2133600"/>
            <a:ext cx="228600" cy="2286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2" name="Line 24"/>
          <p:cNvSpPr>
            <a:spLocks noChangeShapeType="1"/>
          </p:cNvSpPr>
          <p:nvPr/>
        </p:nvSpPr>
        <p:spPr bwMode="auto">
          <a:xfrm flipV="1">
            <a:off x="2057400" y="3276600"/>
            <a:ext cx="228600" cy="2286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3" name="Line 25"/>
          <p:cNvSpPr>
            <a:spLocks noChangeShapeType="1"/>
          </p:cNvSpPr>
          <p:nvPr/>
        </p:nvSpPr>
        <p:spPr bwMode="auto">
          <a:xfrm flipH="1" flipV="1">
            <a:off x="4419600" y="2133600"/>
            <a:ext cx="228600" cy="2286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4" name="Line 26"/>
          <p:cNvSpPr>
            <a:spLocks noChangeShapeType="1"/>
          </p:cNvSpPr>
          <p:nvPr/>
        </p:nvSpPr>
        <p:spPr bwMode="auto">
          <a:xfrm flipH="1" flipV="1">
            <a:off x="2743200" y="3276600"/>
            <a:ext cx="228600" cy="2286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5" name="Oval 27"/>
          <p:cNvSpPr>
            <a:spLocks noChangeArrowheads="1"/>
          </p:cNvSpPr>
          <p:nvPr/>
        </p:nvSpPr>
        <p:spPr bwMode="auto">
          <a:xfrm>
            <a:off x="2057400" y="3886200"/>
            <a:ext cx="152400" cy="15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36" name="Oval 28"/>
          <p:cNvSpPr>
            <a:spLocks noChangeArrowheads="1"/>
          </p:cNvSpPr>
          <p:nvPr/>
        </p:nvSpPr>
        <p:spPr bwMode="auto">
          <a:xfrm>
            <a:off x="2743200" y="3886200"/>
            <a:ext cx="152400" cy="15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37" name="Line 30"/>
          <p:cNvSpPr>
            <a:spLocks noChangeShapeType="1"/>
          </p:cNvSpPr>
          <p:nvPr/>
        </p:nvSpPr>
        <p:spPr bwMode="auto">
          <a:xfrm flipV="1">
            <a:off x="3657600" y="1143000"/>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8" name="Line 31"/>
          <p:cNvSpPr>
            <a:spLocks noChangeShapeType="1"/>
          </p:cNvSpPr>
          <p:nvPr/>
        </p:nvSpPr>
        <p:spPr bwMode="auto">
          <a:xfrm flipV="1">
            <a:off x="2133600" y="3886200"/>
            <a:ext cx="76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9" name="Line 32"/>
          <p:cNvSpPr>
            <a:spLocks noChangeShapeType="1"/>
          </p:cNvSpPr>
          <p:nvPr/>
        </p:nvSpPr>
        <p:spPr bwMode="auto">
          <a:xfrm flipH="1" flipV="1">
            <a:off x="2743200" y="3886200"/>
            <a:ext cx="76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40" name="Text Box 34"/>
          <p:cNvSpPr txBox="1">
            <a:spLocks noChangeArrowheads="1"/>
          </p:cNvSpPr>
          <p:nvPr/>
        </p:nvSpPr>
        <p:spPr bwMode="auto">
          <a:xfrm>
            <a:off x="381000" y="658925"/>
            <a:ext cx="838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Times New Roman" charset="0"/>
                <a:ea typeface="ＭＳ Ｐゴシック" charset="0"/>
                <a:cs typeface="ＭＳ Ｐゴシック" charset="0"/>
              </a:defRPr>
            </a:lvl1pPr>
            <a:lvl2pPr marL="37931725" indent="-37474525">
              <a:defRPr sz="2400" b="1">
                <a:solidFill>
                  <a:schemeClr val="tx1"/>
                </a:solidFill>
                <a:latin typeface="Times New Roman" charset="0"/>
                <a:ea typeface="ＭＳ Ｐゴシック" charset="0"/>
              </a:defRPr>
            </a:lvl2pPr>
            <a:lvl3pPr>
              <a:defRPr sz="2400" b="1">
                <a:solidFill>
                  <a:schemeClr val="tx1"/>
                </a:solidFill>
                <a:latin typeface="Times New Roman" charset="0"/>
                <a:ea typeface="ＭＳ Ｐゴシック" charset="0"/>
              </a:defRPr>
            </a:lvl3pPr>
            <a:lvl4pPr>
              <a:defRPr sz="2400" b="1">
                <a:solidFill>
                  <a:schemeClr val="tx1"/>
                </a:solidFill>
                <a:latin typeface="Times New Roman" charset="0"/>
                <a:ea typeface="ＭＳ Ｐゴシック" charset="0"/>
              </a:defRPr>
            </a:lvl4pPr>
            <a:lvl5pPr>
              <a:defRPr sz="2400" b="1">
                <a:solidFill>
                  <a:schemeClr val="tx1"/>
                </a:solidFill>
                <a:latin typeface="Times New Roman" charset="0"/>
                <a:ea typeface="ＭＳ Ｐゴシック" charset="0"/>
              </a:defRPr>
            </a:lvl5pPr>
            <a:lvl6pPr marL="457200" eaLnBrk="0" fontAlgn="base" hangingPunct="0">
              <a:spcBef>
                <a:spcPct val="0"/>
              </a:spcBef>
              <a:spcAft>
                <a:spcPct val="0"/>
              </a:spcAft>
              <a:defRPr sz="2400" b="1">
                <a:solidFill>
                  <a:schemeClr val="tx1"/>
                </a:solidFill>
                <a:latin typeface="Times New Roman" charset="0"/>
                <a:ea typeface="ＭＳ Ｐゴシック" charset="0"/>
              </a:defRPr>
            </a:lvl6pPr>
            <a:lvl7pPr marL="914400" eaLnBrk="0" fontAlgn="base" hangingPunct="0">
              <a:spcBef>
                <a:spcPct val="0"/>
              </a:spcBef>
              <a:spcAft>
                <a:spcPct val="0"/>
              </a:spcAft>
              <a:defRPr sz="2400" b="1">
                <a:solidFill>
                  <a:schemeClr val="tx1"/>
                </a:solidFill>
                <a:latin typeface="Times New Roman" charset="0"/>
                <a:ea typeface="ＭＳ Ｐゴシック" charset="0"/>
              </a:defRPr>
            </a:lvl7pPr>
            <a:lvl8pPr marL="1371600" eaLnBrk="0" fontAlgn="base" hangingPunct="0">
              <a:spcBef>
                <a:spcPct val="0"/>
              </a:spcBef>
              <a:spcAft>
                <a:spcPct val="0"/>
              </a:spcAft>
              <a:defRPr sz="2400" b="1">
                <a:solidFill>
                  <a:schemeClr val="tx1"/>
                </a:solidFill>
                <a:latin typeface="Times New Roman" charset="0"/>
                <a:ea typeface="ＭＳ Ｐゴシック" charset="0"/>
              </a:defRPr>
            </a:lvl8pPr>
            <a:lvl9pPr marL="1828800" eaLnBrk="0" fontAlgn="base" hangingPunct="0">
              <a:spcBef>
                <a:spcPct val="0"/>
              </a:spcBef>
              <a:spcAft>
                <a:spcPct val="0"/>
              </a:spcAft>
              <a:defRPr sz="2400" b="1">
                <a:solidFill>
                  <a:schemeClr val="tx1"/>
                </a:solidFill>
                <a:latin typeface="Times New Roman" charset="0"/>
                <a:ea typeface="ＭＳ Ｐゴシック" charset="0"/>
              </a:defRPr>
            </a:lvl9pPr>
          </a:lstStyle>
          <a:p>
            <a:pPr>
              <a:spcBef>
                <a:spcPct val="50000"/>
              </a:spcBef>
            </a:pPr>
            <a:r>
              <a:rPr lang="en-US" sz="1800" dirty="0"/>
              <a:t>Denote the phase difference between the electric vectors along the x- and y-axes as </a:t>
            </a:r>
            <a:endParaRPr lang="el-GR" sz="1800" dirty="0">
              <a:cs typeface="Times New Roman" charset="0"/>
            </a:endParaRPr>
          </a:p>
        </p:txBody>
      </p:sp>
      <p:graphicFrame>
        <p:nvGraphicFramePr>
          <p:cNvPr id="30725" name="Object 5"/>
          <p:cNvGraphicFramePr>
            <a:graphicFrameLocks noChangeAspect="1"/>
          </p:cNvGraphicFramePr>
          <p:nvPr>
            <p:extLst>
              <p:ext uri="{D42A27DB-BD31-4B8C-83A1-F6EECF244321}">
                <p14:modId xmlns:p14="http://schemas.microsoft.com/office/powerpoint/2010/main" val="3755033804"/>
              </p:ext>
            </p:extLst>
          </p:nvPr>
        </p:nvGraphicFramePr>
        <p:xfrm>
          <a:off x="2394857" y="1028976"/>
          <a:ext cx="1621631" cy="530062"/>
        </p:xfrm>
        <a:graphic>
          <a:graphicData uri="http://schemas.openxmlformats.org/presentationml/2006/ole">
            <mc:AlternateContent xmlns:mc="http://schemas.openxmlformats.org/markup-compatibility/2006">
              <mc:Choice xmlns:v="urn:schemas-microsoft-com:vml" Requires="v">
                <p:oleObj spid="_x0000_s20645" name="Equation" r:id="rId7" imgW="736560" imgH="241200" progId="Equation.3">
                  <p:embed/>
                </p:oleObj>
              </mc:Choice>
              <mc:Fallback>
                <p:oleObj name="Equation" r:id="rId7" imgW="736560" imgH="241200" progId="Equation.3">
                  <p:embed/>
                  <p:pic>
                    <p:nvPicPr>
                      <p:cNvPr id="0" name=""/>
                      <p:cNvPicPr>
                        <a:picLocks noChangeAspect="1" noChangeArrowheads="1"/>
                      </p:cNvPicPr>
                      <p:nvPr/>
                    </p:nvPicPr>
                    <p:blipFill>
                      <a:blip r:embed="rId8"/>
                      <a:srcRect/>
                      <a:stretch>
                        <a:fillRect/>
                      </a:stretch>
                    </p:blipFill>
                    <p:spPr bwMode="auto">
                      <a:xfrm>
                        <a:off x="2394857" y="1028976"/>
                        <a:ext cx="1621631" cy="530062"/>
                      </a:xfrm>
                      <a:prstGeom prst="rect">
                        <a:avLst/>
                      </a:prstGeom>
                      <a:noFill/>
                      <a:effectLst/>
                      <a:extLst/>
                    </p:spPr>
                  </p:pic>
                </p:oleObj>
              </mc:Fallback>
            </mc:AlternateContent>
          </a:graphicData>
        </a:graphic>
      </p:graphicFrame>
      <p:sp>
        <p:nvSpPr>
          <p:cNvPr id="30741" name="Text Box 4"/>
          <p:cNvSpPr txBox="1">
            <a:spLocks noChangeArrowheads="1"/>
          </p:cNvSpPr>
          <p:nvPr/>
        </p:nvSpPr>
        <p:spPr bwMode="auto">
          <a:xfrm>
            <a:off x="65314" y="2286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Times New Roman" charset="0"/>
                <a:ea typeface="ＭＳ Ｐゴシック" charset="0"/>
                <a:cs typeface="ＭＳ Ｐゴシック" charset="0"/>
              </a:defRPr>
            </a:lvl1pPr>
            <a:lvl2pPr marL="37931725" indent="-37474525">
              <a:defRPr sz="2400" b="1">
                <a:solidFill>
                  <a:schemeClr val="tx1"/>
                </a:solidFill>
                <a:latin typeface="Times New Roman" charset="0"/>
                <a:ea typeface="ＭＳ Ｐゴシック" charset="0"/>
              </a:defRPr>
            </a:lvl2pPr>
            <a:lvl3pPr>
              <a:defRPr sz="2400" b="1">
                <a:solidFill>
                  <a:schemeClr val="tx1"/>
                </a:solidFill>
                <a:latin typeface="Times New Roman" charset="0"/>
                <a:ea typeface="ＭＳ Ｐゴシック" charset="0"/>
              </a:defRPr>
            </a:lvl3pPr>
            <a:lvl4pPr>
              <a:defRPr sz="2400" b="1">
                <a:solidFill>
                  <a:schemeClr val="tx1"/>
                </a:solidFill>
                <a:latin typeface="Times New Roman" charset="0"/>
                <a:ea typeface="ＭＳ Ｐゴシック" charset="0"/>
              </a:defRPr>
            </a:lvl4pPr>
            <a:lvl5pPr>
              <a:defRPr sz="2400" b="1">
                <a:solidFill>
                  <a:schemeClr val="tx1"/>
                </a:solidFill>
                <a:latin typeface="Times New Roman" charset="0"/>
                <a:ea typeface="ＭＳ Ｐゴシック" charset="0"/>
              </a:defRPr>
            </a:lvl5pPr>
            <a:lvl6pPr marL="457200" eaLnBrk="0" fontAlgn="base" hangingPunct="0">
              <a:spcBef>
                <a:spcPct val="0"/>
              </a:spcBef>
              <a:spcAft>
                <a:spcPct val="0"/>
              </a:spcAft>
              <a:defRPr sz="2400" b="1">
                <a:solidFill>
                  <a:schemeClr val="tx1"/>
                </a:solidFill>
                <a:latin typeface="Times New Roman" charset="0"/>
                <a:ea typeface="ＭＳ Ｐゴシック" charset="0"/>
              </a:defRPr>
            </a:lvl6pPr>
            <a:lvl7pPr marL="914400" eaLnBrk="0" fontAlgn="base" hangingPunct="0">
              <a:spcBef>
                <a:spcPct val="0"/>
              </a:spcBef>
              <a:spcAft>
                <a:spcPct val="0"/>
              </a:spcAft>
              <a:defRPr sz="2400" b="1">
                <a:solidFill>
                  <a:schemeClr val="tx1"/>
                </a:solidFill>
                <a:latin typeface="Times New Roman" charset="0"/>
                <a:ea typeface="ＭＳ Ｐゴシック" charset="0"/>
              </a:defRPr>
            </a:lvl7pPr>
            <a:lvl8pPr marL="1371600" eaLnBrk="0" fontAlgn="base" hangingPunct="0">
              <a:spcBef>
                <a:spcPct val="0"/>
              </a:spcBef>
              <a:spcAft>
                <a:spcPct val="0"/>
              </a:spcAft>
              <a:defRPr sz="2400" b="1">
                <a:solidFill>
                  <a:schemeClr val="tx1"/>
                </a:solidFill>
                <a:latin typeface="Times New Roman" charset="0"/>
                <a:ea typeface="ＭＳ Ｐゴシック" charset="0"/>
              </a:defRPr>
            </a:lvl8pPr>
            <a:lvl9pPr marL="1828800" eaLnBrk="0" fontAlgn="base" hangingPunct="0">
              <a:spcBef>
                <a:spcPct val="0"/>
              </a:spcBef>
              <a:spcAft>
                <a:spcPct val="0"/>
              </a:spcAft>
              <a:defRPr sz="2400" b="1">
                <a:solidFill>
                  <a:schemeClr val="tx1"/>
                </a:solidFill>
                <a:latin typeface="Times New Roman" charset="0"/>
                <a:ea typeface="ＭＳ Ｐゴシック" charset="0"/>
              </a:defRPr>
            </a:lvl9pPr>
          </a:lstStyle>
          <a:p>
            <a:pPr algn="ctr">
              <a:spcBef>
                <a:spcPct val="50000"/>
              </a:spcBef>
            </a:pPr>
            <a:r>
              <a:rPr lang="en-US" dirty="0"/>
              <a:t>Description of the state of polarization: the Stokes vector {</a:t>
            </a:r>
            <a:r>
              <a:rPr lang="en-US" i="1" dirty="0"/>
              <a:t>I,Q,U,V</a:t>
            </a:r>
            <a:r>
              <a:rPr lang="en-US" i="1" dirty="0" smtClean="0"/>
              <a:t>}</a:t>
            </a:r>
            <a:endParaRPr lang="en-US" dirty="0"/>
          </a:p>
        </p:txBody>
      </p:sp>
      <p:graphicFrame>
        <p:nvGraphicFramePr>
          <p:cNvPr id="8" name="Object 7"/>
          <p:cNvGraphicFramePr>
            <a:graphicFrameLocks noChangeAspect="1"/>
          </p:cNvGraphicFramePr>
          <p:nvPr>
            <p:extLst>
              <p:ext uri="{D42A27DB-BD31-4B8C-83A1-F6EECF244321}">
                <p14:modId xmlns:p14="http://schemas.microsoft.com/office/powerpoint/2010/main" val="1851186591"/>
              </p:ext>
            </p:extLst>
          </p:nvPr>
        </p:nvGraphicFramePr>
        <p:xfrm>
          <a:off x="379413" y="4121150"/>
          <a:ext cx="8526462" cy="2790825"/>
        </p:xfrm>
        <a:graphic>
          <a:graphicData uri="http://schemas.openxmlformats.org/presentationml/2006/ole">
            <mc:AlternateContent xmlns:mc="http://schemas.openxmlformats.org/markup-compatibility/2006">
              <mc:Choice xmlns:v="urn:schemas-microsoft-com:vml" Requires="v">
                <p:oleObj spid="_x0000_s20646" name="Document" r:id="rId9" imgW="8673675" imgH="2837741" progId="Word.Document.12">
                  <p:embed/>
                </p:oleObj>
              </mc:Choice>
              <mc:Fallback>
                <p:oleObj name="Document" r:id="rId9" imgW="8673675" imgH="2837741" progId="Word.Document.12">
                  <p:embed/>
                  <p:pic>
                    <p:nvPicPr>
                      <p:cNvPr id="0" name=""/>
                      <p:cNvPicPr/>
                      <p:nvPr/>
                    </p:nvPicPr>
                    <p:blipFill>
                      <a:blip r:embed="rId10"/>
                      <a:stretch>
                        <a:fillRect/>
                      </a:stretch>
                    </p:blipFill>
                    <p:spPr>
                      <a:xfrm>
                        <a:off x="379413" y="4121150"/>
                        <a:ext cx="8526462" cy="2790825"/>
                      </a:xfrm>
                      <a:prstGeom prst="rect">
                        <a:avLst/>
                      </a:prstGeom>
                    </p:spPr>
                  </p:pic>
                </p:oleObj>
              </mc:Fallback>
            </mc:AlternateContent>
          </a:graphicData>
        </a:graphic>
      </p:graphicFrame>
    </p:spTree>
    <p:extLst>
      <p:ext uri="{BB962C8B-B14F-4D97-AF65-F5344CB8AC3E}">
        <p14:creationId xmlns:p14="http://schemas.microsoft.com/office/powerpoint/2010/main" val="32578132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 t="733" r="6" b="48101"/>
          <a:stretch/>
        </p:blipFill>
        <p:spPr>
          <a:xfrm>
            <a:off x="635391" y="417127"/>
            <a:ext cx="6491482" cy="2011680"/>
          </a:xfrm>
          <a:prstGeom prst="rect">
            <a:avLst/>
          </a:prstGeom>
        </p:spPr>
      </p:pic>
      <p:sp>
        <p:nvSpPr>
          <p:cNvPr id="3" name="TextBox 2"/>
          <p:cNvSpPr txBox="1"/>
          <p:nvPr/>
        </p:nvSpPr>
        <p:spPr>
          <a:xfrm>
            <a:off x="185057" y="4256544"/>
            <a:ext cx="8958943" cy="1600438"/>
          </a:xfrm>
          <a:prstGeom prst="rect">
            <a:avLst/>
          </a:prstGeom>
          <a:noFill/>
        </p:spPr>
        <p:txBody>
          <a:bodyPr wrap="square" rtlCol="0">
            <a:spAutoFit/>
          </a:bodyPr>
          <a:lstStyle/>
          <a:p>
            <a:r>
              <a:rPr lang="en-US" sz="1400" b="1" dirty="0" smtClean="0">
                <a:latin typeface="Times New Roman" panose="02020603050405020304" pitchFamily="18" charset="0"/>
                <a:cs typeface="Times New Roman" panose="02020603050405020304" pitchFamily="18" charset="0"/>
              </a:rPr>
              <a:t>The longitudinal </a:t>
            </a:r>
            <a:r>
              <a:rPr lang="en-US" sz="1400" b="1" dirty="0">
                <a:latin typeface="Times New Roman" panose="02020603050405020304" pitchFamily="18" charset="0"/>
                <a:cs typeface="Times New Roman" panose="02020603050405020304" pitchFamily="18" charset="0"/>
              </a:rPr>
              <a:t>Zeeman effect </a:t>
            </a:r>
            <a:r>
              <a:rPr lang="en-US" sz="1400" dirty="0">
                <a:latin typeface="Times New Roman" panose="02020603050405020304" pitchFamily="18" charset="0"/>
                <a:cs typeface="Times New Roman" panose="02020603050405020304" pitchFamily="18" charset="0"/>
              </a:rPr>
              <a:t>occurs when a plane </a:t>
            </a:r>
            <a:r>
              <a:rPr lang="en-US" sz="1400" dirty="0" smtClean="0">
                <a:latin typeface="Times New Roman" panose="02020603050405020304" pitchFamily="18" charset="0"/>
                <a:cs typeface="Times New Roman" panose="02020603050405020304" pitchFamily="18" charset="0"/>
              </a:rPr>
              <a:t>wave propagating in </a:t>
            </a:r>
            <a:r>
              <a:rPr lang="en-US" sz="1400" dirty="0">
                <a:latin typeface="Times New Roman" panose="02020603050405020304" pitchFamily="18" charset="0"/>
                <a:cs typeface="Times New Roman" panose="02020603050405020304" pitchFamily="18" charset="0"/>
              </a:rPr>
              <a:t>the direction of B excites both </a:t>
            </a:r>
            <a:r>
              <a:rPr lang="en-US" sz="1400" dirty="0" smtClean="0">
                <a:latin typeface="Times New Roman" panose="02020603050405020304" pitchFamily="18" charset="0"/>
                <a:cs typeface="Times New Roman" panose="02020603050405020304" pitchFamily="18" charset="0"/>
              </a:rPr>
              <a:t>circular modes</a:t>
            </a:r>
            <a:r>
              <a:rPr lang="en-US" sz="1400" dirty="0">
                <a:latin typeface="Times New Roman" panose="02020603050405020304" pitchFamily="18" charset="0"/>
                <a:cs typeface="Times New Roman" panose="02020603050405020304" pitchFamily="18" charset="0"/>
              </a:rPr>
              <a:t>, </a:t>
            </a:r>
            <a:r>
              <a:rPr lang="en-US" sz="1400" dirty="0" err="1" smtClean="0">
                <a:latin typeface="Symbol" panose="05050102010706020507" pitchFamily="18" charset="2"/>
                <a:cs typeface="Times New Roman" panose="02020603050405020304" pitchFamily="18" charset="0"/>
              </a:rPr>
              <a:t>s</a:t>
            </a:r>
            <a:r>
              <a:rPr lang="en-US" sz="1400" baseline="-25000" dirty="0" err="1" smtClean="0">
                <a:latin typeface="Times New Roman" panose="02020603050405020304" pitchFamily="18" charset="0"/>
                <a:cs typeface="Times New Roman" panose="02020603050405020304" pitchFamily="18" charset="0"/>
              </a:rPr>
              <a:t>R</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and </a:t>
            </a:r>
            <a:r>
              <a:rPr lang="en-US" sz="1400" dirty="0" err="1" smtClean="0">
                <a:latin typeface="Symbol" panose="05050102010706020507" pitchFamily="18" charset="2"/>
                <a:cs typeface="Times New Roman" panose="02020603050405020304" pitchFamily="18" charset="0"/>
              </a:rPr>
              <a:t>s</a:t>
            </a:r>
            <a:r>
              <a:rPr lang="en-US" sz="1400" baseline="-25000" dirty="0" err="1" smtClean="0">
                <a:latin typeface="Times New Roman" panose="02020603050405020304" pitchFamily="18" charset="0"/>
                <a:cs typeface="Times New Roman" panose="02020603050405020304" pitchFamily="18" charset="0"/>
              </a:rPr>
              <a:t>L</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corresponding to right- and </a:t>
            </a:r>
            <a:r>
              <a:rPr lang="en-US" sz="1400" dirty="0" smtClean="0">
                <a:latin typeface="Times New Roman" panose="02020603050405020304" pitchFamily="18" charset="0"/>
                <a:cs typeface="Times New Roman" panose="02020603050405020304" pitchFamily="18" charset="0"/>
              </a:rPr>
              <a:t>left circular polarization</a:t>
            </a:r>
            <a:r>
              <a:rPr lang="en-US" sz="1400" dirty="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respectively, </a:t>
            </a:r>
            <a:r>
              <a:rPr lang="en-US" sz="1400" dirty="0">
                <a:latin typeface="Times New Roman" panose="02020603050405020304" pitchFamily="18" charset="0"/>
                <a:cs typeface="Times New Roman" panose="02020603050405020304" pitchFamily="18" charset="0"/>
              </a:rPr>
              <a:t>leading to the absorption of </a:t>
            </a:r>
            <a:r>
              <a:rPr lang="en-US" sz="1400" dirty="0" smtClean="0">
                <a:latin typeface="Times New Roman" panose="02020603050405020304" pitchFamily="18" charset="0"/>
                <a:cs typeface="Times New Roman" panose="02020603050405020304" pitchFamily="18" charset="0"/>
              </a:rPr>
              <a:t>circularly polarized </a:t>
            </a:r>
            <a:r>
              <a:rPr lang="en-US" sz="1400" dirty="0">
                <a:latin typeface="Times New Roman" panose="02020603050405020304" pitchFamily="18" charset="0"/>
                <a:cs typeface="Times New Roman" panose="02020603050405020304" pitchFamily="18" charset="0"/>
              </a:rPr>
              <a:t>light at </a:t>
            </a:r>
            <a:r>
              <a:rPr lang="en-US" sz="1400" dirty="0" smtClean="0">
                <a:latin typeface="Times New Roman" panose="02020603050405020304" pitchFamily="18" charset="0"/>
                <a:cs typeface="Times New Roman" panose="02020603050405020304" pitchFamily="18" charset="0"/>
              </a:rPr>
              <a:t>the shifted frequencies. </a:t>
            </a:r>
            <a:r>
              <a:rPr lang="en-US" sz="1400" dirty="0">
                <a:latin typeface="Times New Roman" panose="02020603050405020304" pitchFamily="18" charset="0"/>
                <a:cs typeface="Times New Roman" panose="02020603050405020304" pitchFamily="18" charset="0"/>
              </a:rPr>
              <a:t>These circular modes </a:t>
            </a:r>
            <a:r>
              <a:rPr lang="en-US" sz="1400" dirty="0" smtClean="0">
                <a:latin typeface="Times New Roman" panose="02020603050405020304" pitchFamily="18" charset="0"/>
                <a:cs typeface="Times New Roman" panose="02020603050405020304" pitchFamily="18" charset="0"/>
              </a:rPr>
              <a:t>correspond to </a:t>
            </a:r>
            <a:r>
              <a:rPr lang="en-US" sz="1400" dirty="0">
                <a:latin typeface="Times New Roman" panose="02020603050405020304" pitchFamily="18" charset="0"/>
                <a:cs typeface="Times New Roman" panose="02020603050405020304" pitchFamily="18" charset="0"/>
              </a:rPr>
              <a:t>the </a:t>
            </a:r>
            <a:r>
              <a:rPr lang="en-US" sz="1400" dirty="0">
                <a:latin typeface="Symbol" panose="05050102010706020507" pitchFamily="18" charset="2"/>
                <a:cs typeface="Times New Roman" panose="02020603050405020304" pitchFamily="18" charset="0"/>
              </a:rPr>
              <a:t>s</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components of the Zeeman pattern. </a:t>
            </a:r>
            <a:r>
              <a:rPr lang="en-US" sz="1400" dirty="0" smtClean="0">
                <a:latin typeface="Times New Roman" panose="02020603050405020304" pitchFamily="18" charset="0"/>
                <a:cs typeface="Times New Roman" panose="02020603050405020304" pitchFamily="18" charset="0"/>
              </a:rPr>
              <a:t>In this case the light propagates along B, and </a:t>
            </a:r>
            <a:r>
              <a:rPr lang="en-US" sz="1400" dirty="0">
                <a:latin typeface="Times New Roman" panose="02020603050405020304" pitchFamily="18" charset="0"/>
                <a:cs typeface="Times New Roman" panose="02020603050405020304" pitchFamily="18" charset="0"/>
              </a:rPr>
              <a:t>the </a:t>
            </a:r>
            <a:r>
              <a:rPr lang="en-US" sz="1400" dirty="0" smtClean="0">
                <a:latin typeface="Times New Roman" panose="02020603050405020304" pitchFamily="18" charset="0"/>
                <a:cs typeface="Times New Roman" panose="02020603050405020304" pitchFamily="18" charset="0"/>
              </a:rPr>
              <a:t>incident electromagnetic </a:t>
            </a:r>
            <a:r>
              <a:rPr lang="en-US" sz="1400" dirty="0">
                <a:latin typeface="Times New Roman" panose="02020603050405020304" pitchFamily="18" charset="0"/>
                <a:cs typeface="Times New Roman" panose="02020603050405020304" pitchFamily="18" charset="0"/>
              </a:rPr>
              <a:t>wave has no oscillatory </a:t>
            </a:r>
            <a:r>
              <a:rPr lang="en-US" sz="1400" dirty="0" smtClean="0">
                <a:latin typeface="Times New Roman" panose="02020603050405020304" pitchFamily="18" charset="0"/>
                <a:cs typeface="Times New Roman" panose="02020603050405020304" pitchFamily="18" charset="0"/>
              </a:rPr>
              <a:t>component along </a:t>
            </a:r>
            <a:r>
              <a:rPr lang="en-US" sz="1400" dirty="0">
                <a:latin typeface="Times New Roman" panose="02020603050405020304" pitchFamily="18" charset="0"/>
                <a:cs typeface="Times New Roman" panose="02020603050405020304" pitchFamily="18" charset="0"/>
              </a:rPr>
              <a:t>the linear oscillator parallel to B (the </a:t>
            </a:r>
            <a:r>
              <a:rPr lang="en-US" sz="1400" dirty="0">
                <a:latin typeface="Symbol" panose="05050102010706020507" pitchFamily="18" charset="2"/>
                <a:cs typeface="Times New Roman" panose="02020603050405020304" pitchFamily="18" charset="0"/>
              </a:rPr>
              <a:t>p</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component</a:t>
            </a:r>
            <a:r>
              <a:rPr lang="en-US" sz="1400" dirty="0" smtClean="0">
                <a:latin typeface="Times New Roman" panose="02020603050405020304" pitchFamily="18" charset="0"/>
                <a:cs typeface="Times New Roman" panose="02020603050405020304" pitchFamily="18" charset="0"/>
              </a:rPr>
              <a:t>), so </a:t>
            </a:r>
            <a:r>
              <a:rPr lang="en-US" sz="1400" dirty="0">
                <a:latin typeface="Times New Roman" panose="02020603050405020304" pitchFamily="18" charset="0"/>
                <a:cs typeface="Times New Roman" panose="02020603050405020304" pitchFamily="18" charset="0"/>
              </a:rPr>
              <a:t>absorption of that component cannot </a:t>
            </a:r>
            <a:r>
              <a:rPr lang="en-US" sz="1400" dirty="0" smtClean="0">
                <a:latin typeface="Times New Roman" panose="02020603050405020304" pitchFamily="18" charset="0"/>
                <a:cs typeface="Times New Roman" panose="02020603050405020304" pitchFamily="18" charset="0"/>
              </a:rPr>
              <a:t>occur. Because </a:t>
            </a:r>
            <a:r>
              <a:rPr lang="en-US" sz="1400" dirty="0">
                <a:latin typeface="Times New Roman" panose="02020603050405020304" pitchFamily="18" charset="0"/>
                <a:cs typeface="Times New Roman" panose="02020603050405020304" pitchFamily="18" charset="0"/>
              </a:rPr>
              <a:t>the background continuum is unpolarized, </a:t>
            </a:r>
            <a:r>
              <a:rPr lang="en-US" sz="1400" dirty="0" smtClean="0">
                <a:latin typeface="Times New Roman" panose="02020603050405020304" pitchFamily="18" charset="0"/>
                <a:cs typeface="Times New Roman" panose="02020603050405020304" pitchFamily="18" charset="0"/>
              </a:rPr>
              <a:t>the absorption of </a:t>
            </a:r>
            <a:r>
              <a:rPr lang="en-US" sz="1400" dirty="0">
                <a:latin typeface="Times New Roman" panose="02020603050405020304" pitchFamily="18" charset="0"/>
                <a:cs typeface="Times New Roman" panose="02020603050405020304" pitchFamily="18" charset="0"/>
              </a:rPr>
              <a:t>right- (</a:t>
            </a:r>
            <a:r>
              <a:rPr lang="en-US" sz="1400" dirty="0" smtClean="0">
                <a:latin typeface="Times New Roman" panose="02020603050405020304" pitchFamily="18" charset="0"/>
                <a:cs typeface="Times New Roman" panose="02020603050405020304" pitchFamily="18" charset="0"/>
              </a:rPr>
              <a:t>left) circular polarization results in an </a:t>
            </a:r>
            <a:r>
              <a:rPr lang="en-US" sz="1400" dirty="0">
                <a:latin typeface="Times New Roman" panose="02020603050405020304" pitchFamily="18" charset="0"/>
                <a:cs typeface="Times New Roman" panose="02020603050405020304" pitchFamily="18" charset="0"/>
              </a:rPr>
              <a:t>excess of left- (right)-circular polarization in </a:t>
            </a:r>
            <a:r>
              <a:rPr lang="en-US" sz="1400" dirty="0" smtClean="0">
                <a:latin typeface="Times New Roman" panose="02020603050405020304" pitchFamily="18" charset="0"/>
                <a:cs typeface="Times New Roman" panose="02020603050405020304" pitchFamily="18" charset="0"/>
              </a:rPr>
              <a:t>the residual </a:t>
            </a:r>
            <a:r>
              <a:rPr lang="en-US" sz="1400" dirty="0">
                <a:latin typeface="Times New Roman" panose="02020603050405020304" pitchFamily="18" charset="0"/>
                <a:cs typeface="Times New Roman" panose="02020603050405020304" pitchFamily="18" charset="0"/>
              </a:rPr>
              <a:t>intensity as evidenced by negative (</a:t>
            </a:r>
            <a:r>
              <a:rPr lang="en-US" sz="1400" dirty="0" smtClean="0">
                <a:latin typeface="Times New Roman" panose="02020603050405020304" pitchFamily="18" charset="0"/>
                <a:cs typeface="Times New Roman" panose="02020603050405020304" pitchFamily="18" charset="0"/>
              </a:rPr>
              <a:t>positive) Stokes V. </a:t>
            </a:r>
          </a:p>
        </p:txBody>
      </p:sp>
      <p:sp>
        <p:nvSpPr>
          <p:cNvPr id="4" name="TextBox 3"/>
          <p:cNvSpPr txBox="1"/>
          <p:nvPr/>
        </p:nvSpPr>
        <p:spPr>
          <a:xfrm>
            <a:off x="1600200" y="-76200"/>
            <a:ext cx="7315200"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F</a:t>
            </a:r>
            <a:r>
              <a:rPr lang="en-US" sz="2800" b="1" dirty="0" smtClean="0">
                <a:latin typeface="Times New Roman" panose="02020603050405020304" pitchFamily="18" charset="0"/>
                <a:cs typeface="Times New Roman" panose="02020603050405020304" pitchFamily="18" charset="0"/>
              </a:rPr>
              <a:t>ormation of absorption Stokes profiles</a:t>
            </a:r>
            <a:endParaRPr lang="en-US" sz="28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579995" y="4038600"/>
            <a:ext cx="1411605" cy="276999"/>
          </a:xfrm>
          <a:prstGeom prst="rect">
            <a:avLst/>
          </a:prstGeom>
          <a:noFill/>
        </p:spPr>
        <p:txBody>
          <a:bodyPr wrap="none" rtlCol="0">
            <a:spAutoFit/>
          </a:bodyPr>
          <a:lstStyle/>
          <a:p>
            <a:r>
              <a:rPr lang="en-US" sz="1200" dirty="0" smtClean="0"/>
              <a:t>(from </a:t>
            </a:r>
            <a:r>
              <a:rPr lang="en-US" sz="1200" dirty="0" err="1" smtClean="0"/>
              <a:t>B.Lites</a:t>
            </a:r>
            <a:r>
              <a:rPr lang="en-US" sz="1200" dirty="0" smtClean="0"/>
              <a:t>, 2000)</a:t>
            </a:r>
            <a:endParaRPr lang="en-US" sz="1200" dirty="0"/>
          </a:p>
        </p:txBody>
      </p:sp>
      <p:grpSp>
        <p:nvGrpSpPr>
          <p:cNvPr id="14" name="Group 13"/>
          <p:cNvGrpSpPr/>
          <p:nvPr/>
        </p:nvGrpSpPr>
        <p:grpSpPr>
          <a:xfrm>
            <a:off x="6400800" y="838200"/>
            <a:ext cx="3048000" cy="3139321"/>
            <a:chOff x="4495800" y="1938351"/>
            <a:chExt cx="3048000" cy="3139321"/>
          </a:xfrm>
        </p:grpSpPr>
        <p:sp>
          <p:nvSpPr>
            <p:cNvPr id="15" name="Text Box 5"/>
            <p:cNvSpPr txBox="1">
              <a:spLocks noChangeArrowheads="1"/>
            </p:cNvSpPr>
            <p:nvPr/>
          </p:nvSpPr>
          <p:spPr bwMode="auto">
            <a:xfrm>
              <a:off x="4495800" y="1938351"/>
              <a:ext cx="30480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charset="0"/>
                  <a:ea typeface="ＭＳ Ｐゴシック" charset="0"/>
                  <a:cs typeface="ＭＳ Ｐゴシック" charset="0"/>
                </a:defRPr>
              </a:lvl1pPr>
              <a:lvl2pPr marL="37931725" indent="-37474525">
                <a:defRPr sz="2400" b="1">
                  <a:solidFill>
                    <a:schemeClr val="tx1"/>
                  </a:solidFill>
                  <a:latin typeface="Times New Roman" charset="0"/>
                  <a:ea typeface="ＭＳ Ｐゴシック" charset="0"/>
                </a:defRPr>
              </a:lvl2pPr>
              <a:lvl3pPr>
                <a:defRPr sz="2400" b="1">
                  <a:solidFill>
                    <a:schemeClr val="tx1"/>
                  </a:solidFill>
                  <a:latin typeface="Times New Roman" charset="0"/>
                  <a:ea typeface="ＭＳ Ｐゴシック" charset="0"/>
                </a:defRPr>
              </a:lvl3pPr>
              <a:lvl4pPr>
                <a:defRPr sz="2400" b="1">
                  <a:solidFill>
                    <a:schemeClr val="tx1"/>
                  </a:solidFill>
                  <a:latin typeface="Times New Roman" charset="0"/>
                  <a:ea typeface="ＭＳ Ｐゴシック" charset="0"/>
                </a:defRPr>
              </a:lvl4pPr>
              <a:lvl5pPr>
                <a:defRPr sz="2400" b="1">
                  <a:solidFill>
                    <a:schemeClr val="tx1"/>
                  </a:solidFill>
                  <a:latin typeface="Times New Roman" charset="0"/>
                  <a:ea typeface="ＭＳ Ｐゴシック" charset="0"/>
                </a:defRPr>
              </a:lvl5pPr>
              <a:lvl6pPr marL="457200" eaLnBrk="0" fontAlgn="base" hangingPunct="0">
                <a:spcBef>
                  <a:spcPct val="0"/>
                </a:spcBef>
                <a:spcAft>
                  <a:spcPct val="0"/>
                </a:spcAft>
                <a:defRPr sz="2400" b="1">
                  <a:solidFill>
                    <a:schemeClr val="tx1"/>
                  </a:solidFill>
                  <a:latin typeface="Times New Roman" charset="0"/>
                  <a:ea typeface="ＭＳ Ｐゴシック" charset="0"/>
                </a:defRPr>
              </a:lvl6pPr>
              <a:lvl7pPr marL="914400" eaLnBrk="0" fontAlgn="base" hangingPunct="0">
                <a:spcBef>
                  <a:spcPct val="0"/>
                </a:spcBef>
                <a:spcAft>
                  <a:spcPct val="0"/>
                </a:spcAft>
                <a:defRPr sz="2400" b="1">
                  <a:solidFill>
                    <a:schemeClr val="tx1"/>
                  </a:solidFill>
                  <a:latin typeface="Times New Roman" charset="0"/>
                  <a:ea typeface="ＭＳ Ｐゴシック" charset="0"/>
                </a:defRPr>
              </a:lvl7pPr>
              <a:lvl8pPr marL="1371600" eaLnBrk="0" fontAlgn="base" hangingPunct="0">
                <a:spcBef>
                  <a:spcPct val="0"/>
                </a:spcBef>
                <a:spcAft>
                  <a:spcPct val="0"/>
                </a:spcAft>
                <a:defRPr sz="2400" b="1">
                  <a:solidFill>
                    <a:schemeClr val="tx1"/>
                  </a:solidFill>
                  <a:latin typeface="Times New Roman" charset="0"/>
                  <a:ea typeface="ＭＳ Ｐゴシック" charset="0"/>
                </a:defRPr>
              </a:lvl8pPr>
              <a:lvl9pPr marL="1828800" eaLnBrk="0" fontAlgn="base" hangingPunct="0">
                <a:spcBef>
                  <a:spcPct val="0"/>
                </a:spcBef>
                <a:spcAft>
                  <a:spcPct val="0"/>
                </a:spcAft>
                <a:defRPr sz="2400" b="1">
                  <a:solidFill>
                    <a:schemeClr val="tx1"/>
                  </a:solidFill>
                  <a:latin typeface="Times New Roman" charset="0"/>
                  <a:ea typeface="ＭＳ Ｐゴシック" charset="0"/>
                </a:defRPr>
              </a:lvl9pPr>
            </a:lstStyle>
            <a:p>
              <a:pPr>
                <a:spcBef>
                  <a:spcPct val="50000"/>
                </a:spcBef>
              </a:pPr>
              <a:endParaRPr lang="en-US" sz="1800" dirty="0" smtClean="0"/>
            </a:p>
            <a:p>
              <a:pPr>
                <a:spcBef>
                  <a:spcPct val="50000"/>
                </a:spcBef>
              </a:pPr>
              <a:r>
                <a:rPr lang="en-US" i="1" dirty="0"/>
                <a:t>	I = I     + I     </a:t>
              </a:r>
              <a:endParaRPr lang="en-US" i="1" dirty="0">
                <a:ea typeface="Times New Roman" charset="0"/>
                <a:cs typeface="Times New Roman" charset="0"/>
              </a:endParaRPr>
            </a:p>
            <a:p>
              <a:pPr>
                <a:spcBef>
                  <a:spcPct val="50000"/>
                </a:spcBef>
              </a:pPr>
              <a:r>
                <a:rPr lang="en-US" i="1" dirty="0">
                  <a:ea typeface="Times New Roman" charset="0"/>
                  <a:cs typeface="Times New Roman" charset="0"/>
                </a:rPr>
                <a:t>	Q = I     - I</a:t>
              </a:r>
              <a:r>
                <a:rPr lang="en-US" sz="2000" i="1" dirty="0">
                  <a:ea typeface="Times New Roman" charset="0"/>
                  <a:cs typeface="Times New Roman" charset="0"/>
                </a:rPr>
                <a:t>     </a:t>
              </a:r>
              <a:r>
                <a:rPr lang="en-US" b="0" dirty="0" smtClean="0">
                  <a:ea typeface="Times New Roman" charset="0"/>
                  <a:cs typeface="Times New Roman" charset="0"/>
                </a:rPr>
                <a:t> </a:t>
              </a:r>
              <a:endParaRPr lang="en-US" b="0" dirty="0">
                <a:ea typeface="Times New Roman" charset="0"/>
                <a:cs typeface="Times New Roman" charset="0"/>
              </a:endParaRPr>
            </a:p>
            <a:p>
              <a:pPr>
                <a:spcBef>
                  <a:spcPct val="50000"/>
                </a:spcBef>
              </a:pPr>
              <a:r>
                <a:rPr lang="en-US" i="1" dirty="0">
                  <a:ea typeface="Times New Roman" charset="0"/>
                  <a:cs typeface="Times New Roman" charset="0"/>
                </a:rPr>
                <a:t>	U = I     - I     </a:t>
              </a:r>
              <a:endParaRPr lang="en-US" i="1" dirty="0">
                <a:cs typeface="Times New Roman" charset="0"/>
              </a:endParaRPr>
            </a:p>
            <a:p>
              <a:pPr>
                <a:spcBef>
                  <a:spcPct val="50000"/>
                </a:spcBef>
              </a:pPr>
              <a:r>
                <a:rPr lang="en-US" i="1" dirty="0">
                  <a:ea typeface="Times New Roman" charset="0"/>
                  <a:cs typeface="Times New Roman" charset="0"/>
                </a:rPr>
                <a:t>	V = I     - I     </a:t>
              </a:r>
              <a:endParaRPr lang="el-GR" i="1" dirty="0">
                <a:ea typeface="Times New Roman" charset="0"/>
                <a:cs typeface="Times New Roman" charset="0"/>
              </a:endParaRPr>
            </a:p>
            <a:p>
              <a:pPr>
                <a:spcBef>
                  <a:spcPct val="50000"/>
                </a:spcBef>
              </a:pPr>
              <a:endParaRPr lang="el-GR" i="1" dirty="0">
                <a:cs typeface="Times New Roman" charset="0"/>
              </a:endParaRPr>
            </a:p>
          </p:txBody>
        </p:sp>
        <p:sp>
          <p:nvSpPr>
            <p:cNvPr id="16" name="Line 8"/>
            <p:cNvSpPr>
              <a:spLocks noChangeShapeType="1"/>
            </p:cNvSpPr>
            <p:nvPr/>
          </p:nvSpPr>
          <p:spPr bwMode="auto">
            <a:xfrm flipV="1">
              <a:off x="6096000" y="2735639"/>
              <a:ext cx="3048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7" name="Line 9"/>
            <p:cNvSpPr>
              <a:spLocks noChangeShapeType="1"/>
            </p:cNvSpPr>
            <p:nvPr/>
          </p:nvSpPr>
          <p:spPr bwMode="auto">
            <a:xfrm flipV="1">
              <a:off x="6172200" y="3269039"/>
              <a:ext cx="3048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8" name="Line 21"/>
            <p:cNvSpPr>
              <a:spLocks noChangeShapeType="1"/>
            </p:cNvSpPr>
            <p:nvPr/>
          </p:nvSpPr>
          <p:spPr bwMode="auto">
            <a:xfrm flipV="1">
              <a:off x="6934200" y="2583239"/>
              <a:ext cx="0" cy="304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22"/>
            <p:cNvSpPr>
              <a:spLocks noChangeShapeType="1"/>
            </p:cNvSpPr>
            <p:nvPr/>
          </p:nvSpPr>
          <p:spPr bwMode="auto">
            <a:xfrm flipV="1">
              <a:off x="6934200" y="3116639"/>
              <a:ext cx="0" cy="304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24"/>
            <p:cNvSpPr>
              <a:spLocks noChangeShapeType="1"/>
            </p:cNvSpPr>
            <p:nvPr/>
          </p:nvSpPr>
          <p:spPr bwMode="auto">
            <a:xfrm flipV="1">
              <a:off x="6172200" y="3726239"/>
              <a:ext cx="228600" cy="2286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26"/>
            <p:cNvSpPr>
              <a:spLocks noChangeShapeType="1"/>
            </p:cNvSpPr>
            <p:nvPr/>
          </p:nvSpPr>
          <p:spPr bwMode="auto">
            <a:xfrm flipH="1" flipV="1">
              <a:off x="6858000" y="3726239"/>
              <a:ext cx="228600" cy="2286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 name="Oval 27"/>
            <p:cNvSpPr>
              <a:spLocks noChangeArrowheads="1"/>
            </p:cNvSpPr>
            <p:nvPr/>
          </p:nvSpPr>
          <p:spPr bwMode="auto">
            <a:xfrm>
              <a:off x="6172200" y="4335839"/>
              <a:ext cx="152400" cy="15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Oval 28"/>
            <p:cNvSpPr>
              <a:spLocks noChangeArrowheads="1"/>
            </p:cNvSpPr>
            <p:nvPr/>
          </p:nvSpPr>
          <p:spPr bwMode="auto">
            <a:xfrm>
              <a:off x="6858000" y="4335839"/>
              <a:ext cx="152400" cy="15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Line 31"/>
            <p:cNvSpPr>
              <a:spLocks noChangeShapeType="1"/>
            </p:cNvSpPr>
            <p:nvPr/>
          </p:nvSpPr>
          <p:spPr bwMode="auto">
            <a:xfrm flipV="1">
              <a:off x="6248400" y="4335839"/>
              <a:ext cx="76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32"/>
            <p:cNvSpPr>
              <a:spLocks noChangeShapeType="1"/>
            </p:cNvSpPr>
            <p:nvPr/>
          </p:nvSpPr>
          <p:spPr bwMode="auto">
            <a:xfrm flipH="1" flipV="1">
              <a:off x="6858000" y="4335839"/>
              <a:ext cx="76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t="53311" b="-2878"/>
          <a:stretch/>
        </p:blipFill>
        <p:spPr>
          <a:xfrm>
            <a:off x="533400" y="2326266"/>
            <a:ext cx="6491482" cy="1920240"/>
          </a:xfrm>
          <a:prstGeom prst="rect">
            <a:avLst/>
          </a:prstGeom>
        </p:spPr>
      </p:pic>
      <p:sp>
        <p:nvSpPr>
          <p:cNvPr id="7" name="TextBox 6"/>
          <p:cNvSpPr txBox="1"/>
          <p:nvPr/>
        </p:nvSpPr>
        <p:spPr>
          <a:xfrm>
            <a:off x="185056" y="5791200"/>
            <a:ext cx="8806543" cy="954107"/>
          </a:xfrm>
          <a:prstGeom prst="rect">
            <a:avLst/>
          </a:prstGeom>
          <a:noFill/>
        </p:spPr>
        <p:txBody>
          <a:bodyPr wrap="square" rtlCol="0">
            <a:spAutoFit/>
          </a:bodyPr>
          <a:lstStyle/>
          <a:p>
            <a:r>
              <a:rPr lang="en-US" sz="1400" dirty="0">
                <a:solidFill>
                  <a:srgbClr val="7030A0"/>
                </a:solidFill>
                <a:latin typeface="Times New Roman" panose="02020603050405020304" pitchFamily="18" charset="0"/>
                <a:cs typeface="Times New Roman" panose="02020603050405020304" pitchFamily="18" charset="0"/>
              </a:rPr>
              <a:t>In </a:t>
            </a:r>
            <a:r>
              <a:rPr lang="en-US" sz="1400" b="1" dirty="0">
                <a:solidFill>
                  <a:srgbClr val="7030A0"/>
                </a:solidFill>
                <a:latin typeface="Times New Roman" panose="02020603050405020304" pitchFamily="18" charset="0"/>
                <a:cs typeface="Times New Roman" panose="02020603050405020304" pitchFamily="18" charset="0"/>
              </a:rPr>
              <a:t>the transverse Zeeman effect</a:t>
            </a:r>
            <a:r>
              <a:rPr lang="en-US" sz="1400" dirty="0">
                <a:solidFill>
                  <a:srgbClr val="7030A0"/>
                </a:solidFill>
                <a:latin typeface="Times New Roman" panose="02020603050405020304" pitchFamily="18" charset="0"/>
                <a:cs typeface="Times New Roman" panose="02020603050405020304" pitchFamily="18" charset="0"/>
              </a:rPr>
              <a:t> the propagating wave excites both </a:t>
            </a:r>
            <a:r>
              <a:rPr lang="en-US" sz="1400" dirty="0">
                <a:solidFill>
                  <a:srgbClr val="7030A0"/>
                </a:solidFill>
                <a:latin typeface="Symbol" panose="05050102010706020507" pitchFamily="18" charset="2"/>
                <a:cs typeface="Times New Roman" panose="02020603050405020304" pitchFamily="18" charset="0"/>
              </a:rPr>
              <a:t>s</a:t>
            </a:r>
            <a:r>
              <a:rPr lang="en-US" sz="1400" dirty="0">
                <a:solidFill>
                  <a:srgbClr val="7030A0"/>
                </a:solidFill>
                <a:latin typeface="Times New Roman" panose="02020603050405020304" pitchFamily="18" charset="0"/>
                <a:cs typeface="Times New Roman" panose="02020603050405020304" pitchFamily="18" charset="0"/>
              </a:rPr>
              <a:t> and </a:t>
            </a:r>
            <a:r>
              <a:rPr lang="en-US" sz="1400" dirty="0">
                <a:solidFill>
                  <a:srgbClr val="7030A0"/>
                </a:solidFill>
                <a:latin typeface="Symbol" panose="05050102010706020507" pitchFamily="18" charset="2"/>
                <a:cs typeface="Times New Roman" panose="02020603050405020304" pitchFamily="18" charset="0"/>
              </a:rPr>
              <a:t>p</a:t>
            </a:r>
            <a:r>
              <a:rPr lang="en-US" sz="1400" dirty="0">
                <a:solidFill>
                  <a:srgbClr val="7030A0"/>
                </a:solidFill>
                <a:latin typeface="Times New Roman" panose="02020603050405020304" pitchFamily="18" charset="0"/>
                <a:cs typeface="Times New Roman" panose="02020603050405020304" pitchFamily="18" charset="0"/>
              </a:rPr>
              <a:t> components. </a:t>
            </a:r>
            <a:r>
              <a:rPr lang="en-US" sz="1400" dirty="0">
                <a:solidFill>
                  <a:srgbClr val="7030A0"/>
                </a:solidFill>
                <a:latin typeface="Symbol" panose="05050102010706020507" pitchFamily="18" charset="2"/>
                <a:cs typeface="Times New Roman" panose="02020603050405020304" pitchFamily="18" charset="0"/>
              </a:rPr>
              <a:t>p</a:t>
            </a:r>
            <a:r>
              <a:rPr lang="en-US" sz="1400" dirty="0">
                <a:solidFill>
                  <a:srgbClr val="7030A0"/>
                </a:solidFill>
                <a:latin typeface="Times New Roman" panose="02020603050405020304" pitchFamily="18" charset="0"/>
                <a:cs typeface="Times New Roman" panose="02020603050405020304" pitchFamily="18" charset="0"/>
              </a:rPr>
              <a:t> is </a:t>
            </a:r>
            <a:r>
              <a:rPr lang="en-US" sz="1400" dirty="0" err="1">
                <a:solidFill>
                  <a:srgbClr val="7030A0"/>
                </a:solidFill>
                <a:latin typeface="Times New Roman" panose="02020603050405020304" pitchFamily="18" charset="0"/>
                <a:cs typeface="Times New Roman" panose="02020603050405020304" pitchFamily="18" charset="0"/>
              </a:rPr>
              <a:t>unshifted</a:t>
            </a:r>
            <a:r>
              <a:rPr lang="en-US" sz="1400" dirty="0">
                <a:solidFill>
                  <a:srgbClr val="7030A0"/>
                </a:solidFill>
                <a:latin typeface="Times New Roman" panose="02020603050405020304" pitchFamily="18" charset="0"/>
                <a:cs typeface="Times New Roman" panose="02020603050405020304" pitchFamily="18" charset="0"/>
              </a:rPr>
              <a:t>, and  </a:t>
            </a:r>
            <a:r>
              <a:rPr lang="en-US" sz="1400" dirty="0">
                <a:solidFill>
                  <a:srgbClr val="7030A0"/>
                </a:solidFill>
                <a:latin typeface="Symbol" panose="05050102010706020507" pitchFamily="18" charset="2"/>
                <a:cs typeface="Times New Roman" panose="02020603050405020304" pitchFamily="18" charset="0"/>
              </a:rPr>
              <a:t>s</a:t>
            </a:r>
            <a:r>
              <a:rPr lang="en-US" sz="1400" dirty="0">
                <a:solidFill>
                  <a:srgbClr val="7030A0"/>
                </a:solidFill>
                <a:latin typeface="Times New Roman" panose="02020603050405020304" pitchFamily="18" charset="0"/>
                <a:cs typeface="Times New Roman" panose="02020603050405020304" pitchFamily="18" charset="0"/>
              </a:rPr>
              <a:t> only influences the state of linear polarization of the incident beam that is perpendicular to B, or along y. The three components of the Stokes Q profile (up-down minus left-right linear polarization) are identified with the linear polarizations resulting from the absorption process. The Stokes U is zero in this case because B is oriented along x</a:t>
            </a:r>
            <a:r>
              <a:rPr lang="en-US" sz="1400" dirty="0" smtClean="0">
                <a:solidFill>
                  <a:srgbClr val="7030A0"/>
                </a:solidFill>
                <a:latin typeface="Times New Roman" panose="02020603050405020304" pitchFamily="18" charset="0"/>
                <a:cs typeface="Times New Roman" panose="02020603050405020304" pitchFamily="18" charset="0"/>
              </a:rPr>
              <a:t>.</a:t>
            </a:r>
            <a:endParaRPr lang="en-US" sz="1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465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fig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08911"/>
            <a:ext cx="3997325" cy="42497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4275" name="Object 3"/>
          <p:cNvGraphicFramePr>
            <a:graphicFrameLocks noChangeAspect="1"/>
          </p:cNvGraphicFramePr>
          <p:nvPr/>
        </p:nvGraphicFramePr>
        <p:xfrm>
          <a:off x="1543050" y="5086350"/>
          <a:ext cx="5900738" cy="1114425"/>
        </p:xfrm>
        <a:graphic>
          <a:graphicData uri="http://schemas.openxmlformats.org/presentationml/2006/ole">
            <mc:AlternateContent xmlns:mc="http://schemas.openxmlformats.org/markup-compatibility/2006">
              <mc:Choice xmlns:v="urn:schemas-microsoft-com:vml" Requires="v">
                <p:oleObj spid="_x0000_s6183" name="Document" r:id="rId4" imgW="6309566" imgH="1551947" progId="Word.Document.8">
                  <p:embed/>
                </p:oleObj>
              </mc:Choice>
              <mc:Fallback>
                <p:oleObj name="Document" r:id="rId4" imgW="6309566" imgH="1551947"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3050" y="5086350"/>
                        <a:ext cx="5900738" cy="111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2627313" y="219599"/>
            <a:ext cx="4800600"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Longitudinal Zeeman effect</a:t>
            </a:r>
            <a:endParaRPr lang="en-US" sz="24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2898" y="1772305"/>
            <a:ext cx="4525007" cy="571580"/>
          </a:xfrm>
          <a:prstGeom prst="rect">
            <a:avLst/>
          </a:prstGeom>
        </p:spPr>
      </p:pic>
      <p:sp>
        <p:nvSpPr>
          <p:cNvPr id="4" name="TextBox 3"/>
          <p:cNvSpPr txBox="1"/>
          <p:nvPr/>
        </p:nvSpPr>
        <p:spPr>
          <a:xfrm>
            <a:off x="4384481" y="848975"/>
            <a:ext cx="4267200" cy="923330"/>
          </a:xfrm>
          <a:prstGeom prst="rect">
            <a:avLst/>
          </a:prstGeom>
          <a:noFill/>
        </p:spPr>
        <p:txBody>
          <a:bodyPr wrap="square" rtlCol="0">
            <a:spAutoFit/>
          </a:bodyPr>
          <a:lstStyle/>
          <a:p>
            <a:r>
              <a:rPr lang="en-US" dirty="0" smtClean="0"/>
              <a:t>Consider Stokes profiles for an absorption line formed in a layer of optical thickness </a:t>
            </a:r>
            <a:r>
              <a:rPr lang="en-US" dirty="0" smtClean="0">
                <a:latin typeface="Symbol" panose="05050102010706020507" pitchFamily="18" charset="2"/>
              </a:rPr>
              <a:t>t </a:t>
            </a:r>
            <a:r>
              <a:rPr lang="en-US" dirty="0" smtClean="0">
                <a:latin typeface="Times New Roman" panose="02020603050405020304" pitchFamily="18" charset="0"/>
                <a:cs typeface="Times New Roman" panose="02020603050405020304" pitchFamily="18" charset="0"/>
              </a:rPr>
              <a:t>illuminated by continuum intensity </a:t>
            </a:r>
            <a:r>
              <a:rPr lang="en-US" i="1" dirty="0" smtClean="0">
                <a:latin typeface="Times New Roman" panose="02020603050405020304" pitchFamily="18" charset="0"/>
                <a:cs typeface="Times New Roman" panose="02020603050405020304" pitchFamily="18" charset="0"/>
              </a:rPr>
              <a:t>I</a:t>
            </a:r>
            <a:r>
              <a:rPr lang="en-US" i="1" baseline="-25000" dirty="0">
                <a:latin typeface="Times New Roman" panose="02020603050405020304" pitchFamily="18" charset="0"/>
                <a:cs typeface="Times New Roman" panose="02020603050405020304" pitchFamily="18" charset="0"/>
              </a:rPr>
              <a:t>C</a:t>
            </a:r>
            <a:endParaRPr lang="en-US" i="1" baseline="-25000" dirty="0">
              <a:latin typeface="Symbol" panose="05050102010706020507" pitchFamily="18" charset="2"/>
            </a:endParaRP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51059" y="3200400"/>
            <a:ext cx="2381583" cy="447738"/>
          </a:xfrm>
          <a:prstGeom prst="rect">
            <a:avLst/>
          </a:prstGeom>
        </p:spPr>
      </p:pic>
      <p:sp>
        <p:nvSpPr>
          <p:cNvPr id="6" name="TextBox 5"/>
          <p:cNvSpPr txBox="1"/>
          <p:nvPr/>
        </p:nvSpPr>
        <p:spPr>
          <a:xfrm>
            <a:off x="6723183" y="2514600"/>
            <a:ext cx="2007409" cy="646331"/>
          </a:xfrm>
          <a:prstGeom prst="rect">
            <a:avLst/>
          </a:prstGeom>
          <a:noFill/>
        </p:spPr>
        <p:txBody>
          <a:bodyPr wrap="none" rtlCol="0">
            <a:spAutoFit/>
          </a:bodyPr>
          <a:lstStyle/>
          <a:p>
            <a:r>
              <a:rPr lang="en-US" dirty="0" smtClean="0"/>
              <a:t> shifted absorption </a:t>
            </a:r>
          </a:p>
          <a:p>
            <a:r>
              <a:rPr lang="en-US" dirty="0" smtClean="0"/>
              <a:t>line </a:t>
            </a:r>
            <a:r>
              <a:rPr lang="en-US" dirty="0" smtClean="0"/>
              <a:t>profiles.</a:t>
            </a:r>
            <a:endParaRPr lang="en-US" dirty="0"/>
          </a:p>
        </p:txBody>
      </p:sp>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10811" y="3798723"/>
            <a:ext cx="3534269" cy="523948"/>
          </a:xfrm>
          <a:prstGeom prst="rect">
            <a:avLst/>
          </a:prstGeom>
        </p:spPr>
      </p:pic>
      <p:sp>
        <p:nvSpPr>
          <p:cNvPr id="8" name="TextBox 7"/>
          <p:cNvSpPr txBox="1"/>
          <p:nvPr/>
        </p:nvSpPr>
        <p:spPr>
          <a:xfrm>
            <a:off x="4495800" y="2438400"/>
            <a:ext cx="2210920" cy="369332"/>
          </a:xfrm>
          <a:prstGeom prst="rect">
            <a:avLst/>
          </a:prstGeom>
          <a:noFill/>
        </p:spPr>
        <p:txBody>
          <a:bodyPr wrap="square" rtlCol="0">
            <a:spAutoFit/>
          </a:bodyPr>
          <a:lstStyle/>
          <a:p>
            <a:r>
              <a:rPr lang="en-US" dirty="0"/>
              <a:t>u</a:t>
            </a:r>
            <a:r>
              <a:rPr lang="en-US" dirty="0" smtClean="0"/>
              <a:t>niform attenuation</a:t>
            </a:r>
            <a:endParaRPr lang="en-US" dirty="0"/>
          </a:p>
        </p:txBody>
      </p:sp>
      <p:cxnSp>
        <p:nvCxnSpPr>
          <p:cNvPr id="10" name="Straight Arrow Connector 9"/>
          <p:cNvCxnSpPr/>
          <p:nvPr/>
        </p:nvCxnSpPr>
        <p:spPr>
          <a:xfrm flipV="1">
            <a:off x="5335770" y="2272050"/>
            <a:ext cx="154171" cy="318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7586210" y="2286000"/>
            <a:ext cx="0" cy="3187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67369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fig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620713"/>
            <a:ext cx="3894138" cy="4267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5299" name="Object 3"/>
          <p:cNvGraphicFramePr>
            <a:graphicFrameLocks noChangeAspect="1"/>
          </p:cNvGraphicFramePr>
          <p:nvPr>
            <p:extLst>
              <p:ext uri="{D42A27DB-BD31-4B8C-83A1-F6EECF244321}">
                <p14:modId xmlns:p14="http://schemas.microsoft.com/office/powerpoint/2010/main" val="538574290"/>
              </p:ext>
            </p:extLst>
          </p:nvPr>
        </p:nvGraphicFramePr>
        <p:xfrm>
          <a:off x="614363" y="5014913"/>
          <a:ext cx="7615237" cy="2243137"/>
        </p:xfrm>
        <a:graphic>
          <a:graphicData uri="http://schemas.openxmlformats.org/presentationml/2006/ole">
            <mc:AlternateContent xmlns:mc="http://schemas.openxmlformats.org/markup-compatibility/2006">
              <mc:Choice xmlns:v="urn:schemas-microsoft-com:vml" Requires="v">
                <p:oleObj spid="_x0000_s7207" name="Document" r:id="rId4" imgW="3792847" imgH="1294246" progId="Word.Document.8">
                  <p:embed/>
                </p:oleObj>
              </mc:Choice>
              <mc:Fallback>
                <p:oleObj name="Document" r:id="rId4" imgW="3792847" imgH="1294246" progId="Word.Document.8">
                  <p:embed/>
                  <p:pic>
                    <p:nvPicPr>
                      <p:cNvPr id="0" name=""/>
                      <p:cNvPicPr>
                        <a:picLocks noChangeAspect="1" noChangeArrowheads="1"/>
                      </p:cNvPicPr>
                      <p:nvPr/>
                    </p:nvPicPr>
                    <p:blipFill>
                      <a:blip r:embed="rId5"/>
                      <a:srcRect/>
                      <a:stretch>
                        <a:fillRect/>
                      </a:stretch>
                    </p:blipFill>
                    <p:spPr bwMode="auto">
                      <a:xfrm>
                        <a:off x="614363" y="5014913"/>
                        <a:ext cx="7615237" cy="224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2057400" y="152400"/>
            <a:ext cx="5181600"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Transverse Zeeman effect</a:t>
            </a:r>
            <a:endParaRPr lang="en-US" sz="24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0802" y="2209800"/>
            <a:ext cx="5013197" cy="1752866"/>
          </a:xfrm>
          <a:prstGeom prst="rect">
            <a:avLst/>
          </a:prstGeom>
        </p:spPr>
      </p:pic>
      <p:sp>
        <p:nvSpPr>
          <p:cNvPr id="2" name="TextBox 1"/>
          <p:cNvSpPr txBox="1"/>
          <p:nvPr/>
        </p:nvSpPr>
        <p:spPr>
          <a:xfrm>
            <a:off x="4648200" y="838200"/>
            <a:ext cx="3733800" cy="1015663"/>
          </a:xfrm>
          <a:prstGeom prst="rect">
            <a:avLst/>
          </a:prstGeom>
          <a:noFill/>
        </p:spPr>
        <p:txBody>
          <a:bodyPr wrap="square" rtlCol="0">
            <a:spAutoFit/>
          </a:bodyPr>
          <a:lstStyle/>
          <a:p>
            <a:r>
              <a:rPr lang="en-US" sz="2000" dirty="0" smtClean="0">
                <a:latin typeface="Times New Roman" pitchFamily="18" charset="0"/>
                <a:cs typeface="Times New Roman" pitchFamily="18" charset="0"/>
              </a:rPr>
              <a:t>Consider magnetic field is parallel to axis </a:t>
            </a:r>
            <a:r>
              <a:rPr lang="en-US" sz="2000" i="1" dirty="0" smtClean="0">
                <a:latin typeface="Times New Roman" pitchFamily="18" charset="0"/>
                <a:cs typeface="Times New Roman" pitchFamily="18" charset="0"/>
              </a:rPr>
              <a:t>x</a:t>
            </a:r>
            <a:r>
              <a:rPr lang="en-US" sz="2000" dirty="0" smtClean="0">
                <a:latin typeface="Times New Roman" pitchFamily="18" charset="0"/>
                <a:cs typeface="Times New Roman" pitchFamily="18" charset="0"/>
              </a:rPr>
              <a:t>. The line of sight is along </a:t>
            </a:r>
            <a:r>
              <a:rPr lang="en-US" sz="2000" i="1" dirty="0" smtClean="0">
                <a:latin typeface="Times New Roman" pitchFamily="18" charset="0"/>
                <a:cs typeface="Times New Roman" pitchFamily="18" charset="0"/>
              </a:rPr>
              <a:t>z</a:t>
            </a:r>
            <a:r>
              <a:rPr lang="en-US" sz="2000" dirty="0" smtClean="0">
                <a:latin typeface="Times New Roman" pitchFamily="18" charset="0"/>
                <a:cs typeface="Times New Roman" pitchFamily="18" charset="0"/>
              </a:rPr>
              <a:t> axis.</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346553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Object 2"/>
          <p:cNvGraphicFramePr>
            <a:graphicFrameLocks noChangeAspect="1"/>
          </p:cNvGraphicFramePr>
          <p:nvPr>
            <p:extLst>
              <p:ext uri="{D42A27DB-BD31-4B8C-83A1-F6EECF244321}">
                <p14:modId xmlns:p14="http://schemas.microsoft.com/office/powerpoint/2010/main" val="259029171"/>
              </p:ext>
            </p:extLst>
          </p:nvPr>
        </p:nvGraphicFramePr>
        <p:xfrm>
          <a:off x="463550" y="355600"/>
          <a:ext cx="7980363" cy="6437313"/>
        </p:xfrm>
        <a:graphic>
          <a:graphicData uri="http://schemas.openxmlformats.org/presentationml/2006/ole">
            <mc:AlternateContent xmlns:mc="http://schemas.openxmlformats.org/markup-compatibility/2006">
              <mc:Choice xmlns:v="urn:schemas-microsoft-com:vml" Requires="v">
                <p:oleObj spid="_x0000_s8231" name="Document" r:id="rId3" imgW="4664982" imgH="3769509" progId="Word.Document.8">
                  <p:embed/>
                </p:oleObj>
              </mc:Choice>
              <mc:Fallback>
                <p:oleObj name="Document" r:id="rId3" imgW="4664982" imgH="3769509" progId="Word.Document.8">
                  <p:embed/>
                  <p:pic>
                    <p:nvPicPr>
                      <p:cNvPr id="0" name=""/>
                      <p:cNvPicPr>
                        <a:picLocks noChangeAspect="1" noChangeArrowheads="1"/>
                      </p:cNvPicPr>
                      <p:nvPr/>
                    </p:nvPicPr>
                    <p:blipFill>
                      <a:blip r:embed="rId4"/>
                      <a:srcRect/>
                      <a:stretch>
                        <a:fillRect/>
                      </a:stretch>
                    </p:blipFill>
                    <p:spPr bwMode="auto">
                      <a:xfrm>
                        <a:off x="463550" y="355600"/>
                        <a:ext cx="7980363" cy="643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1600" y="838200"/>
            <a:ext cx="2381583" cy="447738"/>
          </a:xfrm>
          <a:prstGeom prst="rect">
            <a:avLst/>
          </a:prstGeom>
        </p:spPr>
      </p:pic>
      <p:sp>
        <p:nvSpPr>
          <p:cNvPr id="3" name="TextBox 2"/>
          <p:cNvSpPr txBox="1"/>
          <p:nvPr/>
        </p:nvSpPr>
        <p:spPr>
          <a:xfrm>
            <a:off x="533400" y="6400800"/>
            <a:ext cx="8534400" cy="369332"/>
          </a:xfrm>
          <a:prstGeom prst="rect">
            <a:avLst/>
          </a:prstGeom>
          <a:noFill/>
        </p:spPr>
        <p:txBody>
          <a:bodyPr wrap="square" rtlCol="0">
            <a:spAutoFit/>
          </a:bodyPr>
          <a:lstStyle/>
          <a:p>
            <a:r>
              <a:rPr lang="en-US" u="sng" dirty="0" smtClean="0">
                <a:latin typeface="Times New Roman" panose="02020603050405020304" pitchFamily="18" charset="0"/>
                <a:cs typeface="Times New Roman" panose="02020603050405020304" pitchFamily="18" charset="0"/>
              </a:rPr>
              <a:t>The transverse effect is quadratic in B, and is much smaller than the longitudinal effect.</a:t>
            </a:r>
            <a:endParaRPr lang="en-US"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705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img2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00" y="0"/>
            <a:ext cx="4854725"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2227" name="Object 3"/>
          <p:cNvGraphicFramePr>
            <a:graphicFrameLocks noChangeAspect="1"/>
          </p:cNvGraphicFramePr>
          <p:nvPr/>
        </p:nvGraphicFramePr>
        <p:xfrm>
          <a:off x="4643438" y="371475"/>
          <a:ext cx="4229100" cy="6472238"/>
        </p:xfrm>
        <a:graphic>
          <a:graphicData uri="http://schemas.openxmlformats.org/presentationml/2006/ole">
            <mc:AlternateContent xmlns:mc="http://schemas.openxmlformats.org/markup-compatibility/2006">
              <mc:Choice xmlns:v="urn:schemas-microsoft-com:vml" Requires="v">
                <p:oleObj spid="_x0000_s4135" name="Document" r:id="rId4" imgW="4255161" imgH="6537471" progId="Word.Document.8">
                  <p:embed/>
                </p:oleObj>
              </mc:Choice>
              <mc:Fallback>
                <p:oleObj name="Document" r:id="rId4" imgW="4255161" imgH="6537471"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371475"/>
                        <a:ext cx="4229100" cy="647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2966044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251" name="Object 3"/>
          <p:cNvGraphicFramePr>
            <a:graphicFrameLocks noChangeAspect="1"/>
          </p:cNvGraphicFramePr>
          <p:nvPr>
            <p:extLst>
              <p:ext uri="{D42A27DB-BD31-4B8C-83A1-F6EECF244321}">
                <p14:modId xmlns:p14="http://schemas.microsoft.com/office/powerpoint/2010/main" val="1532555167"/>
              </p:ext>
            </p:extLst>
          </p:nvPr>
        </p:nvGraphicFramePr>
        <p:xfrm>
          <a:off x="5040313" y="149225"/>
          <a:ext cx="3870325" cy="3965575"/>
        </p:xfrm>
        <a:graphic>
          <a:graphicData uri="http://schemas.openxmlformats.org/presentationml/2006/ole">
            <mc:AlternateContent xmlns:mc="http://schemas.openxmlformats.org/markup-compatibility/2006">
              <mc:Choice xmlns:v="urn:schemas-microsoft-com:vml" Requires="v">
                <p:oleObj spid="_x0000_s5162" name="Document" r:id="rId3" imgW="3718619" imgH="3825076" progId="Word.Document.8">
                  <p:embed/>
                </p:oleObj>
              </mc:Choice>
              <mc:Fallback>
                <p:oleObj name="Document" r:id="rId3" imgW="3718619" imgH="3825076" progId="Word.Document.8">
                  <p:embed/>
                  <p:pic>
                    <p:nvPicPr>
                      <p:cNvPr id="0" name=""/>
                      <p:cNvPicPr>
                        <a:picLocks noChangeAspect="1" noChangeArrowheads="1"/>
                      </p:cNvPicPr>
                      <p:nvPr/>
                    </p:nvPicPr>
                    <p:blipFill>
                      <a:blip r:embed="rId4"/>
                      <a:srcRect/>
                      <a:stretch>
                        <a:fillRect/>
                      </a:stretch>
                    </p:blipFill>
                    <p:spPr bwMode="auto">
                      <a:xfrm>
                        <a:off x="5040313" y="149225"/>
                        <a:ext cx="3870325" cy="396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 y="0"/>
            <a:ext cx="4843914" cy="6858000"/>
          </a:xfrm>
          <a:prstGeom prst="rect">
            <a:avLst/>
          </a:prstGeom>
        </p:spPr>
      </p:pic>
      <p:sp>
        <p:nvSpPr>
          <p:cNvPr id="3" name="TextBox 2"/>
          <p:cNvSpPr txBox="1"/>
          <p:nvPr/>
        </p:nvSpPr>
        <p:spPr>
          <a:xfrm>
            <a:off x="7772400" y="6510048"/>
            <a:ext cx="1255665" cy="307777"/>
          </a:xfrm>
          <a:prstGeom prst="rect">
            <a:avLst/>
          </a:prstGeom>
          <a:noFill/>
        </p:spPr>
        <p:txBody>
          <a:bodyPr wrap="none" rtlCol="0">
            <a:spAutoFit/>
          </a:bodyPr>
          <a:lstStyle/>
          <a:p>
            <a:r>
              <a:rPr lang="en-US" sz="1400" dirty="0" smtClean="0"/>
              <a:t>(</a:t>
            </a:r>
            <a:r>
              <a:rPr lang="en-US" sz="1400" dirty="0" err="1" smtClean="0"/>
              <a:t>Stenflo</a:t>
            </a:r>
            <a:r>
              <a:rPr lang="en-US" sz="1400" dirty="0" smtClean="0"/>
              <a:t>, 2002)</a:t>
            </a:r>
            <a:endParaRPr lang="en-US" sz="1400" dirty="0"/>
          </a:p>
        </p:txBody>
      </p:sp>
      <p:sp>
        <p:nvSpPr>
          <p:cNvPr id="5" name="Right Arrow 4"/>
          <p:cNvSpPr/>
          <p:nvPr/>
        </p:nvSpPr>
        <p:spPr>
          <a:xfrm>
            <a:off x="2345757" y="2590800"/>
            <a:ext cx="549843" cy="2286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2209800" y="228600"/>
            <a:ext cx="2133600" cy="2057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620678" y="228600"/>
            <a:ext cx="1646522"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14" name="Object 13"/>
          <p:cNvGraphicFramePr>
            <a:graphicFrameLocks noChangeAspect="1"/>
          </p:cNvGraphicFramePr>
          <p:nvPr>
            <p:extLst>
              <p:ext uri="{D42A27DB-BD31-4B8C-83A1-F6EECF244321}">
                <p14:modId xmlns:p14="http://schemas.microsoft.com/office/powerpoint/2010/main" val="1871472355"/>
              </p:ext>
            </p:extLst>
          </p:nvPr>
        </p:nvGraphicFramePr>
        <p:xfrm>
          <a:off x="5029200" y="4191000"/>
          <a:ext cx="3870325" cy="2127250"/>
        </p:xfrm>
        <a:graphic>
          <a:graphicData uri="http://schemas.openxmlformats.org/presentationml/2006/ole">
            <mc:AlternateContent xmlns:mc="http://schemas.openxmlformats.org/markup-compatibility/2006">
              <mc:Choice xmlns:v="urn:schemas-microsoft-com:vml" Requires="v">
                <p:oleObj spid="_x0000_s5163" name="Document" r:id="rId6" imgW="3718619" imgH="2061431" progId="Word.Document.8">
                  <p:embed/>
                </p:oleObj>
              </mc:Choice>
              <mc:Fallback>
                <p:oleObj name="Document" r:id="rId6" imgW="3718619" imgH="2061431" progId="Word.Document.8">
                  <p:embed/>
                  <p:pic>
                    <p:nvPicPr>
                      <p:cNvPr id="0" name="Object 3"/>
                      <p:cNvPicPr>
                        <a:picLocks noChangeAspect="1" noChangeArrowheads="1"/>
                      </p:cNvPicPr>
                      <p:nvPr/>
                    </p:nvPicPr>
                    <p:blipFill>
                      <a:blip r:embed="rId7"/>
                      <a:srcRect/>
                      <a:stretch>
                        <a:fillRect/>
                      </a:stretch>
                    </p:blipFill>
                    <p:spPr bwMode="auto">
                      <a:xfrm>
                        <a:off x="5029200" y="4191000"/>
                        <a:ext cx="3870325" cy="212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16" name="Straight Arrow Connector 15"/>
          <p:cNvCxnSpPr>
            <a:stCxn id="2" idx="3"/>
          </p:cNvCxnSpPr>
          <p:nvPr/>
        </p:nvCxnSpPr>
        <p:spPr>
          <a:xfrm flipH="1">
            <a:off x="1143000" y="3429000"/>
            <a:ext cx="3624714" cy="25146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2" idx="3"/>
          </p:cNvCxnSpPr>
          <p:nvPr/>
        </p:nvCxnSpPr>
        <p:spPr>
          <a:xfrm flipH="1">
            <a:off x="1143000" y="3429000"/>
            <a:ext cx="3624714" cy="11430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2" idx="3"/>
          </p:cNvCxnSpPr>
          <p:nvPr/>
        </p:nvCxnSpPr>
        <p:spPr>
          <a:xfrm flipH="1" flipV="1">
            <a:off x="1143000" y="3276600"/>
            <a:ext cx="3624714" cy="1524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90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1" y="142971"/>
            <a:ext cx="6867142" cy="4781900"/>
          </a:xfrm>
          <a:prstGeom prst="rect">
            <a:avLst/>
          </a:prstGeom>
        </p:spPr>
      </p:pic>
      <p:sp>
        <p:nvSpPr>
          <p:cNvPr id="3" name="TextBox 2"/>
          <p:cNvSpPr txBox="1"/>
          <p:nvPr/>
        </p:nvSpPr>
        <p:spPr>
          <a:xfrm>
            <a:off x="152400" y="4924870"/>
            <a:ext cx="8915400" cy="1938992"/>
          </a:xfrm>
          <a:prstGeom prst="rect">
            <a:avLst/>
          </a:prstGeom>
          <a:noFill/>
        </p:spPr>
        <p:txBody>
          <a:bodyPr wrap="square" rtlCol="0">
            <a:spAutoFit/>
          </a:bodyPr>
          <a:lstStyle/>
          <a:p>
            <a:r>
              <a:rPr lang="en-US" sz="1200" dirty="0" smtClean="0"/>
              <a:t>A </a:t>
            </a:r>
            <a:r>
              <a:rPr lang="en-US" sz="1200" dirty="0"/>
              <a:t>scattering system illuminated </a:t>
            </a:r>
            <a:r>
              <a:rPr lang="en-US" sz="1200" dirty="0" err="1"/>
              <a:t>anisotropically</a:t>
            </a:r>
            <a:r>
              <a:rPr lang="en-US" sz="1200" dirty="0"/>
              <a:t> by a plane wave propagating along the x axis. Assume the magnetic field is directed along the y axis and the observer is positioned along the z </a:t>
            </a:r>
            <a:r>
              <a:rPr lang="en-US" sz="1200" dirty="0" smtClean="0"/>
              <a:t>axis (panel a). </a:t>
            </a:r>
            <a:r>
              <a:rPr lang="en-US" sz="1200" dirty="0"/>
              <a:t>For pure scattering in the absence of a magnetic field the observer would measure pure linear polarization oriented parallel to the y axis: No excitation and reemission of polarization occurs along x because the incident wave has no corresponding component of the electric </a:t>
            </a:r>
            <a:r>
              <a:rPr lang="en-US" sz="1200" dirty="0" smtClean="0"/>
              <a:t>field</a:t>
            </a:r>
            <a:r>
              <a:rPr lang="en-US" sz="1200" dirty="0"/>
              <a:t>. As with the Zeeman effect, we represent  the oscillator by a linear oscillator along y and two oppositely rotating circular oscillators in the x-z plane. The magnetic field causes a mixing of the field-aligned state with the circular states, causing some reemission polarized along x. </a:t>
            </a:r>
            <a:r>
              <a:rPr lang="en-US" sz="1200" dirty="0" smtClean="0"/>
              <a:t>Therefore</a:t>
            </a:r>
            <a:r>
              <a:rPr lang="en-US" sz="1200" dirty="0"/>
              <a:t>, in this geometry, the </a:t>
            </a:r>
            <a:r>
              <a:rPr lang="en-US" sz="1200" dirty="0" err="1"/>
              <a:t>Hanle</a:t>
            </a:r>
            <a:r>
              <a:rPr lang="en-US" sz="1200" dirty="0"/>
              <a:t> effect reduces the net polarization of the scattered  radiation but does not alter its orientation  along the y axis</a:t>
            </a:r>
            <a:r>
              <a:rPr lang="en-US" sz="1200" dirty="0" smtClean="0"/>
              <a:t>. </a:t>
            </a:r>
          </a:p>
          <a:p>
            <a:r>
              <a:rPr lang="en-US" sz="1200" dirty="0" smtClean="0"/>
              <a:t>Depolarization  </a:t>
            </a:r>
            <a:r>
              <a:rPr lang="en-US" sz="1200" dirty="0"/>
              <a:t>alone  also occurs if the magnetic field is oriented  along the x axis </a:t>
            </a:r>
            <a:r>
              <a:rPr lang="en-US" sz="1200" dirty="0" smtClean="0"/>
              <a:t>(panel  b</a:t>
            </a:r>
            <a:r>
              <a:rPr lang="en-US" sz="1200" dirty="0"/>
              <a:t>): In  this case the magnetic field mixes the </a:t>
            </a:r>
            <a:r>
              <a:rPr lang="en-US" sz="1200" dirty="0" err="1"/>
              <a:t>radiatively</a:t>
            </a:r>
            <a:r>
              <a:rPr lang="en-US" sz="1200" dirty="0"/>
              <a:t> excited circular </a:t>
            </a:r>
            <a:r>
              <a:rPr lang="en-US" sz="1200" dirty="0" smtClean="0"/>
              <a:t>os­cillator </a:t>
            </a:r>
            <a:r>
              <a:rPr lang="en-US" sz="1200" dirty="0"/>
              <a:t>states into the linear state aligned with the </a:t>
            </a:r>
            <a:r>
              <a:rPr lang="en-US" sz="1200" dirty="0" smtClean="0"/>
              <a:t>mag­netic </a:t>
            </a:r>
            <a:r>
              <a:rPr lang="en-US" sz="1200" dirty="0"/>
              <a:t>field. The more interesting special case is where the field is aligned along the LOS, i.e., along z </a:t>
            </a:r>
            <a:r>
              <a:rPr lang="en-US" sz="1200" dirty="0" smtClean="0"/>
              <a:t>(panel c</a:t>
            </a:r>
            <a:r>
              <a:rPr lang="en-US" sz="1200" dirty="0"/>
              <a:t>). The observed light results from the circular states only.</a:t>
            </a:r>
            <a:endParaRPr lang="en-US" sz="1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7391400" y="4329499"/>
            <a:ext cx="1289777" cy="276999"/>
          </a:xfrm>
          <a:prstGeom prst="rect">
            <a:avLst/>
          </a:prstGeom>
          <a:noFill/>
        </p:spPr>
        <p:txBody>
          <a:bodyPr wrap="none" rtlCol="0">
            <a:spAutoFit/>
          </a:bodyPr>
          <a:lstStyle/>
          <a:p>
            <a:r>
              <a:rPr lang="en-US" sz="1200" dirty="0" smtClean="0"/>
              <a:t>(from </a:t>
            </a:r>
            <a:r>
              <a:rPr lang="en-US" sz="1200" dirty="0" err="1" smtClean="0"/>
              <a:t>Lites</a:t>
            </a:r>
            <a:r>
              <a:rPr lang="en-US" sz="1200" dirty="0" smtClean="0"/>
              <a:t>, 2002)</a:t>
            </a:r>
            <a:endParaRPr lang="en-US" sz="1200" dirty="0"/>
          </a:p>
        </p:txBody>
      </p:sp>
    </p:spTree>
    <p:extLst>
      <p:ext uri="{BB962C8B-B14F-4D97-AF65-F5344CB8AC3E}">
        <p14:creationId xmlns:p14="http://schemas.microsoft.com/office/powerpoint/2010/main" val="19084613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412061"/>
            <a:ext cx="3810000" cy="619353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3370386"/>
            <a:ext cx="3408753" cy="3325490"/>
          </a:xfrm>
          <a:prstGeom prst="rect">
            <a:avLst/>
          </a:prstGeom>
        </p:spPr>
      </p:pic>
      <p:sp>
        <p:nvSpPr>
          <p:cNvPr id="4" name="TextBox 3"/>
          <p:cNvSpPr txBox="1"/>
          <p:nvPr/>
        </p:nvSpPr>
        <p:spPr>
          <a:xfrm>
            <a:off x="4419600" y="304800"/>
            <a:ext cx="4572000" cy="1908215"/>
          </a:xfrm>
          <a:prstGeom prst="rect">
            <a:avLst/>
          </a:prstGeom>
          <a:noFill/>
        </p:spPr>
        <p:txBody>
          <a:bodyPr wrap="square" rtlCol="0">
            <a:spAutoFit/>
          </a:bodyPr>
          <a:lstStyle/>
          <a:p>
            <a:r>
              <a:rPr lang="en-US" b="1" dirty="0" smtClean="0"/>
              <a:t>SPECTRO-POLARIMETRIC IMAGING REVEALS HELICAL MAGNETIC FIELDS IN SOLAR PROMINENCE FEET</a:t>
            </a:r>
          </a:p>
          <a:p>
            <a:r>
              <a:rPr lang="en-US" sz="1400" dirty="0" smtClean="0"/>
              <a:t>M. J. </a:t>
            </a:r>
            <a:r>
              <a:rPr lang="en-US" sz="1400" dirty="0" err="1" smtClean="0"/>
              <a:t>Martínez</a:t>
            </a:r>
            <a:r>
              <a:rPr lang="en-US" sz="1400" dirty="0" smtClean="0"/>
              <a:t> González et al, 2015, </a:t>
            </a:r>
            <a:r>
              <a:rPr lang="en-US" sz="1400" dirty="0" err="1" smtClean="0"/>
              <a:t>Astrophys.J</a:t>
            </a:r>
            <a:r>
              <a:rPr lang="en-US" sz="1400" dirty="0" smtClean="0"/>
              <a:t>., 802:3.</a:t>
            </a:r>
          </a:p>
          <a:p>
            <a:endParaRPr lang="en-US" sz="1400" dirty="0" smtClean="0"/>
          </a:p>
          <a:p>
            <a:endParaRPr lang="en-US" dirty="0" smtClean="0"/>
          </a:p>
          <a:p>
            <a:endParaRPr lang="en-US" dirty="0"/>
          </a:p>
        </p:txBody>
      </p:sp>
      <p:sp>
        <p:nvSpPr>
          <p:cNvPr id="5" name="TextBox 4"/>
          <p:cNvSpPr txBox="1"/>
          <p:nvPr/>
        </p:nvSpPr>
        <p:spPr>
          <a:xfrm>
            <a:off x="4267200" y="1569837"/>
            <a:ext cx="4691743" cy="1754326"/>
          </a:xfrm>
          <a:prstGeom prst="rect">
            <a:avLst/>
          </a:prstGeom>
          <a:noFill/>
        </p:spPr>
        <p:txBody>
          <a:bodyPr wrap="square" rtlCol="0">
            <a:spAutoFit/>
          </a:bodyPr>
          <a:lstStyle/>
          <a:p>
            <a:r>
              <a:rPr lang="en-US" sz="1200" dirty="0" smtClean="0"/>
              <a:t> Left images: (a) Inferred  magnetic field topology of the prominence feet. Direction of the field projected onto the plane of the sky (short lines) </a:t>
            </a:r>
            <a:r>
              <a:rPr lang="en-US" sz="1200" dirty="0" err="1" smtClean="0"/>
              <a:t>overplotted</a:t>
            </a:r>
            <a:r>
              <a:rPr lang="en-US" sz="1200" dirty="0" smtClean="0"/>
              <a:t> to the intensity of the He </a:t>
            </a:r>
            <a:r>
              <a:rPr lang="en-US" sz="1200" dirty="0"/>
              <a:t>I</a:t>
            </a:r>
            <a:r>
              <a:rPr lang="en-US" sz="1200" dirty="0" smtClean="0"/>
              <a:t> 1083.0 nm line and magnetic field strength (b). Short-dashed black lines in panel (a) trace the axes of the fibrils in the two feet. In the sketches below, blue arrows represent the actual inferred field vector in the f2a fibril. Note the opposite polarities of the magnetic field in both sides of the local vertical. This, and the relative inclination of the projected field with respect to the fibrils imply a helical field (red lines).</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5653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2" name="Object 2"/>
          <p:cNvGraphicFramePr>
            <a:graphicFrameLocks noChangeAspect="1"/>
          </p:cNvGraphicFramePr>
          <p:nvPr>
            <p:extLst>
              <p:ext uri="{D42A27DB-BD31-4B8C-83A1-F6EECF244321}">
                <p14:modId xmlns:p14="http://schemas.microsoft.com/office/powerpoint/2010/main" val="4130886750"/>
              </p:ext>
            </p:extLst>
          </p:nvPr>
        </p:nvGraphicFramePr>
        <p:xfrm>
          <a:off x="1200150" y="225425"/>
          <a:ext cx="7694613" cy="654050"/>
        </p:xfrm>
        <a:graphic>
          <a:graphicData uri="http://schemas.openxmlformats.org/presentationml/2006/ole">
            <mc:AlternateContent xmlns:mc="http://schemas.openxmlformats.org/markup-compatibility/2006">
              <mc:Choice xmlns:v="urn:schemas-microsoft-com:vml" Requires="v">
                <p:oleObj spid="_x0000_s3115" name="Document" r:id="rId3" imgW="3645282" imgH="308260" progId="Word.Document.8">
                  <p:embed/>
                </p:oleObj>
              </mc:Choice>
              <mc:Fallback>
                <p:oleObj name="Document" r:id="rId3" imgW="3645282" imgH="308260" progId="Word.Document.8">
                  <p:embed/>
                  <p:pic>
                    <p:nvPicPr>
                      <p:cNvPr id="0" name=""/>
                      <p:cNvPicPr>
                        <a:picLocks noChangeAspect="1" noChangeArrowheads="1"/>
                      </p:cNvPicPr>
                      <p:nvPr/>
                    </p:nvPicPr>
                    <p:blipFill>
                      <a:blip r:embed="rId4"/>
                      <a:srcRect/>
                      <a:stretch>
                        <a:fillRect/>
                      </a:stretch>
                    </p:blipFill>
                    <p:spPr bwMode="auto">
                      <a:xfrm>
                        <a:off x="1200150" y="225425"/>
                        <a:ext cx="7694613"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5800" y="1371600"/>
            <a:ext cx="7341704" cy="3814068"/>
          </a:xfrm>
          <a:prstGeom prst="rect">
            <a:avLst/>
          </a:prstGeom>
        </p:spPr>
      </p:pic>
      <p:sp>
        <p:nvSpPr>
          <p:cNvPr id="10" name="TextBox 9"/>
          <p:cNvSpPr txBox="1"/>
          <p:nvPr/>
        </p:nvSpPr>
        <p:spPr>
          <a:xfrm>
            <a:off x="533400" y="5181362"/>
            <a:ext cx="8001000" cy="1600438"/>
          </a:xfrm>
          <a:prstGeom prst="rect">
            <a:avLst/>
          </a:prstGeom>
          <a:noFill/>
        </p:spPr>
        <p:txBody>
          <a:bodyPr wrap="square" rtlCol="0">
            <a:spAutoFit/>
          </a:bodyPr>
          <a:lstStyle/>
          <a:p>
            <a:r>
              <a:rPr lang="en-US" sz="1400" dirty="0" smtClean="0"/>
              <a:t>A complex sunspot picture, taken at 15:30 hours UT on 4th July 1974. The vertical black line on the white light image (left) indicates the location of the slit for the spectrograph which took the spectrum, shown on the right. The division of one spectral line into three parts is a clear demonstration of the Zeeman effect. In fact, the Zeeman splitting of this line Fe I at 5250.2A indicates a record field strength of 4130 Gauss. The white light photo shows a sinuous light bridge which divides the spot's umbra into different magnetic polarities. Twenty minutes before this picture was taken, a major white light flare occurred. This picture was taken at the </a:t>
            </a:r>
            <a:r>
              <a:rPr lang="en-US" sz="1400" dirty="0" err="1" smtClean="0"/>
              <a:t>McMath</a:t>
            </a:r>
            <a:r>
              <a:rPr lang="en-US" sz="1400" dirty="0" smtClean="0"/>
              <a:t>-Pierce Solar Facility on </a:t>
            </a:r>
            <a:r>
              <a:rPr lang="en-US" sz="1400" dirty="0" err="1" smtClean="0"/>
              <a:t>Kitt</a:t>
            </a:r>
            <a:r>
              <a:rPr lang="en-US" sz="1400" dirty="0" smtClean="0"/>
              <a:t> Peak. </a:t>
            </a:r>
            <a:endParaRPr lang="en-US" sz="1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5638799" y="838200"/>
            <a:ext cx="2286001" cy="369332"/>
          </a:xfrm>
          <a:prstGeom prst="rect">
            <a:avLst/>
          </a:prstGeom>
          <a:noFill/>
        </p:spPr>
        <p:txBody>
          <a:bodyPr wrap="square" rtlCol="0">
            <a:spAutoFit/>
          </a:bodyPr>
          <a:lstStyle/>
          <a:p>
            <a:r>
              <a:rPr lang="en-US" dirty="0" smtClean="0"/>
              <a:t>Fe 5250.2A (525nm)</a:t>
            </a:r>
            <a:endParaRPr lang="en-US" dirty="0"/>
          </a:p>
        </p:txBody>
      </p:sp>
      <p:cxnSp>
        <p:nvCxnSpPr>
          <p:cNvPr id="13" name="Straight Arrow Connector 12"/>
          <p:cNvCxnSpPr/>
          <p:nvPr/>
        </p:nvCxnSpPr>
        <p:spPr>
          <a:xfrm>
            <a:off x="6618516" y="1185760"/>
            <a:ext cx="0" cy="16406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19498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274638"/>
            <a:ext cx="8229600" cy="706437"/>
          </a:xfrm>
        </p:spPr>
        <p:txBody>
          <a:bodyPr/>
          <a:lstStyle/>
          <a:p>
            <a:r>
              <a:rPr lang="en-US" altLang="en-US" sz="4000" dirty="0"/>
              <a:t>Magnetograph</a:t>
            </a:r>
          </a:p>
        </p:txBody>
      </p:sp>
      <p:pic>
        <p:nvPicPr>
          <p:cNvPr id="57347" name="Picture 3" descr="fig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1" y="990600"/>
            <a:ext cx="4141787" cy="57324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114800" y="990600"/>
            <a:ext cx="4828042" cy="5755422"/>
          </a:xfrm>
          <a:prstGeom prst="rect">
            <a:avLst/>
          </a:prstGeom>
          <a:noFill/>
        </p:spPr>
        <p:txBody>
          <a:bodyPr wrap="square" rtlCol="0">
            <a:spAutoFit/>
          </a:bodyPr>
          <a:lstStyle/>
          <a:p>
            <a:r>
              <a:rPr lang="en-US" sz="1600" dirty="0" smtClean="0"/>
              <a:t>This figure </a:t>
            </a:r>
            <a:r>
              <a:rPr lang="en-US" sz="1600" dirty="0"/>
              <a:t>illustrates the principle  of a photoelectric </a:t>
            </a:r>
            <a:r>
              <a:rPr lang="en-US" sz="1600" i="1" dirty="0"/>
              <a:t>V </a:t>
            </a:r>
            <a:r>
              <a:rPr lang="en-US" sz="1600" dirty="0"/>
              <a:t>-</a:t>
            </a:r>
            <a:r>
              <a:rPr lang="en-US" sz="1600" dirty="0" err="1"/>
              <a:t>polarimeter</a:t>
            </a:r>
            <a:r>
              <a:rPr lang="en-US" sz="1600" dirty="0"/>
              <a:t>. </a:t>
            </a:r>
            <a:r>
              <a:rPr lang="en-US" sz="1600" dirty="0" smtClean="0"/>
              <a:t>Behind  </a:t>
            </a:r>
            <a:r>
              <a:rPr lang="en-US" sz="1600" dirty="0"/>
              <a:t>the  entrance  slit  is  an  electro-optic  light  modulator   (</a:t>
            </a:r>
            <a:r>
              <a:rPr lang="en-US" sz="1600" dirty="0" smtClean="0"/>
              <a:t>EOLM): </a:t>
            </a:r>
            <a:r>
              <a:rPr lang="en-US" sz="1600" dirty="0"/>
              <a:t>the orientation of the crystal and the applied  AC voltage  are chosen in such a way  that  the circularly polarized  part  of the  light  becomes  linearly  polarized.  </a:t>
            </a:r>
            <a:endParaRPr lang="en-US" sz="1600" dirty="0" smtClean="0"/>
          </a:p>
          <a:p>
            <a:endParaRPr lang="en-US" sz="1600" dirty="0" smtClean="0"/>
          </a:p>
          <a:p>
            <a:r>
              <a:rPr lang="en-US" sz="1600" dirty="0" smtClean="0"/>
              <a:t>Thus</a:t>
            </a:r>
            <a:r>
              <a:rPr lang="en-US" sz="1600" dirty="0"/>
              <a:t>,  an intensity signal  which alternately originates  from the right  and left circular polarization passes  the polarizer  and enters the spectrograph. A servo </a:t>
            </a:r>
            <a:r>
              <a:rPr lang="en-US" sz="1600" dirty="0" smtClean="0"/>
              <a:t>mechanism</a:t>
            </a:r>
            <a:r>
              <a:rPr lang="en-US" sz="1600" dirty="0"/>
              <a:t>, e.g., the Doppler </a:t>
            </a:r>
            <a:r>
              <a:rPr lang="en-US" sz="1600" dirty="0" smtClean="0"/>
              <a:t>compensator, </a:t>
            </a:r>
            <a:r>
              <a:rPr lang="en-US" sz="1600" dirty="0"/>
              <a:t>centers a magnetically sensitive  line between  two exit  windows in the spectral plane.  </a:t>
            </a:r>
            <a:endParaRPr lang="en-US" sz="1600" dirty="0" smtClean="0"/>
          </a:p>
          <a:p>
            <a:endParaRPr lang="en-US" sz="1600" dirty="0" smtClean="0"/>
          </a:p>
          <a:p>
            <a:r>
              <a:rPr lang="en-US" sz="1600" dirty="0" smtClean="0"/>
              <a:t>An </a:t>
            </a:r>
            <a:r>
              <a:rPr lang="en-US" sz="1600" dirty="0"/>
              <a:t>electronic device  measures  the diﬀerence  between  the two signals  and,  because  of the modulation,   recognizes  the  part  which  originally   was  circularly polarized. This part  yields  the desired </a:t>
            </a:r>
            <a:r>
              <a:rPr lang="en-US" sz="1600" i="1" dirty="0"/>
              <a:t>V </a:t>
            </a:r>
            <a:r>
              <a:rPr lang="en-US" sz="1600" dirty="0"/>
              <a:t>signal.</a:t>
            </a:r>
          </a:p>
          <a:p>
            <a:endParaRPr lang="en-US" sz="1600" dirty="0" smtClean="0"/>
          </a:p>
          <a:p>
            <a:r>
              <a:rPr lang="en-US" sz="1600" dirty="0" smtClean="0"/>
              <a:t>In </a:t>
            </a:r>
            <a:r>
              <a:rPr lang="en-US" sz="1600" dirty="0"/>
              <a:t>solar  physics  a </a:t>
            </a:r>
            <a:r>
              <a:rPr lang="en-US" sz="1600" dirty="0" err="1"/>
              <a:t>polarimeter</a:t>
            </a:r>
            <a:r>
              <a:rPr lang="en-US" sz="1600" dirty="0"/>
              <a:t> is often called  a </a:t>
            </a:r>
            <a:r>
              <a:rPr lang="en-US" sz="1600" i="1" dirty="0" smtClean="0"/>
              <a:t>magnetograph - </a:t>
            </a:r>
            <a:r>
              <a:rPr lang="en-US" sz="1600" dirty="0" smtClean="0"/>
              <a:t>the output signal is directly converted</a:t>
            </a:r>
          </a:p>
          <a:p>
            <a:r>
              <a:rPr lang="en-US" sz="1600" dirty="0" smtClean="0"/>
              <a:t>to a magnetic field strength by using the weak-field approximation.</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74385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370" name="Object 2"/>
          <p:cNvGraphicFramePr>
            <a:graphicFrameLocks noChangeAspect="1"/>
          </p:cNvGraphicFramePr>
          <p:nvPr>
            <p:extLst>
              <p:ext uri="{D42A27DB-BD31-4B8C-83A1-F6EECF244321}">
                <p14:modId xmlns:p14="http://schemas.microsoft.com/office/powerpoint/2010/main" val="4011060171"/>
              </p:ext>
            </p:extLst>
          </p:nvPr>
        </p:nvGraphicFramePr>
        <p:xfrm>
          <a:off x="533400" y="185738"/>
          <a:ext cx="8208962" cy="3700462"/>
        </p:xfrm>
        <a:graphic>
          <a:graphicData uri="http://schemas.openxmlformats.org/presentationml/2006/ole">
            <mc:AlternateContent xmlns:mc="http://schemas.openxmlformats.org/markup-compatibility/2006">
              <mc:Choice xmlns:v="urn:schemas-microsoft-com:vml" Requires="v">
                <p:oleObj spid="_x0000_s9255" name="Document" r:id="rId3" imgW="4673201" imgH="2106314" progId="Word.Document.8">
                  <p:embed/>
                </p:oleObj>
              </mc:Choice>
              <mc:Fallback>
                <p:oleObj name="Document" r:id="rId3" imgW="4673201" imgH="210631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85738"/>
                        <a:ext cx="8208962" cy="370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 name="Picture 2" descr="xray_foc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3962400"/>
            <a:ext cx="5340354" cy="27733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5867400" y="6172200"/>
            <a:ext cx="2609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dirty="0"/>
              <a:t>X-ray imaging system.</a:t>
            </a:r>
          </a:p>
        </p:txBody>
      </p:sp>
    </p:spTree>
    <p:extLst>
      <p:ext uri="{BB962C8B-B14F-4D97-AF65-F5344CB8AC3E}">
        <p14:creationId xmlns:p14="http://schemas.microsoft.com/office/powerpoint/2010/main" val="40953946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sxt_raytr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333375"/>
            <a:ext cx="6870700" cy="29845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0419" name="Object 3"/>
          <p:cNvGraphicFramePr>
            <a:graphicFrameLocks noChangeAspect="1"/>
          </p:cNvGraphicFramePr>
          <p:nvPr/>
        </p:nvGraphicFramePr>
        <p:xfrm>
          <a:off x="685800" y="3700463"/>
          <a:ext cx="7700963" cy="2886075"/>
        </p:xfrm>
        <a:graphic>
          <a:graphicData uri="http://schemas.openxmlformats.org/presentationml/2006/ole">
            <mc:AlternateContent xmlns:mc="http://schemas.openxmlformats.org/markup-compatibility/2006">
              <mc:Choice xmlns:v="urn:schemas-microsoft-com:vml" Requires="v">
                <p:oleObj spid="_x0000_s10279" name="Document" r:id="rId4" imgW="4665293" imgH="1758327" progId="Word.Document.8">
                  <p:embed/>
                </p:oleObj>
              </mc:Choice>
              <mc:Fallback>
                <p:oleObj name="Document" r:id="rId4" imgW="4665293" imgH="1758327"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3700463"/>
                        <a:ext cx="7700963" cy="28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000150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2" name="Object 2"/>
          <p:cNvGraphicFramePr>
            <a:graphicFrameLocks noChangeAspect="1"/>
          </p:cNvGraphicFramePr>
          <p:nvPr>
            <p:extLst>
              <p:ext uri="{D42A27DB-BD31-4B8C-83A1-F6EECF244321}">
                <p14:modId xmlns:p14="http://schemas.microsoft.com/office/powerpoint/2010/main" val="4256086230"/>
              </p:ext>
            </p:extLst>
          </p:nvPr>
        </p:nvGraphicFramePr>
        <p:xfrm>
          <a:off x="152400" y="305099"/>
          <a:ext cx="8550275" cy="6221413"/>
        </p:xfrm>
        <a:graphic>
          <a:graphicData uri="http://schemas.openxmlformats.org/presentationml/2006/ole">
            <mc:AlternateContent xmlns:mc="http://schemas.openxmlformats.org/markup-compatibility/2006">
              <mc:Choice xmlns:v="urn:schemas-microsoft-com:vml" Requires="v">
                <p:oleObj spid="_x0000_s11303" name="Document" r:id="rId3" imgW="4996435" imgH="3650086" progId="Word.Document.8">
                  <p:embed/>
                </p:oleObj>
              </mc:Choice>
              <mc:Fallback>
                <p:oleObj name="Document" r:id="rId3" imgW="4996435" imgH="3650086" progId="Word.Document.8">
                  <p:embed/>
                  <p:pic>
                    <p:nvPicPr>
                      <p:cNvPr id="0" name=""/>
                      <p:cNvPicPr>
                        <a:picLocks noChangeAspect="1" noChangeArrowheads="1"/>
                      </p:cNvPicPr>
                      <p:nvPr/>
                    </p:nvPicPr>
                    <p:blipFill>
                      <a:blip r:embed="rId4"/>
                      <a:srcRect/>
                      <a:stretch>
                        <a:fillRect/>
                      </a:stretch>
                    </p:blipFill>
                    <p:spPr bwMode="auto">
                      <a:xfrm>
                        <a:off x="152400" y="305099"/>
                        <a:ext cx="8550275" cy="622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 name="Picture 2" descr="hessi_figure1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3840216"/>
            <a:ext cx="3581400" cy="2686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168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essi_figure1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0"/>
            <a:ext cx="5761037" cy="43211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2467" name="Object 3"/>
          <p:cNvGraphicFramePr>
            <a:graphicFrameLocks noChangeAspect="1"/>
          </p:cNvGraphicFramePr>
          <p:nvPr/>
        </p:nvGraphicFramePr>
        <p:xfrm>
          <a:off x="539750" y="4383088"/>
          <a:ext cx="8243888" cy="2474912"/>
        </p:xfrm>
        <a:graphic>
          <a:graphicData uri="http://schemas.openxmlformats.org/presentationml/2006/ole">
            <mc:AlternateContent xmlns:mc="http://schemas.openxmlformats.org/markup-compatibility/2006">
              <mc:Choice xmlns:v="urn:schemas-microsoft-com:vml" Requires="v">
                <p:oleObj spid="_x0000_s12327" name="Document" r:id="rId4" imgW="4673201" imgH="1403849" progId="Word.Document.8">
                  <p:embed/>
                </p:oleObj>
              </mc:Choice>
              <mc:Fallback>
                <p:oleObj name="Document" r:id="rId4" imgW="4673201" imgH="1403849"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4383088"/>
                        <a:ext cx="8243888" cy="247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191802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essi_Grid_parameters_col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0"/>
            <a:ext cx="6119812" cy="7920038"/>
          </a:xfrm>
          <a:prstGeom prst="rect">
            <a:avLst/>
          </a:prstGeom>
          <a:noFill/>
          <a:extLst>
            <a:ext uri="{909E8E84-426E-40DD-AFC4-6F175D3DCCD1}">
              <a14:hiddenFill xmlns:a14="http://schemas.microsoft.com/office/drawing/2010/main">
                <a:solidFill>
                  <a:srgbClr val="FFFFFF"/>
                </a:solidFill>
              </a14:hiddenFill>
            </a:ext>
          </a:extLst>
        </p:spPr>
      </p:pic>
      <p:sp>
        <p:nvSpPr>
          <p:cNvPr id="63491" name="Rectangle 3"/>
          <p:cNvSpPr>
            <a:spLocks noChangeArrowheads="1"/>
          </p:cNvSpPr>
          <p:nvPr/>
        </p:nvSpPr>
        <p:spPr bwMode="auto">
          <a:xfrm>
            <a:off x="2987675" y="333375"/>
            <a:ext cx="282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DE" altLang="ja-JP">
                <a:ea typeface="ＭＳ Ｐゴシック" charset="-128"/>
              </a:rPr>
              <a:t>RHESSI grid parameters.</a:t>
            </a:r>
            <a:r>
              <a:rPr lang="en-US" altLang="ja-JP">
                <a:ea typeface="ＭＳ Ｐゴシック" charset="-128"/>
              </a:rPr>
              <a:t> </a:t>
            </a:r>
          </a:p>
        </p:txBody>
      </p:sp>
    </p:spTree>
    <p:extLst>
      <p:ext uri="{BB962C8B-B14F-4D97-AF65-F5344CB8AC3E}">
        <p14:creationId xmlns:p14="http://schemas.microsoft.com/office/powerpoint/2010/main" val="17565101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essi_L562_4l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0"/>
            <a:ext cx="6697663" cy="49085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4515" name="Object 3"/>
          <p:cNvGraphicFramePr>
            <a:graphicFrameLocks noChangeAspect="1"/>
          </p:cNvGraphicFramePr>
          <p:nvPr/>
        </p:nvGraphicFramePr>
        <p:xfrm>
          <a:off x="468313" y="4943475"/>
          <a:ext cx="8101012" cy="1914525"/>
        </p:xfrm>
        <a:graphic>
          <a:graphicData uri="http://schemas.openxmlformats.org/presentationml/2006/ole">
            <mc:AlternateContent xmlns:mc="http://schemas.openxmlformats.org/markup-compatibility/2006">
              <mc:Choice xmlns:v="urn:schemas-microsoft-com:vml" Requires="v">
                <p:oleObj spid="_x0000_s13351" name="Document" r:id="rId4" imgW="5934173" imgH="1399415" progId="Word.Document.8">
                  <p:embed/>
                </p:oleObj>
              </mc:Choice>
              <mc:Fallback>
                <p:oleObj name="Document" r:id="rId4" imgW="5934173" imgH="1399415"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4943475"/>
                        <a:ext cx="8101012"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0065666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essi_L562_7l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404813"/>
            <a:ext cx="6629400" cy="50419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5539" name="Object 3"/>
          <p:cNvGraphicFramePr>
            <a:graphicFrameLocks noChangeAspect="1"/>
          </p:cNvGraphicFramePr>
          <p:nvPr/>
        </p:nvGraphicFramePr>
        <p:xfrm>
          <a:off x="1258888" y="5567363"/>
          <a:ext cx="6402387" cy="1290637"/>
        </p:xfrm>
        <a:graphic>
          <a:graphicData uri="http://schemas.openxmlformats.org/presentationml/2006/ole">
            <mc:AlternateContent xmlns:mc="http://schemas.openxmlformats.org/markup-compatibility/2006">
              <mc:Choice xmlns:v="urn:schemas-microsoft-com:vml" Requires="v">
                <p:oleObj spid="_x0000_s14375" name="Document" r:id="rId4" imgW="4673201" imgH="942270" progId="Word.Document.8">
                  <p:embed/>
                </p:oleObj>
              </mc:Choice>
              <mc:Fallback>
                <p:oleObj name="Document" r:id="rId4" imgW="4673201" imgH="94227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5567363"/>
                        <a:ext cx="6402387" cy="129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1805279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r9906-zoom-rotate.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1905000"/>
            <a:ext cx="6096000" cy="4572000"/>
          </a:xfrm>
          <a:prstGeom prst="rect">
            <a:avLst/>
          </a:prstGeom>
        </p:spPr>
      </p:pic>
      <p:sp>
        <p:nvSpPr>
          <p:cNvPr id="3" name="TextBox 2"/>
          <p:cNvSpPr txBox="1"/>
          <p:nvPr/>
        </p:nvSpPr>
        <p:spPr>
          <a:xfrm>
            <a:off x="1796143" y="304800"/>
            <a:ext cx="5791200" cy="400110"/>
          </a:xfrm>
          <a:prstGeom prst="rect">
            <a:avLst/>
          </a:prstGeom>
          <a:noFill/>
        </p:spPr>
        <p:txBody>
          <a:bodyPr wrap="square" rtlCol="0">
            <a:spAutoFit/>
          </a:bodyPr>
          <a:lstStyle/>
          <a:p>
            <a:r>
              <a:rPr lang="en-US" sz="2000" b="1" dirty="0" smtClean="0"/>
              <a:t>RHESSI observations of X-rays sources of a solar flare </a:t>
            </a:r>
            <a:endParaRPr lang="en-US" sz="2000" b="1" dirty="0"/>
          </a:p>
        </p:txBody>
      </p:sp>
      <p:sp>
        <p:nvSpPr>
          <p:cNvPr id="4" name="TextBox 3"/>
          <p:cNvSpPr txBox="1"/>
          <p:nvPr/>
        </p:nvSpPr>
        <p:spPr>
          <a:xfrm>
            <a:off x="1219200" y="726681"/>
            <a:ext cx="6629400" cy="1077218"/>
          </a:xfrm>
          <a:prstGeom prst="rect">
            <a:avLst/>
          </a:prstGeom>
          <a:noFill/>
        </p:spPr>
        <p:txBody>
          <a:bodyPr wrap="square" rtlCol="0">
            <a:spAutoFit/>
          </a:bodyPr>
          <a:lstStyle/>
          <a:p>
            <a:r>
              <a:rPr lang="en-US" sz="1600" dirty="0" smtClean="0"/>
              <a:t>Zoom in (with rotation) to solar active region AR9906 on April 21, 2002 with SOHO/EIT,TRACE and RHESSI data. RHESSI observes x-rays from this flare. The red contours represent the 12-25 keV photon energy range and the blue contours represent 50-100 keV.</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01039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390138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2" name="Object 2"/>
          <p:cNvGraphicFramePr>
            <a:graphicFrameLocks noChangeAspect="1"/>
          </p:cNvGraphicFramePr>
          <p:nvPr>
            <p:extLst>
              <p:ext uri="{D42A27DB-BD31-4B8C-83A1-F6EECF244321}">
                <p14:modId xmlns:p14="http://schemas.microsoft.com/office/powerpoint/2010/main" val="1256272458"/>
              </p:ext>
            </p:extLst>
          </p:nvPr>
        </p:nvGraphicFramePr>
        <p:xfrm>
          <a:off x="1251857" y="149195"/>
          <a:ext cx="7694612" cy="641350"/>
        </p:xfrm>
        <a:graphic>
          <a:graphicData uri="http://schemas.openxmlformats.org/presentationml/2006/ole">
            <mc:AlternateContent xmlns:mc="http://schemas.openxmlformats.org/markup-compatibility/2006">
              <mc:Choice xmlns:v="urn:schemas-microsoft-com:vml" Requires="v">
                <p:oleObj spid="_x0000_s16454" name="Document" r:id="rId3" imgW="3645282" imgH="308260" progId="Word.Document.8">
                  <p:embed/>
                </p:oleObj>
              </mc:Choice>
              <mc:Fallback>
                <p:oleObj name="Document" r:id="rId3" imgW="3645282" imgH="308260" progId="Word.Document.8">
                  <p:embed/>
                  <p:pic>
                    <p:nvPicPr>
                      <p:cNvPr id="0" name=""/>
                      <p:cNvPicPr>
                        <a:picLocks noChangeAspect="1" noChangeArrowheads="1"/>
                      </p:cNvPicPr>
                      <p:nvPr/>
                    </p:nvPicPr>
                    <p:blipFill>
                      <a:blip r:embed="rId4"/>
                      <a:srcRect/>
                      <a:stretch>
                        <a:fillRect/>
                      </a:stretch>
                    </p:blipFill>
                    <p:spPr bwMode="auto">
                      <a:xfrm>
                        <a:off x="1251857" y="149195"/>
                        <a:ext cx="76946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770973"/>
            <a:ext cx="8040223" cy="3953427"/>
          </a:xfrm>
          <a:prstGeom prst="rect">
            <a:avLst/>
          </a:prstGeom>
        </p:spPr>
      </p:pic>
      <p:sp>
        <p:nvSpPr>
          <p:cNvPr id="4" name="TextBox 3"/>
          <p:cNvSpPr txBox="1"/>
          <p:nvPr/>
        </p:nvSpPr>
        <p:spPr>
          <a:xfrm>
            <a:off x="1219200" y="4267200"/>
            <a:ext cx="228600" cy="369332"/>
          </a:xfrm>
          <a:prstGeom prst="rect">
            <a:avLst/>
          </a:prstGeom>
          <a:noFill/>
        </p:spPr>
        <p:txBody>
          <a:bodyPr wrap="square" rtlCol="0">
            <a:spAutoFit/>
          </a:bodyPr>
          <a:lstStyle/>
          <a:p>
            <a:r>
              <a:rPr lang="en-US" b="1" dirty="0" smtClean="0"/>
              <a:t>B</a:t>
            </a:r>
            <a:endParaRPr lang="en-US" b="1" dirty="0"/>
          </a:p>
        </p:txBody>
      </p:sp>
      <p:sp>
        <p:nvSpPr>
          <p:cNvPr id="5" name="TextBox 4"/>
          <p:cNvSpPr txBox="1"/>
          <p:nvPr/>
        </p:nvSpPr>
        <p:spPr>
          <a:xfrm>
            <a:off x="631371" y="1046483"/>
            <a:ext cx="952500" cy="830997"/>
          </a:xfrm>
          <a:prstGeom prst="rect">
            <a:avLst/>
          </a:prstGeom>
          <a:noFill/>
        </p:spPr>
        <p:txBody>
          <a:bodyPr wrap="square" rtlCol="0">
            <a:spAutoFit/>
          </a:bodyPr>
          <a:lstStyle/>
          <a:p>
            <a:r>
              <a:rPr lang="en-US" sz="1600" dirty="0" smtClean="0">
                <a:solidFill>
                  <a:srgbClr val="0070C0"/>
                </a:solidFill>
                <a:latin typeface="Times New Roman" panose="02020603050405020304" pitchFamily="18" charset="0"/>
                <a:cs typeface="Times New Roman" panose="02020603050405020304" pitchFamily="18" charset="0"/>
              </a:rPr>
              <a:t>Electron oscillates in atom</a:t>
            </a:r>
            <a:endParaRPr lang="en-US" sz="1600" dirty="0">
              <a:solidFill>
                <a:srgbClr val="0070C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3733800" y="770973"/>
            <a:ext cx="1371600" cy="1323439"/>
          </a:xfrm>
          <a:prstGeom prst="rect">
            <a:avLst/>
          </a:prstGeom>
          <a:noFill/>
        </p:spPr>
        <p:txBody>
          <a:bodyPr wrap="square" rtlCol="0">
            <a:spAutoFit/>
          </a:bodyPr>
          <a:lstStyle/>
          <a:p>
            <a:r>
              <a:rPr lang="en-US" sz="1600" dirty="0" smtClean="0">
                <a:solidFill>
                  <a:srgbClr val="0070C0"/>
                </a:solidFill>
                <a:latin typeface="Times New Roman" panose="02020603050405020304" pitchFamily="18" charset="0"/>
                <a:cs typeface="Times New Roman" panose="02020603050405020304" pitchFamily="18" charset="0"/>
              </a:rPr>
              <a:t>Magnetic field causes perpendicular circular motion</a:t>
            </a:r>
            <a:endParaRPr lang="en-US" sz="1600" dirty="0">
              <a:solidFill>
                <a:srgbClr val="0070C0"/>
              </a:solidFill>
              <a:latin typeface="Times New Roman" panose="02020603050405020304" pitchFamily="18" charset="0"/>
              <a:cs typeface="Times New Roman" panose="02020603050405020304" pitchFamily="18" charset="0"/>
            </a:endParaRPr>
          </a:p>
        </p:txBody>
      </p:sp>
      <p:sp>
        <p:nvSpPr>
          <p:cNvPr id="6" name="Rectangle 5"/>
          <p:cNvSpPr/>
          <p:nvPr/>
        </p:nvSpPr>
        <p:spPr>
          <a:xfrm>
            <a:off x="6553200" y="838200"/>
            <a:ext cx="2057400" cy="213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981200" y="4190999"/>
            <a:ext cx="6629400" cy="600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364921" y="3962400"/>
            <a:ext cx="4572000" cy="584775"/>
          </a:xfrm>
          <a:prstGeom prst="rect">
            <a:avLst/>
          </a:prstGeom>
        </p:spPr>
        <p:txBody>
          <a:bodyPr>
            <a:spAutoFit/>
          </a:bodyPr>
          <a:lstStyle/>
          <a:p>
            <a:r>
              <a:rPr lang="en-US" sz="1600" b="1" dirty="0" smtClean="0">
                <a:solidFill>
                  <a:srgbClr val="7030A0"/>
                </a:solidFill>
                <a:latin typeface="Times New Roman" panose="02020603050405020304" pitchFamily="18" charset="0"/>
                <a:cs typeface="Times New Roman" panose="02020603050405020304" pitchFamily="18" charset="0"/>
              </a:rPr>
              <a:t>Three linear polarized component are </a:t>
            </a:r>
          </a:p>
          <a:p>
            <a:r>
              <a:rPr lang="en-US" sz="1600" b="1" dirty="0" smtClean="0">
                <a:solidFill>
                  <a:srgbClr val="7030A0"/>
                </a:solidFill>
                <a:latin typeface="Times New Roman" panose="02020603050405020304" pitchFamily="18" charset="0"/>
                <a:cs typeface="Times New Roman" panose="02020603050405020304" pitchFamily="18" charset="0"/>
              </a:rPr>
              <a:t>observed if B is perpendicular to the line of sight.</a:t>
            </a:r>
          </a:p>
        </p:txBody>
      </p:sp>
      <p:sp>
        <p:nvSpPr>
          <p:cNvPr id="16" name="Rectangle 15"/>
          <p:cNvSpPr/>
          <p:nvPr/>
        </p:nvSpPr>
        <p:spPr>
          <a:xfrm>
            <a:off x="631371" y="4343400"/>
            <a:ext cx="1502229" cy="277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291830" y="790545"/>
            <a:ext cx="1747276" cy="400110"/>
          </a:xfrm>
          <a:prstGeom prst="rect">
            <a:avLst/>
          </a:prstGeom>
          <a:noFill/>
        </p:spPr>
        <p:txBody>
          <a:bodyPr wrap="square" rtlCol="0">
            <a:spAutoFit/>
          </a:bodyPr>
          <a:lstStyle/>
          <a:p>
            <a:r>
              <a:rPr lang="en-US" sz="1000" dirty="0" smtClean="0"/>
              <a:t>(From </a:t>
            </a:r>
            <a:r>
              <a:rPr lang="en-US" sz="1000" dirty="0" err="1" smtClean="0"/>
              <a:t>H.White</a:t>
            </a:r>
            <a:r>
              <a:rPr lang="en-US" sz="1000" dirty="0" smtClean="0"/>
              <a:t>, Introduction </a:t>
            </a:r>
          </a:p>
          <a:p>
            <a:r>
              <a:rPr lang="en-US" sz="1000" dirty="0" smtClean="0"/>
              <a:t>to Atomic Spectra, 1934)</a:t>
            </a:r>
            <a:endParaRPr lang="en-US" sz="1000" dirty="0"/>
          </a:p>
        </p:txBody>
      </p:sp>
      <p:sp>
        <p:nvSpPr>
          <p:cNvPr id="14" name="TextBox 13"/>
          <p:cNvSpPr txBox="1"/>
          <p:nvPr/>
        </p:nvSpPr>
        <p:spPr>
          <a:xfrm>
            <a:off x="6096000" y="923373"/>
            <a:ext cx="1447800" cy="1077218"/>
          </a:xfrm>
          <a:prstGeom prst="rect">
            <a:avLst/>
          </a:prstGeom>
          <a:noFill/>
        </p:spPr>
        <p:txBody>
          <a:bodyPr wrap="square" rtlCol="0">
            <a:spAutoFit/>
          </a:bodyPr>
          <a:lstStyle/>
          <a:p>
            <a:r>
              <a:rPr lang="en-US" sz="1600" dirty="0">
                <a:solidFill>
                  <a:srgbClr val="0070C0"/>
                </a:solidFill>
                <a:latin typeface="Times New Roman" panose="02020603050405020304" pitchFamily="18" charset="0"/>
                <a:cs typeface="Times New Roman" panose="02020603050405020304" pitchFamily="18" charset="0"/>
              </a:rPr>
              <a:t>F</a:t>
            </a:r>
            <a:r>
              <a:rPr lang="en-US" sz="1600" dirty="0" smtClean="0">
                <a:solidFill>
                  <a:srgbClr val="0070C0"/>
                </a:solidFill>
                <a:latin typeface="Times New Roman" panose="02020603050405020304" pitchFamily="18" charset="0"/>
                <a:cs typeface="Times New Roman" panose="02020603050405020304" pitchFamily="18" charset="0"/>
              </a:rPr>
              <a:t>requency change is due the Lorentz</a:t>
            </a:r>
          </a:p>
          <a:p>
            <a:r>
              <a:rPr lang="en-US" sz="1600" dirty="0" smtClean="0">
                <a:solidFill>
                  <a:srgbClr val="0070C0"/>
                </a:solidFill>
                <a:latin typeface="Times New Roman" panose="02020603050405020304" pitchFamily="18" charset="0"/>
                <a:cs typeface="Times New Roman" panose="02020603050405020304" pitchFamily="18" charset="0"/>
              </a:rPr>
              <a:t>force ~</a:t>
            </a:r>
            <a:r>
              <a:rPr lang="en-US" sz="1600" b="1" dirty="0" err="1" smtClean="0">
                <a:solidFill>
                  <a:srgbClr val="0070C0"/>
                </a:solidFill>
                <a:latin typeface="Times New Roman" panose="02020603050405020304" pitchFamily="18" charset="0"/>
                <a:cs typeface="Times New Roman" panose="02020603050405020304" pitchFamily="18" charset="0"/>
              </a:rPr>
              <a:t>V</a:t>
            </a:r>
            <a:r>
              <a:rPr lang="en-US" sz="1600" dirty="0" err="1" smtClean="0">
                <a:solidFill>
                  <a:srgbClr val="0070C0"/>
                </a:solidFill>
                <a:latin typeface="Times New Roman" panose="02020603050405020304" pitchFamily="18" charset="0"/>
                <a:cs typeface="Times New Roman" panose="02020603050405020304" pitchFamily="18" charset="0"/>
              </a:rPr>
              <a:t>x</a:t>
            </a:r>
            <a:r>
              <a:rPr lang="en-US" sz="1600" b="1" dirty="0" err="1" smtClean="0">
                <a:solidFill>
                  <a:srgbClr val="0070C0"/>
                </a:solidFill>
                <a:latin typeface="Times New Roman" panose="02020603050405020304" pitchFamily="18" charset="0"/>
                <a:cs typeface="Times New Roman" panose="02020603050405020304" pitchFamily="18" charset="0"/>
              </a:rPr>
              <a:t>B</a:t>
            </a:r>
            <a:r>
              <a:rPr lang="en-US" sz="1600" dirty="0" smtClean="0">
                <a:solidFill>
                  <a:srgbClr val="0070C0"/>
                </a:solidFill>
                <a:latin typeface="Times New Roman" panose="02020603050405020304" pitchFamily="18" charset="0"/>
                <a:cs typeface="Times New Roman" panose="02020603050405020304" pitchFamily="18" charset="0"/>
              </a:rPr>
              <a:t>  </a:t>
            </a:r>
            <a:endParaRPr lang="en-US" sz="1600" dirty="0">
              <a:solidFill>
                <a:srgbClr val="0070C0"/>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52400" y="4419600"/>
            <a:ext cx="8991600" cy="954107"/>
          </a:xfrm>
          <a:prstGeom prst="rect">
            <a:avLst/>
          </a:prstGeom>
          <a:noFill/>
        </p:spPr>
        <p:txBody>
          <a:bodyPr wrap="square" rtlCol="0">
            <a:spAutoFit/>
          </a:bodyPr>
          <a:lstStyle/>
          <a:p>
            <a:r>
              <a:rPr lang="en-US" sz="1400" dirty="0" smtClean="0"/>
              <a:t>Electrons </a:t>
            </a:r>
            <a:r>
              <a:rPr lang="en-US" sz="1400" dirty="0"/>
              <a:t>moving in  </a:t>
            </a:r>
            <a:r>
              <a:rPr lang="en-US" sz="1400" dirty="0" smtClean="0"/>
              <a:t>a counterclockwise </a:t>
            </a:r>
            <a:r>
              <a:rPr lang="en-US" sz="1400" dirty="0"/>
              <a:t>direction  in  the   plane   of  the </a:t>
            </a:r>
            <a:r>
              <a:rPr lang="en-US" sz="1400" dirty="0" smtClean="0"/>
              <a:t>screen  </a:t>
            </a:r>
            <a:r>
              <a:rPr lang="en-US" sz="1400" dirty="0"/>
              <a:t>are speeded up  by an  </a:t>
            </a:r>
            <a:r>
              <a:rPr lang="en-US" sz="1400" dirty="0" smtClean="0"/>
              <a:t>amount </a:t>
            </a:r>
            <a:r>
              <a:rPr lang="en-US" sz="1400" dirty="0" err="1" smtClean="0">
                <a:latin typeface="Symbol" panose="05050102010706020507" pitchFamily="18" charset="2"/>
              </a:rPr>
              <a:t>Dn</a:t>
            </a:r>
            <a:r>
              <a:rPr lang="en-US" sz="1400" dirty="0" smtClean="0"/>
              <a:t>  </a:t>
            </a:r>
            <a:r>
              <a:rPr lang="en-US" sz="1400" dirty="0"/>
              <a:t>and  those  moving  in a clockwise direction are  slowed  down  by  the  same  amount. I</a:t>
            </a:r>
            <a:r>
              <a:rPr lang="en-US" sz="1400" dirty="0" smtClean="0"/>
              <a:t>n  </a:t>
            </a:r>
            <a:r>
              <a:rPr lang="en-US" sz="1400" dirty="0"/>
              <a:t>the   absence   of  a  field,  the   electrons  are  emitting </a:t>
            </a:r>
            <a:r>
              <a:rPr lang="en-US" sz="1400" dirty="0" smtClean="0"/>
              <a:t>light. If  </a:t>
            </a:r>
            <a:r>
              <a:rPr lang="en-US" sz="1400" dirty="0"/>
              <a:t>we  observe   the  radiation in  the   </a:t>
            </a:r>
            <a:r>
              <a:rPr lang="en-US" sz="1400" i="1" dirty="0"/>
              <a:t>x  </a:t>
            </a:r>
            <a:r>
              <a:rPr lang="en-US" sz="1400" dirty="0"/>
              <a:t>direction, only  the  light from  the y and z</a:t>
            </a:r>
            <a:r>
              <a:rPr lang="en-US" sz="1400" i="1" dirty="0"/>
              <a:t> </a:t>
            </a:r>
            <a:r>
              <a:rPr lang="en-US" sz="1400" dirty="0"/>
              <a:t>motions  will be observed.  Since these motions are projections from all orientations, this light will be </a:t>
            </a:r>
            <a:r>
              <a:rPr lang="en-US" sz="1400" i="1" dirty="0"/>
              <a:t>unpolarized. </a:t>
            </a:r>
            <a:endParaRPr lang="en-US" sz="1400" i="1" dirty="0" smtClean="0"/>
          </a:p>
        </p:txBody>
      </p:sp>
      <p:sp>
        <p:nvSpPr>
          <p:cNvPr id="15" name="TextBox 14"/>
          <p:cNvSpPr txBox="1"/>
          <p:nvPr/>
        </p:nvSpPr>
        <p:spPr>
          <a:xfrm>
            <a:off x="6124694" y="2142573"/>
            <a:ext cx="2914412" cy="830997"/>
          </a:xfrm>
          <a:prstGeom prst="rect">
            <a:avLst/>
          </a:prstGeom>
          <a:noFill/>
        </p:spPr>
        <p:txBody>
          <a:bodyPr wrap="square" rtlCol="0">
            <a:spAutoFit/>
          </a:bodyPr>
          <a:lstStyle/>
          <a:p>
            <a:r>
              <a:rPr lang="en-US" sz="1600" b="1" dirty="0" smtClean="0">
                <a:solidFill>
                  <a:srgbClr val="C00000"/>
                </a:solidFill>
                <a:latin typeface="Times New Roman" panose="02020603050405020304" pitchFamily="18" charset="0"/>
                <a:cs typeface="Times New Roman" panose="02020603050405020304" pitchFamily="18" charset="0"/>
              </a:rPr>
              <a:t>Two circular polarized component are observed if B is along the line of sight (z-axis).</a:t>
            </a:r>
          </a:p>
        </p:txBody>
      </p:sp>
      <p:grpSp>
        <p:nvGrpSpPr>
          <p:cNvPr id="20" name="Group 19"/>
          <p:cNvGrpSpPr/>
          <p:nvPr/>
        </p:nvGrpSpPr>
        <p:grpSpPr>
          <a:xfrm>
            <a:off x="7313601" y="1135227"/>
            <a:ext cx="1725505" cy="1050030"/>
            <a:chOff x="7313601" y="1135227"/>
            <a:chExt cx="1725505" cy="1050030"/>
          </a:xfrm>
        </p:grpSpPr>
        <p:graphicFrame>
          <p:nvGraphicFramePr>
            <p:cNvPr id="18" name="Object 17"/>
            <p:cNvGraphicFramePr>
              <a:graphicFrameLocks noChangeAspect="1"/>
            </p:cNvGraphicFramePr>
            <p:nvPr>
              <p:extLst>
                <p:ext uri="{D42A27DB-BD31-4B8C-83A1-F6EECF244321}">
                  <p14:modId xmlns:p14="http://schemas.microsoft.com/office/powerpoint/2010/main" val="1325061325"/>
                </p:ext>
              </p:extLst>
            </p:nvPr>
          </p:nvGraphicFramePr>
          <p:xfrm>
            <a:off x="7313601" y="1135227"/>
            <a:ext cx="1514713" cy="769773"/>
          </p:xfrm>
          <a:graphic>
            <a:graphicData uri="http://schemas.openxmlformats.org/presentationml/2006/ole">
              <mc:AlternateContent xmlns:mc="http://schemas.openxmlformats.org/markup-compatibility/2006">
                <mc:Choice xmlns:v="urn:schemas-microsoft-com:vml" Requires="v">
                  <p:oleObj spid="_x0000_s16455" name="Equation" r:id="rId6" imgW="774360" imgH="393480" progId="Equation.DSMT4">
                    <p:embed/>
                  </p:oleObj>
                </mc:Choice>
                <mc:Fallback>
                  <p:oleObj name="Equation" r:id="rId6" imgW="774360" imgH="393480" progId="Equation.DSMT4">
                    <p:embed/>
                    <p:pic>
                      <p:nvPicPr>
                        <p:cNvPr id="0" name=""/>
                        <p:cNvPicPr/>
                        <p:nvPr/>
                      </p:nvPicPr>
                      <p:blipFill>
                        <a:blip r:embed="rId7"/>
                        <a:stretch>
                          <a:fillRect/>
                        </a:stretch>
                      </p:blipFill>
                      <p:spPr>
                        <a:xfrm>
                          <a:off x="7313601" y="1135227"/>
                          <a:ext cx="1514713" cy="769773"/>
                        </a:xfrm>
                        <a:prstGeom prst="rect">
                          <a:avLst/>
                        </a:prstGeom>
                      </p:spPr>
                    </p:pic>
                  </p:oleObj>
                </mc:Fallback>
              </mc:AlternateContent>
            </a:graphicData>
          </a:graphic>
        </p:graphicFrame>
        <p:sp>
          <p:nvSpPr>
            <p:cNvPr id="19" name="TextBox 18"/>
            <p:cNvSpPr txBox="1"/>
            <p:nvPr/>
          </p:nvSpPr>
          <p:spPr>
            <a:xfrm>
              <a:off x="7467600" y="1815925"/>
              <a:ext cx="1571506" cy="369332"/>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g</a:t>
              </a:r>
              <a:r>
                <a:rPr lang="en-US" dirty="0" err="1" smtClean="0">
                  <a:latin typeface="Times New Roman" panose="02020603050405020304" pitchFamily="18" charset="0"/>
                  <a:cs typeface="Times New Roman" panose="02020603050405020304" pitchFamily="18" charset="0"/>
                </a:rPr>
                <a:t>yrofrequency</a:t>
              </a:r>
              <a:endParaRPr lang="en-US" dirty="0">
                <a:latin typeface="Times New Roman" panose="02020603050405020304" pitchFamily="18" charset="0"/>
                <a:cs typeface="Times New Roman" panose="02020603050405020304" pitchFamily="18" charset="0"/>
              </a:endParaRPr>
            </a:p>
          </p:txBody>
        </p:sp>
      </p:grpSp>
      <p:sp>
        <p:nvSpPr>
          <p:cNvPr id="7" name="TextBox 6"/>
          <p:cNvSpPr txBox="1"/>
          <p:nvPr/>
        </p:nvSpPr>
        <p:spPr>
          <a:xfrm>
            <a:off x="228600" y="5270718"/>
            <a:ext cx="8421223" cy="523220"/>
          </a:xfrm>
          <a:prstGeom prst="rect">
            <a:avLst/>
          </a:prstGeom>
          <a:noFill/>
        </p:spPr>
        <p:txBody>
          <a:bodyPr wrap="square" rtlCol="0">
            <a:spAutoFit/>
          </a:bodyPr>
          <a:lstStyle/>
          <a:p>
            <a:r>
              <a:rPr lang="en-US" sz="1400" b="1" dirty="0">
                <a:solidFill>
                  <a:srgbClr val="0070C0"/>
                </a:solidFill>
              </a:rPr>
              <a:t>In magnetic field, moving transversely to the field, the x</a:t>
            </a:r>
            <a:r>
              <a:rPr lang="en-US" sz="1400" b="1" i="1" dirty="0">
                <a:solidFill>
                  <a:srgbClr val="0070C0"/>
                </a:solidFill>
              </a:rPr>
              <a:t> </a:t>
            </a:r>
            <a:r>
              <a:rPr lang="en-US" sz="1400" b="1" dirty="0">
                <a:solidFill>
                  <a:srgbClr val="0070C0"/>
                </a:solidFill>
              </a:rPr>
              <a:t>and y motions will take the form of rosettes. This motion is equivalent to the resultant of two equal but opposite circular motions as shown in panel c). </a:t>
            </a:r>
          </a:p>
        </p:txBody>
      </p:sp>
      <p:sp>
        <p:nvSpPr>
          <p:cNvPr id="10" name="TextBox 9"/>
          <p:cNvSpPr txBox="1"/>
          <p:nvPr/>
        </p:nvSpPr>
        <p:spPr>
          <a:xfrm>
            <a:off x="152400" y="5725180"/>
            <a:ext cx="8810506" cy="523220"/>
          </a:xfrm>
          <a:prstGeom prst="rect">
            <a:avLst/>
          </a:prstGeom>
          <a:noFill/>
        </p:spPr>
        <p:txBody>
          <a:bodyPr wrap="square" rtlCol="0">
            <a:spAutoFit/>
          </a:bodyPr>
          <a:lstStyle/>
          <a:p>
            <a:r>
              <a:rPr lang="en-US" sz="1400" b="1" dirty="0">
                <a:solidFill>
                  <a:srgbClr val="C00000"/>
                </a:solidFill>
              </a:rPr>
              <a:t>When  viewed  in  the  direction of the field,  only  the  circular motions are  observed, and  these  produce  right- and left-handed  circularly  polarized light; the  </a:t>
            </a:r>
            <a:r>
              <a:rPr lang="en-US" sz="1400" b="1" i="1" dirty="0">
                <a:solidFill>
                  <a:srgbClr val="C00000"/>
                </a:solidFill>
              </a:rPr>
              <a:t>z </a:t>
            </a:r>
            <a:r>
              <a:rPr lang="en-US" sz="1400" b="1" dirty="0">
                <a:solidFill>
                  <a:srgbClr val="C00000"/>
                </a:solidFill>
              </a:rPr>
              <a:t>motions will  not  emit  light  in  the  field direction. </a:t>
            </a:r>
          </a:p>
        </p:txBody>
      </p:sp>
      <p:sp>
        <p:nvSpPr>
          <p:cNvPr id="11" name="TextBox 10"/>
          <p:cNvSpPr txBox="1"/>
          <p:nvPr/>
        </p:nvSpPr>
        <p:spPr>
          <a:xfrm>
            <a:off x="228600" y="6172200"/>
            <a:ext cx="8734306" cy="738664"/>
          </a:xfrm>
          <a:prstGeom prst="rect">
            <a:avLst/>
          </a:prstGeom>
          <a:noFill/>
        </p:spPr>
        <p:txBody>
          <a:bodyPr wrap="square" rtlCol="0">
            <a:spAutoFit/>
          </a:bodyPr>
          <a:lstStyle/>
          <a:p>
            <a:r>
              <a:rPr lang="en-US" sz="1400" dirty="0">
                <a:solidFill>
                  <a:srgbClr val="7030A0"/>
                </a:solidFill>
              </a:rPr>
              <a:t> </a:t>
            </a:r>
            <a:r>
              <a:rPr lang="en-US" sz="1400" b="1" dirty="0">
                <a:solidFill>
                  <a:srgbClr val="7030A0"/>
                </a:solidFill>
              </a:rPr>
              <a:t>When  viewed  perpendicular to  the  field,  the  </a:t>
            </a:r>
            <a:r>
              <a:rPr lang="en-US" sz="1400" b="1" i="1" dirty="0">
                <a:solidFill>
                  <a:srgbClr val="7030A0"/>
                </a:solidFill>
              </a:rPr>
              <a:t>z </a:t>
            </a:r>
            <a:r>
              <a:rPr lang="en-US" sz="1400" b="1" dirty="0">
                <a:solidFill>
                  <a:srgbClr val="7030A0"/>
                </a:solidFill>
              </a:rPr>
              <a:t>motions are observed  as   plane-polarized  light   with   the   electric   vector  vibrating parallel  to the  field, and  the  circular motions, seen edge on, are observed as  plane-polarized light  with  the  electric vector at right  angles  to  the field. </a:t>
            </a:r>
            <a:endParaRPr lang="en-US" sz="14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577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4" grpId="0"/>
      <p:bldP spid="15" grpId="0"/>
      <p:bldP spid="7"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4343400" y="3437206"/>
            <a:ext cx="4800600" cy="3416320"/>
          </a:xfrm>
          <a:prstGeom prst="rect">
            <a:avLst/>
          </a:prstGeom>
          <a:solidFill>
            <a:schemeClr val="bg1"/>
          </a:solidFill>
        </p:spPr>
        <p:txBody>
          <a:bodyPr wrap="square" rtlCol="0">
            <a:spAutoFit/>
          </a:bodyPr>
          <a:lstStyle/>
          <a:p>
            <a:r>
              <a:rPr lang="en-US" dirty="0">
                <a:solidFill>
                  <a:srgbClr val="C00000"/>
                </a:solidFill>
              </a:rPr>
              <a:t>When  viewed  in  the  direction of the field,  only  the  circular motions are  observed, and  these  produce  right- and left-handed  circularly  polarized light; the  </a:t>
            </a:r>
            <a:r>
              <a:rPr lang="en-US" i="1" dirty="0">
                <a:solidFill>
                  <a:srgbClr val="C00000"/>
                </a:solidFill>
              </a:rPr>
              <a:t>z </a:t>
            </a:r>
            <a:r>
              <a:rPr lang="en-US" dirty="0">
                <a:solidFill>
                  <a:srgbClr val="C00000"/>
                </a:solidFill>
              </a:rPr>
              <a:t>motions will  not  emit  light  in  the  field direction. </a:t>
            </a:r>
          </a:p>
          <a:p>
            <a:r>
              <a:rPr lang="en-US" dirty="0">
                <a:solidFill>
                  <a:srgbClr val="7030A0"/>
                </a:solidFill>
              </a:rPr>
              <a:t>     When  viewed  perpendicular to  the  field,  the  </a:t>
            </a:r>
            <a:r>
              <a:rPr lang="en-US" i="1" dirty="0">
                <a:solidFill>
                  <a:srgbClr val="7030A0"/>
                </a:solidFill>
              </a:rPr>
              <a:t>z </a:t>
            </a:r>
            <a:r>
              <a:rPr lang="en-US" dirty="0">
                <a:solidFill>
                  <a:srgbClr val="7030A0"/>
                </a:solidFill>
              </a:rPr>
              <a:t>motions are observed  as   plane-polarized  light   with   the   electric   vector  vibrating parallel  to the  field, and  the  circular motions, seen edge on, are observed as  plane-polarized light  with  the  electric vector at right  angles  to  the field. </a:t>
            </a:r>
            <a:endParaRPr lang="en-US"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33392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2" name="Object 2"/>
          <p:cNvGraphicFramePr>
            <a:graphicFrameLocks noChangeAspect="1"/>
          </p:cNvGraphicFramePr>
          <p:nvPr>
            <p:extLst>
              <p:ext uri="{D42A27DB-BD31-4B8C-83A1-F6EECF244321}">
                <p14:modId xmlns:p14="http://schemas.microsoft.com/office/powerpoint/2010/main" val="2558821187"/>
              </p:ext>
            </p:extLst>
          </p:nvPr>
        </p:nvGraphicFramePr>
        <p:xfrm>
          <a:off x="617538" y="0"/>
          <a:ext cx="8312150" cy="1341438"/>
        </p:xfrm>
        <a:graphic>
          <a:graphicData uri="http://schemas.openxmlformats.org/presentationml/2006/ole">
            <mc:AlternateContent xmlns:mc="http://schemas.openxmlformats.org/markup-compatibility/2006">
              <mc:Choice xmlns:v="urn:schemas-microsoft-com:vml" Requires="v">
                <p:oleObj spid="_x0000_s17478" name="Document" r:id="rId4" imgW="3947650" imgH="640676" progId="Word.Document.8">
                  <p:embed/>
                </p:oleObj>
              </mc:Choice>
              <mc:Fallback>
                <p:oleObj name="Document" r:id="rId4" imgW="3947650" imgH="640676" progId="Word.Document.8">
                  <p:embed/>
                  <p:pic>
                    <p:nvPicPr>
                      <p:cNvPr id="0" name=""/>
                      <p:cNvPicPr>
                        <a:picLocks noChangeAspect="1" noChangeArrowheads="1"/>
                      </p:cNvPicPr>
                      <p:nvPr/>
                    </p:nvPicPr>
                    <p:blipFill>
                      <a:blip r:embed="rId5"/>
                      <a:srcRect/>
                      <a:stretch>
                        <a:fillRect/>
                      </a:stretch>
                    </p:blipFill>
                    <p:spPr bwMode="auto">
                      <a:xfrm>
                        <a:off x="617538" y="0"/>
                        <a:ext cx="8312150" cy="1341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04" name="Object 4"/>
          <p:cNvGraphicFramePr>
            <a:graphicFrameLocks noChangeAspect="1"/>
          </p:cNvGraphicFramePr>
          <p:nvPr>
            <p:extLst>
              <p:ext uri="{D42A27DB-BD31-4B8C-83A1-F6EECF244321}">
                <p14:modId xmlns:p14="http://schemas.microsoft.com/office/powerpoint/2010/main" val="4087115860"/>
              </p:ext>
            </p:extLst>
          </p:nvPr>
        </p:nvGraphicFramePr>
        <p:xfrm>
          <a:off x="4724400" y="758825"/>
          <a:ext cx="4311650" cy="4422775"/>
        </p:xfrm>
        <a:graphic>
          <a:graphicData uri="http://schemas.openxmlformats.org/presentationml/2006/ole">
            <mc:AlternateContent xmlns:mc="http://schemas.openxmlformats.org/markup-compatibility/2006">
              <mc:Choice xmlns:v="urn:schemas-microsoft-com:vml" Requires="v">
                <p:oleObj spid="_x0000_s17479" name="Document" r:id="rId6" imgW="2677974" imgH="2755179" progId="Word.Document.8">
                  <p:embed/>
                </p:oleObj>
              </mc:Choice>
              <mc:Fallback>
                <p:oleObj name="Document" r:id="rId6" imgW="2677974" imgH="2755179" progId="Word.Document.8">
                  <p:embed/>
                  <p:pic>
                    <p:nvPicPr>
                      <p:cNvPr id="0" name=""/>
                      <p:cNvPicPr>
                        <a:picLocks noChangeAspect="1" noChangeArrowheads="1"/>
                      </p:cNvPicPr>
                      <p:nvPr/>
                    </p:nvPicPr>
                    <p:blipFill>
                      <a:blip r:embed="rId7"/>
                      <a:srcRect/>
                      <a:stretch>
                        <a:fillRect/>
                      </a:stretch>
                    </p:blipFill>
                    <p:spPr bwMode="auto">
                      <a:xfrm>
                        <a:off x="4724400" y="758825"/>
                        <a:ext cx="4311650" cy="442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1"/>
          <p:cNvGrpSpPr/>
          <p:nvPr/>
        </p:nvGrpSpPr>
        <p:grpSpPr>
          <a:xfrm>
            <a:off x="257188" y="685800"/>
            <a:ext cx="4318761" cy="4068376"/>
            <a:chOff x="152400" y="1219200"/>
            <a:chExt cx="4953000" cy="5209823"/>
          </a:xfrm>
        </p:grpSpPr>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2400" y="1219200"/>
              <a:ext cx="4953000" cy="5209823"/>
            </a:xfrm>
            <a:prstGeom prst="rect">
              <a:avLst/>
            </a:prstGeom>
          </p:spPr>
        </p:pic>
        <p:sp>
          <p:nvSpPr>
            <p:cNvPr id="4" name="TextBox 3"/>
            <p:cNvSpPr txBox="1"/>
            <p:nvPr/>
          </p:nvSpPr>
          <p:spPr>
            <a:xfrm>
              <a:off x="2628900" y="5409809"/>
              <a:ext cx="266700" cy="369332"/>
            </a:xfrm>
            <a:prstGeom prst="rect">
              <a:avLst/>
            </a:prstGeom>
            <a:noFill/>
          </p:spPr>
          <p:txBody>
            <a:bodyPr wrap="square" rtlCol="0">
              <a:spAutoFit/>
            </a:bodyPr>
            <a:lstStyle/>
            <a:p>
              <a:r>
                <a:rPr lang="en-US" dirty="0" smtClean="0">
                  <a:latin typeface="Symbol" panose="05050102010706020507" pitchFamily="18" charset="2"/>
                </a:rPr>
                <a:t>s</a:t>
              </a:r>
              <a:endParaRPr lang="en-US" dirty="0">
                <a:latin typeface="Symbol" panose="05050102010706020507" pitchFamily="18" charset="2"/>
              </a:endParaRPr>
            </a:p>
          </p:txBody>
        </p:sp>
        <p:sp>
          <p:nvSpPr>
            <p:cNvPr id="9" name="TextBox 8"/>
            <p:cNvSpPr txBox="1"/>
            <p:nvPr/>
          </p:nvSpPr>
          <p:spPr>
            <a:xfrm>
              <a:off x="4114800" y="5409809"/>
              <a:ext cx="266700" cy="369332"/>
            </a:xfrm>
            <a:prstGeom prst="rect">
              <a:avLst/>
            </a:prstGeom>
            <a:noFill/>
          </p:spPr>
          <p:txBody>
            <a:bodyPr wrap="square" rtlCol="0">
              <a:spAutoFit/>
            </a:bodyPr>
            <a:lstStyle/>
            <a:p>
              <a:r>
                <a:rPr lang="en-US" dirty="0" smtClean="0">
                  <a:latin typeface="Symbol" panose="05050102010706020507" pitchFamily="18" charset="2"/>
                </a:rPr>
                <a:t>s</a:t>
              </a:r>
              <a:endParaRPr lang="en-US" dirty="0">
                <a:latin typeface="Symbol" panose="05050102010706020507" pitchFamily="18" charset="2"/>
              </a:endParaRPr>
            </a:p>
          </p:txBody>
        </p:sp>
        <p:sp>
          <p:nvSpPr>
            <p:cNvPr id="5" name="TextBox 4"/>
            <p:cNvSpPr txBox="1"/>
            <p:nvPr/>
          </p:nvSpPr>
          <p:spPr>
            <a:xfrm>
              <a:off x="3352800" y="4953000"/>
              <a:ext cx="311304" cy="369332"/>
            </a:xfrm>
            <a:prstGeom prst="rect">
              <a:avLst/>
            </a:prstGeom>
            <a:noFill/>
          </p:spPr>
          <p:txBody>
            <a:bodyPr wrap="none" rtlCol="0">
              <a:spAutoFit/>
            </a:bodyPr>
            <a:lstStyle/>
            <a:p>
              <a:r>
                <a:rPr lang="en-US" dirty="0" smtClean="0">
                  <a:latin typeface="Symbol" panose="05050102010706020507" pitchFamily="18" charset="2"/>
                </a:rPr>
                <a:t>p</a:t>
              </a:r>
              <a:endParaRPr lang="en-US" dirty="0">
                <a:latin typeface="Symbol" panose="05050102010706020507" pitchFamily="18" charset="2"/>
              </a:endParaRPr>
            </a:p>
          </p:txBody>
        </p:sp>
      </p:grpSp>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4638" y="4876800"/>
            <a:ext cx="3143689" cy="695422"/>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200" y="5562600"/>
            <a:ext cx="4514693" cy="666761"/>
          </a:xfrm>
          <a:prstGeom prst="rect">
            <a:avLst/>
          </a:prstGeom>
        </p:spPr>
      </p:pic>
      <p:pic>
        <p:nvPicPr>
          <p:cNvPr id="8" name="Picture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42986" y="4953000"/>
            <a:ext cx="2248214" cy="428685"/>
          </a:xfrm>
          <a:prstGeom prst="rect">
            <a:avLst/>
          </a:prstGeom>
        </p:spPr>
      </p:pic>
      <p:sp>
        <p:nvSpPr>
          <p:cNvPr id="10" name="TextBox 9"/>
          <p:cNvSpPr txBox="1"/>
          <p:nvPr/>
        </p:nvSpPr>
        <p:spPr>
          <a:xfrm>
            <a:off x="5824287" y="4964668"/>
            <a:ext cx="2481513"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g-factor of the transition</a:t>
            </a:r>
            <a:endParaRPr lang="en-US"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64638" y="6326064"/>
            <a:ext cx="1356140" cy="369332"/>
          </a:xfrm>
          <a:prstGeom prst="rect">
            <a:avLst/>
          </a:prstGeom>
          <a:noFill/>
        </p:spPr>
        <p:txBody>
          <a:bodyPr wrap="none" rtlCol="0">
            <a:spAutoFit/>
          </a:bodyPr>
          <a:lstStyle/>
          <a:p>
            <a:r>
              <a:rPr lang="en-US" dirty="0" err="1" smtClean="0"/>
              <a:t>Lande</a:t>
            </a:r>
            <a:r>
              <a:rPr lang="en-US" dirty="0" smtClean="0"/>
              <a:t> factor</a:t>
            </a:r>
            <a:endParaRPr lang="en-US" dirty="0"/>
          </a:p>
        </p:txBody>
      </p:sp>
      <p:sp>
        <p:nvSpPr>
          <p:cNvPr id="12" name="TextBox 11"/>
          <p:cNvSpPr txBox="1"/>
          <p:nvPr/>
        </p:nvSpPr>
        <p:spPr>
          <a:xfrm>
            <a:off x="4680857" y="5505271"/>
            <a:ext cx="4691743" cy="1200329"/>
          </a:xfrm>
          <a:prstGeom prst="rect">
            <a:avLst/>
          </a:prstGeom>
          <a:noFill/>
        </p:spPr>
        <p:txBody>
          <a:bodyPr wrap="square" rtlCol="0">
            <a:spAutoFit/>
          </a:bodyPr>
          <a:lstStyle/>
          <a:p>
            <a:pPr marL="285750" indent="-285750">
              <a:buFont typeface="Arial" panose="020B0604020202020204" pitchFamily="34" charset="0"/>
              <a:buChar char="•"/>
            </a:pPr>
            <a:r>
              <a:rPr lang="en-US" i="1" dirty="0" smtClean="0">
                <a:latin typeface="Times New Roman" panose="02020603050405020304" pitchFamily="18" charset="0"/>
                <a:cs typeface="Times New Roman" panose="02020603050405020304" pitchFamily="18" charset="0"/>
              </a:rPr>
              <a:t>L</a:t>
            </a:r>
            <a:r>
              <a:rPr lang="en-US" dirty="0" smtClean="0">
                <a:latin typeface="Times New Roman" panose="02020603050405020304" pitchFamily="18" charset="0"/>
                <a:cs typeface="Times New Roman" panose="02020603050405020304" pitchFamily="18" charset="0"/>
              </a:rPr>
              <a:t> is the total orbital moment of the electrons</a:t>
            </a:r>
          </a:p>
          <a:p>
            <a:pPr marL="285750" indent="-285750">
              <a:buFont typeface="Arial" panose="020B0604020202020204" pitchFamily="34" charset="0"/>
              <a:buChar char="•"/>
            </a:pPr>
            <a:r>
              <a:rPr lang="en-US" i="1" dirty="0" smtClean="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 is the spin quantum number</a:t>
            </a:r>
          </a:p>
          <a:p>
            <a:pPr marL="285750" indent="-285750">
              <a:buFont typeface="Arial" panose="020B0604020202020204" pitchFamily="34" charset="0"/>
              <a:buChar char="•"/>
            </a:pPr>
            <a:r>
              <a:rPr lang="en-US" i="1" dirty="0" smtClean="0">
                <a:latin typeface="Times New Roman" panose="02020603050405020304" pitchFamily="18" charset="0"/>
                <a:cs typeface="Times New Roman" panose="02020603050405020304" pitchFamily="18" charset="0"/>
              </a:rPr>
              <a:t>J</a:t>
            </a:r>
            <a:r>
              <a:rPr lang="en-US" dirty="0" smtClean="0">
                <a:latin typeface="Times New Roman" panose="02020603050405020304" pitchFamily="18" charset="0"/>
                <a:cs typeface="Times New Roman" panose="02020603050405020304" pitchFamily="18" charset="0"/>
              </a:rPr>
              <a:t> is the total angular </a:t>
            </a:r>
            <a:r>
              <a:rPr lang="en-US" dirty="0" smtClean="0">
                <a:latin typeface="Times New Roman" panose="02020603050405020304" pitchFamily="18" charset="0"/>
                <a:cs typeface="Times New Roman" panose="02020603050405020304" pitchFamily="18" charset="0"/>
              </a:rPr>
              <a:t>momentum</a:t>
            </a: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i="1" dirty="0" smtClean="0">
                <a:latin typeface="Times New Roman" panose="02020603050405020304" pitchFamily="18" charset="0"/>
                <a:cs typeface="Times New Roman" panose="02020603050405020304" pitchFamily="18" charset="0"/>
              </a:rPr>
              <a:t>M</a:t>
            </a:r>
            <a:r>
              <a:rPr lang="en-US" i="1" baseline="-25000" dirty="0" smtClean="0">
                <a:latin typeface="Times New Roman" panose="02020603050405020304" pitchFamily="18" charset="0"/>
                <a:cs typeface="Times New Roman" panose="02020603050405020304" pitchFamily="18" charset="0"/>
              </a:rPr>
              <a:t>J</a:t>
            </a:r>
            <a:r>
              <a:rPr lang="en-US" dirty="0" smtClean="0">
                <a:latin typeface="Times New Roman" panose="02020603050405020304" pitchFamily="18" charset="0"/>
                <a:cs typeface="Times New Roman" panose="02020603050405020304" pitchFamily="18" charset="0"/>
              </a:rPr>
              <a:t> is the magnetic quantum number: -J,…,J</a:t>
            </a:r>
            <a:endParaRPr lang="en-US" baseline="-25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81568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0152" y="762000"/>
            <a:ext cx="4642048" cy="3886200"/>
          </a:xfrm>
          <a:prstGeom prst="rect">
            <a:avLst/>
          </a:prstGeom>
        </p:spPr>
      </p:pic>
      <p:sp>
        <p:nvSpPr>
          <p:cNvPr id="4" name="TextBox 3"/>
          <p:cNvSpPr txBox="1"/>
          <p:nvPr/>
        </p:nvSpPr>
        <p:spPr>
          <a:xfrm>
            <a:off x="6705600" y="6550223"/>
            <a:ext cx="2347950" cy="307777"/>
          </a:xfrm>
          <a:prstGeom prst="rect">
            <a:avLst/>
          </a:prstGeom>
          <a:noFill/>
        </p:spPr>
        <p:txBody>
          <a:bodyPr wrap="none" rtlCol="0">
            <a:spAutoFit/>
          </a:bodyPr>
          <a:lstStyle/>
          <a:p>
            <a:r>
              <a:rPr lang="en-US" sz="1400" dirty="0" err="1" smtClean="0">
                <a:latin typeface="Times New Roman" panose="02020603050405020304" pitchFamily="18" charset="0"/>
                <a:cs typeface="Times New Roman" panose="02020603050405020304" pitchFamily="18" charset="0"/>
              </a:rPr>
              <a:t>Riethmuller</a:t>
            </a:r>
            <a:r>
              <a:rPr lang="en-US" sz="1400" dirty="0" smtClean="0">
                <a:latin typeface="Times New Roman" panose="02020603050405020304" pitchFamily="18" charset="0"/>
                <a:cs typeface="Times New Roman" panose="02020603050405020304" pitchFamily="18" charset="0"/>
              </a:rPr>
              <a:t>, PhD thesis, 2013</a:t>
            </a:r>
            <a:endParaRPr lang="en-US"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 y="4691954"/>
            <a:ext cx="8901150" cy="2031325"/>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Zeeman splitting for the iron line at 525.02 nm formed by transition between the energy levels </a:t>
            </a:r>
            <a:r>
              <a:rPr lang="en-US" baseline="30000" dirty="0" smtClean="0">
                <a:latin typeface="Times New Roman" panose="02020603050405020304" pitchFamily="18" charset="0"/>
                <a:cs typeface="Times New Roman" panose="02020603050405020304" pitchFamily="18" charset="0"/>
              </a:rPr>
              <a:t>5</a:t>
            </a:r>
            <a:r>
              <a:rPr lang="en-US" dirty="0" smtClean="0">
                <a:latin typeface="Times New Roman" panose="02020603050405020304" pitchFamily="18" charset="0"/>
                <a:cs typeface="Times New Roman" panose="02020603050405020304" pitchFamily="18" charset="0"/>
              </a:rPr>
              <a:t>D</a:t>
            </a:r>
            <a:r>
              <a:rPr lang="en-US" baseline="-25000" dirty="0" smtClean="0">
                <a:latin typeface="Times New Roman" panose="02020603050405020304" pitchFamily="18" charset="0"/>
                <a:cs typeface="Times New Roman" panose="02020603050405020304" pitchFamily="18" charset="0"/>
              </a:rPr>
              <a:t>0</a:t>
            </a:r>
            <a:r>
              <a:rPr lang="en-US" dirty="0" smtClean="0">
                <a:latin typeface="Times New Roman" panose="02020603050405020304" pitchFamily="18" charset="0"/>
                <a:cs typeface="Times New Roman" panose="02020603050405020304" pitchFamily="18" charset="0"/>
              </a:rPr>
              <a:t> ↔ </a:t>
            </a:r>
            <a:r>
              <a:rPr lang="en-US" baseline="30000" dirty="0" smtClean="0">
                <a:latin typeface="Times New Roman" panose="02020603050405020304" pitchFamily="18" charset="0"/>
                <a:cs typeface="Times New Roman" panose="02020603050405020304" pitchFamily="18" charset="0"/>
              </a:rPr>
              <a:t>7</a:t>
            </a:r>
            <a:r>
              <a:rPr lang="en-US" dirty="0" smtClean="0">
                <a:latin typeface="Times New Roman" panose="02020603050405020304" pitchFamily="18" charset="0"/>
                <a:cs typeface="Times New Roman" panose="02020603050405020304" pitchFamily="18" charset="0"/>
              </a:rPr>
              <a:t>D</a:t>
            </a:r>
            <a:r>
              <a:rPr lang="en-US" baseline="-250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Because of J = 0, the lower energy level </a:t>
            </a:r>
            <a:r>
              <a:rPr lang="en-US" baseline="30000" dirty="0" smtClean="0">
                <a:latin typeface="Times New Roman" panose="02020603050405020304" pitchFamily="18" charset="0"/>
                <a:cs typeface="Times New Roman" panose="02020603050405020304" pitchFamily="18" charset="0"/>
              </a:rPr>
              <a:t>5</a:t>
            </a:r>
            <a:r>
              <a:rPr lang="en-US" dirty="0" smtClean="0">
                <a:latin typeface="Times New Roman" panose="02020603050405020304" pitchFamily="18" charset="0"/>
                <a:cs typeface="Times New Roman" panose="02020603050405020304" pitchFamily="18" charset="0"/>
              </a:rPr>
              <a:t>D</a:t>
            </a:r>
            <a:r>
              <a:rPr lang="en-US" baseline="-25000" dirty="0" smtClean="0">
                <a:latin typeface="Times New Roman" panose="02020603050405020304" pitchFamily="18" charset="0"/>
                <a:cs typeface="Times New Roman" panose="02020603050405020304" pitchFamily="18" charset="0"/>
              </a:rPr>
              <a:t>0</a:t>
            </a:r>
            <a:r>
              <a:rPr lang="en-US" dirty="0" smtClean="0">
                <a:latin typeface="Times New Roman" panose="02020603050405020304" pitchFamily="18" charset="0"/>
                <a:cs typeface="Times New Roman" panose="02020603050405020304" pitchFamily="18" charset="0"/>
              </a:rPr>
              <a:t> is not  degenerate, i.e. it does not split in the presence of a magnetic  field.  The  upper J = 1 level splits into three different sublevels with the magnetic quantum numbers M =  −1, 0, +1.  </a:t>
            </a:r>
          </a:p>
          <a:p>
            <a:r>
              <a:rPr lang="en-US" dirty="0" smtClean="0">
                <a:latin typeface="Times New Roman" panose="02020603050405020304" pitchFamily="18" charset="0"/>
                <a:cs typeface="Times New Roman" panose="02020603050405020304" pitchFamily="18" charset="0"/>
              </a:rPr>
              <a:t>A Lorentz triplet is formed, which is named the normal Zeeman effect. The formation of exactly three split lines is a particular case that only occurs when one of the two energy levels has J = 0.</a:t>
            </a:r>
          </a:p>
        </p:txBody>
      </p:sp>
      <p:sp>
        <p:nvSpPr>
          <p:cNvPr id="6" name="TextBox 5"/>
          <p:cNvSpPr txBox="1"/>
          <p:nvPr/>
        </p:nvSpPr>
        <p:spPr>
          <a:xfrm>
            <a:off x="6477000" y="914400"/>
            <a:ext cx="2517388" cy="3323987"/>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tandard notation </a:t>
            </a:r>
            <a:r>
              <a:rPr lang="en-US" baseline="30000" dirty="0" smtClean="0">
                <a:latin typeface="Times New Roman" panose="02020603050405020304" pitchFamily="18" charset="0"/>
                <a:cs typeface="Times New Roman" panose="02020603050405020304" pitchFamily="18" charset="0"/>
              </a:rPr>
              <a:t>2S+1</a:t>
            </a:r>
            <a:r>
              <a:rPr lang="en-US" dirty="0" smtClean="0">
                <a:latin typeface="Times New Roman" panose="02020603050405020304" pitchFamily="18" charset="0"/>
                <a:cs typeface="Times New Roman" panose="02020603050405020304" pitchFamily="18" charset="0"/>
              </a:rPr>
              <a:t>L</a:t>
            </a:r>
            <a:r>
              <a:rPr lang="en-US" baseline="-25000" dirty="0" smtClean="0">
                <a:latin typeface="Times New Roman" panose="02020603050405020304" pitchFamily="18" charset="0"/>
                <a:cs typeface="Times New Roman" panose="02020603050405020304" pitchFamily="18" charset="0"/>
              </a:rPr>
              <a:t>J</a:t>
            </a:r>
            <a:r>
              <a:rPr lang="en-US" dirty="0" smtClean="0">
                <a:latin typeface="Times New Roman" panose="02020603050405020304" pitchFamily="18" charset="0"/>
                <a:cs typeface="Times New Roman" panose="02020603050405020304" pitchFamily="18" charset="0"/>
              </a:rPr>
              <a:t> provides information about </a:t>
            </a:r>
            <a:r>
              <a:rPr lang="en-US" dirty="0">
                <a:latin typeface="Times New Roman" panose="02020603050405020304" pitchFamily="18" charset="0"/>
                <a:cs typeface="Times New Roman" panose="02020603050405020304" pitchFamily="18" charset="0"/>
              </a:rPr>
              <a:t>quantum numbers L, S </a:t>
            </a:r>
            <a:r>
              <a:rPr lang="en-US" dirty="0" smtClean="0">
                <a:latin typeface="Times New Roman" panose="02020603050405020304" pitchFamily="18" charset="0"/>
                <a:cs typeface="Times New Roman" panose="02020603050405020304" pitchFamily="18" charset="0"/>
              </a:rPr>
              <a:t>and J</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letters S,P,D,F, ... mean an orbital </a:t>
            </a:r>
            <a:r>
              <a:rPr lang="en-US" dirty="0" smtClean="0">
                <a:latin typeface="Times New Roman" panose="02020603050405020304" pitchFamily="18" charset="0"/>
                <a:cs typeface="Times New Roman" panose="02020603050405020304" pitchFamily="18" charset="0"/>
              </a:rPr>
              <a:t>angular momentum corresponding </a:t>
            </a:r>
            <a:r>
              <a:rPr lang="en-US" dirty="0">
                <a:latin typeface="Times New Roman" panose="02020603050405020304" pitchFamily="18" charset="0"/>
                <a:cs typeface="Times New Roman" panose="02020603050405020304" pitchFamily="18" charset="0"/>
              </a:rPr>
              <a:t>to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L=0,1,2,3… </a:t>
            </a:r>
          </a:p>
          <a:p>
            <a:endParaRPr lang="en-US" baseline="30000" dirty="0" smtClean="0">
              <a:latin typeface="Times New Roman" panose="02020603050405020304" pitchFamily="18" charset="0"/>
              <a:cs typeface="Times New Roman" panose="02020603050405020304" pitchFamily="18" charset="0"/>
            </a:endParaRPr>
          </a:p>
          <a:p>
            <a:r>
              <a:rPr lang="en-US" baseline="30000" dirty="0" smtClean="0">
                <a:latin typeface="Times New Roman" panose="02020603050405020304" pitchFamily="18" charset="0"/>
                <a:cs typeface="Times New Roman" panose="02020603050405020304" pitchFamily="18" charset="0"/>
              </a:rPr>
              <a:t>7</a:t>
            </a:r>
            <a:r>
              <a:rPr lang="en-US" dirty="0" smtClean="0">
                <a:latin typeface="Times New Roman" panose="02020603050405020304" pitchFamily="18" charset="0"/>
                <a:cs typeface="Times New Roman" panose="02020603050405020304" pitchFamily="18" charset="0"/>
              </a:rPr>
              <a:t>D</a:t>
            </a:r>
            <a:r>
              <a:rPr lang="en-US" baseline="-250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means L=2,S=3,J=1</a:t>
            </a:r>
            <a:r>
              <a:rPr lang="en-US" dirty="0">
                <a:latin typeface="Times New Roman" panose="02020603050405020304" pitchFamily="18" charset="0"/>
                <a:cs typeface="Times New Roman" panose="02020603050405020304" pitchFamily="18" charset="0"/>
              </a:rPr>
              <a:t>.</a:t>
            </a:r>
          </a:p>
        </p:txBody>
      </p:sp>
      <p:sp>
        <p:nvSpPr>
          <p:cNvPr id="7" name="TextBox 6"/>
          <p:cNvSpPr txBox="1"/>
          <p:nvPr/>
        </p:nvSpPr>
        <p:spPr>
          <a:xfrm>
            <a:off x="1371600" y="152400"/>
            <a:ext cx="7315200"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Normal Zeeman splitting for iron line Fe I 525.02 nm</a:t>
            </a:r>
            <a:endParaRPr lang="en-US" sz="2400" b="1" dirty="0"/>
          </a:p>
        </p:txBody>
      </p:sp>
    </p:spTree>
    <p:extLst>
      <p:ext uri="{BB962C8B-B14F-4D97-AF65-F5344CB8AC3E}">
        <p14:creationId xmlns:p14="http://schemas.microsoft.com/office/powerpoint/2010/main" val="2094221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762000"/>
            <a:ext cx="4192316" cy="4114800"/>
          </a:xfrm>
          <a:prstGeom prst="rect">
            <a:avLst/>
          </a:prstGeom>
        </p:spPr>
      </p:pic>
      <p:sp>
        <p:nvSpPr>
          <p:cNvPr id="4" name="TextBox 3"/>
          <p:cNvSpPr txBox="1"/>
          <p:nvPr/>
        </p:nvSpPr>
        <p:spPr>
          <a:xfrm>
            <a:off x="6705600" y="6550223"/>
            <a:ext cx="2347950" cy="307777"/>
          </a:xfrm>
          <a:prstGeom prst="rect">
            <a:avLst/>
          </a:prstGeom>
          <a:noFill/>
        </p:spPr>
        <p:txBody>
          <a:bodyPr wrap="none" rtlCol="0">
            <a:spAutoFit/>
          </a:bodyPr>
          <a:lstStyle/>
          <a:p>
            <a:r>
              <a:rPr lang="en-US" sz="1400" dirty="0" err="1" smtClean="0">
                <a:latin typeface="Times New Roman" panose="02020603050405020304" pitchFamily="18" charset="0"/>
                <a:cs typeface="Times New Roman" panose="02020603050405020304" pitchFamily="18" charset="0"/>
              </a:rPr>
              <a:t>Riethmuller</a:t>
            </a:r>
            <a:r>
              <a:rPr lang="en-US" sz="1400" dirty="0" smtClean="0">
                <a:latin typeface="Times New Roman" panose="02020603050405020304" pitchFamily="18" charset="0"/>
                <a:cs typeface="Times New Roman" panose="02020603050405020304" pitchFamily="18" charset="0"/>
              </a:rPr>
              <a:t>, PhD thesis, 2013</a:t>
            </a:r>
            <a:endParaRPr lang="en-US"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14400" y="5029200"/>
            <a:ext cx="7620000" cy="1754326"/>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In a</a:t>
            </a:r>
            <a:r>
              <a:rPr lang="en-US" dirty="0" smtClean="0">
                <a:latin typeface="Times New Roman" panose="02020603050405020304" pitchFamily="18" charset="0"/>
                <a:cs typeface="Times New Roman" panose="02020603050405020304" pitchFamily="18" charset="0"/>
              </a:rPr>
              <a:t> general (more common) case more than </a:t>
            </a:r>
            <a:r>
              <a:rPr lang="en-US" dirty="0">
                <a:latin typeface="Times New Roman" panose="02020603050405020304" pitchFamily="18" charset="0"/>
                <a:cs typeface="Times New Roman" panose="02020603050405020304" pitchFamily="18" charset="0"/>
              </a:rPr>
              <a:t>three components are </a:t>
            </a:r>
            <a:r>
              <a:rPr lang="en-US" dirty="0" smtClean="0">
                <a:latin typeface="Times New Roman" panose="02020603050405020304" pitchFamily="18" charset="0"/>
                <a:cs typeface="Times New Roman" panose="02020603050405020304" pitchFamily="18" charset="0"/>
              </a:rPr>
              <a:t>observed (anomalous Zeeman effect). The </a:t>
            </a:r>
            <a:r>
              <a:rPr lang="en-US" dirty="0">
                <a:latin typeface="Times New Roman" panose="02020603050405020304" pitchFamily="18" charset="0"/>
                <a:cs typeface="Times New Roman" panose="02020603050405020304" pitchFamily="18" charset="0"/>
              </a:rPr>
              <a:t>anomalous Zeeman </a:t>
            </a:r>
            <a:r>
              <a:rPr lang="en-US" dirty="0" smtClean="0">
                <a:latin typeface="Times New Roman" panose="02020603050405020304" pitchFamily="18" charset="0"/>
                <a:cs typeface="Times New Roman" panose="02020603050405020304" pitchFamily="18" charset="0"/>
              </a:rPr>
              <a:t>effect </a:t>
            </a:r>
            <a:r>
              <a:rPr lang="en-US" dirty="0">
                <a:latin typeface="Times New Roman" panose="02020603050405020304" pitchFamily="18" charset="0"/>
                <a:cs typeface="Times New Roman" panose="02020603050405020304" pitchFamily="18" charset="0"/>
              </a:rPr>
              <a:t>is illustrated </a:t>
            </a:r>
            <a:r>
              <a:rPr lang="en-US" dirty="0" smtClean="0">
                <a:latin typeface="Times New Roman" panose="02020603050405020304" pitchFamily="18" charset="0"/>
                <a:cs typeface="Times New Roman" panose="02020603050405020304" pitchFamily="18" charset="0"/>
              </a:rPr>
              <a:t>for the </a:t>
            </a:r>
            <a:r>
              <a:rPr lang="en-US" baseline="30000" dirty="0" smtClean="0">
                <a:latin typeface="Times New Roman" panose="02020603050405020304" pitchFamily="18" charset="0"/>
                <a:cs typeface="Times New Roman" panose="02020603050405020304" pitchFamily="18" charset="0"/>
              </a:rPr>
              <a:t>5</a:t>
            </a:r>
            <a:r>
              <a:rPr lang="en-US" dirty="0" smtClean="0">
                <a:latin typeface="Times New Roman" panose="02020603050405020304" pitchFamily="18" charset="0"/>
                <a:cs typeface="Times New Roman" panose="02020603050405020304" pitchFamily="18" charset="0"/>
              </a:rPr>
              <a:t>P</a:t>
            </a:r>
            <a:r>
              <a:rPr lang="en-US" baseline="-25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cs typeface="Times New Roman" panose="02020603050405020304" pitchFamily="18" charset="0"/>
              </a:rPr>
              <a:t>↔ </a:t>
            </a:r>
            <a:r>
              <a:rPr lang="en-US" baseline="30000" dirty="0" smtClean="0">
                <a:latin typeface="Times New Roman" panose="02020603050405020304" pitchFamily="18" charset="0"/>
                <a:cs typeface="Times New Roman" panose="02020603050405020304" pitchFamily="18" charset="0"/>
              </a:rPr>
              <a:t>5</a:t>
            </a:r>
            <a:r>
              <a:rPr lang="en-US" dirty="0" smtClean="0">
                <a:latin typeface="Times New Roman" panose="02020603050405020304" pitchFamily="18" charset="0"/>
                <a:cs typeface="Times New Roman" panose="02020603050405020304" pitchFamily="18" charset="0"/>
              </a:rPr>
              <a:t>D</a:t>
            </a:r>
            <a:r>
              <a:rPr lang="en-US" baseline="-25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transition of the iron line at 630.15 </a:t>
            </a:r>
            <a:r>
              <a:rPr lang="en-US" dirty="0" smtClean="0">
                <a:latin typeface="Times New Roman" panose="02020603050405020304" pitchFamily="18" charset="0"/>
                <a:cs typeface="Times New Roman" panose="02020603050405020304" pitchFamily="18" charset="0"/>
              </a:rPr>
              <a:t>nm. </a:t>
            </a:r>
          </a:p>
          <a:p>
            <a:r>
              <a:rPr lang="en-US" dirty="0" smtClean="0">
                <a:latin typeface="Times New Roman" panose="02020603050405020304" pitchFamily="18" charset="0"/>
                <a:cs typeface="Times New Roman" panose="02020603050405020304" pitchFamily="18" charset="0"/>
              </a:rPr>
              <a:t>Both </a:t>
            </a:r>
            <a:r>
              <a:rPr lang="en-US" dirty="0">
                <a:latin typeface="Times New Roman" panose="02020603050405020304" pitchFamily="18" charset="0"/>
                <a:cs typeface="Times New Roman" panose="02020603050405020304" pitchFamily="18" charset="0"/>
              </a:rPr>
              <a:t>energy levels have J = 2 but </a:t>
            </a:r>
            <a:r>
              <a:rPr lang="en-US" dirty="0" smtClean="0">
                <a:latin typeface="Times New Roman" panose="02020603050405020304" pitchFamily="18" charset="0"/>
                <a:cs typeface="Times New Roman" panose="02020603050405020304" pitchFamily="18" charset="0"/>
              </a:rPr>
              <a:t>the different </a:t>
            </a:r>
            <a:r>
              <a:rPr lang="en-US" dirty="0" err="1">
                <a:latin typeface="Times New Roman" panose="02020603050405020304" pitchFamily="18" charset="0"/>
                <a:cs typeface="Times New Roman" panose="02020603050405020304" pitchFamily="18" charset="0"/>
              </a:rPr>
              <a:t>Landé</a:t>
            </a:r>
            <a:r>
              <a:rPr lang="en-US" dirty="0">
                <a:latin typeface="Times New Roman" panose="02020603050405020304" pitchFamily="18" charset="0"/>
                <a:cs typeface="Times New Roman" panose="02020603050405020304" pitchFamily="18" charset="0"/>
              </a:rPr>
              <a:t> factors, </a:t>
            </a:r>
            <a:r>
              <a:rPr lang="en-US" dirty="0" smtClean="0">
                <a:latin typeface="Times New Roman" panose="02020603050405020304" pitchFamily="18" charset="0"/>
                <a:cs typeface="Times New Roman" panose="02020603050405020304" pitchFamily="18" charset="0"/>
              </a:rPr>
              <a:t>1.8333 </a:t>
            </a:r>
            <a:r>
              <a:rPr lang="en-US" dirty="0">
                <a:latin typeface="Times New Roman" panose="02020603050405020304" pitchFamily="18" charset="0"/>
                <a:cs typeface="Times New Roman" panose="02020603050405020304" pitchFamily="18" charset="0"/>
              </a:rPr>
              <a:t>and </a:t>
            </a:r>
            <a:r>
              <a:rPr lang="en-US" dirty="0" smtClean="0">
                <a:latin typeface="Times New Roman" panose="02020603050405020304" pitchFamily="18" charset="0"/>
                <a:cs typeface="Times New Roman" panose="02020603050405020304" pitchFamily="18" charset="0"/>
              </a:rPr>
              <a:t>1.5</a:t>
            </a:r>
            <a:r>
              <a:rPr lang="en-US" dirty="0">
                <a:latin typeface="Times New Roman" panose="02020603050405020304" pitchFamily="18" charset="0"/>
                <a:cs typeface="Times New Roman" panose="02020603050405020304" pitchFamily="18" charset="0"/>
              </a:rPr>
              <a:t>, so that </a:t>
            </a:r>
            <a:r>
              <a:rPr lang="en-US" dirty="0" smtClean="0">
                <a:latin typeface="Times New Roman" panose="02020603050405020304" pitchFamily="18" charset="0"/>
                <a:cs typeface="Times New Roman" panose="02020603050405020304" pitchFamily="18" charset="0"/>
              </a:rPr>
              <a:t>the line </a:t>
            </a:r>
            <a:r>
              <a:rPr lang="en-US" dirty="0">
                <a:latin typeface="Times New Roman" panose="02020603050405020304" pitchFamily="18" charset="0"/>
                <a:cs typeface="Times New Roman" panose="02020603050405020304" pitchFamily="18" charset="0"/>
              </a:rPr>
              <a:t>splits into 13 components</a:t>
            </a:r>
            <a:r>
              <a:rPr lang="en-US" dirty="0" smtClean="0">
                <a:latin typeface="Times New Roman" panose="02020603050405020304" pitchFamily="18" charset="0"/>
                <a:cs typeface="Times New Roman" panose="02020603050405020304" pitchFamily="18" charset="0"/>
              </a:rPr>
              <a:t>. Effective g-factor (g*) is prescribed in this case.</a:t>
            </a:r>
            <a:endParaRPr lang="en-US"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847114" y="2667000"/>
            <a:ext cx="1981200" cy="1815882"/>
          </a:xfrm>
          <a:prstGeom prst="rect">
            <a:avLst/>
          </a:prstGeom>
          <a:noFill/>
        </p:spPr>
        <p:txBody>
          <a:bodyPr wrap="square" rtlCol="0">
            <a:spAutoFit/>
          </a:bodyPr>
          <a:lstStyle/>
          <a:p>
            <a:r>
              <a:rPr lang="en-US" sz="1600" dirty="0" smtClean="0">
                <a:latin typeface="Times New Roman" panose="02020603050405020304" pitchFamily="18" charset="0"/>
                <a:cs typeface="Times New Roman" panose="02020603050405020304" pitchFamily="18" charset="0"/>
              </a:rPr>
              <a:t>Not all transitions are allowed. The magnetic quantum number m of the two energy levels must not differ by more than one.</a:t>
            </a:r>
            <a:endParaRPr lang="en-US" sz="16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14400" y="152400"/>
            <a:ext cx="7772400"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Anomalous Zeeman splitting for iron line Fe I 630.15nm</a:t>
            </a:r>
            <a:endParaRPr lang="en-US" sz="2400" b="1" dirty="0"/>
          </a:p>
        </p:txBody>
      </p:sp>
    </p:spTree>
    <p:extLst>
      <p:ext uri="{BB962C8B-B14F-4D97-AF65-F5344CB8AC3E}">
        <p14:creationId xmlns:p14="http://schemas.microsoft.com/office/powerpoint/2010/main" val="1285461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4130886750"/>
              </p:ext>
            </p:extLst>
          </p:nvPr>
        </p:nvGraphicFramePr>
        <p:xfrm>
          <a:off x="1200150" y="225425"/>
          <a:ext cx="7694613" cy="654050"/>
        </p:xfrm>
        <a:graphic>
          <a:graphicData uri="http://schemas.openxmlformats.org/presentationml/2006/ole">
            <mc:AlternateContent xmlns:mc="http://schemas.openxmlformats.org/markup-compatibility/2006">
              <mc:Choice xmlns:v="urn:schemas-microsoft-com:vml" Requires="v">
                <p:oleObj spid="_x0000_s19492" name="Document" r:id="rId3" imgW="3645282" imgH="308260" progId="Word.Document.8">
                  <p:embed/>
                </p:oleObj>
              </mc:Choice>
              <mc:Fallback>
                <p:oleObj name="Document" r:id="rId3" imgW="3645282" imgH="308260"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150" y="225425"/>
                        <a:ext cx="7694613"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52" y="1981200"/>
            <a:ext cx="5791200" cy="4542118"/>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 y="1177377"/>
            <a:ext cx="3619995" cy="379516"/>
          </a:xfrm>
          <a:prstGeom prst="rect">
            <a:avLst/>
          </a:prstGeom>
        </p:spPr>
      </p:pic>
      <p:sp>
        <p:nvSpPr>
          <p:cNvPr id="11" name="TextBox 10"/>
          <p:cNvSpPr txBox="1"/>
          <p:nvPr/>
        </p:nvSpPr>
        <p:spPr>
          <a:xfrm>
            <a:off x="4495800" y="905470"/>
            <a:ext cx="4648200" cy="92333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Numerical formula for the line displacement in cm, B is in Gauss. The Zeeman splitting is higher for longer wavelength and larger g-factor.</a:t>
            </a:r>
            <a:endParaRPr lang="en-US"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6019800" y="1981200"/>
            <a:ext cx="3124200" cy="4801314"/>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Zeeman splitting and circular polarization of the </a:t>
            </a:r>
            <a:r>
              <a:rPr lang="en-US" dirty="0" smtClean="0">
                <a:latin typeface="Times New Roman" panose="02020603050405020304" pitchFamily="18" charset="0"/>
                <a:cs typeface="Times New Roman" panose="02020603050405020304" pitchFamily="18" charset="0"/>
              </a:rPr>
              <a:t>infrared </a:t>
            </a:r>
          </a:p>
          <a:p>
            <a:r>
              <a:rPr lang="en-US" dirty="0" smtClean="0">
                <a:latin typeface="Times New Roman" panose="02020603050405020304" pitchFamily="18" charset="0"/>
                <a:cs typeface="Times New Roman" panose="02020603050405020304" pitchFamily="18" charset="0"/>
              </a:rPr>
              <a:t>Fe </a:t>
            </a:r>
            <a:r>
              <a:rPr lang="en-US" dirty="0">
                <a:latin typeface="Times New Roman" panose="02020603050405020304" pitchFamily="18" charset="0"/>
                <a:cs typeface="Times New Roman" panose="02020603050405020304" pitchFamily="18" charset="0"/>
              </a:rPr>
              <a:t>I line at 1564.8 </a:t>
            </a:r>
            <a:r>
              <a:rPr lang="en-US" dirty="0" smtClean="0">
                <a:latin typeface="Times New Roman" panose="02020603050405020304" pitchFamily="18" charset="0"/>
                <a:cs typeface="Times New Roman" panose="02020603050405020304" pitchFamily="18" charset="0"/>
              </a:rPr>
              <a:t>nm (g=3).</a:t>
            </a:r>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white line is the slit position for the spectrum</a:t>
            </a:r>
          </a:p>
          <a:p>
            <a:r>
              <a:rPr lang="en-US" dirty="0">
                <a:latin typeface="Times New Roman" panose="02020603050405020304" pitchFamily="18" charset="0"/>
                <a:cs typeface="Times New Roman" panose="02020603050405020304" pitchFamily="18" charset="0"/>
              </a:rPr>
              <a:t>shown in the </a:t>
            </a:r>
            <a:r>
              <a:rPr lang="en-US" i="1" dirty="0">
                <a:latin typeface="Times New Roman" panose="02020603050405020304" pitchFamily="18" charset="0"/>
                <a:cs typeface="Times New Roman" panose="02020603050405020304" pitchFamily="18" charset="0"/>
              </a:rPr>
              <a:t>lower left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a:t>
            </a: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i="1" dirty="0">
                <a:latin typeface="Times New Roman" panose="02020603050405020304" pitchFamily="18" charset="0"/>
                <a:cs typeface="Times New Roman" panose="02020603050405020304" pitchFamily="18" charset="0"/>
              </a:rPr>
              <a:t>upper right </a:t>
            </a:r>
            <a:r>
              <a:rPr lang="en-US" dirty="0">
                <a:latin typeface="Times New Roman" panose="02020603050405020304" pitchFamily="18" charset="0"/>
                <a:cs typeface="Times New Roman" panose="02020603050405020304" pitchFamily="18" charset="0"/>
              </a:rPr>
              <a:t>panel shows the circular polarization, with</a:t>
            </a:r>
          </a:p>
          <a:p>
            <a:r>
              <a:rPr lang="en-US" dirty="0">
                <a:latin typeface="Times New Roman" panose="02020603050405020304" pitchFamily="18" charset="0"/>
                <a:cs typeface="Times New Roman" panose="02020603050405020304" pitchFamily="18" charset="0"/>
              </a:rPr>
              <a:t>an arrow marking the position of the </a:t>
            </a:r>
            <a:r>
              <a:rPr lang="en-US" dirty="0" smtClean="0">
                <a:latin typeface="Times New Roman" panose="02020603050405020304" pitchFamily="18" charset="0"/>
                <a:cs typeface="Times New Roman" panose="02020603050405020304" pitchFamily="18" charset="0"/>
              </a:rPr>
              <a:t>Stokes </a:t>
            </a:r>
            <a:r>
              <a:rPr lang="en-US" i="1" dirty="0" smtClean="0">
                <a:latin typeface="Times New Roman" panose="02020603050405020304" pitchFamily="18" charset="0"/>
                <a:cs typeface="Times New Roman" panose="02020603050405020304" pitchFamily="18" charset="0"/>
              </a:rPr>
              <a:t>V </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λ</a:t>
            </a:r>
            <a:r>
              <a:rPr lang="en-US" dirty="0">
                <a:latin typeface="Times New Roman" panose="02020603050405020304" pitchFamily="18" charset="0"/>
                <a:cs typeface="Times New Roman" panose="02020603050405020304" pitchFamily="18" charset="0"/>
              </a:rPr>
              <a:t>) profile in the </a:t>
            </a:r>
            <a:r>
              <a:rPr lang="en-US" i="1" dirty="0">
                <a:latin typeface="Times New Roman" panose="02020603050405020304" pitchFamily="18" charset="0"/>
                <a:cs typeface="Times New Roman" panose="02020603050405020304" pitchFamily="18" charset="0"/>
              </a:rPr>
              <a:t>lower right</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Observation was performed on </a:t>
            </a:r>
            <a:r>
              <a:rPr lang="en-US" dirty="0">
                <a:latin typeface="Times New Roman" panose="02020603050405020304" pitchFamily="18" charset="0"/>
                <a:cs typeface="Times New Roman" panose="02020603050405020304" pitchFamily="18" charset="0"/>
              </a:rPr>
              <a:t>9 Nov 1999 at the German Vacuum Tower Telescope</a:t>
            </a:r>
          </a:p>
        </p:txBody>
      </p:sp>
    </p:spTree>
    <p:extLst>
      <p:ext uri="{BB962C8B-B14F-4D97-AF65-F5344CB8AC3E}">
        <p14:creationId xmlns:p14="http://schemas.microsoft.com/office/powerpoint/2010/main" val="6501365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54" name="Object 2"/>
          <p:cNvGraphicFramePr>
            <a:graphicFrameLocks noChangeAspect="1"/>
          </p:cNvGraphicFramePr>
          <p:nvPr>
            <p:extLst>
              <p:ext uri="{D42A27DB-BD31-4B8C-83A1-F6EECF244321}">
                <p14:modId xmlns:p14="http://schemas.microsoft.com/office/powerpoint/2010/main" val="2852651833"/>
              </p:ext>
            </p:extLst>
          </p:nvPr>
        </p:nvGraphicFramePr>
        <p:xfrm>
          <a:off x="463550" y="225425"/>
          <a:ext cx="8394700" cy="6318250"/>
        </p:xfrm>
        <a:graphic>
          <a:graphicData uri="http://schemas.openxmlformats.org/presentationml/2006/ole">
            <mc:AlternateContent xmlns:mc="http://schemas.openxmlformats.org/markup-compatibility/2006">
              <mc:Choice xmlns:v="urn:schemas-microsoft-com:vml" Requires="v">
                <p:oleObj spid="_x0000_s1063" name="Document" r:id="rId3" imgW="4672889" imgH="3519839" progId="Word.Document.8">
                  <p:embed/>
                </p:oleObj>
              </mc:Choice>
              <mc:Fallback>
                <p:oleObj name="Document" r:id="rId3" imgW="4672889" imgH="3519839" progId="Word.Document.8">
                  <p:embed/>
                  <p:pic>
                    <p:nvPicPr>
                      <p:cNvPr id="0" name=""/>
                      <p:cNvPicPr>
                        <a:picLocks noChangeAspect="1" noChangeArrowheads="1"/>
                      </p:cNvPicPr>
                      <p:nvPr/>
                    </p:nvPicPr>
                    <p:blipFill>
                      <a:blip r:embed="rId4"/>
                      <a:srcRect/>
                      <a:stretch>
                        <a:fillRect/>
                      </a:stretch>
                    </p:blipFill>
                    <p:spPr bwMode="auto">
                      <a:xfrm>
                        <a:off x="463550" y="225425"/>
                        <a:ext cx="8394700" cy="631825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8333615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8716</TotalTime>
  <Words>1773</Words>
  <Application>Microsoft Office PowerPoint</Application>
  <PresentationFormat>On-screen Show (4:3)</PresentationFormat>
  <Paragraphs>105</Paragraphs>
  <Slides>29</Slides>
  <Notes>1</Notes>
  <HiddenSlides>0</HiddenSlides>
  <MMClips>1</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29</vt:i4>
      </vt:variant>
    </vt:vector>
  </HeadingPairs>
  <TitlesOfParts>
    <vt:vector size="33" baseType="lpstr">
      <vt:lpstr>Office Theme</vt:lpstr>
      <vt:lpstr>Document</vt:lpstr>
      <vt:lpstr>Equation</vt:lpstr>
      <vt:lpstr>Microsoft Word 97 - 2003 Document</vt:lpstr>
      <vt:lpstr>   5. Tools for Solar Observations-III   Zeeman effect. Magnetic fields and polarimetry.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Magnetograph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September 16, Wednesday   5. Tools for Solar Observations-III   Zeeman effect. Magnetic fields and polarimetry </dc:title>
  <dc:creator>sasha</dc:creator>
  <cp:lastModifiedBy>sasha</cp:lastModifiedBy>
  <cp:revision>34</cp:revision>
  <cp:lastPrinted>2015-09-16T08:47:37Z</cp:lastPrinted>
  <dcterms:created xsi:type="dcterms:W3CDTF">2015-09-15T17:17:39Z</dcterms:created>
  <dcterms:modified xsi:type="dcterms:W3CDTF">2018-09-18T15:40:27Z</dcterms:modified>
</cp:coreProperties>
</file>