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doc" ContentType="application/msword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6"/>
  </p:handoutMasterIdLst>
  <p:sldIdLst>
    <p:sldId id="295" r:id="rId2"/>
    <p:sldId id="256" r:id="rId3"/>
    <p:sldId id="257" r:id="rId4"/>
    <p:sldId id="258" r:id="rId5"/>
    <p:sldId id="259" r:id="rId6"/>
    <p:sldId id="260" r:id="rId7"/>
    <p:sldId id="261" r:id="rId8"/>
    <p:sldId id="299" r:id="rId9"/>
    <p:sldId id="262" r:id="rId10"/>
    <p:sldId id="263" r:id="rId11"/>
    <p:sldId id="264" r:id="rId12"/>
    <p:sldId id="265" r:id="rId13"/>
    <p:sldId id="296" r:id="rId14"/>
    <p:sldId id="268" r:id="rId15"/>
    <p:sldId id="269" r:id="rId16"/>
    <p:sldId id="270" r:id="rId17"/>
    <p:sldId id="271" r:id="rId18"/>
    <p:sldId id="274" r:id="rId19"/>
    <p:sldId id="273" r:id="rId20"/>
    <p:sldId id="277" r:id="rId21"/>
    <p:sldId id="280" r:id="rId22"/>
    <p:sldId id="275" r:id="rId23"/>
    <p:sldId id="276" r:id="rId24"/>
    <p:sldId id="279" r:id="rId25"/>
    <p:sldId id="281" r:id="rId26"/>
    <p:sldId id="282" r:id="rId27"/>
    <p:sldId id="283" r:id="rId28"/>
    <p:sldId id="284" r:id="rId29"/>
    <p:sldId id="297" r:id="rId30"/>
    <p:sldId id="298" r:id="rId31"/>
    <p:sldId id="285" r:id="rId32"/>
    <p:sldId id="286" r:id="rId33"/>
    <p:sldId id="287" r:id="rId34"/>
    <p:sldId id="288" r:id="rId35"/>
  </p:sldIdLst>
  <p:sldSz cx="9144000" cy="6858000" type="screen4x3"/>
  <p:notesSz cx="7315200" cy="9601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7FE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18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image" Target="../media/image5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image" Target="../media/image54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emf"/><Relationship Id="rId1" Type="http://schemas.openxmlformats.org/officeDocument/2006/relationships/image" Target="../media/image58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image" Target="../media/image61.e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wmf"/><Relationship Id="rId2" Type="http://schemas.openxmlformats.org/officeDocument/2006/relationships/image" Target="../media/image11.emf"/><Relationship Id="rId1" Type="http://schemas.openxmlformats.org/officeDocument/2006/relationships/image" Target="../media/image10.e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en-US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56519E66-CA6E-4092-914B-A7EEDDD191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03665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5A53D-A1C9-4768-AC02-AC2C4BC0A1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8697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7754BD-399F-4CEF-9FBF-28BEBFECAE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652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5D7E7-159E-42DF-918B-71EE13725B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2558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7EA73C-12F3-4230-B472-1E2490F4D8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3672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47BF04-74C2-4A1D-8728-5C8FDF4FA3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2301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3BF21-507D-4DFE-A7B4-6A049C50B3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7172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394213-63A5-4F72-B32A-9CAF6DA8B7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791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2D150-911E-4878-9D64-4C783BCE04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07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09BD6-E70E-471F-B150-B8431BB772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3841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D2323C-7192-470F-BF14-D08C0C9A64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7649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A5F46-9DAE-4B16-8500-A1E8426E7B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9201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854574-4434-4A7C-97B8-64337FFA507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Microsoft_Word_97_-_2003_Document7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27.emf"/><Relationship Id="rId4" Type="http://schemas.openxmlformats.org/officeDocument/2006/relationships/oleObject" Target="../embeddings/Microsoft_Word_97_-_2003_Document6.doc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png"/><Relationship Id="rId5" Type="http://schemas.openxmlformats.org/officeDocument/2006/relationships/image" Target="../media/image29.emf"/><Relationship Id="rId4" Type="http://schemas.openxmlformats.org/officeDocument/2006/relationships/oleObject" Target="../embeddings/Microsoft_Word_97_-_2003_Document8.doc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0.emf"/><Relationship Id="rId4" Type="http://schemas.openxmlformats.org/officeDocument/2006/relationships/oleObject" Target="../embeddings/Microsoft_Word_97_-_2003_Document9.doc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1.emf"/><Relationship Id="rId4" Type="http://schemas.openxmlformats.org/officeDocument/2006/relationships/oleObject" Target="../embeddings/Microsoft_Word_97_-_2003_Document10.doc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2.emf"/><Relationship Id="rId5" Type="http://schemas.openxmlformats.org/officeDocument/2006/relationships/oleObject" Target="../embeddings/Microsoft_Word_97_-_2003_Document11.doc"/><Relationship Id="rId4" Type="http://schemas.openxmlformats.org/officeDocument/2006/relationships/oleObject" Target="../embeddings/oleObject2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4.emf"/><Relationship Id="rId4" Type="http://schemas.openxmlformats.org/officeDocument/2006/relationships/oleObject" Target="../embeddings/oleObject2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.png"/><Relationship Id="rId5" Type="http://schemas.openxmlformats.org/officeDocument/2006/relationships/image" Target="../media/image36.emf"/><Relationship Id="rId4" Type="http://schemas.openxmlformats.org/officeDocument/2006/relationships/oleObject" Target="../embeddings/Microsoft_Word_97_-_2003_Document12.doc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Word_97_-_2003_Document14.doc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9.png"/><Relationship Id="rId5" Type="http://schemas.openxmlformats.org/officeDocument/2006/relationships/image" Target="../media/image37.emf"/><Relationship Id="rId4" Type="http://schemas.openxmlformats.org/officeDocument/2006/relationships/oleObject" Target="../embeddings/Microsoft_Word_97_-_2003_Document13.doc"/><Relationship Id="rId9" Type="http://schemas.openxmlformats.org/officeDocument/2006/relationships/image" Target="../media/image3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1.png"/><Relationship Id="rId5" Type="http://schemas.openxmlformats.org/officeDocument/2006/relationships/image" Target="../media/image40.emf"/><Relationship Id="rId4" Type="http://schemas.openxmlformats.org/officeDocument/2006/relationships/oleObject" Target="../embeddings/Microsoft_Word_97_-_2003_Document15.doc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4.emf"/><Relationship Id="rId5" Type="http://schemas.openxmlformats.org/officeDocument/2006/relationships/oleObject" Target="../embeddings/Microsoft_Word_97_-_2003_Document16.doc"/><Relationship Id="rId4" Type="http://schemas.openxmlformats.org/officeDocument/2006/relationships/oleObject" Target="../embeddings/oleObject3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46.emf"/><Relationship Id="rId4" Type="http://schemas.openxmlformats.org/officeDocument/2006/relationships/oleObject" Target="../embeddings/oleObject3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7.doc"/><Relationship Id="rId7" Type="http://schemas.openxmlformats.org/officeDocument/2006/relationships/image" Target="../media/image5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Microsoft_Word_97_-_2003_Document18.doc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9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Microsoft_Word_97_-_2003_Document20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51.emf"/><Relationship Id="rId4" Type="http://schemas.openxmlformats.org/officeDocument/2006/relationships/oleObject" Target="../embeddings/Microsoft_Word_97_-_2003_Document19.doc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53.emf"/><Relationship Id="rId4" Type="http://schemas.openxmlformats.org/officeDocument/2006/relationships/oleObject" Target="../embeddings/Microsoft_Word_97_-_2003_Document21.doc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Microsoft_Word_97_-_2003_Document2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54.emf"/><Relationship Id="rId4" Type="http://schemas.openxmlformats.org/officeDocument/2006/relationships/oleObject" Target="../embeddings/Microsoft_Word_97_-_2003_Document22.doc"/><Relationship Id="rId9" Type="http://schemas.openxmlformats.org/officeDocument/2006/relationships/image" Target="../media/image56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57.emf"/><Relationship Id="rId4" Type="http://schemas.openxmlformats.org/officeDocument/2006/relationships/oleObject" Target="../embeddings/Microsoft_Word_97_-_2003_Document24.doc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Microsoft_Word_97_-_2003_Document1.doc"/><Relationship Id="rId7" Type="http://schemas.openxmlformats.org/officeDocument/2006/relationships/oleObject" Target="../embeddings/oleObject2.bin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oleObject" Target="../embeddings/oleObject42.bin"/><Relationship Id="rId7" Type="http://schemas.openxmlformats.org/officeDocument/2006/relationships/image" Target="../media/image59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Microsoft_Word_97_-_2003_Document25.doc"/><Relationship Id="rId5" Type="http://schemas.openxmlformats.org/officeDocument/2006/relationships/oleObject" Target="../embeddings/oleObject43.bin"/><Relationship Id="rId4" Type="http://schemas.openxmlformats.org/officeDocument/2006/relationships/image" Target="../media/image58.wmf"/><Relationship Id="rId9" Type="http://schemas.openxmlformats.org/officeDocument/2006/relationships/image" Target="../media/image60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Microsoft_Word_97_-_2003_Document27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46.bin"/><Relationship Id="rId5" Type="http://schemas.openxmlformats.org/officeDocument/2006/relationships/image" Target="../media/image61.emf"/><Relationship Id="rId4" Type="http://schemas.openxmlformats.org/officeDocument/2006/relationships/oleObject" Target="../embeddings/Microsoft_Word_97_-_2003_Document26.doc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7" Type="http://schemas.openxmlformats.org/officeDocument/2006/relationships/image" Target="../media/image6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Microsoft_Word_97_-_2003_Document29.doc"/><Relationship Id="rId5" Type="http://schemas.openxmlformats.org/officeDocument/2006/relationships/image" Target="../media/image63.emf"/><Relationship Id="rId4" Type="http://schemas.openxmlformats.org/officeDocument/2006/relationships/oleObject" Target="../embeddings/Microsoft_Word_97_-_2003_Document28.doc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6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6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16.wmf"/><Relationship Id="rId3" Type="http://schemas.openxmlformats.org/officeDocument/2006/relationships/image" Target="../media/image17.wmf"/><Relationship Id="rId7" Type="http://schemas.openxmlformats.org/officeDocument/2006/relationships/oleObject" Target="../embeddings/Microsoft_Word_97_-_2003_Document2.doc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5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oleObject" Target="../embeddings/oleObject10.bin"/><Relationship Id="rId5" Type="http://schemas.openxmlformats.org/officeDocument/2006/relationships/image" Target="../media/image10.emf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12.emf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2.wmf"/><Relationship Id="rId3" Type="http://schemas.openxmlformats.org/officeDocument/2006/relationships/oleObject" Target="../embeddings/oleObject14.bin"/><Relationship Id="rId7" Type="http://schemas.openxmlformats.org/officeDocument/2006/relationships/image" Target="../media/image19.emf"/><Relationship Id="rId12" Type="http://schemas.openxmlformats.org/officeDocument/2006/relationships/oleObject" Target="../embeddings/oleObject1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Microsoft_Word_97_-_2003_Document3.doc"/><Relationship Id="rId11" Type="http://schemas.openxmlformats.org/officeDocument/2006/relationships/image" Target="../media/image21.wmf"/><Relationship Id="rId5" Type="http://schemas.openxmlformats.org/officeDocument/2006/relationships/oleObject" Target="../embeddings/oleObject15.bin"/><Relationship Id="rId15" Type="http://schemas.openxmlformats.org/officeDocument/2006/relationships/image" Target="../media/image23.wmf"/><Relationship Id="rId10" Type="http://schemas.openxmlformats.org/officeDocument/2006/relationships/oleObject" Target="../embeddings/oleObject17.bin"/><Relationship Id="rId4" Type="http://schemas.openxmlformats.org/officeDocument/2006/relationships/image" Target="../media/image18.wmf"/><Relationship Id="rId9" Type="http://schemas.openxmlformats.org/officeDocument/2006/relationships/image" Target="../media/image20.emf"/><Relationship Id="rId14" Type="http://schemas.openxmlformats.org/officeDocument/2006/relationships/oleObject" Target="../embeddings/oleObject1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4.doc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Microsoft_Word_97_-_2003_Document5.doc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/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2400" b="1" u="sng" dirty="0" smtClean="0">
                <a:solidFill>
                  <a:srgbClr val="0000FF"/>
                </a:solidFill>
              </a:rPr>
              <a:t/>
            </a:r>
            <a:br>
              <a:rPr lang="en-US" sz="2400" b="1" u="sng" dirty="0" smtClean="0">
                <a:solidFill>
                  <a:srgbClr val="0000FF"/>
                </a:solidFill>
              </a:rPr>
            </a:br>
            <a:r>
              <a:rPr lang="en-US" sz="2400" b="1" u="sng" dirty="0">
                <a:solidFill>
                  <a:srgbClr val="0000FF"/>
                </a:solidFill>
              </a:rPr>
              <a:t/>
            </a:r>
            <a:br>
              <a:rPr lang="en-US" sz="2400" b="1" u="sng" dirty="0">
                <a:solidFill>
                  <a:srgbClr val="0000FF"/>
                </a:solidFill>
              </a:rPr>
            </a:br>
            <a:r>
              <a:rPr lang="en-US" b="1" u="sng" dirty="0">
                <a:solidFill>
                  <a:srgbClr val="FF0000"/>
                </a:solidFill>
              </a:rPr>
              <a:t>6</a:t>
            </a:r>
            <a:r>
              <a:rPr lang="en-US" b="1" u="sng" dirty="0" smtClean="0">
                <a:solidFill>
                  <a:srgbClr val="FF0000"/>
                </a:solidFill>
              </a:rPr>
              <a:t>. Evolution and internal </a:t>
            </a:r>
            <a:br>
              <a:rPr lang="en-US" b="1" u="sng" dirty="0" smtClean="0">
                <a:solidFill>
                  <a:srgbClr val="FF0000"/>
                </a:solidFill>
              </a:rPr>
            </a:br>
            <a:r>
              <a:rPr lang="en-US" b="1" u="sng" dirty="0" smtClean="0">
                <a:solidFill>
                  <a:srgbClr val="FF0000"/>
                </a:solidFill>
              </a:rPr>
              <a:t>structure of the Sun. I.</a:t>
            </a:r>
            <a:br>
              <a:rPr lang="en-US" b="1" u="sng" dirty="0" smtClean="0">
                <a:solidFill>
                  <a:srgbClr val="FF0000"/>
                </a:solidFill>
              </a:rPr>
            </a:br>
            <a:r>
              <a:rPr lang="en-US" b="1" u="sng" dirty="0">
                <a:solidFill>
                  <a:srgbClr val="FF0000"/>
                </a:solidFill>
              </a:rPr>
              <a:t/>
            </a:r>
            <a:br>
              <a:rPr lang="en-US" b="1" u="sng" dirty="0">
                <a:solidFill>
                  <a:srgbClr val="FF0000"/>
                </a:solidFill>
              </a:rPr>
            </a:br>
            <a:r>
              <a:rPr lang="en-US" sz="2800" b="1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5503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538163" y="1484313"/>
          <a:ext cx="8283575" cy="393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9" name="Document" r:id="rId3" imgW="5923366" imgH="2823564" progId="Word.Document.8">
                  <p:embed/>
                </p:oleObj>
              </mc:Choice>
              <mc:Fallback>
                <p:oleObj name="Document" r:id="rId3" imgW="5923366" imgH="2823564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3" y="1484313"/>
                        <a:ext cx="8283575" cy="393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0873426"/>
              </p:ext>
            </p:extLst>
          </p:nvPr>
        </p:nvGraphicFramePr>
        <p:xfrm>
          <a:off x="457200" y="533400"/>
          <a:ext cx="8261350" cy="209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0" name="Document" r:id="rId4" imgW="3787599" imgH="960966" progId="Word.Document.8">
                  <p:embed/>
                </p:oleObj>
              </mc:Choice>
              <mc:Fallback>
                <p:oleObj name="Document" r:id="rId4" imgW="3787599" imgH="960966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33400"/>
                        <a:ext cx="8261350" cy="209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231739"/>
              </p:ext>
            </p:extLst>
          </p:nvPr>
        </p:nvGraphicFramePr>
        <p:xfrm>
          <a:off x="612775" y="2971800"/>
          <a:ext cx="8261350" cy="361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1" name="Document" r:id="rId7" imgW="3787599" imgH="1657360" progId="Word.Document.8">
                  <p:embed/>
                </p:oleObj>
              </mc:Choice>
              <mc:Fallback>
                <p:oleObj name="Document" r:id="rId7" imgW="3787599" imgH="165736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2971800"/>
                        <a:ext cx="8261350" cy="3617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/>
          <a:lstStyle/>
          <a:p>
            <a:r>
              <a:rPr lang="en-US" altLang="en-US" dirty="0"/>
              <a:t>Kelvin-Helmholtz stage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4297602"/>
              </p:ext>
            </p:extLst>
          </p:nvPr>
        </p:nvGraphicFramePr>
        <p:xfrm>
          <a:off x="461963" y="1255713"/>
          <a:ext cx="3800475" cy="5113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9" name="Document" r:id="rId4" imgW="1899887" imgH="2555611" progId="Word.Document.8">
                  <p:embed/>
                </p:oleObj>
              </mc:Choice>
              <mc:Fallback>
                <p:oleObj name="Document" r:id="rId4" imgW="1899887" imgH="2555611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963" y="1255713"/>
                        <a:ext cx="3800475" cy="5113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05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371600"/>
            <a:ext cx="4787348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/>
          <a:lstStyle/>
          <a:p>
            <a:r>
              <a:rPr lang="en-US" altLang="en-US" dirty="0"/>
              <a:t>Kelvin-Helmholtz stage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3658001"/>
              </p:ext>
            </p:extLst>
          </p:nvPr>
        </p:nvGraphicFramePr>
        <p:xfrm>
          <a:off x="692150" y="1033463"/>
          <a:ext cx="7839075" cy="570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9" name="Document" r:id="rId4" imgW="3923926" imgH="2852980" progId="Word.Document.8">
                  <p:embed/>
                </p:oleObj>
              </mc:Choice>
              <mc:Fallback>
                <p:oleObj name="Document" r:id="rId4" imgW="3923926" imgH="28529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1033463"/>
                        <a:ext cx="7839075" cy="570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536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2220904"/>
              </p:ext>
            </p:extLst>
          </p:nvPr>
        </p:nvGraphicFramePr>
        <p:xfrm>
          <a:off x="1828800" y="5229225"/>
          <a:ext cx="6659563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8" name="Document" r:id="rId4" imgW="1826343" imgH="350996" progId="Word.Document.8">
                  <p:embed/>
                </p:oleObj>
              </mc:Choice>
              <mc:Fallback>
                <p:oleObj name="Document" r:id="rId4" imgW="1826343" imgH="350996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5229225"/>
                        <a:ext cx="6659563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9"/>
          <p:cNvGrpSpPr>
            <a:grpSpLocks noChangeAspect="1"/>
          </p:cNvGrpSpPr>
          <p:nvPr/>
        </p:nvGrpSpPr>
        <p:grpSpPr bwMode="auto">
          <a:xfrm>
            <a:off x="1763713" y="685800"/>
            <a:ext cx="5414962" cy="4549775"/>
            <a:chOff x="1111" y="432"/>
            <a:chExt cx="3411" cy="2866"/>
          </a:xfrm>
        </p:grpSpPr>
        <p:sp>
          <p:nvSpPr>
            <p:cNvPr id="3" name="AutoShape 28"/>
            <p:cNvSpPr>
              <a:spLocks noChangeAspect="1" noChangeArrowheads="1" noTextEdit="1"/>
            </p:cNvSpPr>
            <p:nvPr/>
          </p:nvSpPr>
          <p:spPr bwMode="auto">
            <a:xfrm>
              <a:off x="1111" y="432"/>
              <a:ext cx="3411" cy="2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" name="Rectangle 30"/>
            <p:cNvSpPr>
              <a:spLocks noChangeArrowheads="1"/>
            </p:cNvSpPr>
            <p:nvPr/>
          </p:nvSpPr>
          <p:spPr bwMode="auto">
            <a:xfrm>
              <a:off x="1111" y="436"/>
              <a:ext cx="3411" cy="28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Rectangle 31"/>
            <p:cNvSpPr>
              <a:spLocks noChangeArrowheads="1"/>
            </p:cNvSpPr>
            <p:nvPr/>
          </p:nvSpPr>
          <p:spPr bwMode="auto">
            <a:xfrm>
              <a:off x="1111" y="436"/>
              <a:ext cx="3411" cy="2554"/>
            </a:xfrm>
            <a:prstGeom prst="rect">
              <a:avLst/>
            </a:prstGeom>
            <a:noFill/>
            <a:ln w="9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1531" y="822"/>
              <a:ext cx="2560" cy="1225"/>
            </a:xfrm>
            <a:custGeom>
              <a:avLst/>
              <a:gdLst>
                <a:gd name="T0" fmla="*/ 0 w 2560"/>
                <a:gd name="T1" fmla="*/ 0 h 1225"/>
                <a:gd name="T2" fmla="*/ 150 w 2560"/>
                <a:gd name="T3" fmla="*/ 42 h 1225"/>
                <a:gd name="T4" fmla="*/ 304 w 2560"/>
                <a:gd name="T5" fmla="*/ 81 h 1225"/>
                <a:gd name="T6" fmla="*/ 465 w 2560"/>
                <a:gd name="T7" fmla="*/ 117 h 1225"/>
                <a:gd name="T8" fmla="*/ 628 w 2560"/>
                <a:gd name="T9" fmla="*/ 152 h 1225"/>
                <a:gd name="T10" fmla="*/ 791 w 2560"/>
                <a:gd name="T11" fmla="*/ 188 h 1225"/>
                <a:gd name="T12" fmla="*/ 951 w 2560"/>
                <a:gd name="T13" fmla="*/ 227 h 1225"/>
                <a:gd name="T14" fmla="*/ 1112 w 2560"/>
                <a:gd name="T15" fmla="*/ 267 h 1225"/>
                <a:gd name="T16" fmla="*/ 1268 w 2560"/>
                <a:gd name="T17" fmla="*/ 317 h 1225"/>
                <a:gd name="T18" fmla="*/ 1418 w 2560"/>
                <a:gd name="T19" fmla="*/ 370 h 1225"/>
                <a:gd name="T20" fmla="*/ 1560 w 2560"/>
                <a:gd name="T21" fmla="*/ 434 h 1225"/>
                <a:gd name="T22" fmla="*/ 1695 w 2560"/>
                <a:gd name="T23" fmla="*/ 509 h 1225"/>
                <a:gd name="T24" fmla="*/ 1817 w 2560"/>
                <a:gd name="T25" fmla="*/ 595 h 1225"/>
                <a:gd name="T26" fmla="*/ 1926 w 2560"/>
                <a:gd name="T27" fmla="*/ 696 h 1225"/>
                <a:gd name="T28" fmla="*/ 2025 w 2560"/>
                <a:gd name="T29" fmla="*/ 811 h 1225"/>
                <a:gd name="T30" fmla="*/ 2104 w 2560"/>
                <a:gd name="T31" fmla="*/ 944 h 1225"/>
                <a:gd name="T32" fmla="*/ 2168 w 2560"/>
                <a:gd name="T33" fmla="*/ 1096 h 1225"/>
                <a:gd name="T34" fmla="*/ 2181 w 2560"/>
                <a:gd name="T35" fmla="*/ 1124 h 1225"/>
                <a:gd name="T36" fmla="*/ 2200 w 2560"/>
                <a:gd name="T37" fmla="*/ 1148 h 1225"/>
                <a:gd name="T38" fmla="*/ 2224 w 2560"/>
                <a:gd name="T39" fmla="*/ 1165 h 1225"/>
                <a:gd name="T40" fmla="*/ 2252 w 2560"/>
                <a:gd name="T41" fmla="*/ 1180 h 1225"/>
                <a:gd name="T42" fmla="*/ 2282 w 2560"/>
                <a:gd name="T43" fmla="*/ 1191 h 1225"/>
                <a:gd name="T44" fmla="*/ 2316 w 2560"/>
                <a:gd name="T45" fmla="*/ 1197 h 1225"/>
                <a:gd name="T46" fmla="*/ 2350 w 2560"/>
                <a:gd name="T47" fmla="*/ 1204 h 1225"/>
                <a:gd name="T48" fmla="*/ 2387 w 2560"/>
                <a:gd name="T49" fmla="*/ 1206 h 1225"/>
                <a:gd name="T50" fmla="*/ 2423 w 2560"/>
                <a:gd name="T51" fmla="*/ 1210 h 1225"/>
                <a:gd name="T52" fmla="*/ 2460 w 2560"/>
                <a:gd name="T53" fmla="*/ 1212 h 1225"/>
                <a:gd name="T54" fmla="*/ 2496 w 2560"/>
                <a:gd name="T55" fmla="*/ 1214 h 1225"/>
                <a:gd name="T56" fmla="*/ 2528 w 2560"/>
                <a:gd name="T57" fmla="*/ 1219 h 1225"/>
                <a:gd name="T58" fmla="*/ 2560 w 2560"/>
                <a:gd name="T59" fmla="*/ 1225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60" h="1225">
                  <a:moveTo>
                    <a:pt x="0" y="0"/>
                  </a:moveTo>
                  <a:lnTo>
                    <a:pt x="150" y="42"/>
                  </a:lnTo>
                  <a:lnTo>
                    <a:pt x="304" y="81"/>
                  </a:lnTo>
                  <a:lnTo>
                    <a:pt x="465" y="117"/>
                  </a:lnTo>
                  <a:lnTo>
                    <a:pt x="628" y="152"/>
                  </a:lnTo>
                  <a:lnTo>
                    <a:pt x="791" y="188"/>
                  </a:lnTo>
                  <a:lnTo>
                    <a:pt x="951" y="227"/>
                  </a:lnTo>
                  <a:lnTo>
                    <a:pt x="1112" y="267"/>
                  </a:lnTo>
                  <a:lnTo>
                    <a:pt x="1268" y="317"/>
                  </a:lnTo>
                  <a:lnTo>
                    <a:pt x="1418" y="370"/>
                  </a:lnTo>
                  <a:lnTo>
                    <a:pt x="1560" y="434"/>
                  </a:lnTo>
                  <a:lnTo>
                    <a:pt x="1695" y="509"/>
                  </a:lnTo>
                  <a:lnTo>
                    <a:pt x="1817" y="595"/>
                  </a:lnTo>
                  <a:lnTo>
                    <a:pt x="1926" y="696"/>
                  </a:lnTo>
                  <a:lnTo>
                    <a:pt x="2025" y="811"/>
                  </a:lnTo>
                  <a:lnTo>
                    <a:pt x="2104" y="944"/>
                  </a:lnTo>
                  <a:lnTo>
                    <a:pt x="2168" y="1096"/>
                  </a:lnTo>
                  <a:lnTo>
                    <a:pt x="2181" y="1124"/>
                  </a:lnTo>
                  <a:lnTo>
                    <a:pt x="2200" y="1148"/>
                  </a:lnTo>
                  <a:lnTo>
                    <a:pt x="2224" y="1165"/>
                  </a:lnTo>
                  <a:lnTo>
                    <a:pt x="2252" y="1180"/>
                  </a:lnTo>
                  <a:lnTo>
                    <a:pt x="2282" y="1191"/>
                  </a:lnTo>
                  <a:lnTo>
                    <a:pt x="2316" y="1197"/>
                  </a:lnTo>
                  <a:lnTo>
                    <a:pt x="2350" y="1204"/>
                  </a:lnTo>
                  <a:lnTo>
                    <a:pt x="2387" y="1206"/>
                  </a:lnTo>
                  <a:lnTo>
                    <a:pt x="2423" y="1210"/>
                  </a:lnTo>
                  <a:lnTo>
                    <a:pt x="2460" y="1212"/>
                  </a:lnTo>
                  <a:lnTo>
                    <a:pt x="2496" y="1214"/>
                  </a:lnTo>
                  <a:lnTo>
                    <a:pt x="2528" y="1219"/>
                  </a:lnTo>
                  <a:lnTo>
                    <a:pt x="2560" y="1225"/>
                  </a:lnTo>
                </a:path>
              </a:pathLst>
            </a:custGeom>
            <a:noFill/>
            <a:ln w="9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1428" y="1404"/>
              <a:ext cx="2537" cy="849"/>
            </a:xfrm>
            <a:custGeom>
              <a:avLst/>
              <a:gdLst>
                <a:gd name="T0" fmla="*/ 0 w 2537"/>
                <a:gd name="T1" fmla="*/ 0 h 849"/>
                <a:gd name="T2" fmla="*/ 64 w 2537"/>
                <a:gd name="T3" fmla="*/ 26 h 849"/>
                <a:gd name="T4" fmla="*/ 129 w 2537"/>
                <a:gd name="T5" fmla="*/ 54 h 849"/>
                <a:gd name="T6" fmla="*/ 195 w 2537"/>
                <a:gd name="T7" fmla="*/ 86 h 849"/>
                <a:gd name="T8" fmla="*/ 264 w 2537"/>
                <a:gd name="T9" fmla="*/ 122 h 849"/>
                <a:gd name="T10" fmla="*/ 332 w 2537"/>
                <a:gd name="T11" fmla="*/ 159 h 849"/>
                <a:gd name="T12" fmla="*/ 403 w 2537"/>
                <a:gd name="T13" fmla="*/ 197 h 849"/>
                <a:gd name="T14" fmla="*/ 474 w 2537"/>
                <a:gd name="T15" fmla="*/ 238 h 849"/>
                <a:gd name="T16" fmla="*/ 546 w 2537"/>
                <a:gd name="T17" fmla="*/ 281 h 849"/>
                <a:gd name="T18" fmla="*/ 619 w 2537"/>
                <a:gd name="T19" fmla="*/ 322 h 849"/>
                <a:gd name="T20" fmla="*/ 694 w 2537"/>
                <a:gd name="T21" fmla="*/ 367 h 849"/>
                <a:gd name="T22" fmla="*/ 767 w 2537"/>
                <a:gd name="T23" fmla="*/ 409 h 849"/>
                <a:gd name="T24" fmla="*/ 842 w 2537"/>
                <a:gd name="T25" fmla="*/ 452 h 849"/>
                <a:gd name="T26" fmla="*/ 917 w 2537"/>
                <a:gd name="T27" fmla="*/ 493 h 849"/>
                <a:gd name="T28" fmla="*/ 990 w 2537"/>
                <a:gd name="T29" fmla="*/ 534 h 849"/>
                <a:gd name="T30" fmla="*/ 1065 w 2537"/>
                <a:gd name="T31" fmla="*/ 574 h 849"/>
                <a:gd name="T32" fmla="*/ 1140 w 2537"/>
                <a:gd name="T33" fmla="*/ 611 h 849"/>
                <a:gd name="T34" fmla="*/ 1213 w 2537"/>
                <a:gd name="T35" fmla="*/ 647 h 849"/>
                <a:gd name="T36" fmla="*/ 1286 w 2537"/>
                <a:gd name="T37" fmla="*/ 679 h 849"/>
                <a:gd name="T38" fmla="*/ 1359 w 2537"/>
                <a:gd name="T39" fmla="*/ 709 h 849"/>
                <a:gd name="T40" fmla="*/ 1429 w 2537"/>
                <a:gd name="T41" fmla="*/ 735 h 849"/>
                <a:gd name="T42" fmla="*/ 1500 w 2537"/>
                <a:gd name="T43" fmla="*/ 756 h 849"/>
                <a:gd name="T44" fmla="*/ 1571 w 2537"/>
                <a:gd name="T45" fmla="*/ 776 h 849"/>
                <a:gd name="T46" fmla="*/ 1637 w 2537"/>
                <a:gd name="T47" fmla="*/ 789 h 849"/>
                <a:gd name="T48" fmla="*/ 1703 w 2537"/>
                <a:gd name="T49" fmla="*/ 797 h 849"/>
                <a:gd name="T50" fmla="*/ 1770 w 2537"/>
                <a:gd name="T51" fmla="*/ 801 h 849"/>
                <a:gd name="T52" fmla="*/ 1832 w 2537"/>
                <a:gd name="T53" fmla="*/ 799 h 849"/>
                <a:gd name="T54" fmla="*/ 1894 w 2537"/>
                <a:gd name="T55" fmla="*/ 791 h 849"/>
                <a:gd name="T56" fmla="*/ 1954 w 2537"/>
                <a:gd name="T57" fmla="*/ 776 h 849"/>
                <a:gd name="T58" fmla="*/ 2010 w 2537"/>
                <a:gd name="T59" fmla="*/ 752 h 849"/>
                <a:gd name="T60" fmla="*/ 2066 w 2537"/>
                <a:gd name="T61" fmla="*/ 724 h 849"/>
                <a:gd name="T62" fmla="*/ 2119 w 2537"/>
                <a:gd name="T63" fmla="*/ 688 h 849"/>
                <a:gd name="T64" fmla="*/ 2168 w 2537"/>
                <a:gd name="T65" fmla="*/ 643 h 849"/>
                <a:gd name="T66" fmla="*/ 2188 w 2537"/>
                <a:gd name="T67" fmla="*/ 628 h 849"/>
                <a:gd name="T68" fmla="*/ 2207 w 2537"/>
                <a:gd name="T69" fmla="*/ 622 h 849"/>
                <a:gd name="T70" fmla="*/ 2226 w 2537"/>
                <a:gd name="T71" fmla="*/ 622 h 849"/>
                <a:gd name="T72" fmla="*/ 2248 w 2537"/>
                <a:gd name="T73" fmla="*/ 628 h 849"/>
                <a:gd name="T74" fmla="*/ 2271 w 2537"/>
                <a:gd name="T75" fmla="*/ 639 h 849"/>
                <a:gd name="T76" fmla="*/ 2295 w 2537"/>
                <a:gd name="T77" fmla="*/ 654 h 849"/>
                <a:gd name="T78" fmla="*/ 2318 w 2537"/>
                <a:gd name="T79" fmla="*/ 671 h 849"/>
                <a:gd name="T80" fmla="*/ 2342 w 2537"/>
                <a:gd name="T81" fmla="*/ 692 h 849"/>
                <a:gd name="T82" fmla="*/ 2366 w 2537"/>
                <a:gd name="T83" fmla="*/ 714 h 849"/>
                <a:gd name="T84" fmla="*/ 2391 w 2537"/>
                <a:gd name="T85" fmla="*/ 737 h 849"/>
                <a:gd name="T86" fmla="*/ 2415 w 2537"/>
                <a:gd name="T87" fmla="*/ 761 h 849"/>
                <a:gd name="T88" fmla="*/ 2441 w 2537"/>
                <a:gd name="T89" fmla="*/ 782 h 849"/>
                <a:gd name="T90" fmla="*/ 2464 w 2537"/>
                <a:gd name="T91" fmla="*/ 804 h 849"/>
                <a:gd name="T92" fmla="*/ 2490 w 2537"/>
                <a:gd name="T93" fmla="*/ 821 h 849"/>
                <a:gd name="T94" fmla="*/ 2513 w 2537"/>
                <a:gd name="T95" fmla="*/ 838 h 849"/>
                <a:gd name="T96" fmla="*/ 2537 w 2537"/>
                <a:gd name="T97" fmla="*/ 849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37" h="849">
                  <a:moveTo>
                    <a:pt x="0" y="0"/>
                  </a:moveTo>
                  <a:lnTo>
                    <a:pt x="64" y="26"/>
                  </a:lnTo>
                  <a:lnTo>
                    <a:pt x="129" y="54"/>
                  </a:lnTo>
                  <a:lnTo>
                    <a:pt x="195" y="86"/>
                  </a:lnTo>
                  <a:lnTo>
                    <a:pt x="264" y="122"/>
                  </a:lnTo>
                  <a:lnTo>
                    <a:pt x="332" y="159"/>
                  </a:lnTo>
                  <a:lnTo>
                    <a:pt x="403" y="197"/>
                  </a:lnTo>
                  <a:lnTo>
                    <a:pt x="474" y="238"/>
                  </a:lnTo>
                  <a:lnTo>
                    <a:pt x="546" y="281"/>
                  </a:lnTo>
                  <a:lnTo>
                    <a:pt x="619" y="322"/>
                  </a:lnTo>
                  <a:lnTo>
                    <a:pt x="694" y="367"/>
                  </a:lnTo>
                  <a:lnTo>
                    <a:pt x="767" y="409"/>
                  </a:lnTo>
                  <a:lnTo>
                    <a:pt x="842" y="452"/>
                  </a:lnTo>
                  <a:lnTo>
                    <a:pt x="917" y="493"/>
                  </a:lnTo>
                  <a:lnTo>
                    <a:pt x="990" y="534"/>
                  </a:lnTo>
                  <a:lnTo>
                    <a:pt x="1065" y="574"/>
                  </a:lnTo>
                  <a:lnTo>
                    <a:pt x="1140" y="611"/>
                  </a:lnTo>
                  <a:lnTo>
                    <a:pt x="1213" y="647"/>
                  </a:lnTo>
                  <a:lnTo>
                    <a:pt x="1286" y="679"/>
                  </a:lnTo>
                  <a:lnTo>
                    <a:pt x="1359" y="709"/>
                  </a:lnTo>
                  <a:lnTo>
                    <a:pt x="1429" y="735"/>
                  </a:lnTo>
                  <a:lnTo>
                    <a:pt x="1500" y="756"/>
                  </a:lnTo>
                  <a:lnTo>
                    <a:pt x="1571" y="776"/>
                  </a:lnTo>
                  <a:lnTo>
                    <a:pt x="1637" y="789"/>
                  </a:lnTo>
                  <a:lnTo>
                    <a:pt x="1703" y="797"/>
                  </a:lnTo>
                  <a:lnTo>
                    <a:pt x="1770" y="801"/>
                  </a:lnTo>
                  <a:lnTo>
                    <a:pt x="1832" y="799"/>
                  </a:lnTo>
                  <a:lnTo>
                    <a:pt x="1894" y="791"/>
                  </a:lnTo>
                  <a:lnTo>
                    <a:pt x="1954" y="776"/>
                  </a:lnTo>
                  <a:lnTo>
                    <a:pt x="2010" y="752"/>
                  </a:lnTo>
                  <a:lnTo>
                    <a:pt x="2066" y="724"/>
                  </a:lnTo>
                  <a:lnTo>
                    <a:pt x="2119" y="688"/>
                  </a:lnTo>
                  <a:lnTo>
                    <a:pt x="2168" y="643"/>
                  </a:lnTo>
                  <a:lnTo>
                    <a:pt x="2188" y="628"/>
                  </a:lnTo>
                  <a:lnTo>
                    <a:pt x="2207" y="622"/>
                  </a:lnTo>
                  <a:lnTo>
                    <a:pt x="2226" y="622"/>
                  </a:lnTo>
                  <a:lnTo>
                    <a:pt x="2248" y="628"/>
                  </a:lnTo>
                  <a:lnTo>
                    <a:pt x="2271" y="639"/>
                  </a:lnTo>
                  <a:lnTo>
                    <a:pt x="2295" y="654"/>
                  </a:lnTo>
                  <a:lnTo>
                    <a:pt x="2318" y="671"/>
                  </a:lnTo>
                  <a:lnTo>
                    <a:pt x="2342" y="692"/>
                  </a:lnTo>
                  <a:lnTo>
                    <a:pt x="2366" y="714"/>
                  </a:lnTo>
                  <a:lnTo>
                    <a:pt x="2391" y="737"/>
                  </a:lnTo>
                  <a:lnTo>
                    <a:pt x="2415" y="761"/>
                  </a:lnTo>
                  <a:lnTo>
                    <a:pt x="2441" y="782"/>
                  </a:lnTo>
                  <a:lnTo>
                    <a:pt x="2464" y="804"/>
                  </a:lnTo>
                  <a:lnTo>
                    <a:pt x="2490" y="821"/>
                  </a:lnTo>
                  <a:lnTo>
                    <a:pt x="2513" y="838"/>
                  </a:lnTo>
                  <a:lnTo>
                    <a:pt x="2537" y="849"/>
                  </a:lnTo>
                </a:path>
              </a:pathLst>
            </a:custGeom>
            <a:noFill/>
            <a:ln w="2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34"/>
            <p:cNvSpPr>
              <a:spLocks noEditPoints="1"/>
            </p:cNvSpPr>
            <p:nvPr/>
          </p:nvSpPr>
          <p:spPr bwMode="auto">
            <a:xfrm>
              <a:off x="2022" y="691"/>
              <a:ext cx="139" cy="137"/>
            </a:xfrm>
            <a:custGeom>
              <a:avLst/>
              <a:gdLst>
                <a:gd name="T0" fmla="*/ 100 w 139"/>
                <a:gd name="T1" fmla="*/ 137 h 137"/>
                <a:gd name="T2" fmla="*/ 49 w 139"/>
                <a:gd name="T3" fmla="*/ 73 h 137"/>
                <a:gd name="T4" fmla="*/ 42 w 139"/>
                <a:gd name="T5" fmla="*/ 75 h 137"/>
                <a:gd name="T6" fmla="*/ 40 w 139"/>
                <a:gd name="T7" fmla="*/ 73 h 137"/>
                <a:gd name="T8" fmla="*/ 38 w 139"/>
                <a:gd name="T9" fmla="*/ 113 h 137"/>
                <a:gd name="T10" fmla="*/ 40 w 139"/>
                <a:gd name="T11" fmla="*/ 128 h 137"/>
                <a:gd name="T12" fmla="*/ 45 w 139"/>
                <a:gd name="T13" fmla="*/ 135 h 137"/>
                <a:gd name="T14" fmla="*/ 57 w 139"/>
                <a:gd name="T15" fmla="*/ 135 h 137"/>
                <a:gd name="T16" fmla="*/ 0 w 139"/>
                <a:gd name="T17" fmla="*/ 137 h 137"/>
                <a:gd name="T18" fmla="*/ 4 w 139"/>
                <a:gd name="T19" fmla="*/ 135 h 137"/>
                <a:gd name="T20" fmla="*/ 15 w 139"/>
                <a:gd name="T21" fmla="*/ 133 h 137"/>
                <a:gd name="T22" fmla="*/ 19 w 139"/>
                <a:gd name="T23" fmla="*/ 126 h 137"/>
                <a:gd name="T24" fmla="*/ 19 w 139"/>
                <a:gd name="T25" fmla="*/ 113 h 137"/>
                <a:gd name="T26" fmla="*/ 19 w 139"/>
                <a:gd name="T27" fmla="*/ 17 h 137"/>
                <a:gd name="T28" fmla="*/ 17 w 139"/>
                <a:gd name="T29" fmla="*/ 8 h 137"/>
                <a:gd name="T30" fmla="*/ 4 w 139"/>
                <a:gd name="T31" fmla="*/ 2 h 137"/>
                <a:gd name="T32" fmla="*/ 0 w 139"/>
                <a:gd name="T33" fmla="*/ 0 h 137"/>
                <a:gd name="T34" fmla="*/ 64 w 139"/>
                <a:gd name="T35" fmla="*/ 2 h 137"/>
                <a:gd name="T36" fmla="*/ 81 w 139"/>
                <a:gd name="T37" fmla="*/ 4 h 137"/>
                <a:gd name="T38" fmla="*/ 100 w 139"/>
                <a:gd name="T39" fmla="*/ 15 h 137"/>
                <a:gd name="T40" fmla="*/ 107 w 139"/>
                <a:gd name="T41" fmla="*/ 28 h 137"/>
                <a:gd name="T42" fmla="*/ 107 w 139"/>
                <a:gd name="T43" fmla="*/ 43 h 137"/>
                <a:gd name="T44" fmla="*/ 98 w 139"/>
                <a:gd name="T45" fmla="*/ 56 h 137"/>
                <a:gd name="T46" fmla="*/ 83 w 139"/>
                <a:gd name="T47" fmla="*/ 66 h 137"/>
                <a:gd name="T48" fmla="*/ 102 w 139"/>
                <a:gd name="T49" fmla="*/ 109 h 137"/>
                <a:gd name="T50" fmla="*/ 115 w 139"/>
                <a:gd name="T51" fmla="*/ 124 h 137"/>
                <a:gd name="T52" fmla="*/ 128 w 139"/>
                <a:gd name="T53" fmla="*/ 133 h 137"/>
                <a:gd name="T54" fmla="*/ 139 w 139"/>
                <a:gd name="T55" fmla="*/ 137 h 137"/>
                <a:gd name="T56" fmla="*/ 40 w 139"/>
                <a:gd name="T57" fmla="*/ 66 h 137"/>
                <a:gd name="T58" fmla="*/ 42 w 139"/>
                <a:gd name="T59" fmla="*/ 66 h 137"/>
                <a:gd name="T60" fmla="*/ 55 w 139"/>
                <a:gd name="T61" fmla="*/ 66 h 137"/>
                <a:gd name="T62" fmla="*/ 72 w 139"/>
                <a:gd name="T63" fmla="*/ 58 h 137"/>
                <a:gd name="T64" fmla="*/ 81 w 139"/>
                <a:gd name="T65" fmla="*/ 45 h 137"/>
                <a:gd name="T66" fmla="*/ 83 w 139"/>
                <a:gd name="T67" fmla="*/ 28 h 137"/>
                <a:gd name="T68" fmla="*/ 75 w 139"/>
                <a:gd name="T69" fmla="*/ 15 h 137"/>
                <a:gd name="T70" fmla="*/ 62 w 139"/>
                <a:gd name="T71" fmla="*/ 8 h 137"/>
                <a:gd name="T72" fmla="*/ 47 w 139"/>
                <a:gd name="T73" fmla="*/ 8 h 137"/>
                <a:gd name="T74" fmla="*/ 38 w 139"/>
                <a:gd name="T75" fmla="*/ 6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9" h="137">
                  <a:moveTo>
                    <a:pt x="139" y="137"/>
                  </a:moveTo>
                  <a:lnTo>
                    <a:pt x="100" y="137"/>
                  </a:lnTo>
                  <a:lnTo>
                    <a:pt x="53" y="73"/>
                  </a:lnTo>
                  <a:lnTo>
                    <a:pt x="49" y="73"/>
                  </a:lnTo>
                  <a:lnTo>
                    <a:pt x="45" y="75"/>
                  </a:lnTo>
                  <a:lnTo>
                    <a:pt x="42" y="75"/>
                  </a:lnTo>
                  <a:lnTo>
                    <a:pt x="42" y="73"/>
                  </a:lnTo>
                  <a:lnTo>
                    <a:pt x="40" y="73"/>
                  </a:lnTo>
                  <a:lnTo>
                    <a:pt x="38" y="73"/>
                  </a:lnTo>
                  <a:lnTo>
                    <a:pt x="38" y="113"/>
                  </a:lnTo>
                  <a:lnTo>
                    <a:pt x="38" y="122"/>
                  </a:lnTo>
                  <a:lnTo>
                    <a:pt x="40" y="128"/>
                  </a:lnTo>
                  <a:lnTo>
                    <a:pt x="40" y="131"/>
                  </a:lnTo>
                  <a:lnTo>
                    <a:pt x="45" y="135"/>
                  </a:lnTo>
                  <a:lnTo>
                    <a:pt x="53" y="135"/>
                  </a:lnTo>
                  <a:lnTo>
                    <a:pt x="57" y="135"/>
                  </a:lnTo>
                  <a:lnTo>
                    <a:pt x="57" y="137"/>
                  </a:lnTo>
                  <a:lnTo>
                    <a:pt x="0" y="137"/>
                  </a:lnTo>
                  <a:lnTo>
                    <a:pt x="0" y="135"/>
                  </a:lnTo>
                  <a:lnTo>
                    <a:pt x="4" y="135"/>
                  </a:lnTo>
                  <a:lnTo>
                    <a:pt x="10" y="135"/>
                  </a:lnTo>
                  <a:lnTo>
                    <a:pt x="15" y="133"/>
                  </a:lnTo>
                  <a:lnTo>
                    <a:pt x="17" y="131"/>
                  </a:lnTo>
                  <a:lnTo>
                    <a:pt x="19" y="126"/>
                  </a:lnTo>
                  <a:lnTo>
                    <a:pt x="19" y="122"/>
                  </a:lnTo>
                  <a:lnTo>
                    <a:pt x="19" y="113"/>
                  </a:lnTo>
                  <a:lnTo>
                    <a:pt x="19" y="23"/>
                  </a:lnTo>
                  <a:lnTo>
                    <a:pt x="19" y="17"/>
                  </a:lnTo>
                  <a:lnTo>
                    <a:pt x="17" y="11"/>
                  </a:lnTo>
                  <a:lnTo>
                    <a:pt x="17" y="8"/>
                  </a:lnTo>
                  <a:lnTo>
                    <a:pt x="10" y="4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4" y="2"/>
                  </a:lnTo>
                  <a:lnTo>
                    <a:pt x="75" y="2"/>
                  </a:lnTo>
                  <a:lnTo>
                    <a:pt x="81" y="4"/>
                  </a:lnTo>
                  <a:lnTo>
                    <a:pt x="92" y="8"/>
                  </a:lnTo>
                  <a:lnTo>
                    <a:pt x="100" y="15"/>
                  </a:lnTo>
                  <a:lnTo>
                    <a:pt x="102" y="21"/>
                  </a:lnTo>
                  <a:lnTo>
                    <a:pt x="107" y="28"/>
                  </a:lnTo>
                  <a:lnTo>
                    <a:pt x="107" y="34"/>
                  </a:lnTo>
                  <a:lnTo>
                    <a:pt x="107" y="43"/>
                  </a:lnTo>
                  <a:lnTo>
                    <a:pt x="102" y="49"/>
                  </a:lnTo>
                  <a:lnTo>
                    <a:pt x="98" y="56"/>
                  </a:lnTo>
                  <a:lnTo>
                    <a:pt x="92" y="62"/>
                  </a:lnTo>
                  <a:lnTo>
                    <a:pt x="83" y="66"/>
                  </a:lnTo>
                  <a:lnTo>
                    <a:pt x="72" y="68"/>
                  </a:lnTo>
                  <a:lnTo>
                    <a:pt x="102" y="109"/>
                  </a:lnTo>
                  <a:lnTo>
                    <a:pt x="109" y="118"/>
                  </a:lnTo>
                  <a:lnTo>
                    <a:pt x="115" y="124"/>
                  </a:lnTo>
                  <a:lnTo>
                    <a:pt x="120" y="131"/>
                  </a:lnTo>
                  <a:lnTo>
                    <a:pt x="128" y="133"/>
                  </a:lnTo>
                  <a:lnTo>
                    <a:pt x="139" y="135"/>
                  </a:lnTo>
                  <a:lnTo>
                    <a:pt x="139" y="137"/>
                  </a:lnTo>
                  <a:close/>
                  <a:moveTo>
                    <a:pt x="38" y="66"/>
                  </a:moveTo>
                  <a:lnTo>
                    <a:pt x="40" y="66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45" y="66"/>
                  </a:lnTo>
                  <a:lnTo>
                    <a:pt x="55" y="66"/>
                  </a:lnTo>
                  <a:lnTo>
                    <a:pt x="66" y="64"/>
                  </a:lnTo>
                  <a:lnTo>
                    <a:pt x="72" y="58"/>
                  </a:lnTo>
                  <a:lnTo>
                    <a:pt x="79" y="53"/>
                  </a:lnTo>
                  <a:lnTo>
                    <a:pt x="81" y="45"/>
                  </a:lnTo>
                  <a:lnTo>
                    <a:pt x="83" y="36"/>
                  </a:lnTo>
                  <a:lnTo>
                    <a:pt x="83" y="28"/>
                  </a:lnTo>
                  <a:lnTo>
                    <a:pt x="79" y="21"/>
                  </a:lnTo>
                  <a:lnTo>
                    <a:pt x="75" y="15"/>
                  </a:lnTo>
                  <a:lnTo>
                    <a:pt x="70" y="11"/>
                  </a:lnTo>
                  <a:lnTo>
                    <a:pt x="62" y="8"/>
                  </a:lnTo>
                  <a:lnTo>
                    <a:pt x="53" y="6"/>
                  </a:lnTo>
                  <a:lnTo>
                    <a:pt x="47" y="8"/>
                  </a:lnTo>
                  <a:lnTo>
                    <a:pt x="38" y="11"/>
                  </a:lnTo>
                  <a:lnTo>
                    <a:pt x="38" y="6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1876" y="1344"/>
              <a:ext cx="116" cy="137"/>
            </a:xfrm>
            <a:custGeom>
              <a:avLst/>
              <a:gdLst>
                <a:gd name="T0" fmla="*/ 111 w 116"/>
                <a:gd name="T1" fmla="*/ 101 h 137"/>
                <a:gd name="T2" fmla="*/ 116 w 116"/>
                <a:gd name="T3" fmla="*/ 101 h 137"/>
                <a:gd name="T4" fmla="*/ 105 w 116"/>
                <a:gd name="T5" fmla="*/ 137 h 137"/>
                <a:gd name="T6" fmla="*/ 0 w 116"/>
                <a:gd name="T7" fmla="*/ 137 h 137"/>
                <a:gd name="T8" fmla="*/ 0 w 116"/>
                <a:gd name="T9" fmla="*/ 135 h 137"/>
                <a:gd name="T10" fmla="*/ 4 w 116"/>
                <a:gd name="T11" fmla="*/ 135 h 137"/>
                <a:gd name="T12" fmla="*/ 11 w 116"/>
                <a:gd name="T13" fmla="*/ 135 h 137"/>
                <a:gd name="T14" fmla="*/ 15 w 116"/>
                <a:gd name="T15" fmla="*/ 133 h 137"/>
                <a:gd name="T16" fmla="*/ 17 w 116"/>
                <a:gd name="T17" fmla="*/ 129 h 137"/>
                <a:gd name="T18" fmla="*/ 19 w 116"/>
                <a:gd name="T19" fmla="*/ 127 h 137"/>
                <a:gd name="T20" fmla="*/ 19 w 116"/>
                <a:gd name="T21" fmla="*/ 120 h 137"/>
                <a:gd name="T22" fmla="*/ 19 w 116"/>
                <a:gd name="T23" fmla="*/ 114 h 137"/>
                <a:gd name="T24" fmla="*/ 19 w 116"/>
                <a:gd name="T25" fmla="*/ 24 h 137"/>
                <a:gd name="T26" fmla="*/ 19 w 116"/>
                <a:gd name="T27" fmla="*/ 15 h 137"/>
                <a:gd name="T28" fmla="*/ 17 w 116"/>
                <a:gd name="T29" fmla="*/ 11 h 137"/>
                <a:gd name="T30" fmla="*/ 17 w 116"/>
                <a:gd name="T31" fmla="*/ 7 h 137"/>
                <a:gd name="T32" fmla="*/ 11 w 116"/>
                <a:gd name="T33" fmla="*/ 5 h 137"/>
                <a:gd name="T34" fmla="*/ 4 w 116"/>
                <a:gd name="T35" fmla="*/ 2 h 137"/>
                <a:gd name="T36" fmla="*/ 0 w 116"/>
                <a:gd name="T37" fmla="*/ 2 h 137"/>
                <a:gd name="T38" fmla="*/ 0 w 116"/>
                <a:gd name="T39" fmla="*/ 0 h 137"/>
                <a:gd name="T40" fmla="*/ 62 w 116"/>
                <a:gd name="T41" fmla="*/ 0 h 137"/>
                <a:gd name="T42" fmla="*/ 62 w 116"/>
                <a:gd name="T43" fmla="*/ 2 h 137"/>
                <a:gd name="T44" fmla="*/ 56 w 116"/>
                <a:gd name="T45" fmla="*/ 2 h 137"/>
                <a:gd name="T46" fmla="*/ 49 w 116"/>
                <a:gd name="T47" fmla="*/ 2 h 137"/>
                <a:gd name="T48" fmla="*/ 47 w 116"/>
                <a:gd name="T49" fmla="*/ 5 h 137"/>
                <a:gd name="T50" fmla="*/ 43 w 116"/>
                <a:gd name="T51" fmla="*/ 7 h 137"/>
                <a:gd name="T52" fmla="*/ 41 w 116"/>
                <a:gd name="T53" fmla="*/ 9 h 137"/>
                <a:gd name="T54" fmla="*/ 38 w 116"/>
                <a:gd name="T55" fmla="*/ 13 h 137"/>
                <a:gd name="T56" fmla="*/ 38 w 116"/>
                <a:gd name="T57" fmla="*/ 17 h 137"/>
                <a:gd name="T58" fmla="*/ 38 w 116"/>
                <a:gd name="T59" fmla="*/ 24 h 137"/>
                <a:gd name="T60" fmla="*/ 38 w 116"/>
                <a:gd name="T61" fmla="*/ 114 h 137"/>
                <a:gd name="T62" fmla="*/ 38 w 116"/>
                <a:gd name="T63" fmla="*/ 122 h 137"/>
                <a:gd name="T64" fmla="*/ 41 w 116"/>
                <a:gd name="T65" fmla="*/ 127 h 137"/>
                <a:gd name="T66" fmla="*/ 41 w 116"/>
                <a:gd name="T67" fmla="*/ 129 h 137"/>
                <a:gd name="T68" fmla="*/ 43 w 116"/>
                <a:gd name="T69" fmla="*/ 129 h 137"/>
                <a:gd name="T70" fmla="*/ 47 w 116"/>
                <a:gd name="T71" fmla="*/ 131 h 137"/>
                <a:gd name="T72" fmla="*/ 51 w 116"/>
                <a:gd name="T73" fmla="*/ 131 h 137"/>
                <a:gd name="T74" fmla="*/ 60 w 116"/>
                <a:gd name="T75" fmla="*/ 131 h 137"/>
                <a:gd name="T76" fmla="*/ 68 w 116"/>
                <a:gd name="T77" fmla="*/ 131 h 137"/>
                <a:gd name="T78" fmla="*/ 77 w 116"/>
                <a:gd name="T79" fmla="*/ 131 h 137"/>
                <a:gd name="T80" fmla="*/ 86 w 116"/>
                <a:gd name="T81" fmla="*/ 129 h 137"/>
                <a:gd name="T82" fmla="*/ 90 w 116"/>
                <a:gd name="T83" fmla="*/ 129 h 137"/>
                <a:gd name="T84" fmla="*/ 96 w 116"/>
                <a:gd name="T85" fmla="*/ 125 h 137"/>
                <a:gd name="T86" fmla="*/ 101 w 116"/>
                <a:gd name="T87" fmla="*/ 120 h 137"/>
                <a:gd name="T88" fmla="*/ 107 w 116"/>
                <a:gd name="T89" fmla="*/ 112 h 137"/>
                <a:gd name="T90" fmla="*/ 111 w 116"/>
                <a:gd name="T91" fmla="*/ 10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6" h="137">
                  <a:moveTo>
                    <a:pt x="111" y="101"/>
                  </a:moveTo>
                  <a:lnTo>
                    <a:pt x="116" y="101"/>
                  </a:lnTo>
                  <a:lnTo>
                    <a:pt x="105" y="137"/>
                  </a:lnTo>
                  <a:lnTo>
                    <a:pt x="0" y="137"/>
                  </a:lnTo>
                  <a:lnTo>
                    <a:pt x="0" y="135"/>
                  </a:lnTo>
                  <a:lnTo>
                    <a:pt x="4" y="135"/>
                  </a:lnTo>
                  <a:lnTo>
                    <a:pt x="11" y="135"/>
                  </a:lnTo>
                  <a:lnTo>
                    <a:pt x="15" y="133"/>
                  </a:lnTo>
                  <a:lnTo>
                    <a:pt x="17" y="129"/>
                  </a:lnTo>
                  <a:lnTo>
                    <a:pt x="19" y="127"/>
                  </a:lnTo>
                  <a:lnTo>
                    <a:pt x="19" y="120"/>
                  </a:lnTo>
                  <a:lnTo>
                    <a:pt x="19" y="114"/>
                  </a:lnTo>
                  <a:lnTo>
                    <a:pt x="19" y="24"/>
                  </a:lnTo>
                  <a:lnTo>
                    <a:pt x="19" y="15"/>
                  </a:lnTo>
                  <a:lnTo>
                    <a:pt x="17" y="11"/>
                  </a:lnTo>
                  <a:lnTo>
                    <a:pt x="17" y="7"/>
                  </a:lnTo>
                  <a:lnTo>
                    <a:pt x="11" y="5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56" y="2"/>
                  </a:lnTo>
                  <a:lnTo>
                    <a:pt x="49" y="2"/>
                  </a:lnTo>
                  <a:lnTo>
                    <a:pt x="47" y="5"/>
                  </a:lnTo>
                  <a:lnTo>
                    <a:pt x="43" y="7"/>
                  </a:lnTo>
                  <a:lnTo>
                    <a:pt x="41" y="9"/>
                  </a:lnTo>
                  <a:lnTo>
                    <a:pt x="38" y="13"/>
                  </a:lnTo>
                  <a:lnTo>
                    <a:pt x="38" y="17"/>
                  </a:lnTo>
                  <a:lnTo>
                    <a:pt x="38" y="24"/>
                  </a:lnTo>
                  <a:lnTo>
                    <a:pt x="38" y="114"/>
                  </a:lnTo>
                  <a:lnTo>
                    <a:pt x="38" y="122"/>
                  </a:lnTo>
                  <a:lnTo>
                    <a:pt x="41" y="127"/>
                  </a:lnTo>
                  <a:lnTo>
                    <a:pt x="41" y="129"/>
                  </a:lnTo>
                  <a:lnTo>
                    <a:pt x="43" y="129"/>
                  </a:lnTo>
                  <a:lnTo>
                    <a:pt x="47" y="131"/>
                  </a:lnTo>
                  <a:lnTo>
                    <a:pt x="51" y="131"/>
                  </a:lnTo>
                  <a:lnTo>
                    <a:pt x="60" y="131"/>
                  </a:lnTo>
                  <a:lnTo>
                    <a:pt x="68" y="131"/>
                  </a:lnTo>
                  <a:lnTo>
                    <a:pt x="77" y="131"/>
                  </a:lnTo>
                  <a:lnTo>
                    <a:pt x="86" y="129"/>
                  </a:lnTo>
                  <a:lnTo>
                    <a:pt x="90" y="129"/>
                  </a:lnTo>
                  <a:lnTo>
                    <a:pt x="96" y="125"/>
                  </a:lnTo>
                  <a:lnTo>
                    <a:pt x="101" y="120"/>
                  </a:lnTo>
                  <a:lnTo>
                    <a:pt x="107" y="112"/>
                  </a:lnTo>
                  <a:lnTo>
                    <a:pt x="111" y="10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36"/>
            <p:cNvSpPr>
              <a:spLocks/>
            </p:cNvSpPr>
            <p:nvPr/>
          </p:nvSpPr>
          <p:spPr bwMode="auto">
            <a:xfrm>
              <a:off x="2731" y="3124"/>
              <a:ext cx="58" cy="125"/>
            </a:xfrm>
            <a:custGeom>
              <a:avLst/>
              <a:gdLst>
                <a:gd name="T0" fmla="*/ 32 w 58"/>
                <a:gd name="T1" fmla="*/ 0 h 125"/>
                <a:gd name="T2" fmla="*/ 32 w 58"/>
                <a:gd name="T3" fmla="*/ 30 h 125"/>
                <a:gd name="T4" fmla="*/ 53 w 58"/>
                <a:gd name="T5" fmla="*/ 30 h 125"/>
                <a:gd name="T6" fmla="*/ 53 w 58"/>
                <a:gd name="T7" fmla="*/ 37 h 125"/>
                <a:gd name="T8" fmla="*/ 32 w 58"/>
                <a:gd name="T9" fmla="*/ 37 h 125"/>
                <a:gd name="T10" fmla="*/ 32 w 58"/>
                <a:gd name="T11" fmla="*/ 97 h 125"/>
                <a:gd name="T12" fmla="*/ 32 w 58"/>
                <a:gd name="T13" fmla="*/ 103 h 125"/>
                <a:gd name="T14" fmla="*/ 34 w 58"/>
                <a:gd name="T15" fmla="*/ 110 h 125"/>
                <a:gd name="T16" fmla="*/ 38 w 58"/>
                <a:gd name="T17" fmla="*/ 112 h 125"/>
                <a:gd name="T18" fmla="*/ 41 w 58"/>
                <a:gd name="T19" fmla="*/ 112 h 125"/>
                <a:gd name="T20" fmla="*/ 45 w 58"/>
                <a:gd name="T21" fmla="*/ 112 h 125"/>
                <a:gd name="T22" fmla="*/ 49 w 58"/>
                <a:gd name="T23" fmla="*/ 110 h 125"/>
                <a:gd name="T24" fmla="*/ 51 w 58"/>
                <a:gd name="T25" fmla="*/ 108 h 125"/>
                <a:gd name="T26" fmla="*/ 53 w 58"/>
                <a:gd name="T27" fmla="*/ 105 h 125"/>
                <a:gd name="T28" fmla="*/ 58 w 58"/>
                <a:gd name="T29" fmla="*/ 105 h 125"/>
                <a:gd name="T30" fmla="*/ 53 w 58"/>
                <a:gd name="T31" fmla="*/ 114 h 125"/>
                <a:gd name="T32" fmla="*/ 47 w 58"/>
                <a:gd name="T33" fmla="*/ 120 h 125"/>
                <a:gd name="T34" fmla="*/ 41 w 58"/>
                <a:gd name="T35" fmla="*/ 123 h 125"/>
                <a:gd name="T36" fmla="*/ 34 w 58"/>
                <a:gd name="T37" fmla="*/ 125 h 125"/>
                <a:gd name="T38" fmla="*/ 28 w 58"/>
                <a:gd name="T39" fmla="*/ 125 h 125"/>
                <a:gd name="T40" fmla="*/ 23 w 58"/>
                <a:gd name="T41" fmla="*/ 123 h 125"/>
                <a:gd name="T42" fmla="*/ 19 w 58"/>
                <a:gd name="T43" fmla="*/ 118 h 125"/>
                <a:gd name="T44" fmla="*/ 17 w 58"/>
                <a:gd name="T45" fmla="*/ 114 h 125"/>
                <a:gd name="T46" fmla="*/ 15 w 58"/>
                <a:gd name="T47" fmla="*/ 108 h 125"/>
                <a:gd name="T48" fmla="*/ 15 w 58"/>
                <a:gd name="T49" fmla="*/ 99 h 125"/>
                <a:gd name="T50" fmla="*/ 15 w 58"/>
                <a:gd name="T51" fmla="*/ 37 h 125"/>
                <a:gd name="T52" fmla="*/ 0 w 58"/>
                <a:gd name="T53" fmla="*/ 37 h 125"/>
                <a:gd name="T54" fmla="*/ 0 w 58"/>
                <a:gd name="T55" fmla="*/ 35 h 125"/>
                <a:gd name="T56" fmla="*/ 6 w 58"/>
                <a:gd name="T57" fmla="*/ 30 h 125"/>
                <a:gd name="T58" fmla="*/ 13 w 58"/>
                <a:gd name="T59" fmla="*/ 26 h 125"/>
                <a:gd name="T60" fmla="*/ 17 w 58"/>
                <a:gd name="T61" fmla="*/ 22 h 125"/>
                <a:gd name="T62" fmla="*/ 23 w 58"/>
                <a:gd name="T63" fmla="*/ 13 h 125"/>
                <a:gd name="T64" fmla="*/ 26 w 58"/>
                <a:gd name="T65" fmla="*/ 9 h 125"/>
                <a:gd name="T66" fmla="*/ 30 w 58"/>
                <a:gd name="T67" fmla="*/ 0 h 125"/>
                <a:gd name="T68" fmla="*/ 32 w 58"/>
                <a:gd name="T6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8" h="125">
                  <a:moveTo>
                    <a:pt x="32" y="0"/>
                  </a:moveTo>
                  <a:lnTo>
                    <a:pt x="32" y="30"/>
                  </a:lnTo>
                  <a:lnTo>
                    <a:pt x="53" y="30"/>
                  </a:lnTo>
                  <a:lnTo>
                    <a:pt x="53" y="37"/>
                  </a:lnTo>
                  <a:lnTo>
                    <a:pt x="32" y="37"/>
                  </a:lnTo>
                  <a:lnTo>
                    <a:pt x="32" y="97"/>
                  </a:lnTo>
                  <a:lnTo>
                    <a:pt x="32" y="103"/>
                  </a:lnTo>
                  <a:lnTo>
                    <a:pt x="34" y="110"/>
                  </a:lnTo>
                  <a:lnTo>
                    <a:pt x="38" y="112"/>
                  </a:lnTo>
                  <a:lnTo>
                    <a:pt x="41" y="112"/>
                  </a:lnTo>
                  <a:lnTo>
                    <a:pt x="45" y="112"/>
                  </a:lnTo>
                  <a:lnTo>
                    <a:pt x="49" y="110"/>
                  </a:lnTo>
                  <a:lnTo>
                    <a:pt x="51" y="108"/>
                  </a:lnTo>
                  <a:lnTo>
                    <a:pt x="53" y="105"/>
                  </a:lnTo>
                  <a:lnTo>
                    <a:pt x="58" y="105"/>
                  </a:lnTo>
                  <a:lnTo>
                    <a:pt x="53" y="114"/>
                  </a:lnTo>
                  <a:lnTo>
                    <a:pt x="47" y="120"/>
                  </a:lnTo>
                  <a:lnTo>
                    <a:pt x="41" y="123"/>
                  </a:lnTo>
                  <a:lnTo>
                    <a:pt x="34" y="125"/>
                  </a:lnTo>
                  <a:lnTo>
                    <a:pt x="28" y="125"/>
                  </a:lnTo>
                  <a:lnTo>
                    <a:pt x="23" y="123"/>
                  </a:lnTo>
                  <a:lnTo>
                    <a:pt x="19" y="118"/>
                  </a:lnTo>
                  <a:lnTo>
                    <a:pt x="17" y="114"/>
                  </a:lnTo>
                  <a:lnTo>
                    <a:pt x="15" y="108"/>
                  </a:lnTo>
                  <a:lnTo>
                    <a:pt x="15" y="99"/>
                  </a:lnTo>
                  <a:lnTo>
                    <a:pt x="15" y="37"/>
                  </a:lnTo>
                  <a:lnTo>
                    <a:pt x="0" y="37"/>
                  </a:lnTo>
                  <a:lnTo>
                    <a:pt x="0" y="35"/>
                  </a:lnTo>
                  <a:lnTo>
                    <a:pt x="6" y="30"/>
                  </a:lnTo>
                  <a:lnTo>
                    <a:pt x="13" y="26"/>
                  </a:lnTo>
                  <a:lnTo>
                    <a:pt x="17" y="22"/>
                  </a:lnTo>
                  <a:lnTo>
                    <a:pt x="23" y="13"/>
                  </a:lnTo>
                  <a:lnTo>
                    <a:pt x="26" y="9"/>
                  </a:lnTo>
                  <a:lnTo>
                    <a:pt x="3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37"/>
            <p:cNvSpPr>
              <a:spLocks noEditPoints="1"/>
            </p:cNvSpPr>
            <p:nvPr/>
          </p:nvSpPr>
          <p:spPr bwMode="auto">
            <a:xfrm>
              <a:off x="2797" y="3103"/>
              <a:ext cx="43" cy="144"/>
            </a:xfrm>
            <a:custGeom>
              <a:avLst/>
              <a:gdLst>
                <a:gd name="T0" fmla="*/ 20 w 43"/>
                <a:gd name="T1" fmla="*/ 0 h 144"/>
                <a:gd name="T2" fmla="*/ 24 w 43"/>
                <a:gd name="T3" fmla="*/ 0 h 144"/>
                <a:gd name="T4" fmla="*/ 28 w 43"/>
                <a:gd name="T5" fmla="*/ 4 h 144"/>
                <a:gd name="T6" fmla="*/ 30 w 43"/>
                <a:gd name="T7" fmla="*/ 6 h 144"/>
                <a:gd name="T8" fmla="*/ 32 w 43"/>
                <a:gd name="T9" fmla="*/ 11 h 144"/>
                <a:gd name="T10" fmla="*/ 30 w 43"/>
                <a:gd name="T11" fmla="*/ 17 h 144"/>
                <a:gd name="T12" fmla="*/ 28 w 43"/>
                <a:gd name="T13" fmla="*/ 19 h 144"/>
                <a:gd name="T14" fmla="*/ 24 w 43"/>
                <a:gd name="T15" fmla="*/ 24 h 144"/>
                <a:gd name="T16" fmla="*/ 20 w 43"/>
                <a:gd name="T17" fmla="*/ 24 h 144"/>
                <a:gd name="T18" fmla="*/ 15 w 43"/>
                <a:gd name="T19" fmla="*/ 24 h 144"/>
                <a:gd name="T20" fmla="*/ 11 w 43"/>
                <a:gd name="T21" fmla="*/ 19 h 144"/>
                <a:gd name="T22" fmla="*/ 9 w 43"/>
                <a:gd name="T23" fmla="*/ 17 h 144"/>
                <a:gd name="T24" fmla="*/ 9 w 43"/>
                <a:gd name="T25" fmla="*/ 11 h 144"/>
                <a:gd name="T26" fmla="*/ 9 w 43"/>
                <a:gd name="T27" fmla="*/ 6 h 144"/>
                <a:gd name="T28" fmla="*/ 11 w 43"/>
                <a:gd name="T29" fmla="*/ 4 h 144"/>
                <a:gd name="T30" fmla="*/ 15 w 43"/>
                <a:gd name="T31" fmla="*/ 0 h 144"/>
                <a:gd name="T32" fmla="*/ 20 w 43"/>
                <a:gd name="T33" fmla="*/ 0 h 144"/>
                <a:gd name="T34" fmla="*/ 30 w 43"/>
                <a:gd name="T35" fmla="*/ 49 h 144"/>
                <a:gd name="T36" fmla="*/ 30 w 43"/>
                <a:gd name="T37" fmla="*/ 122 h 144"/>
                <a:gd name="T38" fmla="*/ 30 w 43"/>
                <a:gd name="T39" fmla="*/ 131 h 144"/>
                <a:gd name="T40" fmla="*/ 30 w 43"/>
                <a:gd name="T41" fmla="*/ 135 h 144"/>
                <a:gd name="T42" fmla="*/ 32 w 43"/>
                <a:gd name="T43" fmla="*/ 137 h 144"/>
                <a:gd name="T44" fmla="*/ 34 w 43"/>
                <a:gd name="T45" fmla="*/ 139 h 144"/>
                <a:gd name="T46" fmla="*/ 37 w 43"/>
                <a:gd name="T47" fmla="*/ 141 h 144"/>
                <a:gd name="T48" fmla="*/ 43 w 43"/>
                <a:gd name="T49" fmla="*/ 141 h 144"/>
                <a:gd name="T50" fmla="*/ 43 w 43"/>
                <a:gd name="T51" fmla="*/ 144 h 144"/>
                <a:gd name="T52" fmla="*/ 0 w 43"/>
                <a:gd name="T53" fmla="*/ 144 h 144"/>
                <a:gd name="T54" fmla="*/ 0 w 43"/>
                <a:gd name="T55" fmla="*/ 141 h 144"/>
                <a:gd name="T56" fmla="*/ 5 w 43"/>
                <a:gd name="T57" fmla="*/ 141 h 144"/>
                <a:gd name="T58" fmla="*/ 9 w 43"/>
                <a:gd name="T59" fmla="*/ 139 h 144"/>
                <a:gd name="T60" fmla="*/ 9 w 43"/>
                <a:gd name="T61" fmla="*/ 137 h 144"/>
                <a:gd name="T62" fmla="*/ 11 w 43"/>
                <a:gd name="T63" fmla="*/ 135 h 144"/>
                <a:gd name="T64" fmla="*/ 13 w 43"/>
                <a:gd name="T65" fmla="*/ 131 h 144"/>
                <a:gd name="T66" fmla="*/ 13 w 43"/>
                <a:gd name="T67" fmla="*/ 122 h 144"/>
                <a:gd name="T68" fmla="*/ 13 w 43"/>
                <a:gd name="T69" fmla="*/ 88 h 144"/>
                <a:gd name="T70" fmla="*/ 13 w 43"/>
                <a:gd name="T71" fmla="*/ 79 h 144"/>
                <a:gd name="T72" fmla="*/ 13 w 43"/>
                <a:gd name="T73" fmla="*/ 71 h 144"/>
                <a:gd name="T74" fmla="*/ 11 w 43"/>
                <a:gd name="T75" fmla="*/ 66 h 144"/>
                <a:gd name="T76" fmla="*/ 11 w 43"/>
                <a:gd name="T77" fmla="*/ 64 h 144"/>
                <a:gd name="T78" fmla="*/ 9 w 43"/>
                <a:gd name="T79" fmla="*/ 62 h 144"/>
                <a:gd name="T80" fmla="*/ 9 w 43"/>
                <a:gd name="T81" fmla="*/ 60 h 144"/>
                <a:gd name="T82" fmla="*/ 7 w 43"/>
                <a:gd name="T83" fmla="*/ 60 h 144"/>
                <a:gd name="T84" fmla="*/ 5 w 43"/>
                <a:gd name="T85" fmla="*/ 60 h 144"/>
                <a:gd name="T86" fmla="*/ 0 w 43"/>
                <a:gd name="T87" fmla="*/ 62 h 144"/>
                <a:gd name="T88" fmla="*/ 0 w 43"/>
                <a:gd name="T89" fmla="*/ 60 h 144"/>
                <a:gd name="T90" fmla="*/ 26 w 43"/>
                <a:gd name="T91" fmla="*/ 49 h 144"/>
                <a:gd name="T92" fmla="*/ 30 w 43"/>
                <a:gd name="T93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3" h="144">
                  <a:moveTo>
                    <a:pt x="20" y="0"/>
                  </a:moveTo>
                  <a:lnTo>
                    <a:pt x="24" y="0"/>
                  </a:lnTo>
                  <a:lnTo>
                    <a:pt x="28" y="4"/>
                  </a:lnTo>
                  <a:lnTo>
                    <a:pt x="30" y="6"/>
                  </a:lnTo>
                  <a:lnTo>
                    <a:pt x="32" y="11"/>
                  </a:lnTo>
                  <a:lnTo>
                    <a:pt x="30" y="17"/>
                  </a:lnTo>
                  <a:lnTo>
                    <a:pt x="28" y="19"/>
                  </a:lnTo>
                  <a:lnTo>
                    <a:pt x="24" y="24"/>
                  </a:lnTo>
                  <a:lnTo>
                    <a:pt x="20" y="24"/>
                  </a:lnTo>
                  <a:lnTo>
                    <a:pt x="15" y="24"/>
                  </a:lnTo>
                  <a:lnTo>
                    <a:pt x="11" y="19"/>
                  </a:lnTo>
                  <a:lnTo>
                    <a:pt x="9" y="17"/>
                  </a:lnTo>
                  <a:lnTo>
                    <a:pt x="9" y="11"/>
                  </a:lnTo>
                  <a:lnTo>
                    <a:pt x="9" y="6"/>
                  </a:lnTo>
                  <a:lnTo>
                    <a:pt x="11" y="4"/>
                  </a:lnTo>
                  <a:lnTo>
                    <a:pt x="15" y="0"/>
                  </a:lnTo>
                  <a:lnTo>
                    <a:pt x="20" y="0"/>
                  </a:lnTo>
                  <a:close/>
                  <a:moveTo>
                    <a:pt x="30" y="49"/>
                  </a:moveTo>
                  <a:lnTo>
                    <a:pt x="30" y="122"/>
                  </a:lnTo>
                  <a:lnTo>
                    <a:pt x="30" y="131"/>
                  </a:lnTo>
                  <a:lnTo>
                    <a:pt x="30" y="135"/>
                  </a:lnTo>
                  <a:lnTo>
                    <a:pt x="32" y="137"/>
                  </a:lnTo>
                  <a:lnTo>
                    <a:pt x="34" y="139"/>
                  </a:lnTo>
                  <a:lnTo>
                    <a:pt x="37" y="141"/>
                  </a:lnTo>
                  <a:lnTo>
                    <a:pt x="43" y="141"/>
                  </a:lnTo>
                  <a:lnTo>
                    <a:pt x="43" y="144"/>
                  </a:lnTo>
                  <a:lnTo>
                    <a:pt x="0" y="144"/>
                  </a:lnTo>
                  <a:lnTo>
                    <a:pt x="0" y="141"/>
                  </a:lnTo>
                  <a:lnTo>
                    <a:pt x="5" y="141"/>
                  </a:lnTo>
                  <a:lnTo>
                    <a:pt x="9" y="139"/>
                  </a:lnTo>
                  <a:lnTo>
                    <a:pt x="9" y="137"/>
                  </a:lnTo>
                  <a:lnTo>
                    <a:pt x="11" y="135"/>
                  </a:lnTo>
                  <a:lnTo>
                    <a:pt x="13" y="131"/>
                  </a:lnTo>
                  <a:lnTo>
                    <a:pt x="13" y="122"/>
                  </a:lnTo>
                  <a:lnTo>
                    <a:pt x="13" y="88"/>
                  </a:lnTo>
                  <a:lnTo>
                    <a:pt x="13" y="79"/>
                  </a:lnTo>
                  <a:lnTo>
                    <a:pt x="13" y="71"/>
                  </a:lnTo>
                  <a:lnTo>
                    <a:pt x="11" y="66"/>
                  </a:lnTo>
                  <a:lnTo>
                    <a:pt x="11" y="64"/>
                  </a:lnTo>
                  <a:lnTo>
                    <a:pt x="9" y="62"/>
                  </a:lnTo>
                  <a:lnTo>
                    <a:pt x="9" y="60"/>
                  </a:lnTo>
                  <a:lnTo>
                    <a:pt x="7" y="60"/>
                  </a:lnTo>
                  <a:lnTo>
                    <a:pt x="5" y="60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26" y="49"/>
                  </a:lnTo>
                  <a:lnTo>
                    <a:pt x="30" y="4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38"/>
            <p:cNvSpPr>
              <a:spLocks/>
            </p:cNvSpPr>
            <p:nvPr/>
          </p:nvSpPr>
          <p:spPr bwMode="auto">
            <a:xfrm>
              <a:off x="2846" y="3152"/>
              <a:ext cx="155" cy="95"/>
            </a:xfrm>
            <a:custGeom>
              <a:avLst/>
              <a:gdLst>
                <a:gd name="T0" fmla="*/ 37 w 155"/>
                <a:gd name="T1" fmla="*/ 15 h 95"/>
                <a:gd name="T2" fmla="*/ 43 w 155"/>
                <a:gd name="T3" fmla="*/ 9 h 95"/>
                <a:gd name="T4" fmla="*/ 52 w 155"/>
                <a:gd name="T5" fmla="*/ 2 h 95"/>
                <a:gd name="T6" fmla="*/ 63 w 155"/>
                <a:gd name="T7" fmla="*/ 0 h 95"/>
                <a:gd name="T8" fmla="*/ 78 w 155"/>
                <a:gd name="T9" fmla="*/ 5 h 95"/>
                <a:gd name="T10" fmla="*/ 84 w 155"/>
                <a:gd name="T11" fmla="*/ 15 h 95"/>
                <a:gd name="T12" fmla="*/ 93 w 155"/>
                <a:gd name="T13" fmla="*/ 13 h 95"/>
                <a:gd name="T14" fmla="*/ 103 w 155"/>
                <a:gd name="T15" fmla="*/ 5 h 95"/>
                <a:gd name="T16" fmla="*/ 118 w 155"/>
                <a:gd name="T17" fmla="*/ 0 h 95"/>
                <a:gd name="T18" fmla="*/ 131 w 155"/>
                <a:gd name="T19" fmla="*/ 5 h 95"/>
                <a:gd name="T20" fmla="*/ 140 w 155"/>
                <a:gd name="T21" fmla="*/ 15 h 95"/>
                <a:gd name="T22" fmla="*/ 142 w 155"/>
                <a:gd name="T23" fmla="*/ 26 h 95"/>
                <a:gd name="T24" fmla="*/ 142 w 155"/>
                <a:gd name="T25" fmla="*/ 73 h 95"/>
                <a:gd name="T26" fmla="*/ 144 w 155"/>
                <a:gd name="T27" fmla="*/ 86 h 95"/>
                <a:gd name="T28" fmla="*/ 148 w 155"/>
                <a:gd name="T29" fmla="*/ 90 h 95"/>
                <a:gd name="T30" fmla="*/ 155 w 155"/>
                <a:gd name="T31" fmla="*/ 92 h 95"/>
                <a:gd name="T32" fmla="*/ 112 w 155"/>
                <a:gd name="T33" fmla="*/ 95 h 95"/>
                <a:gd name="T34" fmla="*/ 114 w 155"/>
                <a:gd name="T35" fmla="*/ 92 h 95"/>
                <a:gd name="T36" fmla="*/ 123 w 155"/>
                <a:gd name="T37" fmla="*/ 90 h 95"/>
                <a:gd name="T38" fmla="*/ 125 w 155"/>
                <a:gd name="T39" fmla="*/ 84 h 95"/>
                <a:gd name="T40" fmla="*/ 125 w 155"/>
                <a:gd name="T41" fmla="*/ 73 h 95"/>
                <a:gd name="T42" fmla="*/ 125 w 155"/>
                <a:gd name="T43" fmla="*/ 28 h 95"/>
                <a:gd name="T44" fmla="*/ 123 w 155"/>
                <a:gd name="T45" fmla="*/ 20 h 95"/>
                <a:gd name="T46" fmla="*/ 116 w 155"/>
                <a:gd name="T47" fmla="*/ 13 h 95"/>
                <a:gd name="T48" fmla="*/ 105 w 155"/>
                <a:gd name="T49" fmla="*/ 13 h 95"/>
                <a:gd name="T50" fmla="*/ 95 w 155"/>
                <a:gd name="T51" fmla="*/ 20 h 95"/>
                <a:gd name="T52" fmla="*/ 86 w 155"/>
                <a:gd name="T53" fmla="*/ 26 h 95"/>
                <a:gd name="T54" fmla="*/ 86 w 155"/>
                <a:gd name="T55" fmla="*/ 73 h 95"/>
                <a:gd name="T56" fmla="*/ 88 w 155"/>
                <a:gd name="T57" fmla="*/ 84 h 95"/>
                <a:gd name="T58" fmla="*/ 88 w 155"/>
                <a:gd name="T59" fmla="*/ 88 h 95"/>
                <a:gd name="T60" fmla="*/ 95 w 155"/>
                <a:gd name="T61" fmla="*/ 92 h 95"/>
                <a:gd name="T62" fmla="*/ 99 w 155"/>
                <a:gd name="T63" fmla="*/ 95 h 95"/>
                <a:gd name="T64" fmla="*/ 56 w 155"/>
                <a:gd name="T65" fmla="*/ 92 h 95"/>
                <a:gd name="T66" fmla="*/ 67 w 155"/>
                <a:gd name="T67" fmla="*/ 90 h 95"/>
                <a:gd name="T68" fmla="*/ 69 w 155"/>
                <a:gd name="T69" fmla="*/ 84 h 95"/>
                <a:gd name="T70" fmla="*/ 69 w 155"/>
                <a:gd name="T71" fmla="*/ 73 h 95"/>
                <a:gd name="T72" fmla="*/ 69 w 155"/>
                <a:gd name="T73" fmla="*/ 28 h 95"/>
                <a:gd name="T74" fmla="*/ 67 w 155"/>
                <a:gd name="T75" fmla="*/ 20 h 95"/>
                <a:gd name="T76" fmla="*/ 58 w 155"/>
                <a:gd name="T77" fmla="*/ 13 h 95"/>
                <a:gd name="T78" fmla="*/ 50 w 155"/>
                <a:gd name="T79" fmla="*/ 13 h 95"/>
                <a:gd name="T80" fmla="*/ 37 w 155"/>
                <a:gd name="T81" fmla="*/ 20 h 95"/>
                <a:gd name="T82" fmla="*/ 30 w 155"/>
                <a:gd name="T83" fmla="*/ 73 h 95"/>
                <a:gd name="T84" fmla="*/ 33 w 155"/>
                <a:gd name="T85" fmla="*/ 86 h 95"/>
                <a:gd name="T86" fmla="*/ 35 w 155"/>
                <a:gd name="T87" fmla="*/ 90 h 95"/>
                <a:gd name="T88" fmla="*/ 43 w 155"/>
                <a:gd name="T89" fmla="*/ 92 h 95"/>
                <a:gd name="T90" fmla="*/ 0 w 155"/>
                <a:gd name="T91" fmla="*/ 95 h 95"/>
                <a:gd name="T92" fmla="*/ 7 w 155"/>
                <a:gd name="T93" fmla="*/ 92 h 95"/>
                <a:gd name="T94" fmla="*/ 11 w 155"/>
                <a:gd name="T95" fmla="*/ 88 h 95"/>
                <a:gd name="T96" fmla="*/ 13 w 155"/>
                <a:gd name="T97" fmla="*/ 82 h 95"/>
                <a:gd name="T98" fmla="*/ 13 w 155"/>
                <a:gd name="T99" fmla="*/ 39 h 95"/>
                <a:gd name="T100" fmla="*/ 13 w 155"/>
                <a:gd name="T101" fmla="*/ 22 h 95"/>
                <a:gd name="T102" fmla="*/ 13 w 155"/>
                <a:gd name="T103" fmla="*/ 15 h 95"/>
                <a:gd name="T104" fmla="*/ 9 w 155"/>
                <a:gd name="T105" fmla="*/ 11 h 95"/>
                <a:gd name="T106" fmla="*/ 5 w 155"/>
                <a:gd name="T107" fmla="*/ 11 h 95"/>
                <a:gd name="T108" fmla="*/ 0 w 155"/>
                <a:gd name="T109" fmla="*/ 11 h 95"/>
                <a:gd name="T110" fmla="*/ 30 w 155"/>
                <a:gd name="T11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5" h="95">
                  <a:moveTo>
                    <a:pt x="30" y="20"/>
                  </a:moveTo>
                  <a:lnTo>
                    <a:pt x="37" y="15"/>
                  </a:lnTo>
                  <a:lnTo>
                    <a:pt x="41" y="11"/>
                  </a:lnTo>
                  <a:lnTo>
                    <a:pt x="43" y="9"/>
                  </a:lnTo>
                  <a:lnTo>
                    <a:pt x="48" y="5"/>
                  </a:lnTo>
                  <a:lnTo>
                    <a:pt x="52" y="2"/>
                  </a:lnTo>
                  <a:lnTo>
                    <a:pt x="58" y="0"/>
                  </a:lnTo>
                  <a:lnTo>
                    <a:pt x="63" y="0"/>
                  </a:lnTo>
                  <a:lnTo>
                    <a:pt x="71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4" y="15"/>
                  </a:lnTo>
                  <a:lnTo>
                    <a:pt x="86" y="20"/>
                  </a:lnTo>
                  <a:lnTo>
                    <a:pt x="93" y="13"/>
                  </a:lnTo>
                  <a:lnTo>
                    <a:pt x="99" y="7"/>
                  </a:lnTo>
                  <a:lnTo>
                    <a:pt x="103" y="5"/>
                  </a:lnTo>
                  <a:lnTo>
                    <a:pt x="112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1" y="5"/>
                  </a:lnTo>
                  <a:lnTo>
                    <a:pt x="135" y="9"/>
                  </a:lnTo>
                  <a:lnTo>
                    <a:pt x="140" y="15"/>
                  </a:lnTo>
                  <a:lnTo>
                    <a:pt x="142" y="22"/>
                  </a:lnTo>
                  <a:lnTo>
                    <a:pt x="142" y="26"/>
                  </a:lnTo>
                  <a:lnTo>
                    <a:pt x="142" y="35"/>
                  </a:lnTo>
                  <a:lnTo>
                    <a:pt x="142" y="73"/>
                  </a:lnTo>
                  <a:lnTo>
                    <a:pt x="142" y="82"/>
                  </a:lnTo>
                  <a:lnTo>
                    <a:pt x="144" y="86"/>
                  </a:lnTo>
                  <a:lnTo>
                    <a:pt x="146" y="88"/>
                  </a:lnTo>
                  <a:lnTo>
                    <a:pt x="148" y="90"/>
                  </a:lnTo>
                  <a:lnTo>
                    <a:pt x="150" y="92"/>
                  </a:lnTo>
                  <a:lnTo>
                    <a:pt x="155" y="92"/>
                  </a:lnTo>
                  <a:lnTo>
                    <a:pt x="155" y="95"/>
                  </a:lnTo>
                  <a:lnTo>
                    <a:pt x="112" y="95"/>
                  </a:lnTo>
                  <a:lnTo>
                    <a:pt x="112" y="92"/>
                  </a:lnTo>
                  <a:lnTo>
                    <a:pt x="114" y="92"/>
                  </a:lnTo>
                  <a:lnTo>
                    <a:pt x="118" y="92"/>
                  </a:lnTo>
                  <a:lnTo>
                    <a:pt x="123" y="90"/>
                  </a:lnTo>
                  <a:lnTo>
                    <a:pt x="125" y="88"/>
                  </a:lnTo>
                  <a:lnTo>
                    <a:pt x="125" y="84"/>
                  </a:lnTo>
                  <a:lnTo>
                    <a:pt x="125" y="80"/>
                  </a:lnTo>
                  <a:lnTo>
                    <a:pt x="125" y="73"/>
                  </a:lnTo>
                  <a:lnTo>
                    <a:pt x="125" y="35"/>
                  </a:lnTo>
                  <a:lnTo>
                    <a:pt x="125" y="28"/>
                  </a:lnTo>
                  <a:lnTo>
                    <a:pt x="125" y="24"/>
                  </a:lnTo>
                  <a:lnTo>
                    <a:pt x="123" y="20"/>
                  </a:lnTo>
                  <a:lnTo>
                    <a:pt x="120" y="15"/>
                  </a:lnTo>
                  <a:lnTo>
                    <a:pt x="116" y="13"/>
                  </a:lnTo>
                  <a:lnTo>
                    <a:pt x="110" y="13"/>
                  </a:lnTo>
                  <a:lnTo>
                    <a:pt x="105" y="13"/>
                  </a:lnTo>
                  <a:lnTo>
                    <a:pt x="99" y="15"/>
                  </a:lnTo>
                  <a:lnTo>
                    <a:pt x="95" y="20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86" y="30"/>
                  </a:lnTo>
                  <a:lnTo>
                    <a:pt x="86" y="73"/>
                  </a:lnTo>
                  <a:lnTo>
                    <a:pt x="86" y="80"/>
                  </a:lnTo>
                  <a:lnTo>
                    <a:pt x="88" y="84"/>
                  </a:lnTo>
                  <a:lnTo>
                    <a:pt x="88" y="86"/>
                  </a:lnTo>
                  <a:lnTo>
                    <a:pt x="88" y="88"/>
                  </a:lnTo>
                  <a:lnTo>
                    <a:pt x="90" y="90"/>
                  </a:lnTo>
                  <a:lnTo>
                    <a:pt x="95" y="92"/>
                  </a:lnTo>
                  <a:lnTo>
                    <a:pt x="99" y="92"/>
                  </a:lnTo>
                  <a:lnTo>
                    <a:pt x="99" y="95"/>
                  </a:lnTo>
                  <a:lnTo>
                    <a:pt x="56" y="95"/>
                  </a:lnTo>
                  <a:lnTo>
                    <a:pt x="56" y="92"/>
                  </a:lnTo>
                  <a:lnTo>
                    <a:pt x="63" y="92"/>
                  </a:lnTo>
                  <a:lnTo>
                    <a:pt x="67" y="90"/>
                  </a:lnTo>
                  <a:lnTo>
                    <a:pt x="69" y="88"/>
                  </a:lnTo>
                  <a:lnTo>
                    <a:pt x="69" y="84"/>
                  </a:lnTo>
                  <a:lnTo>
                    <a:pt x="69" y="80"/>
                  </a:lnTo>
                  <a:lnTo>
                    <a:pt x="69" y="73"/>
                  </a:lnTo>
                  <a:lnTo>
                    <a:pt x="69" y="35"/>
                  </a:lnTo>
                  <a:lnTo>
                    <a:pt x="69" y="28"/>
                  </a:lnTo>
                  <a:lnTo>
                    <a:pt x="69" y="24"/>
                  </a:lnTo>
                  <a:lnTo>
                    <a:pt x="67" y="20"/>
                  </a:lnTo>
                  <a:lnTo>
                    <a:pt x="63" y="15"/>
                  </a:lnTo>
                  <a:lnTo>
                    <a:pt x="58" y="13"/>
                  </a:lnTo>
                  <a:lnTo>
                    <a:pt x="54" y="13"/>
                  </a:lnTo>
                  <a:lnTo>
                    <a:pt x="50" y="13"/>
                  </a:lnTo>
                  <a:lnTo>
                    <a:pt x="43" y="15"/>
                  </a:lnTo>
                  <a:lnTo>
                    <a:pt x="37" y="20"/>
                  </a:lnTo>
                  <a:lnTo>
                    <a:pt x="30" y="26"/>
                  </a:lnTo>
                  <a:lnTo>
                    <a:pt x="30" y="73"/>
                  </a:lnTo>
                  <a:lnTo>
                    <a:pt x="30" y="82"/>
                  </a:lnTo>
                  <a:lnTo>
                    <a:pt x="33" y="86"/>
                  </a:lnTo>
                  <a:lnTo>
                    <a:pt x="33" y="88"/>
                  </a:lnTo>
                  <a:lnTo>
                    <a:pt x="35" y="90"/>
                  </a:lnTo>
                  <a:lnTo>
                    <a:pt x="39" y="92"/>
                  </a:lnTo>
                  <a:lnTo>
                    <a:pt x="43" y="92"/>
                  </a:lnTo>
                  <a:lnTo>
                    <a:pt x="43" y="95"/>
                  </a:lnTo>
                  <a:lnTo>
                    <a:pt x="0" y="95"/>
                  </a:lnTo>
                  <a:lnTo>
                    <a:pt x="0" y="92"/>
                  </a:lnTo>
                  <a:lnTo>
                    <a:pt x="7" y="92"/>
                  </a:lnTo>
                  <a:lnTo>
                    <a:pt x="9" y="90"/>
                  </a:lnTo>
                  <a:lnTo>
                    <a:pt x="11" y="88"/>
                  </a:lnTo>
                  <a:lnTo>
                    <a:pt x="13" y="86"/>
                  </a:lnTo>
                  <a:lnTo>
                    <a:pt x="13" y="82"/>
                  </a:lnTo>
                  <a:lnTo>
                    <a:pt x="13" y="73"/>
                  </a:lnTo>
                  <a:lnTo>
                    <a:pt x="13" y="39"/>
                  </a:lnTo>
                  <a:lnTo>
                    <a:pt x="13" y="30"/>
                  </a:lnTo>
                  <a:lnTo>
                    <a:pt x="13" y="22"/>
                  </a:lnTo>
                  <a:lnTo>
                    <a:pt x="13" y="17"/>
                  </a:lnTo>
                  <a:lnTo>
                    <a:pt x="13" y="15"/>
                  </a:lnTo>
                  <a:lnTo>
                    <a:pt x="11" y="13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5" y="11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26" y="0"/>
                  </a:lnTo>
                  <a:lnTo>
                    <a:pt x="30" y="0"/>
                  </a:lnTo>
                  <a:lnTo>
                    <a:pt x="30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39"/>
            <p:cNvSpPr>
              <a:spLocks noEditPoints="1"/>
            </p:cNvSpPr>
            <p:nvPr/>
          </p:nvSpPr>
          <p:spPr bwMode="auto">
            <a:xfrm>
              <a:off x="3011" y="3152"/>
              <a:ext cx="78" cy="97"/>
            </a:xfrm>
            <a:custGeom>
              <a:avLst/>
              <a:gdLst>
                <a:gd name="T0" fmla="*/ 15 w 78"/>
                <a:gd name="T1" fmla="*/ 37 h 97"/>
                <a:gd name="T2" fmla="*/ 18 w 78"/>
                <a:gd name="T3" fmla="*/ 50 h 97"/>
                <a:gd name="T4" fmla="*/ 20 w 78"/>
                <a:gd name="T5" fmla="*/ 60 h 97"/>
                <a:gd name="T6" fmla="*/ 26 w 78"/>
                <a:gd name="T7" fmla="*/ 69 h 97"/>
                <a:gd name="T8" fmla="*/ 33 w 78"/>
                <a:gd name="T9" fmla="*/ 75 h 97"/>
                <a:gd name="T10" fmla="*/ 41 w 78"/>
                <a:gd name="T11" fmla="*/ 77 h 97"/>
                <a:gd name="T12" fmla="*/ 50 w 78"/>
                <a:gd name="T13" fmla="*/ 80 h 97"/>
                <a:gd name="T14" fmla="*/ 56 w 78"/>
                <a:gd name="T15" fmla="*/ 77 h 97"/>
                <a:gd name="T16" fmla="*/ 65 w 78"/>
                <a:gd name="T17" fmla="*/ 75 h 97"/>
                <a:gd name="T18" fmla="*/ 69 w 78"/>
                <a:gd name="T19" fmla="*/ 71 h 97"/>
                <a:gd name="T20" fmla="*/ 73 w 78"/>
                <a:gd name="T21" fmla="*/ 67 h 97"/>
                <a:gd name="T22" fmla="*/ 75 w 78"/>
                <a:gd name="T23" fmla="*/ 58 h 97"/>
                <a:gd name="T24" fmla="*/ 78 w 78"/>
                <a:gd name="T25" fmla="*/ 60 h 97"/>
                <a:gd name="T26" fmla="*/ 75 w 78"/>
                <a:gd name="T27" fmla="*/ 69 h 97"/>
                <a:gd name="T28" fmla="*/ 71 w 78"/>
                <a:gd name="T29" fmla="*/ 77 h 97"/>
                <a:gd name="T30" fmla="*/ 65 w 78"/>
                <a:gd name="T31" fmla="*/ 86 h 97"/>
                <a:gd name="T32" fmla="*/ 58 w 78"/>
                <a:gd name="T33" fmla="*/ 92 h 97"/>
                <a:gd name="T34" fmla="*/ 50 w 78"/>
                <a:gd name="T35" fmla="*/ 95 h 97"/>
                <a:gd name="T36" fmla="*/ 41 w 78"/>
                <a:gd name="T37" fmla="*/ 97 h 97"/>
                <a:gd name="T38" fmla="*/ 30 w 78"/>
                <a:gd name="T39" fmla="*/ 95 h 97"/>
                <a:gd name="T40" fmla="*/ 20 w 78"/>
                <a:gd name="T41" fmla="*/ 90 h 97"/>
                <a:gd name="T42" fmla="*/ 11 w 78"/>
                <a:gd name="T43" fmla="*/ 84 h 97"/>
                <a:gd name="T44" fmla="*/ 7 w 78"/>
                <a:gd name="T45" fmla="*/ 77 h 97"/>
                <a:gd name="T46" fmla="*/ 3 w 78"/>
                <a:gd name="T47" fmla="*/ 69 h 97"/>
                <a:gd name="T48" fmla="*/ 0 w 78"/>
                <a:gd name="T49" fmla="*/ 60 h 97"/>
                <a:gd name="T50" fmla="*/ 0 w 78"/>
                <a:gd name="T51" fmla="*/ 50 h 97"/>
                <a:gd name="T52" fmla="*/ 3 w 78"/>
                <a:gd name="T53" fmla="*/ 28 h 97"/>
                <a:gd name="T54" fmla="*/ 13 w 78"/>
                <a:gd name="T55" fmla="*/ 13 h 97"/>
                <a:gd name="T56" fmla="*/ 22 w 78"/>
                <a:gd name="T57" fmla="*/ 7 h 97"/>
                <a:gd name="T58" fmla="*/ 30 w 78"/>
                <a:gd name="T59" fmla="*/ 2 h 97"/>
                <a:gd name="T60" fmla="*/ 43 w 78"/>
                <a:gd name="T61" fmla="*/ 0 h 97"/>
                <a:gd name="T62" fmla="*/ 52 w 78"/>
                <a:gd name="T63" fmla="*/ 2 h 97"/>
                <a:gd name="T64" fmla="*/ 60 w 78"/>
                <a:gd name="T65" fmla="*/ 5 h 97"/>
                <a:gd name="T66" fmla="*/ 67 w 78"/>
                <a:gd name="T67" fmla="*/ 11 h 97"/>
                <a:gd name="T68" fmla="*/ 73 w 78"/>
                <a:gd name="T69" fmla="*/ 17 h 97"/>
                <a:gd name="T70" fmla="*/ 78 w 78"/>
                <a:gd name="T71" fmla="*/ 26 h 97"/>
                <a:gd name="T72" fmla="*/ 78 w 78"/>
                <a:gd name="T73" fmla="*/ 37 h 97"/>
                <a:gd name="T74" fmla="*/ 15 w 78"/>
                <a:gd name="T75" fmla="*/ 37 h 97"/>
                <a:gd name="T76" fmla="*/ 15 w 78"/>
                <a:gd name="T77" fmla="*/ 30 h 97"/>
                <a:gd name="T78" fmla="*/ 56 w 78"/>
                <a:gd name="T79" fmla="*/ 30 h 97"/>
                <a:gd name="T80" fmla="*/ 56 w 78"/>
                <a:gd name="T81" fmla="*/ 24 h 97"/>
                <a:gd name="T82" fmla="*/ 54 w 78"/>
                <a:gd name="T83" fmla="*/ 17 h 97"/>
                <a:gd name="T84" fmla="*/ 52 w 78"/>
                <a:gd name="T85" fmla="*/ 13 h 97"/>
                <a:gd name="T86" fmla="*/ 48 w 78"/>
                <a:gd name="T87" fmla="*/ 9 h 97"/>
                <a:gd name="T88" fmla="*/ 41 w 78"/>
                <a:gd name="T89" fmla="*/ 7 h 97"/>
                <a:gd name="T90" fmla="*/ 37 w 78"/>
                <a:gd name="T91" fmla="*/ 7 h 97"/>
                <a:gd name="T92" fmla="*/ 30 w 78"/>
                <a:gd name="T93" fmla="*/ 9 h 97"/>
                <a:gd name="T94" fmla="*/ 22 w 78"/>
                <a:gd name="T95" fmla="*/ 13 h 97"/>
                <a:gd name="T96" fmla="*/ 20 w 78"/>
                <a:gd name="T97" fmla="*/ 17 h 97"/>
                <a:gd name="T98" fmla="*/ 18 w 78"/>
                <a:gd name="T99" fmla="*/ 24 h 97"/>
                <a:gd name="T100" fmla="*/ 15 w 78"/>
                <a:gd name="T101" fmla="*/ 3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8" h="97">
                  <a:moveTo>
                    <a:pt x="15" y="37"/>
                  </a:moveTo>
                  <a:lnTo>
                    <a:pt x="18" y="50"/>
                  </a:lnTo>
                  <a:lnTo>
                    <a:pt x="20" y="60"/>
                  </a:lnTo>
                  <a:lnTo>
                    <a:pt x="26" y="69"/>
                  </a:lnTo>
                  <a:lnTo>
                    <a:pt x="33" y="75"/>
                  </a:lnTo>
                  <a:lnTo>
                    <a:pt x="41" y="77"/>
                  </a:lnTo>
                  <a:lnTo>
                    <a:pt x="50" y="80"/>
                  </a:lnTo>
                  <a:lnTo>
                    <a:pt x="56" y="77"/>
                  </a:lnTo>
                  <a:lnTo>
                    <a:pt x="65" y="75"/>
                  </a:lnTo>
                  <a:lnTo>
                    <a:pt x="69" y="71"/>
                  </a:lnTo>
                  <a:lnTo>
                    <a:pt x="73" y="67"/>
                  </a:lnTo>
                  <a:lnTo>
                    <a:pt x="75" y="58"/>
                  </a:lnTo>
                  <a:lnTo>
                    <a:pt x="78" y="60"/>
                  </a:lnTo>
                  <a:lnTo>
                    <a:pt x="75" y="69"/>
                  </a:lnTo>
                  <a:lnTo>
                    <a:pt x="71" y="77"/>
                  </a:lnTo>
                  <a:lnTo>
                    <a:pt x="65" y="86"/>
                  </a:lnTo>
                  <a:lnTo>
                    <a:pt x="58" y="92"/>
                  </a:lnTo>
                  <a:lnTo>
                    <a:pt x="50" y="95"/>
                  </a:lnTo>
                  <a:lnTo>
                    <a:pt x="41" y="97"/>
                  </a:lnTo>
                  <a:lnTo>
                    <a:pt x="30" y="95"/>
                  </a:lnTo>
                  <a:lnTo>
                    <a:pt x="20" y="90"/>
                  </a:lnTo>
                  <a:lnTo>
                    <a:pt x="11" y="84"/>
                  </a:lnTo>
                  <a:lnTo>
                    <a:pt x="7" y="77"/>
                  </a:lnTo>
                  <a:lnTo>
                    <a:pt x="3" y="69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3" y="28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0" y="2"/>
                  </a:lnTo>
                  <a:lnTo>
                    <a:pt x="43" y="0"/>
                  </a:lnTo>
                  <a:lnTo>
                    <a:pt x="52" y="2"/>
                  </a:lnTo>
                  <a:lnTo>
                    <a:pt x="60" y="5"/>
                  </a:lnTo>
                  <a:lnTo>
                    <a:pt x="67" y="11"/>
                  </a:lnTo>
                  <a:lnTo>
                    <a:pt x="73" y="17"/>
                  </a:lnTo>
                  <a:lnTo>
                    <a:pt x="78" y="26"/>
                  </a:lnTo>
                  <a:lnTo>
                    <a:pt x="78" y="37"/>
                  </a:lnTo>
                  <a:lnTo>
                    <a:pt x="15" y="37"/>
                  </a:lnTo>
                  <a:close/>
                  <a:moveTo>
                    <a:pt x="15" y="30"/>
                  </a:moveTo>
                  <a:lnTo>
                    <a:pt x="56" y="30"/>
                  </a:lnTo>
                  <a:lnTo>
                    <a:pt x="56" y="24"/>
                  </a:lnTo>
                  <a:lnTo>
                    <a:pt x="54" y="17"/>
                  </a:lnTo>
                  <a:lnTo>
                    <a:pt x="52" y="13"/>
                  </a:lnTo>
                  <a:lnTo>
                    <a:pt x="48" y="9"/>
                  </a:lnTo>
                  <a:lnTo>
                    <a:pt x="41" y="7"/>
                  </a:lnTo>
                  <a:lnTo>
                    <a:pt x="37" y="7"/>
                  </a:lnTo>
                  <a:lnTo>
                    <a:pt x="30" y="9"/>
                  </a:lnTo>
                  <a:lnTo>
                    <a:pt x="22" y="13"/>
                  </a:lnTo>
                  <a:lnTo>
                    <a:pt x="20" y="17"/>
                  </a:lnTo>
                  <a:lnTo>
                    <a:pt x="18" y="24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40"/>
            <p:cNvSpPr>
              <a:spLocks noChangeShapeType="1"/>
            </p:cNvSpPr>
            <p:nvPr/>
          </p:nvSpPr>
          <p:spPr bwMode="auto">
            <a:xfrm>
              <a:off x="3802" y="2321"/>
              <a:ext cx="0" cy="437"/>
            </a:xfrm>
            <a:prstGeom prst="line">
              <a:avLst/>
            </a:prstGeom>
            <a:noFill/>
            <a:ln w="9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41"/>
            <p:cNvSpPr>
              <a:spLocks noChangeShapeType="1"/>
            </p:cNvSpPr>
            <p:nvPr/>
          </p:nvSpPr>
          <p:spPr bwMode="auto">
            <a:xfrm>
              <a:off x="3416" y="2321"/>
              <a:ext cx="0" cy="437"/>
            </a:xfrm>
            <a:prstGeom prst="line">
              <a:avLst/>
            </a:prstGeom>
            <a:noFill/>
            <a:ln w="9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2"/>
            <p:cNvSpPr>
              <a:spLocks/>
            </p:cNvSpPr>
            <p:nvPr/>
          </p:nvSpPr>
          <p:spPr bwMode="auto">
            <a:xfrm>
              <a:off x="3802" y="2627"/>
              <a:ext cx="122" cy="56"/>
            </a:xfrm>
            <a:custGeom>
              <a:avLst/>
              <a:gdLst>
                <a:gd name="T0" fmla="*/ 0 w 122"/>
                <a:gd name="T1" fmla="*/ 28 h 56"/>
                <a:gd name="T2" fmla="*/ 122 w 122"/>
                <a:gd name="T3" fmla="*/ 0 h 56"/>
                <a:gd name="T4" fmla="*/ 122 w 122"/>
                <a:gd name="T5" fmla="*/ 56 h 56"/>
                <a:gd name="T6" fmla="*/ 0 w 122"/>
                <a:gd name="T7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" h="56">
                  <a:moveTo>
                    <a:pt x="0" y="28"/>
                  </a:moveTo>
                  <a:lnTo>
                    <a:pt x="122" y="0"/>
                  </a:lnTo>
                  <a:lnTo>
                    <a:pt x="122" y="56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43"/>
            <p:cNvSpPr>
              <a:spLocks noChangeShapeType="1"/>
            </p:cNvSpPr>
            <p:nvPr/>
          </p:nvSpPr>
          <p:spPr bwMode="auto">
            <a:xfrm>
              <a:off x="3905" y="2655"/>
              <a:ext cx="566" cy="0"/>
            </a:xfrm>
            <a:prstGeom prst="line">
              <a:avLst/>
            </a:prstGeom>
            <a:noFill/>
            <a:ln w="9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4"/>
            <p:cNvSpPr>
              <a:spLocks/>
            </p:cNvSpPr>
            <p:nvPr/>
          </p:nvSpPr>
          <p:spPr bwMode="auto">
            <a:xfrm>
              <a:off x="3408" y="2627"/>
              <a:ext cx="122" cy="56"/>
            </a:xfrm>
            <a:custGeom>
              <a:avLst/>
              <a:gdLst>
                <a:gd name="T0" fmla="*/ 0 w 122"/>
                <a:gd name="T1" fmla="*/ 28 h 56"/>
                <a:gd name="T2" fmla="*/ 122 w 122"/>
                <a:gd name="T3" fmla="*/ 0 h 56"/>
                <a:gd name="T4" fmla="*/ 122 w 122"/>
                <a:gd name="T5" fmla="*/ 56 h 56"/>
                <a:gd name="T6" fmla="*/ 0 w 122"/>
                <a:gd name="T7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" h="56">
                  <a:moveTo>
                    <a:pt x="0" y="28"/>
                  </a:moveTo>
                  <a:lnTo>
                    <a:pt x="122" y="0"/>
                  </a:lnTo>
                  <a:lnTo>
                    <a:pt x="122" y="56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5"/>
            <p:cNvSpPr>
              <a:spLocks/>
            </p:cNvSpPr>
            <p:nvPr/>
          </p:nvSpPr>
          <p:spPr bwMode="auto">
            <a:xfrm>
              <a:off x="3654" y="2627"/>
              <a:ext cx="122" cy="56"/>
            </a:xfrm>
            <a:custGeom>
              <a:avLst/>
              <a:gdLst>
                <a:gd name="T0" fmla="*/ 122 w 122"/>
                <a:gd name="T1" fmla="*/ 28 h 56"/>
                <a:gd name="T2" fmla="*/ 0 w 122"/>
                <a:gd name="T3" fmla="*/ 56 h 56"/>
                <a:gd name="T4" fmla="*/ 0 w 122"/>
                <a:gd name="T5" fmla="*/ 0 h 56"/>
                <a:gd name="T6" fmla="*/ 122 w 122"/>
                <a:gd name="T7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" h="56">
                  <a:moveTo>
                    <a:pt x="122" y="28"/>
                  </a:moveTo>
                  <a:lnTo>
                    <a:pt x="0" y="56"/>
                  </a:lnTo>
                  <a:lnTo>
                    <a:pt x="0" y="0"/>
                  </a:lnTo>
                  <a:lnTo>
                    <a:pt x="122" y="2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46"/>
            <p:cNvSpPr>
              <a:spLocks noChangeShapeType="1"/>
            </p:cNvSpPr>
            <p:nvPr/>
          </p:nvSpPr>
          <p:spPr bwMode="auto">
            <a:xfrm>
              <a:off x="3511" y="2655"/>
              <a:ext cx="163" cy="0"/>
            </a:xfrm>
            <a:prstGeom prst="line">
              <a:avLst/>
            </a:prstGeom>
            <a:noFill/>
            <a:ln w="9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47"/>
            <p:cNvSpPr>
              <a:spLocks noChangeShapeType="1"/>
            </p:cNvSpPr>
            <p:nvPr/>
          </p:nvSpPr>
          <p:spPr bwMode="auto">
            <a:xfrm>
              <a:off x="3099" y="2441"/>
              <a:ext cx="506" cy="137"/>
            </a:xfrm>
            <a:prstGeom prst="line">
              <a:avLst/>
            </a:prstGeom>
            <a:noFill/>
            <a:ln w="9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48"/>
            <p:cNvSpPr>
              <a:spLocks/>
            </p:cNvSpPr>
            <p:nvPr/>
          </p:nvSpPr>
          <p:spPr bwMode="auto">
            <a:xfrm>
              <a:off x="1327" y="2351"/>
              <a:ext cx="73" cy="71"/>
            </a:xfrm>
            <a:custGeom>
              <a:avLst/>
              <a:gdLst>
                <a:gd name="T0" fmla="*/ 30 w 73"/>
                <a:gd name="T1" fmla="*/ 7 h 71"/>
                <a:gd name="T2" fmla="*/ 45 w 73"/>
                <a:gd name="T3" fmla="*/ 0 h 71"/>
                <a:gd name="T4" fmla="*/ 56 w 73"/>
                <a:gd name="T5" fmla="*/ 2 h 71"/>
                <a:gd name="T6" fmla="*/ 63 w 73"/>
                <a:gd name="T7" fmla="*/ 11 h 71"/>
                <a:gd name="T8" fmla="*/ 65 w 73"/>
                <a:gd name="T9" fmla="*/ 26 h 71"/>
                <a:gd name="T10" fmla="*/ 65 w 73"/>
                <a:gd name="T11" fmla="*/ 60 h 71"/>
                <a:gd name="T12" fmla="*/ 67 w 73"/>
                <a:gd name="T13" fmla="*/ 67 h 71"/>
                <a:gd name="T14" fmla="*/ 69 w 73"/>
                <a:gd name="T15" fmla="*/ 69 h 71"/>
                <a:gd name="T16" fmla="*/ 73 w 73"/>
                <a:gd name="T17" fmla="*/ 71 h 71"/>
                <a:gd name="T18" fmla="*/ 41 w 73"/>
                <a:gd name="T19" fmla="*/ 69 h 71"/>
                <a:gd name="T20" fmla="*/ 45 w 73"/>
                <a:gd name="T21" fmla="*/ 69 h 71"/>
                <a:gd name="T22" fmla="*/ 50 w 73"/>
                <a:gd name="T23" fmla="*/ 64 h 71"/>
                <a:gd name="T24" fmla="*/ 52 w 73"/>
                <a:gd name="T25" fmla="*/ 60 h 71"/>
                <a:gd name="T26" fmla="*/ 52 w 73"/>
                <a:gd name="T27" fmla="*/ 26 h 71"/>
                <a:gd name="T28" fmla="*/ 50 w 73"/>
                <a:gd name="T29" fmla="*/ 13 h 71"/>
                <a:gd name="T30" fmla="*/ 41 w 73"/>
                <a:gd name="T31" fmla="*/ 9 h 71"/>
                <a:gd name="T32" fmla="*/ 28 w 73"/>
                <a:gd name="T33" fmla="*/ 13 h 71"/>
                <a:gd name="T34" fmla="*/ 22 w 73"/>
                <a:gd name="T35" fmla="*/ 54 h 71"/>
                <a:gd name="T36" fmla="*/ 24 w 73"/>
                <a:gd name="T37" fmla="*/ 64 h 71"/>
                <a:gd name="T38" fmla="*/ 26 w 73"/>
                <a:gd name="T39" fmla="*/ 69 h 71"/>
                <a:gd name="T40" fmla="*/ 33 w 73"/>
                <a:gd name="T41" fmla="*/ 69 h 71"/>
                <a:gd name="T42" fmla="*/ 0 w 73"/>
                <a:gd name="T43" fmla="*/ 71 h 71"/>
                <a:gd name="T44" fmla="*/ 0 w 73"/>
                <a:gd name="T45" fmla="*/ 69 h 71"/>
                <a:gd name="T46" fmla="*/ 7 w 73"/>
                <a:gd name="T47" fmla="*/ 67 h 71"/>
                <a:gd name="T48" fmla="*/ 9 w 73"/>
                <a:gd name="T49" fmla="*/ 54 h 71"/>
                <a:gd name="T50" fmla="*/ 9 w 73"/>
                <a:gd name="T51" fmla="*/ 22 h 71"/>
                <a:gd name="T52" fmla="*/ 9 w 73"/>
                <a:gd name="T53" fmla="*/ 13 h 71"/>
                <a:gd name="T54" fmla="*/ 7 w 73"/>
                <a:gd name="T55" fmla="*/ 9 h 71"/>
                <a:gd name="T56" fmla="*/ 5 w 73"/>
                <a:gd name="T57" fmla="*/ 9 h 71"/>
                <a:gd name="T58" fmla="*/ 0 w 73"/>
                <a:gd name="T59" fmla="*/ 9 h 71"/>
                <a:gd name="T60" fmla="*/ 20 w 73"/>
                <a:gd name="T61" fmla="*/ 0 h 71"/>
                <a:gd name="T62" fmla="*/ 22 w 73"/>
                <a:gd name="T63" fmla="*/ 1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3" h="71">
                  <a:moveTo>
                    <a:pt x="22" y="15"/>
                  </a:moveTo>
                  <a:lnTo>
                    <a:pt x="30" y="7"/>
                  </a:lnTo>
                  <a:lnTo>
                    <a:pt x="39" y="2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6" y="2"/>
                  </a:lnTo>
                  <a:lnTo>
                    <a:pt x="60" y="7"/>
                  </a:lnTo>
                  <a:lnTo>
                    <a:pt x="63" y="11"/>
                  </a:lnTo>
                  <a:lnTo>
                    <a:pt x="65" y="17"/>
                  </a:lnTo>
                  <a:lnTo>
                    <a:pt x="65" y="26"/>
                  </a:lnTo>
                  <a:lnTo>
                    <a:pt x="65" y="54"/>
                  </a:lnTo>
                  <a:lnTo>
                    <a:pt x="65" y="60"/>
                  </a:lnTo>
                  <a:lnTo>
                    <a:pt x="65" y="64"/>
                  </a:lnTo>
                  <a:lnTo>
                    <a:pt x="67" y="67"/>
                  </a:lnTo>
                  <a:lnTo>
                    <a:pt x="67" y="69"/>
                  </a:lnTo>
                  <a:lnTo>
                    <a:pt x="69" y="69"/>
                  </a:lnTo>
                  <a:lnTo>
                    <a:pt x="73" y="69"/>
                  </a:lnTo>
                  <a:lnTo>
                    <a:pt x="73" y="71"/>
                  </a:lnTo>
                  <a:lnTo>
                    <a:pt x="41" y="71"/>
                  </a:lnTo>
                  <a:lnTo>
                    <a:pt x="41" y="69"/>
                  </a:lnTo>
                  <a:lnTo>
                    <a:pt x="43" y="69"/>
                  </a:lnTo>
                  <a:lnTo>
                    <a:pt x="45" y="69"/>
                  </a:lnTo>
                  <a:lnTo>
                    <a:pt x="50" y="67"/>
                  </a:lnTo>
                  <a:lnTo>
                    <a:pt x="50" y="64"/>
                  </a:lnTo>
                  <a:lnTo>
                    <a:pt x="52" y="62"/>
                  </a:lnTo>
                  <a:lnTo>
                    <a:pt x="52" y="60"/>
                  </a:lnTo>
                  <a:lnTo>
                    <a:pt x="52" y="54"/>
                  </a:lnTo>
                  <a:lnTo>
                    <a:pt x="52" y="26"/>
                  </a:lnTo>
                  <a:lnTo>
                    <a:pt x="50" y="19"/>
                  </a:lnTo>
                  <a:lnTo>
                    <a:pt x="50" y="13"/>
                  </a:lnTo>
                  <a:lnTo>
                    <a:pt x="45" y="11"/>
                  </a:lnTo>
                  <a:lnTo>
                    <a:pt x="41" y="9"/>
                  </a:lnTo>
                  <a:lnTo>
                    <a:pt x="35" y="11"/>
                  </a:lnTo>
                  <a:lnTo>
                    <a:pt x="28" y="13"/>
                  </a:lnTo>
                  <a:lnTo>
                    <a:pt x="22" y="19"/>
                  </a:lnTo>
                  <a:lnTo>
                    <a:pt x="22" y="54"/>
                  </a:lnTo>
                  <a:lnTo>
                    <a:pt x="22" y="60"/>
                  </a:lnTo>
                  <a:lnTo>
                    <a:pt x="24" y="64"/>
                  </a:lnTo>
                  <a:lnTo>
                    <a:pt x="24" y="67"/>
                  </a:lnTo>
                  <a:lnTo>
                    <a:pt x="26" y="69"/>
                  </a:lnTo>
                  <a:lnTo>
                    <a:pt x="28" y="69"/>
                  </a:lnTo>
                  <a:lnTo>
                    <a:pt x="33" y="69"/>
                  </a:lnTo>
                  <a:lnTo>
                    <a:pt x="33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5" y="69"/>
                  </a:lnTo>
                  <a:lnTo>
                    <a:pt x="7" y="67"/>
                  </a:lnTo>
                  <a:lnTo>
                    <a:pt x="9" y="62"/>
                  </a:lnTo>
                  <a:lnTo>
                    <a:pt x="9" y="54"/>
                  </a:lnTo>
                  <a:lnTo>
                    <a:pt x="9" y="28"/>
                  </a:lnTo>
                  <a:lnTo>
                    <a:pt x="9" y="22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7" y="9"/>
                  </a:lnTo>
                  <a:lnTo>
                    <a:pt x="7" y="9"/>
                  </a:lnTo>
                  <a:lnTo>
                    <a:pt x="5" y="9"/>
                  </a:lnTo>
                  <a:lnTo>
                    <a:pt x="3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2" y="1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49"/>
            <p:cNvSpPr>
              <a:spLocks/>
            </p:cNvSpPr>
            <p:nvPr/>
          </p:nvSpPr>
          <p:spPr bwMode="auto">
            <a:xfrm>
              <a:off x="1405" y="2353"/>
              <a:ext cx="72" cy="71"/>
            </a:xfrm>
            <a:custGeom>
              <a:avLst/>
              <a:gdLst>
                <a:gd name="T0" fmla="*/ 64 w 72"/>
                <a:gd name="T1" fmla="*/ 0 h 71"/>
                <a:gd name="T2" fmla="*/ 64 w 72"/>
                <a:gd name="T3" fmla="*/ 41 h 71"/>
                <a:gd name="T4" fmla="*/ 64 w 72"/>
                <a:gd name="T5" fmla="*/ 50 h 71"/>
                <a:gd name="T6" fmla="*/ 64 w 72"/>
                <a:gd name="T7" fmla="*/ 54 h 71"/>
                <a:gd name="T8" fmla="*/ 64 w 72"/>
                <a:gd name="T9" fmla="*/ 56 h 71"/>
                <a:gd name="T10" fmla="*/ 64 w 72"/>
                <a:gd name="T11" fmla="*/ 58 h 71"/>
                <a:gd name="T12" fmla="*/ 66 w 72"/>
                <a:gd name="T13" fmla="*/ 60 h 71"/>
                <a:gd name="T14" fmla="*/ 66 w 72"/>
                <a:gd name="T15" fmla="*/ 62 h 71"/>
                <a:gd name="T16" fmla="*/ 68 w 72"/>
                <a:gd name="T17" fmla="*/ 62 h 71"/>
                <a:gd name="T18" fmla="*/ 70 w 72"/>
                <a:gd name="T19" fmla="*/ 62 h 71"/>
                <a:gd name="T20" fmla="*/ 72 w 72"/>
                <a:gd name="T21" fmla="*/ 60 h 71"/>
                <a:gd name="T22" fmla="*/ 72 w 72"/>
                <a:gd name="T23" fmla="*/ 62 h 71"/>
                <a:gd name="T24" fmla="*/ 53 w 72"/>
                <a:gd name="T25" fmla="*/ 71 h 71"/>
                <a:gd name="T26" fmla="*/ 51 w 72"/>
                <a:gd name="T27" fmla="*/ 71 h 71"/>
                <a:gd name="T28" fmla="*/ 51 w 72"/>
                <a:gd name="T29" fmla="*/ 56 h 71"/>
                <a:gd name="T30" fmla="*/ 45 w 72"/>
                <a:gd name="T31" fmla="*/ 60 h 71"/>
                <a:gd name="T32" fmla="*/ 40 w 72"/>
                <a:gd name="T33" fmla="*/ 65 h 71"/>
                <a:gd name="T34" fmla="*/ 36 w 72"/>
                <a:gd name="T35" fmla="*/ 67 h 71"/>
                <a:gd name="T36" fmla="*/ 32 w 72"/>
                <a:gd name="T37" fmla="*/ 69 h 71"/>
                <a:gd name="T38" fmla="*/ 25 w 72"/>
                <a:gd name="T39" fmla="*/ 71 h 71"/>
                <a:gd name="T40" fmla="*/ 21 w 72"/>
                <a:gd name="T41" fmla="*/ 69 h 71"/>
                <a:gd name="T42" fmla="*/ 17 w 72"/>
                <a:gd name="T43" fmla="*/ 67 h 71"/>
                <a:gd name="T44" fmla="*/ 12 w 72"/>
                <a:gd name="T45" fmla="*/ 62 h 71"/>
                <a:gd name="T46" fmla="*/ 10 w 72"/>
                <a:gd name="T47" fmla="*/ 58 h 71"/>
                <a:gd name="T48" fmla="*/ 8 w 72"/>
                <a:gd name="T49" fmla="*/ 52 h 71"/>
                <a:gd name="T50" fmla="*/ 8 w 72"/>
                <a:gd name="T51" fmla="*/ 43 h 71"/>
                <a:gd name="T52" fmla="*/ 8 w 72"/>
                <a:gd name="T53" fmla="*/ 13 h 71"/>
                <a:gd name="T54" fmla="*/ 8 w 72"/>
                <a:gd name="T55" fmla="*/ 9 h 71"/>
                <a:gd name="T56" fmla="*/ 8 w 72"/>
                <a:gd name="T57" fmla="*/ 5 h 71"/>
                <a:gd name="T58" fmla="*/ 6 w 72"/>
                <a:gd name="T59" fmla="*/ 2 h 71"/>
                <a:gd name="T60" fmla="*/ 6 w 72"/>
                <a:gd name="T61" fmla="*/ 2 h 71"/>
                <a:gd name="T62" fmla="*/ 2 w 72"/>
                <a:gd name="T63" fmla="*/ 0 h 71"/>
                <a:gd name="T64" fmla="*/ 0 w 72"/>
                <a:gd name="T65" fmla="*/ 0 h 71"/>
                <a:gd name="T66" fmla="*/ 0 w 72"/>
                <a:gd name="T67" fmla="*/ 0 h 71"/>
                <a:gd name="T68" fmla="*/ 21 w 72"/>
                <a:gd name="T69" fmla="*/ 0 h 71"/>
                <a:gd name="T70" fmla="*/ 21 w 72"/>
                <a:gd name="T71" fmla="*/ 45 h 71"/>
                <a:gd name="T72" fmla="*/ 21 w 72"/>
                <a:gd name="T73" fmla="*/ 50 h 71"/>
                <a:gd name="T74" fmla="*/ 23 w 72"/>
                <a:gd name="T75" fmla="*/ 54 h 71"/>
                <a:gd name="T76" fmla="*/ 25 w 72"/>
                <a:gd name="T77" fmla="*/ 58 h 71"/>
                <a:gd name="T78" fmla="*/ 27 w 72"/>
                <a:gd name="T79" fmla="*/ 60 h 71"/>
                <a:gd name="T80" fmla="*/ 34 w 72"/>
                <a:gd name="T81" fmla="*/ 60 h 71"/>
                <a:gd name="T82" fmla="*/ 36 w 72"/>
                <a:gd name="T83" fmla="*/ 60 h 71"/>
                <a:gd name="T84" fmla="*/ 40 w 72"/>
                <a:gd name="T85" fmla="*/ 58 h 71"/>
                <a:gd name="T86" fmla="*/ 45 w 72"/>
                <a:gd name="T87" fmla="*/ 56 h 71"/>
                <a:gd name="T88" fmla="*/ 51 w 72"/>
                <a:gd name="T89" fmla="*/ 52 h 71"/>
                <a:gd name="T90" fmla="*/ 51 w 72"/>
                <a:gd name="T91" fmla="*/ 13 h 71"/>
                <a:gd name="T92" fmla="*/ 49 w 72"/>
                <a:gd name="T93" fmla="*/ 7 h 71"/>
                <a:gd name="T94" fmla="*/ 49 w 72"/>
                <a:gd name="T95" fmla="*/ 2 h 71"/>
                <a:gd name="T96" fmla="*/ 45 w 72"/>
                <a:gd name="T97" fmla="*/ 2 h 71"/>
                <a:gd name="T98" fmla="*/ 40 w 72"/>
                <a:gd name="T99" fmla="*/ 0 h 71"/>
                <a:gd name="T100" fmla="*/ 40 w 72"/>
                <a:gd name="T101" fmla="*/ 0 h 71"/>
                <a:gd name="T102" fmla="*/ 64 w 72"/>
                <a:gd name="T103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2" h="71">
                  <a:moveTo>
                    <a:pt x="64" y="0"/>
                  </a:moveTo>
                  <a:lnTo>
                    <a:pt x="64" y="41"/>
                  </a:lnTo>
                  <a:lnTo>
                    <a:pt x="64" y="50"/>
                  </a:lnTo>
                  <a:lnTo>
                    <a:pt x="64" y="54"/>
                  </a:lnTo>
                  <a:lnTo>
                    <a:pt x="64" y="56"/>
                  </a:lnTo>
                  <a:lnTo>
                    <a:pt x="64" y="58"/>
                  </a:lnTo>
                  <a:lnTo>
                    <a:pt x="66" y="60"/>
                  </a:lnTo>
                  <a:lnTo>
                    <a:pt x="66" y="62"/>
                  </a:lnTo>
                  <a:lnTo>
                    <a:pt x="68" y="62"/>
                  </a:lnTo>
                  <a:lnTo>
                    <a:pt x="70" y="62"/>
                  </a:lnTo>
                  <a:lnTo>
                    <a:pt x="72" y="60"/>
                  </a:lnTo>
                  <a:lnTo>
                    <a:pt x="72" y="62"/>
                  </a:lnTo>
                  <a:lnTo>
                    <a:pt x="53" y="71"/>
                  </a:lnTo>
                  <a:lnTo>
                    <a:pt x="51" y="71"/>
                  </a:lnTo>
                  <a:lnTo>
                    <a:pt x="51" y="56"/>
                  </a:lnTo>
                  <a:lnTo>
                    <a:pt x="45" y="60"/>
                  </a:lnTo>
                  <a:lnTo>
                    <a:pt x="40" y="65"/>
                  </a:lnTo>
                  <a:lnTo>
                    <a:pt x="36" y="67"/>
                  </a:lnTo>
                  <a:lnTo>
                    <a:pt x="32" y="69"/>
                  </a:lnTo>
                  <a:lnTo>
                    <a:pt x="25" y="71"/>
                  </a:lnTo>
                  <a:lnTo>
                    <a:pt x="21" y="69"/>
                  </a:lnTo>
                  <a:lnTo>
                    <a:pt x="17" y="67"/>
                  </a:lnTo>
                  <a:lnTo>
                    <a:pt x="12" y="62"/>
                  </a:lnTo>
                  <a:lnTo>
                    <a:pt x="10" y="58"/>
                  </a:lnTo>
                  <a:lnTo>
                    <a:pt x="8" y="52"/>
                  </a:lnTo>
                  <a:lnTo>
                    <a:pt x="8" y="43"/>
                  </a:lnTo>
                  <a:lnTo>
                    <a:pt x="8" y="13"/>
                  </a:lnTo>
                  <a:lnTo>
                    <a:pt x="8" y="9"/>
                  </a:lnTo>
                  <a:lnTo>
                    <a:pt x="8" y="5"/>
                  </a:lnTo>
                  <a:lnTo>
                    <a:pt x="6" y="2"/>
                  </a:lnTo>
                  <a:lnTo>
                    <a:pt x="6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1" y="0"/>
                  </a:lnTo>
                  <a:lnTo>
                    <a:pt x="21" y="45"/>
                  </a:lnTo>
                  <a:lnTo>
                    <a:pt x="21" y="50"/>
                  </a:lnTo>
                  <a:lnTo>
                    <a:pt x="23" y="54"/>
                  </a:lnTo>
                  <a:lnTo>
                    <a:pt x="25" y="58"/>
                  </a:lnTo>
                  <a:lnTo>
                    <a:pt x="27" y="60"/>
                  </a:lnTo>
                  <a:lnTo>
                    <a:pt x="34" y="60"/>
                  </a:lnTo>
                  <a:lnTo>
                    <a:pt x="36" y="60"/>
                  </a:lnTo>
                  <a:lnTo>
                    <a:pt x="40" y="58"/>
                  </a:lnTo>
                  <a:lnTo>
                    <a:pt x="45" y="56"/>
                  </a:lnTo>
                  <a:lnTo>
                    <a:pt x="51" y="52"/>
                  </a:lnTo>
                  <a:lnTo>
                    <a:pt x="51" y="13"/>
                  </a:lnTo>
                  <a:lnTo>
                    <a:pt x="49" y="7"/>
                  </a:lnTo>
                  <a:lnTo>
                    <a:pt x="49" y="2"/>
                  </a:lnTo>
                  <a:lnTo>
                    <a:pt x="45" y="2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0"/>
            <p:cNvSpPr>
              <a:spLocks/>
            </p:cNvSpPr>
            <p:nvPr/>
          </p:nvSpPr>
          <p:spPr bwMode="auto">
            <a:xfrm>
              <a:off x="1484" y="2351"/>
              <a:ext cx="58" cy="73"/>
            </a:xfrm>
            <a:custGeom>
              <a:avLst/>
              <a:gdLst>
                <a:gd name="T0" fmla="*/ 58 w 58"/>
                <a:gd name="T1" fmla="*/ 43 h 73"/>
                <a:gd name="T2" fmla="*/ 56 w 58"/>
                <a:gd name="T3" fmla="*/ 52 h 73"/>
                <a:gd name="T4" fmla="*/ 51 w 58"/>
                <a:gd name="T5" fmla="*/ 60 h 73"/>
                <a:gd name="T6" fmla="*/ 47 w 58"/>
                <a:gd name="T7" fmla="*/ 64 h 73"/>
                <a:gd name="T8" fmla="*/ 41 w 58"/>
                <a:gd name="T9" fmla="*/ 69 h 73"/>
                <a:gd name="T10" fmla="*/ 36 w 58"/>
                <a:gd name="T11" fmla="*/ 71 h 73"/>
                <a:gd name="T12" fmla="*/ 30 w 58"/>
                <a:gd name="T13" fmla="*/ 73 h 73"/>
                <a:gd name="T14" fmla="*/ 21 w 58"/>
                <a:gd name="T15" fmla="*/ 71 h 73"/>
                <a:gd name="T16" fmla="*/ 15 w 58"/>
                <a:gd name="T17" fmla="*/ 69 h 73"/>
                <a:gd name="T18" fmla="*/ 8 w 58"/>
                <a:gd name="T19" fmla="*/ 62 h 73"/>
                <a:gd name="T20" fmla="*/ 4 w 58"/>
                <a:gd name="T21" fmla="*/ 56 h 73"/>
                <a:gd name="T22" fmla="*/ 0 w 58"/>
                <a:gd name="T23" fmla="*/ 47 h 73"/>
                <a:gd name="T24" fmla="*/ 0 w 58"/>
                <a:gd name="T25" fmla="*/ 37 h 73"/>
                <a:gd name="T26" fmla="*/ 0 w 58"/>
                <a:gd name="T27" fmla="*/ 26 h 73"/>
                <a:gd name="T28" fmla="*/ 4 w 58"/>
                <a:gd name="T29" fmla="*/ 17 h 73"/>
                <a:gd name="T30" fmla="*/ 8 w 58"/>
                <a:gd name="T31" fmla="*/ 11 h 73"/>
                <a:gd name="T32" fmla="*/ 17 w 58"/>
                <a:gd name="T33" fmla="*/ 4 h 73"/>
                <a:gd name="T34" fmla="*/ 23 w 58"/>
                <a:gd name="T35" fmla="*/ 0 h 73"/>
                <a:gd name="T36" fmla="*/ 32 w 58"/>
                <a:gd name="T37" fmla="*/ 0 h 73"/>
                <a:gd name="T38" fmla="*/ 38 w 58"/>
                <a:gd name="T39" fmla="*/ 0 h 73"/>
                <a:gd name="T40" fmla="*/ 43 w 58"/>
                <a:gd name="T41" fmla="*/ 2 h 73"/>
                <a:gd name="T42" fmla="*/ 49 w 58"/>
                <a:gd name="T43" fmla="*/ 4 h 73"/>
                <a:gd name="T44" fmla="*/ 53 w 58"/>
                <a:gd name="T45" fmla="*/ 11 h 73"/>
                <a:gd name="T46" fmla="*/ 53 w 58"/>
                <a:gd name="T47" fmla="*/ 15 h 73"/>
                <a:gd name="T48" fmla="*/ 53 w 58"/>
                <a:gd name="T49" fmla="*/ 19 h 73"/>
                <a:gd name="T50" fmla="*/ 53 w 58"/>
                <a:gd name="T51" fmla="*/ 22 h 73"/>
                <a:gd name="T52" fmla="*/ 51 w 58"/>
                <a:gd name="T53" fmla="*/ 22 h 73"/>
                <a:gd name="T54" fmla="*/ 47 w 58"/>
                <a:gd name="T55" fmla="*/ 22 h 73"/>
                <a:gd name="T56" fmla="*/ 45 w 58"/>
                <a:gd name="T57" fmla="*/ 22 h 73"/>
                <a:gd name="T58" fmla="*/ 43 w 58"/>
                <a:gd name="T59" fmla="*/ 19 h 73"/>
                <a:gd name="T60" fmla="*/ 41 w 58"/>
                <a:gd name="T61" fmla="*/ 17 h 73"/>
                <a:gd name="T62" fmla="*/ 41 w 58"/>
                <a:gd name="T63" fmla="*/ 13 h 73"/>
                <a:gd name="T64" fmla="*/ 38 w 58"/>
                <a:gd name="T65" fmla="*/ 9 h 73"/>
                <a:gd name="T66" fmla="*/ 36 w 58"/>
                <a:gd name="T67" fmla="*/ 7 h 73"/>
                <a:gd name="T68" fmla="*/ 34 w 58"/>
                <a:gd name="T69" fmla="*/ 4 h 73"/>
                <a:gd name="T70" fmla="*/ 30 w 58"/>
                <a:gd name="T71" fmla="*/ 4 h 73"/>
                <a:gd name="T72" fmla="*/ 23 w 58"/>
                <a:gd name="T73" fmla="*/ 7 h 73"/>
                <a:gd name="T74" fmla="*/ 19 w 58"/>
                <a:gd name="T75" fmla="*/ 11 h 73"/>
                <a:gd name="T76" fmla="*/ 15 w 58"/>
                <a:gd name="T77" fmla="*/ 15 h 73"/>
                <a:gd name="T78" fmla="*/ 13 w 58"/>
                <a:gd name="T79" fmla="*/ 22 h 73"/>
                <a:gd name="T80" fmla="*/ 13 w 58"/>
                <a:gd name="T81" fmla="*/ 28 h 73"/>
                <a:gd name="T82" fmla="*/ 13 w 58"/>
                <a:gd name="T83" fmla="*/ 37 h 73"/>
                <a:gd name="T84" fmla="*/ 15 w 58"/>
                <a:gd name="T85" fmla="*/ 43 h 73"/>
                <a:gd name="T86" fmla="*/ 19 w 58"/>
                <a:gd name="T87" fmla="*/ 49 h 73"/>
                <a:gd name="T88" fmla="*/ 23 w 58"/>
                <a:gd name="T89" fmla="*/ 56 h 73"/>
                <a:gd name="T90" fmla="*/ 28 w 58"/>
                <a:gd name="T91" fmla="*/ 58 h 73"/>
                <a:gd name="T92" fmla="*/ 34 w 58"/>
                <a:gd name="T93" fmla="*/ 60 h 73"/>
                <a:gd name="T94" fmla="*/ 43 w 58"/>
                <a:gd name="T95" fmla="*/ 58 h 73"/>
                <a:gd name="T96" fmla="*/ 49 w 58"/>
                <a:gd name="T97" fmla="*/ 56 h 73"/>
                <a:gd name="T98" fmla="*/ 51 w 58"/>
                <a:gd name="T99" fmla="*/ 49 h 73"/>
                <a:gd name="T100" fmla="*/ 56 w 58"/>
                <a:gd name="T101" fmla="*/ 41 h 73"/>
                <a:gd name="T102" fmla="*/ 58 w 58"/>
                <a:gd name="T103" fmla="*/ 4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" h="73">
                  <a:moveTo>
                    <a:pt x="58" y="43"/>
                  </a:moveTo>
                  <a:lnTo>
                    <a:pt x="56" y="52"/>
                  </a:lnTo>
                  <a:lnTo>
                    <a:pt x="51" y="60"/>
                  </a:lnTo>
                  <a:lnTo>
                    <a:pt x="47" y="64"/>
                  </a:lnTo>
                  <a:lnTo>
                    <a:pt x="41" y="69"/>
                  </a:lnTo>
                  <a:lnTo>
                    <a:pt x="36" y="71"/>
                  </a:lnTo>
                  <a:lnTo>
                    <a:pt x="30" y="73"/>
                  </a:lnTo>
                  <a:lnTo>
                    <a:pt x="21" y="71"/>
                  </a:lnTo>
                  <a:lnTo>
                    <a:pt x="15" y="69"/>
                  </a:lnTo>
                  <a:lnTo>
                    <a:pt x="8" y="62"/>
                  </a:lnTo>
                  <a:lnTo>
                    <a:pt x="4" y="56"/>
                  </a:lnTo>
                  <a:lnTo>
                    <a:pt x="0" y="47"/>
                  </a:lnTo>
                  <a:lnTo>
                    <a:pt x="0" y="37"/>
                  </a:lnTo>
                  <a:lnTo>
                    <a:pt x="0" y="26"/>
                  </a:lnTo>
                  <a:lnTo>
                    <a:pt x="4" y="17"/>
                  </a:lnTo>
                  <a:lnTo>
                    <a:pt x="8" y="11"/>
                  </a:lnTo>
                  <a:lnTo>
                    <a:pt x="17" y="4"/>
                  </a:lnTo>
                  <a:lnTo>
                    <a:pt x="23" y="0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3" y="2"/>
                  </a:lnTo>
                  <a:lnTo>
                    <a:pt x="49" y="4"/>
                  </a:lnTo>
                  <a:lnTo>
                    <a:pt x="53" y="11"/>
                  </a:lnTo>
                  <a:lnTo>
                    <a:pt x="53" y="15"/>
                  </a:lnTo>
                  <a:lnTo>
                    <a:pt x="53" y="19"/>
                  </a:lnTo>
                  <a:lnTo>
                    <a:pt x="53" y="22"/>
                  </a:lnTo>
                  <a:lnTo>
                    <a:pt x="51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43" y="19"/>
                  </a:lnTo>
                  <a:lnTo>
                    <a:pt x="41" y="17"/>
                  </a:lnTo>
                  <a:lnTo>
                    <a:pt x="41" y="13"/>
                  </a:lnTo>
                  <a:lnTo>
                    <a:pt x="38" y="9"/>
                  </a:lnTo>
                  <a:lnTo>
                    <a:pt x="36" y="7"/>
                  </a:lnTo>
                  <a:lnTo>
                    <a:pt x="34" y="4"/>
                  </a:lnTo>
                  <a:lnTo>
                    <a:pt x="30" y="4"/>
                  </a:lnTo>
                  <a:lnTo>
                    <a:pt x="23" y="7"/>
                  </a:lnTo>
                  <a:lnTo>
                    <a:pt x="19" y="11"/>
                  </a:lnTo>
                  <a:lnTo>
                    <a:pt x="15" y="15"/>
                  </a:lnTo>
                  <a:lnTo>
                    <a:pt x="13" y="22"/>
                  </a:lnTo>
                  <a:lnTo>
                    <a:pt x="13" y="28"/>
                  </a:lnTo>
                  <a:lnTo>
                    <a:pt x="13" y="37"/>
                  </a:lnTo>
                  <a:lnTo>
                    <a:pt x="15" y="43"/>
                  </a:lnTo>
                  <a:lnTo>
                    <a:pt x="19" y="49"/>
                  </a:lnTo>
                  <a:lnTo>
                    <a:pt x="23" y="56"/>
                  </a:lnTo>
                  <a:lnTo>
                    <a:pt x="28" y="58"/>
                  </a:lnTo>
                  <a:lnTo>
                    <a:pt x="34" y="60"/>
                  </a:lnTo>
                  <a:lnTo>
                    <a:pt x="43" y="58"/>
                  </a:lnTo>
                  <a:lnTo>
                    <a:pt x="49" y="56"/>
                  </a:lnTo>
                  <a:lnTo>
                    <a:pt x="51" y="49"/>
                  </a:lnTo>
                  <a:lnTo>
                    <a:pt x="56" y="41"/>
                  </a:lnTo>
                  <a:lnTo>
                    <a:pt x="58" y="4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1"/>
            <p:cNvSpPr>
              <a:spLocks/>
            </p:cNvSpPr>
            <p:nvPr/>
          </p:nvSpPr>
          <p:spPr bwMode="auto">
            <a:xfrm>
              <a:off x="1555" y="2315"/>
              <a:ext cx="32" cy="107"/>
            </a:xfrm>
            <a:custGeom>
              <a:avLst/>
              <a:gdLst>
                <a:gd name="T0" fmla="*/ 21 w 32"/>
                <a:gd name="T1" fmla="*/ 0 h 107"/>
                <a:gd name="T2" fmla="*/ 21 w 32"/>
                <a:gd name="T3" fmla="*/ 90 h 107"/>
                <a:gd name="T4" fmla="*/ 21 w 32"/>
                <a:gd name="T5" fmla="*/ 96 h 107"/>
                <a:gd name="T6" fmla="*/ 23 w 32"/>
                <a:gd name="T7" fmla="*/ 100 h 107"/>
                <a:gd name="T8" fmla="*/ 23 w 32"/>
                <a:gd name="T9" fmla="*/ 103 h 107"/>
                <a:gd name="T10" fmla="*/ 25 w 32"/>
                <a:gd name="T11" fmla="*/ 105 h 107"/>
                <a:gd name="T12" fmla="*/ 27 w 32"/>
                <a:gd name="T13" fmla="*/ 105 h 107"/>
                <a:gd name="T14" fmla="*/ 32 w 32"/>
                <a:gd name="T15" fmla="*/ 105 h 107"/>
                <a:gd name="T16" fmla="*/ 32 w 32"/>
                <a:gd name="T17" fmla="*/ 107 h 107"/>
                <a:gd name="T18" fmla="*/ 0 w 32"/>
                <a:gd name="T19" fmla="*/ 107 h 107"/>
                <a:gd name="T20" fmla="*/ 0 w 32"/>
                <a:gd name="T21" fmla="*/ 105 h 107"/>
                <a:gd name="T22" fmla="*/ 4 w 32"/>
                <a:gd name="T23" fmla="*/ 105 h 107"/>
                <a:gd name="T24" fmla="*/ 6 w 32"/>
                <a:gd name="T25" fmla="*/ 105 h 107"/>
                <a:gd name="T26" fmla="*/ 6 w 32"/>
                <a:gd name="T27" fmla="*/ 103 h 107"/>
                <a:gd name="T28" fmla="*/ 8 w 32"/>
                <a:gd name="T29" fmla="*/ 100 h 107"/>
                <a:gd name="T30" fmla="*/ 8 w 32"/>
                <a:gd name="T31" fmla="*/ 96 h 107"/>
                <a:gd name="T32" fmla="*/ 8 w 32"/>
                <a:gd name="T33" fmla="*/ 90 h 107"/>
                <a:gd name="T34" fmla="*/ 8 w 32"/>
                <a:gd name="T35" fmla="*/ 28 h 107"/>
                <a:gd name="T36" fmla="*/ 8 w 32"/>
                <a:gd name="T37" fmla="*/ 21 h 107"/>
                <a:gd name="T38" fmla="*/ 8 w 32"/>
                <a:gd name="T39" fmla="*/ 15 h 107"/>
                <a:gd name="T40" fmla="*/ 8 w 32"/>
                <a:gd name="T41" fmla="*/ 13 h 107"/>
                <a:gd name="T42" fmla="*/ 8 w 32"/>
                <a:gd name="T43" fmla="*/ 10 h 107"/>
                <a:gd name="T44" fmla="*/ 6 w 32"/>
                <a:gd name="T45" fmla="*/ 8 h 107"/>
                <a:gd name="T46" fmla="*/ 6 w 32"/>
                <a:gd name="T47" fmla="*/ 8 h 107"/>
                <a:gd name="T48" fmla="*/ 4 w 32"/>
                <a:gd name="T49" fmla="*/ 8 h 107"/>
                <a:gd name="T50" fmla="*/ 2 w 32"/>
                <a:gd name="T51" fmla="*/ 8 h 107"/>
                <a:gd name="T52" fmla="*/ 0 w 32"/>
                <a:gd name="T53" fmla="*/ 8 h 107"/>
                <a:gd name="T54" fmla="*/ 0 w 32"/>
                <a:gd name="T55" fmla="*/ 6 h 107"/>
                <a:gd name="T56" fmla="*/ 19 w 32"/>
                <a:gd name="T57" fmla="*/ 0 h 107"/>
                <a:gd name="T58" fmla="*/ 21 w 32"/>
                <a:gd name="T59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2" h="107">
                  <a:moveTo>
                    <a:pt x="21" y="0"/>
                  </a:moveTo>
                  <a:lnTo>
                    <a:pt x="21" y="90"/>
                  </a:lnTo>
                  <a:lnTo>
                    <a:pt x="21" y="96"/>
                  </a:lnTo>
                  <a:lnTo>
                    <a:pt x="23" y="100"/>
                  </a:lnTo>
                  <a:lnTo>
                    <a:pt x="23" y="103"/>
                  </a:lnTo>
                  <a:lnTo>
                    <a:pt x="25" y="105"/>
                  </a:lnTo>
                  <a:lnTo>
                    <a:pt x="27" y="105"/>
                  </a:lnTo>
                  <a:lnTo>
                    <a:pt x="32" y="105"/>
                  </a:lnTo>
                  <a:lnTo>
                    <a:pt x="32" y="107"/>
                  </a:lnTo>
                  <a:lnTo>
                    <a:pt x="0" y="107"/>
                  </a:lnTo>
                  <a:lnTo>
                    <a:pt x="0" y="105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6" y="103"/>
                  </a:lnTo>
                  <a:lnTo>
                    <a:pt x="8" y="100"/>
                  </a:lnTo>
                  <a:lnTo>
                    <a:pt x="8" y="96"/>
                  </a:lnTo>
                  <a:lnTo>
                    <a:pt x="8" y="90"/>
                  </a:lnTo>
                  <a:lnTo>
                    <a:pt x="8" y="28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8" y="13"/>
                  </a:lnTo>
                  <a:lnTo>
                    <a:pt x="8" y="10"/>
                  </a:lnTo>
                  <a:lnTo>
                    <a:pt x="6" y="8"/>
                  </a:lnTo>
                  <a:lnTo>
                    <a:pt x="6" y="8"/>
                  </a:lnTo>
                  <a:lnTo>
                    <a:pt x="4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19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2"/>
            <p:cNvSpPr>
              <a:spLocks noEditPoints="1"/>
            </p:cNvSpPr>
            <p:nvPr/>
          </p:nvSpPr>
          <p:spPr bwMode="auto">
            <a:xfrm>
              <a:off x="1595" y="2351"/>
              <a:ext cx="58" cy="73"/>
            </a:xfrm>
            <a:custGeom>
              <a:avLst/>
              <a:gdLst>
                <a:gd name="T0" fmla="*/ 11 w 58"/>
                <a:gd name="T1" fmla="*/ 28 h 73"/>
                <a:gd name="T2" fmla="*/ 13 w 58"/>
                <a:gd name="T3" fmla="*/ 37 h 73"/>
                <a:gd name="T4" fmla="*/ 15 w 58"/>
                <a:gd name="T5" fmla="*/ 45 h 73"/>
                <a:gd name="T6" fmla="*/ 20 w 58"/>
                <a:gd name="T7" fmla="*/ 52 h 73"/>
                <a:gd name="T8" fmla="*/ 24 w 58"/>
                <a:gd name="T9" fmla="*/ 56 h 73"/>
                <a:gd name="T10" fmla="*/ 30 w 58"/>
                <a:gd name="T11" fmla="*/ 58 h 73"/>
                <a:gd name="T12" fmla="*/ 37 w 58"/>
                <a:gd name="T13" fmla="*/ 60 h 73"/>
                <a:gd name="T14" fmla="*/ 43 w 58"/>
                <a:gd name="T15" fmla="*/ 58 h 73"/>
                <a:gd name="T16" fmla="*/ 50 w 58"/>
                <a:gd name="T17" fmla="*/ 56 h 73"/>
                <a:gd name="T18" fmla="*/ 54 w 58"/>
                <a:gd name="T19" fmla="*/ 52 h 73"/>
                <a:gd name="T20" fmla="*/ 56 w 58"/>
                <a:gd name="T21" fmla="*/ 43 h 73"/>
                <a:gd name="T22" fmla="*/ 58 w 58"/>
                <a:gd name="T23" fmla="*/ 45 h 73"/>
                <a:gd name="T24" fmla="*/ 56 w 58"/>
                <a:gd name="T25" fmla="*/ 52 h 73"/>
                <a:gd name="T26" fmla="*/ 54 w 58"/>
                <a:gd name="T27" fmla="*/ 58 h 73"/>
                <a:gd name="T28" fmla="*/ 50 w 58"/>
                <a:gd name="T29" fmla="*/ 64 h 73"/>
                <a:gd name="T30" fmla="*/ 43 w 58"/>
                <a:gd name="T31" fmla="*/ 69 h 73"/>
                <a:gd name="T32" fmla="*/ 39 w 58"/>
                <a:gd name="T33" fmla="*/ 71 h 73"/>
                <a:gd name="T34" fmla="*/ 30 w 58"/>
                <a:gd name="T35" fmla="*/ 73 h 73"/>
                <a:gd name="T36" fmla="*/ 24 w 58"/>
                <a:gd name="T37" fmla="*/ 71 h 73"/>
                <a:gd name="T38" fmla="*/ 15 w 58"/>
                <a:gd name="T39" fmla="*/ 69 h 73"/>
                <a:gd name="T40" fmla="*/ 9 w 58"/>
                <a:gd name="T41" fmla="*/ 62 h 73"/>
                <a:gd name="T42" fmla="*/ 5 w 58"/>
                <a:gd name="T43" fmla="*/ 56 h 73"/>
                <a:gd name="T44" fmla="*/ 2 w 58"/>
                <a:gd name="T45" fmla="*/ 47 h 73"/>
                <a:gd name="T46" fmla="*/ 0 w 58"/>
                <a:gd name="T47" fmla="*/ 37 h 73"/>
                <a:gd name="T48" fmla="*/ 2 w 58"/>
                <a:gd name="T49" fmla="*/ 26 h 73"/>
                <a:gd name="T50" fmla="*/ 5 w 58"/>
                <a:gd name="T51" fmla="*/ 17 h 73"/>
                <a:gd name="T52" fmla="*/ 9 w 58"/>
                <a:gd name="T53" fmla="*/ 9 h 73"/>
                <a:gd name="T54" fmla="*/ 15 w 58"/>
                <a:gd name="T55" fmla="*/ 4 h 73"/>
                <a:gd name="T56" fmla="*/ 24 w 58"/>
                <a:gd name="T57" fmla="*/ 0 h 73"/>
                <a:gd name="T58" fmla="*/ 32 w 58"/>
                <a:gd name="T59" fmla="*/ 0 h 73"/>
                <a:gd name="T60" fmla="*/ 39 w 58"/>
                <a:gd name="T61" fmla="*/ 0 h 73"/>
                <a:gd name="T62" fmla="*/ 45 w 58"/>
                <a:gd name="T63" fmla="*/ 2 h 73"/>
                <a:gd name="T64" fmla="*/ 52 w 58"/>
                <a:gd name="T65" fmla="*/ 7 h 73"/>
                <a:gd name="T66" fmla="*/ 56 w 58"/>
                <a:gd name="T67" fmla="*/ 13 h 73"/>
                <a:gd name="T68" fmla="*/ 58 w 58"/>
                <a:gd name="T69" fmla="*/ 19 h 73"/>
                <a:gd name="T70" fmla="*/ 58 w 58"/>
                <a:gd name="T71" fmla="*/ 28 h 73"/>
                <a:gd name="T72" fmla="*/ 11 w 58"/>
                <a:gd name="T73" fmla="*/ 28 h 73"/>
                <a:gd name="T74" fmla="*/ 11 w 58"/>
                <a:gd name="T75" fmla="*/ 22 h 73"/>
                <a:gd name="T76" fmla="*/ 43 w 58"/>
                <a:gd name="T77" fmla="*/ 22 h 73"/>
                <a:gd name="T78" fmla="*/ 41 w 58"/>
                <a:gd name="T79" fmla="*/ 17 h 73"/>
                <a:gd name="T80" fmla="*/ 41 w 58"/>
                <a:gd name="T81" fmla="*/ 13 h 73"/>
                <a:gd name="T82" fmla="*/ 39 w 58"/>
                <a:gd name="T83" fmla="*/ 9 h 73"/>
                <a:gd name="T84" fmla="*/ 37 w 58"/>
                <a:gd name="T85" fmla="*/ 7 h 73"/>
                <a:gd name="T86" fmla="*/ 32 w 58"/>
                <a:gd name="T87" fmla="*/ 4 h 73"/>
                <a:gd name="T88" fmla="*/ 28 w 58"/>
                <a:gd name="T89" fmla="*/ 4 h 73"/>
                <a:gd name="T90" fmla="*/ 22 w 58"/>
                <a:gd name="T91" fmla="*/ 7 h 73"/>
                <a:gd name="T92" fmla="*/ 17 w 58"/>
                <a:gd name="T93" fmla="*/ 9 h 73"/>
                <a:gd name="T94" fmla="*/ 13 w 58"/>
                <a:gd name="T95" fmla="*/ 15 h 73"/>
                <a:gd name="T96" fmla="*/ 11 w 58"/>
                <a:gd name="T97" fmla="*/ 2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8" h="73">
                  <a:moveTo>
                    <a:pt x="11" y="28"/>
                  </a:moveTo>
                  <a:lnTo>
                    <a:pt x="13" y="37"/>
                  </a:lnTo>
                  <a:lnTo>
                    <a:pt x="15" y="45"/>
                  </a:lnTo>
                  <a:lnTo>
                    <a:pt x="20" y="52"/>
                  </a:lnTo>
                  <a:lnTo>
                    <a:pt x="24" y="56"/>
                  </a:lnTo>
                  <a:lnTo>
                    <a:pt x="30" y="58"/>
                  </a:lnTo>
                  <a:lnTo>
                    <a:pt x="37" y="60"/>
                  </a:lnTo>
                  <a:lnTo>
                    <a:pt x="43" y="58"/>
                  </a:lnTo>
                  <a:lnTo>
                    <a:pt x="50" y="56"/>
                  </a:lnTo>
                  <a:lnTo>
                    <a:pt x="54" y="52"/>
                  </a:lnTo>
                  <a:lnTo>
                    <a:pt x="56" y="43"/>
                  </a:lnTo>
                  <a:lnTo>
                    <a:pt x="58" y="45"/>
                  </a:lnTo>
                  <a:lnTo>
                    <a:pt x="56" y="52"/>
                  </a:lnTo>
                  <a:lnTo>
                    <a:pt x="54" y="58"/>
                  </a:lnTo>
                  <a:lnTo>
                    <a:pt x="50" y="64"/>
                  </a:lnTo>
                  <a:lnTo>
                    <a:pt x="43" y="69"/>
                  </a:lnTo>
                  <a:lnTo>
                    <a:pt x="39" y="71"/>
                  </a:lnTo>
                  <a:lnTo>
                    <a:pt x="30" y="73"/>
                  </a:lnTo>
                  <a:lnTo>
                    <a:pt x="24" y="71"/>
                  </a:lnTo>
                  <a:lnTo>
                    <a:pt x="15" y="69"/>
                  </a:lnTo>
                  <a:lnTo>
                    <a:pt x="9" y="62"/>
                  </a:lnTo>
                  <a:lnTo>
                    <a:pt x="5" y="56"/>
                  </a:lnTo>
                  <a:lnTo>
                    <a:pt x="2" y="47"/>
                  </a:lnTo>
                  <a:lnTo>
                    <a:pt x="0" y="37"/>
                  </a:lnTo>
                  <a:lnTo>
                    <a:pt x="2" y="26"/>
                  </a:lnTo>
                  <a:lnTo>
                    <a:pt x="5" y="17"/>
                  </a:lnTo>
                  <a:lnTo>
                    <a:pt x="9" y="9"/>
                  </a:lnTo>
                  <a:lnTo>
                    <a:pt x="15" y="4"/>
                  </a:lnTo>
                  <a:lnTo>
                    <a:pt x="24" y="0"/>
                  </a:lnTo>
                  <a:lnTo>
                    <a:pt x="32" y="0"/>
                  </a:lnTo>
                  <a:lnTo>
                    <a:pt x="39" y="0"/>
                  </a:lnTo>
                  <a:lnTo>
                    <a:pt x="45" y="2"/>
                  </a:lnTo>
                  <a:lnTo>
                    <a:pt x="52" y="7"/>
                  </a:lnTo>
                  <a:lnTo>
                    <a:pt x="56" y="13"/>
                  </a:lnTo>
                  <a:lnTo>
                    <a:pt x="58" y="19"/>
                  </a:lnTo>
                  <a:lnTo>
                    <a:pt x="58" y="28"/>
                  </a:lnTo>
                  <a:lnTo>
                    <a:pt x="11" y="28"/>
                  </a:lnTo>
                  <a:close/>
                  <a:moveTo>
                    <a:pt x="11" y="22"/>
                  </a:moveTo>
                  <a:lnTo>
                    <a:pt x="43" y="22"/>
                  </a:lnTo>
                  <a:lnTo>
                    <a:pt x="41" y="17"/>
                  </a:lnTo>
                  <a:lnTo>
                    <a:pt x="41" y="13"/>
                  </a:lnTo>
                  <a:lnTo>
                    <a:pt x="39" y="9"/>
                  </a:lnTo>
                  <a:lnTo>
                    <a:pt x="37" y="7"/>
                  </a:lnTo>
                  <a:lnTo>
                    <a:pt x="32" y="4"/>
                  </a:lnTo>
                  <a:lnTo>
                    <a:pt x="28" y="4"/>
                  </a:lnTo>
                  <a:lnTo>
                    <a:pt x="22" y="7"/>
                  </a:lnTo>
                  <a:lnTo>
                    <a:pt x="17" y="9"/>
                  </a:lnTo>
                  <a:lnTo>
                    <a:pt x="13" y="15"/>
                  </a:lnTo>
                  <a:lnTo>
                    <a:pt x="11" y="2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53"/>
            <p:cNvSpPr>
              <a:spLocks noEditPoints="1"/>
            </p:cNvSpPr>
            <p:nvPr/>
          </p:nvSpPr>
          <p:spPr bwMode="auto">
            <a:xfrm>
              <a:off x="1664" y="2351"/>
              <a:ext cx="64" cy="73"/>
            </a:xfrm>
            <a:custGeom>
              <a:avLst/>
              <a:gdLst>
                <a:gd name="T0" fmla="*/ 32 w 64"/>
                <a:gd name="T1" fmla="*/ 64 h 73"/>
                <a:gd name="T2" fmla="*/ 25 w 64"/>
                <a:gd name="T3" fmla="*/ 71 h 73"/>
                <a:gd name="T4" fmla="*/ 17 w 64"/>
                <a:gd name="T5" fmla="*/ 73 h 73"/>
                <a:gd name="T6" fmla="*/ 6 w 64"/>
                <a:gd name="T7" fmla="*/ 67 h 73"/>
                <a:gd name="T8" fmla="*/ 0 w 64"/>
                <a:gd name="T9" fmla="*/ 54 h 73"/>
                <a:gd name="T10" fmla="*/ 2 w 64"/>
                <a:gd name="T11" fmla="*/ 45 h 73"/>
                <a:gd name="T12" fmla="*/ 13 w 64"/>
                <a:gd name="T13" fmla="*/ 37 h 73"/>
                <a:gd name="T14" fmla="*/ 28 w 64"/>
                <a:gd name="T15" fmla="*/ 30 h 73"/>
                <a:gd name="T16" fmla="*/ 38 w 64"/>
                <a:gd name="T17" fmla="*/ 24 h 73"/>
                <a:gd name="T18" fmla="*/ 38 w 64"/>
                <a:gd name="T19" fmla="*/ 11 h 73"/>
                <a:gd name="T20" fmla="*/ 32 w 64"/>
                <a:gd name="T21" fmla="*/ 7 h 73"/>
                <a:gd name="T22" fmla="*/ 23 w 64"/>
                <a:gd name="T23" fmla="*/ 4 h 73"/>
                <a:gd name="T24" fmla="*/ 17 w 64"/>
                <a:gd name="T25" fmla="*/ 11 h 73"/>
                <a:gd name="T26" fmla="*/ 17 w 64"/>
                <a:gd name="T27" fmla="*/ 17 h 73"/>
                <a:gd name="T28" fmla="*/ 15 w 64"/>
                <a:gd name="T29" fmla="*/ 24 h 73"/>
                <a:gd name="T30" fmla="*/ 11 w 64"/>
                <a:gd name="T31" fmla="*/ 26 h 73"/>
                <a:gd name="T32" fmla="*/ 6 w 64"/>
                <a:gd name="T33" fmla="*/ 24 h 73"/>
                <a:gd name="T34" fmla="*/ 4 w 64"/>
                <a:gd name="T35" fmla="*/ 17 h 73"/>
                <a:gd name="T36" fmla="*/ 11 w 64"/>
                <a:gd name="T37" fmla="*/ 4 h 73"/>
                <a:gd name="T38" fmla="*/ 21 w 64"/>
                <a:gd name="T39" fmla="*/ 0 h 73"/>
                <a:gd name="T40" fmla="*/ 38 w 64"/>
                <a:gd name="T41" fmla="*/ 0 h 73"/>
                <a:gd name="T42" fmla="*/ 47 w 64"/>
                <a:gd name="T43" fmla="*/ 7 h 73"/>
                <a:gd name="T44" fmla="*/ 51 w 64"/>
                <a:gd name="T45" fmla="*/ 15 h 73"/>
                <a:gd name="T46" fmla="*/ 51 w 64"/>
                <a:gd name="T47" fmla="*/ 47 h 73"/>
                <a:gd name="T48" fmla="*/ 53 w 64"/>
                <a:gd name="T49" fmla="*/ 58 h 73"/>
                <a:gd name="T50" fmla="*/ 53 w 64"/>
                <a:gd name="T51" fmla="*/ 62 h 73"/>
                <a:gd name="T52" fmla="*/ 55 w 64"/>
                <a:gd name="T53" fmla="*/ 62 h 73"/>
                <a:gd name="T54" fmla="*/ 58 w 64"/>
                <a:gd name="T55" fmla="*/ 62 h 73"/>
                <a:gd name="T56" fmla="*/ 64 w 64"/>
                <a:gd name="T57" fmla="*/ 58 h 73"/>
                <a:gd name="T58" fmla="*/ 58 w 64"/>
                <a:gd name="T59" fmla="*/ 67 h 73"/>
                <a:gd name="T60" fmla="*/ 47 w 64"/>
                <a:gd name="T61" fmla="*/ 73 h 73"/>
                <a:gd name="T62" fmla="*/ 40 w 64"/>
                <a:gd name="T63" fmla="*/ 69 h 73"/>
                <a:gd name="T64" fmla="*/ 38 w 64"/>
                <a:gd name="T65" fmla="*/ 60 h 73"/>
                <a:gd name="T66" fmla="*/ 38 w 64"/>
                <a:gd name="T67" fmla="*/ 30 h 73"/>
                <a:gd name="T68" fmla="*/ 28 w 64"/>
                <a:gd name="T69" fmla="*/ 34 h 73"/>
                <a:gd name="T70" fmla="*/ 19 w 64"/>
                <a:gd name="T71" fmla="*/ 39 h 73"/>
                <a:gd name="T72" fmla="*/ 15 w 64"/>
                <a:gd name="T73" fmla="*/ 47 h 73"/>
                <a:gd name="T74" fmla="*/ 15 w 64"/>
                <a:gd name="T75" fmla="*/ 56 h 73"/>
                <a:gd name="T76" fmla="*/ 19 w 64"/>
                <a:gd name="T77" fmla="*/ 62 h 73"/>
                <a:gd name="T78" fmla="*/ 28 w 64"/>
                <a:gd name="T79" fmla="*/ 62 h 73"/>
                <a:gd name="T80" fmla="*/ 38 w 64"/>
                <a:gd name="T81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4" h="73">
                  <a:moveTo>
                    <a:pt x="38" y="60"/>
                  </a:moveTo>
                  <a:lnTo>
                    <a:pt x="32" y="64"/>
                  </a:lnTo>
                  <a:lnTo>
                    <a:pt x="28" y="69"/>
                  </a:lnTo>
                  <a:lnTo>
                    <a:pt x="25" y="71"/>
                  </a:lnTo>
                  <a:lnTo>
                    <a:pt x="21" y="71"/>
                  </a:lnTo>
                  <a:lnTo>
                    <a:pt x="17" y="73"/>
                  </a:lnTo>
                  <a:lnTo>
                    <a:pt x="11" y="71"/>
                  </a:lnTo>
                  <a:lnTo>
                    <a:pt x="6" y="67"/>
                  </a:lnTo>
                  <a:lnTo>
                    <a:pt x="2" y="62"/>
                  </a:lnTo>
                  <a:lnTo>
                    <a:pt x="0" y="54"/>
                  </a:lnTo>
                  <a:lnTo>
                    <a:pt x="2" y="49"/>
                  </a:lnTo>
                  <a:lnTo>
                    <a:pt x="2" y="45"/>
                  </a:lnTo>
                  <a:lnTo>
                    <a:pt x="6" y="41"/>
                  </a:lnTo>
                  <a:lnTo>
                    <a:pt x="13" y="37"/>
                  </a:lnTo>
                  <a:lnTo>
                    <a:pt x="19" y="32"/>
                  </a:lnTo>
                  <a:lnTo>
                    <a:pt x="28" y="30"/>
                  </a:lnTo>
                  <a:lnTo>
                    <a:pt x="38" y="26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38" y="11"/>
                  </a:lnTo>
                  <a:lnTo>
                    <a:pt x="36" y="9"/>
                  </a:lnTo>
                  <a:lnTo>
                    <a:pt x="32" y="7"/>
                  </a:lnTo>
                  <a:lnTo>
                    <a:pt x="28" y="4"/>
                  </a:lnTo>
                  <a:lnTo>
                    <a:pt x="23" y="4"/>
                  </a:lnTo>
                  <a:lnTo>
                    <a:pt x="19" y="7"/>
                  </a:lnTo>
                  <a:lnTo>
                    <a:pt x="17" y="11"/>
                  </a:lnTo>
                  <a:lnTo>
                    <a:pt x="17" y="13"/>
                  </a:lnTo>
                  <a:lnTo>
                    <a:pt x="17" y="17"/>
                  </a:lnTo>
                  <a:lnTo>
                    <a:pt x="17" y="22"/>
                  </a:lnTo>
                  <a:lnTo>
                    <a:pt x="15" y="24"/>
                  </a:lnTo>
                  <a:lnTo>
                    <a:pt x="13" y="26"/>
                  </a:lnTo>
                  <a:lnTo>
                    <a:pt x="11" y="26"/>
                  </a:lnTo>
                  <a:lnTo>
                    <a:pt x="8" y="26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4" y="17"/>
                  </a:lnTo>
                  <a:lnTo>
                    <a:pt x="6" y="11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1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5" y="2"/>
                  </a:lnTo>
                  <a:lnTo>
                    <a:pt x="47" y="7"/>
                  </a:lnTo>
                  <a:lnTo>
                    <a:pt x="51" y="11"/>
                  </a:lnTo>
                  <a:lnTo>
                    <a:pt x="51" y="15"/>
                  </a:lnTo>
                  <a:lnTo>
                    <a:pt x="51" y="24"/>
                  </a:lnTo>
                  <a:lnTo>
                    <a:pt x="51" y="47"/>
                  </a:lnTo>
                  <a:lnTo>
                    <a:pt x="51" y="54"/>
                  </a:lnTo>
                  <a:lnTo>
                    <a:pt x="53" y="58"/>
                  </a:lnTo>
                  <a:lnTo>
                    <a:pt x="53" y="60"/>
                  </a:lnTo>
                  <a:lnTo>
                    <a:pt x="53" y="62"/>
                  </a:lnTo>
                  <a:lnTo>
                    <a:pt x="53" y="62"/>
                  </a:lnTo>
                  <a:lnTo>
                    <a:pt x="55" y="62"/>
                  </a:lnTo>
                  <a:lnTo>
                    <a:pt x="55" y="62"/>
                  </a:lnTo>
                  <a:lnTo>
                    <a:pt x="58" y="62"/>
                  </a:lnTo>
                  <a:lnTo>
                    <a:pt x="60" y="60"/>
                  </a:lnTo>
                  <a:lnTo>
                    <a:pt x="64" y="58"/>
                  </a:lnTo>
                  <a:lnTo>
                    <a:pt x="64" y="60"/>
                  </a:lnTo>
                  <a:lnTo>
                    <a:pt x="58" y="67"/>
                  </a:lnTo>
                  <a:lnTo>
                    <a:pt x="53" y="71"/>
                  </a:lnTo>
                  <a:lnTo>
                    <a:pt x="47" y="73"/>
                  </a:lnTo>
                  <a:lnTo>
                    <a:pt x="45" y="71"/>
                  </a:lnTo>
                  <a:lnTo>
                    <a:pt x="40" y="69"/>
                  </a:lnTo>
                  <a:lnTo>
                    <a:pt x="40" y="67"/>
                  </a:lnTo>
                  <a:lnTo>
                    <a:pt x="38" y="60"/>
                  </a:lnTo>
                  <a:close/>
                  <a:moveTo>
                    <a:pt x="38" y="56"/>
                  </a:moveTo>
                  <a:lnTo>
                    <a:pt x="38" y="30"/>
                  </a:lnTo>
                  <a:lnTo>
                    <a:pt x="32" y="32"/>
                  </a:lnTo>
                  <a:lnTo>
                    <a:pt x="28" y="34"/>
                  </a:lnTo>
                  <a:lnTo>
                    <a:pt x="25" y="37"/>
                  </a:lnTo>
                  <a:lnTo>
                    <a:pt x="19" y="39"/>
                  </a:lnTo>
                  <a:lnTo>
                    <a:pt x="17" y="43"/>
                  </a:lnTo>
                  <a:lnTo>
                    <a:pt x="15" y="47"/>
                  </a:lnTo>
                  <a:lnTo>
                    <a:pt x="13" y="52"/>
                  </a:lnTo>
                  <a:lnTo>
                    <a:pt x="15" y="56"/>
                  </a:lnTo>
                  <a:lnTo>
                    <a:pt x="17" y="60"/>
                  </a:lnTo>
                  <a:lnTo>
                    <a:pt x="19" y="62"/>
                  </a:lnTo>
                  <a:lnTo>
                    <a:pt x="23" y="62"/>
                  </a:lnTo>
                  <a:lnTo>
                    <a:pt x="28" y="62"/>
                  </a:lnTo>
                  <a:lnTo>
                    <a:pt x="34" y="60"/>
                  </a:lnTo>
                  <a:lnTo>
                    <a:pt x="38" y="5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54"/>
            <p:cNvSpPr>
              <a:spLocks/>
            </p:cNvSpPr>
            <p:nvPr/>
          </p:nvSpPr>
          <p:spPr bwMode="auto">
            <a:xfrm>
              <a:off x="1730" y="2351"/>
              <a:ext cx="49" cy="71"/>
            </a:xfrm>
            <a:custGeom>
              <a:avLst/>
              <a:gdLst>
                <a:gd name="T0" fmla="*/ 22 w 49"/>
                <a:gd name="T1" fmla="*/ 0 h 71"/>
                <a:gd name="T2" fmla="*/ 22 w 49"/>
                <a:gd name="T3" fmla="*/ 17 h 71"/>
                <a:gd name="T4" fmla="*/ 28 w 49"/>
                <a:gd name="T5" fmla="*/ 9 h 71"/>
                <a:gd name="T6" fmla="*/ 34 w 49"/>
                <a:gd name="T7" fmla="*/ 2 h 71"/>
                <a:gd name="T8" fmla="*/ 41 w 49"/>
                <a:gd name="T9" fmla="*/ 0 h 71"/>
                <a:gd name="T10" fmla="*/ 45 w 49"/>
                <a:gd name="T11" fmla="*/ 0 h 71"/>
                <a:gd name="T12" fmla="*/ 47 w 49"/>
                <a:gd name="T13" fmla="*/ 2 h 71"/>
                <a:gd name="T14" fmla="*/ 49 w 49"/>
                <a:gd name="T15" fmla="*/ 7 h 71"/>
                <a:gd name="T16" fmla="*/ 49 w 49"/>
                <a:gd name="T17" fmla="*/ 9 h 71"/>
                <a:gd name="T18" fmla="*/ 49 w 49"/>
                <a:gd name="T19" fmla="*/ 13 h 71"/>
                <a:gd name="T20" fmla="*/ 47 w 49"/>
                <a:gd name="T21" fmla="*/ 15 h 71"/>
                <a:gd name="T22" fmla="*/ 45 w 49"/>
                <a:gd name="T23" fmla="*/ 17 h 71"/>
                <a:gd name="T24" fmla="*/ 43 w 49"/>
                <a:gd name="T25" fmla="*/ 17 h 71"/>
                <a:gd name="T26" fmla="*/ 41 w 49"/>
                <a:gd name="T27" fmla="*/ 17 h 71"/>
                <a:gd name="T28" fmla="*/ 39 w 49"/>
                <a:gd name="T29" fmla="*/ 15 h 71"/>
                <a:gd name="T30" fmla="*/ 34 w 49"/>
                <a:gd name="T31" fmla="*/ 11 h 71"/>
                <a:gd name="T32" fmla="*/ 32 w 49"/>
                <a:gd name="T33" fmla="*/ 11 h 71"/>
                <a:gd name="T34" fmla="*/ 32 w 49"/>
                <a:gd name="T35" fmla="*/ 11 h 71"/>
                <a:gd name="T36" fmla="*/ 30 w 49"/>
                <a:gd name="T37" fmla="*/ 13 h 71"/>
                <a:gd name="T38" fmla="*/ 26 w 49"/>
                <a:gd name="T39" fmla="*/ 17 h 71"/>
                <a:gd name="T40" fmla="*/ 22 w 49"/>
                <a:gd name="T41" fmla="*/ 24 h 71"/>
                <a:gd name="T42" fmla="*/ 22 w 49"/>
                <a:gd name="T43" fmla="*/ 54 h 71"/>
                <a:gd name="T44" fmla="*/ 24 w 49"/>
                <a:gd name="T45" fmla="*/ 60 h 71"/>
                <a:gd name="T46" fmla="*/ 24 w 49"/>
                <a:gd name="T47" fmla="*/ 62 h 71"/>
                <a:gd name="T48" fmla="*/ 26 w 49"/>
                <a:gd name="T49" fmla="*/ 64 h 71"/>
                <a:gd name="T50" fmla="*/ 28 w 49"/>
                <a:gd name="T51" fmla="*/ 67 h 71"/>
                <a:gd name="T52" fmla="*/ 30 w 49"/>
                <a:gd name="T53" fmla="*/ 69 h 71"/>
                <a:gd name="T54" fmla="*/ 34 w 49"/>
                <a:gd name="T55" fmla="*/ 69 h 71"/>
                <a:gd name="T56" fmla="*/ 34 w 49"/>
                <a:gd name="T57" fmla="*/ 71 h 71"/>
                <a:gd name="T58" fmla="*/ 0 w 49"/>
                <a:gd name="T59" fmla="*/ 71 h 71"/>
                <a:gd name="T60" fmla="*/ 0 w 49"/>
                <a:gd name="T61" fmla="*/ 69 h 71"/>
                <a:gd name="T62" fmla="*/ 4 w 49"/>
                <a:gd name="T63" fmla="*/ 69 h 71"/>
                <a:gd name="T64" fmla="*/ 7 w 49"/>
                <a:gd name="T65" fmla="*/ 67 h 71"/>
                <a:gd name="T66" fmla="*/ 9 w 49"/>
                <a:gd name="T67" fmla="*/ 64 h 71"/>
                <a:gd name="T68" fmla="*/ 9 w 49"/>
                <a:gd name="T69" fmla="*/ 62 h 71"/>
                <a:gd name="T70" fmla="*/ 9 w 49"/>
                <a:gd name="T71" fmla="*/ 60 h 71"/>
                <a:gd name="T72" fmla="*/ 9 w 49"/>
                <a:gd name="T73" fmla="*/ 54 h 71"/>
                <a:gd name="T74" fmla="*/ 9 w 49"/>
                <a:gd name="T75" fmla="*/ 28 h 71"/>
                <a:gd name="T76" fmla="*/ 9 w 49"/>
                <a:gd name="T77" fmla="*/ 22 h 71"/>
                <a:gd name="T78" fmla="*/ 9 w 49"/>
                <a:gd name="T79" fmla="*/ 15 h 71"/>
                <a:gd name="T80" fmla="*/ 9 w 49"/>
                <a:gd name="T81" fmla="*/ 13 h 71"/>
                <a:gd name="T82" fmla="*/ 9 w 49"/>
                <a:gd name="T83" fmla="*/ 11 h 71"/>
                <a:gd name="T84" fmla="*/ 9 w 49"/>
                <a:gd name="T85" fmla="*/ 9 h 71"/>
                <a:gd name="T86" fmla="*/ 7 w 49"/>
                <a:gd name="T87" fmla="*/ 9 h 71"/>
                <a:gd name="T88" fmla="*/ 4 w 49"/>
                <a:gd name="T89" fmla="*/ 9 h 71"/>
                <a:gd name="T90" fmla="*/ 2 w 49"/>
                <a:gd name="T91" fmla="*/ 9 h 71"/>
                <a:gd name="T92" fmla="*/ 0 w 49"/>
                <a:gd name="T93" fmla="*/ 9 h 71"/>
                <a:gd name="T94" fmla="*/ 0 w 49"/>
                <a:gd name="T95" fmla="*/ 9 h 71"/>
                <a:gd name="T96" fmla="*/ 19 w 49"/>
                <a:gd name="T97" fmla="*/ 0 h 71"/>
                <a:gd name="T98" fmla="*/ 22 w 49"/>
                <a:gd name="T9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9" h="71">
                  <a:moveTo>
                    <a:pt x="22" y="0"/>
                  </a:moveTo>
                  <a:lnTo>
                    <a:pt x="22" y="17"/>
                  </a:lnTo>
                  <a:lnTo>
                    <a:pt x="28" y="9"/>
                  </a:lnTo>
                  <a:lnTo>
                    <a:pt x="34" y="2"/>
                  </a:lnTo>
                  <a:lnTo>
                    <a:pt x="41" y="0"/>
                  </a:lnTo>
                  <a:lnTo>
                    <a:pt x="45" y="0"/>
                  </a:lnTo>
                  <a:lnTo>
                    <a:pt x="47" y="2"/>
                  </a:lnTo>
                  <a:lnTo>
                    <a:pt x="49" y="7"/>
                  </a:lnTo>
                  <a:lnTo>
                    <a:pt x="49" y="9"/>
                  </a:lnTo>
                  <a:lnTo>
                    <a:pt x="49" y="13"/>
                  </a:lnTo>
                  <a:lnTo>
                    <a:pt x="47" y="15"/>
                  </a:lnTo>
                  <a:lnTo>
                    <a:pt x="45" y="17"/>
                  </a:lnTo>
                  <a:lnTo>
                    <a:pt x="43" y="17"/>
                  </a:lnTo>
                  <a:lnTo>
                    <a:pt x="41" y="17"/>
                  </a:lnTo>
                  <a:lnTo>
                    <a:pt x="39" y="15"/>
                  </a:lnTo>
                  <a:lnTo>
                    <a:pt x="34" y="11"/>
                  </a:lnTo>
                  <a:lnTo>
                    <a:pt x="32" y="11"/>
                  </a:lnTo>
                  <a:lnTo>
                    <a:pt x="32" y="11"/>
                  </a:lnTo>
                  <a:lnTo>
                    <a:pt x="30" y="13"/>
                  </a:lnTo>
                  <a:lnTo>
                    <a:pt x="26" y="17"/>
                  </a:lnTo>
                  <a:lnTo>
                    <a:pt x="22" y="24"/>
                  </a:lnTo>
                  <a:lnTo>
                    <a:pt x="22" y="54"/>
                  </a:lnTo>
                  <a:lnTo>
                    <a:pt x="24" y="60"/>
                  </a:lnTo>
                  <a:lnTo>
                    <a:pt x="24" y="62"/>
                  </a:lnTo>
                  <a:lnTo>
                    <a:pt x="26" y="64"/>
                  </a:lnTo>
                  <a:lnTo>
                    <a:pt x="28" y="67"/>
                  </a:lnTo>
                  <a:lnTo>
                    <a:pt x="30" y="69"/>
                  </a:lnTo>
                  <a:lnTo>
                    <a:pt x="34" y="69"/>
                  </a:lnTo>
                  <a:lnTo>
                    <a:pt x="34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4" y="69"/>
                  </a:lnTo>
                  <a:lnTo>
                    <a:pt x="7" y="67"/>
                  </a:lnTo>
                  <a:lnTo>
                    <a:pt x="9" y="64"/>
                  </a:lnTo>
                  <a:lnTo>
                    <a:pt x="9" y="62"/>
                  </a:lnTo>
                  <a:lnTo>
                    <a:pt x="9" y="60"/>
                  </a:lnTo>
                  <a:lnTo>
                    <a:pt x="9" y="54"/>
                  </a:lnTo>
                  <a:lnTo>
                    <a:pt x="9" y="28"/>
                  </a:lnTo>
                  <a:lnTo>
                    <a:pt x="9" y="22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9" y="9"/>
                  </a:lnTo>
                  <a:lnTo>
                    <a:pt x="7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19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5"/>
            <p:cNvSpPr>
              <a:spLocks/>
            </p:cNvSpPr>
            <p:nvPr/>
          </p:nvSpPr>
          <p:spPr bwMode="auto">
            <a:xfrm>
              <a:off x="1820" y="2351"/>
              <a:ext cx="49" cy="71"/>
            </a:xfrm>
            <a:custGeom>
              <a:avLst/>
              <a:gdLst>
                <a:gd name="T0" fmla="*/ 22 w 49"/>
                <a:gd name="T1" fmla="*/ 0 h 71"/>
                <a:gd name="T2" fmla="*/ 22 w 49"/>
                <a:gd name="T3" fmla="*/ 17 h 71"/>
                <a:gd name="T4" fmla="*/ 28 w 49"/>
                <a:gd name="T5" fmla="*/ 9 h 71"/>
                <a:gd name="T6" fmla="*/ 34 w 49"/>
                <a:gd name="T7" fmla="*/ 2 h 71"/>
                <a:gd name="T8" fmla="*/ 41 w 49"/>
                <a:gd name="T9" fmla="*/ 0 h 71"/>
                <a:gd name="T10" fmla="*/ 43 w 49"/>
                <a:gd name="T11" fmla="*/ 0 h 71"/>
                <a:gd name="T12" fmla="*/ 47 w 49"/>
                <a:gd name="T13" fmla="*/ 2 h 71"/>
                <a:gd name="T14" fmla="*/ 49 w 49"/>
                <a:gd name="T15" fmla="*/ 7 h 71"/>
                <a:gd name="T16" fmla="*/ 49 w 49"/>
                <a:gd name="T17" fmla="*/ 9 h 71"/>
                <a:gd name="T18" fmla="*/ 49 w 49"/>
                <a:gd name="T19" fmla="*/ 13 h 71"/>
                <a:gd name="T20" fmla="*/ 47 w 49"/>
                <a:gd name="T21" fmla="*/ 15 h 71"/>
                <a:gd name="T22" fmla="*/ 45 w 49"/>
                <a:gd name="T23" fmla="*/ 17 h 71"/>
                <a:gd name="T24" fmla="*/ 43 w 49"/>
                <a:gd name="T25" fmla="*/ 17 h 71"/>
                <a:gd name="T26" fmla="*/ 41 w 49"/>
                <a:gd name="T27" fmla="*/ 17 h 71"/>
                <a:gd name="T28" fmla="*/ 37 w 49"/>
                <a:gd name="T29" fmla="*/ 15 h 71"/>
                <a:gd name="T30" fmla="*/ 34 w 49"/>
                <a:gd name="T31" fmla="*/ 11 h 71"/>
                <a:gd name="T32" fmla="*/ 32 w 49"/>
                <a:gd name="T33" fmla="*/ 11 h 71"/>
                <a:gd name="T34" fmla="*/ 30 w 49"/>
                <a:gd name="T35" fmla="*/ 11 h 71"/>
                <a:gd name="T36" fmla="*/ 30 w 49"/>
                <a:gd name="T37" fmla="*/ 13 h 71"/>
                <a:gd name="T38" fmla="*/ 26 w 49"/>
                <a:gd name="T39" fmla="*/ 17 h 71"/>
                <a:gd name="T40" fmla="*/ 22 w 49"/>
                <a:gd name="T41" fmla="*/ 24 h 71"/>
                <a:gd name="T42" fmla="*/ 22 w 49"/>
                <a:gd name="T43" fmla="*/ 54 h 71"/>
                <a:gd name="T44" fmla="*/ 22 w 49"/>
                <a:gd name="T45" fmla="*/ 60 h 71"/>
                <a:gd name="T46" fmla="*/ 24 w 49"/>
                <a:gd name="T47" fmla="*/ 62 h 71"/>
                <a:gd name="T48" fmla="*/ 26 w 49"/>
                <a:gd name="T49" fmla="*/ 64 h 71"/>
                <a:gd name="T50" fmla="*/ 28 w 49"/>
                <a:gd name="T51" fmla="*/ 67 h 71"/>
                <a:gd name="T52" fmla="*/ 30 w 49"/>
                <a:gd name="T53" fmla="*/ 69 h 71"/>
                <a:gd name="T54" fmla="*/ 34 w 49"/>
                <a:gd name="T55" fmla="*/ 69 h 71"/>
                <a:gd name="T56" fmla="*/ 34 w 49"/>
                <a:gd name="T57" fmla="*/ 71 h 71"/>
                <a:gd name="T58" fmla="*/ 0 w 49"/>
                <a:gd name="T59" fmla="*/ 71 h 71"/>
                <a:gd name="T60" fmla="*/ 0 w 49"/>
                <a:gd name="T61" fmla="*/ 69 h 71"/>
                <a:gd name="T62" fmla="*/ 4 w 49"/>
                <a:gd name="T63" fmla="*/ 69 h 71"/>
                <a:gd name="T64" fmla="*/ 7 w 49"/>
                <a:gd name="T65" fmla="*/ 67 h 71"/>
                <a:gd name="T66" fmla="*/ 9 w 49"/>
                <a:gd name="T67" fmla="*/ 64 h 71"/>
                <a:gd name="T68" fmla="*/ 9 w 49"/>
                <a:gd name="T69" fmla="*/ 62 h 71"/>
                <a:gd name="T70" fmla="*/ 9 w 49"/>
                <a:gd name="T71" fmla="*/ 60 h 71"/>
                <a:gd name="T72" fmla="*/ 9 w 49"/>
                <a:gd name="T73" fmla="*/ 54 h 71"/>
                <a:gd name="T74" fmla="*/ 9 w 49"/>
                <a:gd name="T75" fmla="*/ 28 h 71"/>
                <a:gd name="T76" fmla="*/ 9 w 49"/>
                <a:gd name="T77" fmla="*/ 22 h 71"/>
                <a:gd name="T78" fmla="*/ 9 w 49"/>
                <a:gd name="T79" fmla="*/ 15 h 71"/>
                <a:gd name="T80" fmla="*/ 9 w 49"/>
                <a:gd name="T81" fmla="*/ 13 h 71"/>
                <a:gd name="T82" fmla="*/ 9 w 49"/>
                <a:gd name="T83" fmla="*/ 11 h 71"/>
                <a:gd name="T84" fmla="*/ 7 w 49"/>
                <a:gd name="T85" fmla="*/ 9 h 71"/>
                <a:gd name="T86" fmla="*/ 7 w 49"/>
                <a:gd name="T87" fmla="*/ 9 h 71"/>
                <a:gd name="T88" fmla="*/ 4 w 49"/>
                <a:gd name="T89" fmla="*/ 9 h 71"/>
                <a:gd name="T90" fmla="*/ 2 w 49"/>
                <a:gd name="T91" fmla="*/ 9 h 71"/>
                <a:gd name="T92" fmla="*/ 0 w 49"/>
                <a:gd name="T93" fmla="*/ 9 h 71"/>
                <a:gd name="T94" fmla="*/ 0 w 49"/>
                <a:gd name="T95" fmla="*/ 9 h 71"/>
                <a:gd name="T96" fmla="*/ 19 w 49"/>
                <a:gd name="T97" fmla="*/ 0 h 71"/>
                <a:gd name="T98" fmla="*/ 22 w 49"/>
                <a:gd name="T9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9" h="71">
                  <a:moveTo>
                    <a:pt x="22" y="0"/>
                  </a:moveTo>
                  <a:lnTo>
                    <a:pt x="22" y="17"/>
                  </a:lnTo>
                  <a:lnTo>
                    <a:pt x="28" y="9"/>
                  </a:lnTo>
                  <a:lnTo>
                    <a:pt x="34" y="2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7" y="2"/>
                  </a:lnTo>
                  <a:lnTo>
                    <a:pt x="49" y="7"/>
                  </a:lnTo>
                  <a:lnTo>
                    <a:pt x="49" y="9"/>
                  </a:lnTo>
                  <a:lnTo>
                    <a:pt x="49" y="13"/>
                  </a:lnTo>
                  <a:lnTo>
                    <a:pt x="47" y="15"/>
                  </a:lnTo>
                  <a:lnTo>
                    <a:pt x="45" y="17"/>
                  </a:lnTo>
                  <a:lnTo>
                    <a:pt x="43" y="17"/>
                  </a:lnTo>
                  <a:lnTo>
                    <a:pt x="41" y="17"/>
                  </a:lnTo>
                  <a:lnTo>
                    <a:pt x="37" y="15"/>
                  </a:lnTo>
                  <a:lnTo>
                    <a:pt x="34" y="11"/>
                  </a:lnTo>
                  <a:lnTo>
                    <a:pt x="32" y="11"/>
                  </a:lnTo>
                  <a:lnTo>
                    <a:pt x="30" y="11"/>
                  </a:lnTo>
                  <a:lnTo>
                    <a:pt x="30" y="13"/>
                  </a:lnTo>
                  <a:lnTo>
                    <a:pt x="26" y="17"/>
                  </a:lnTo>
                  <a:lnTo>
                    <a:pt x="22" y="24"/>
                  </a:lnTo>
                  <a:lnTo>
                    <a:pt x="22" y="54"/>
                  </a:lnTo>
                  <a:lnTo>
                    <a:pt x="22" y="60"/>
                  </a:lnTo>
                  <a:lnTo>
                    <a:pt x="24" y="62"/>
                  </a:lnTo>
                  <a:lnTo>
                    <a:pt x="26" y="64"/>
                  </a:lnTo>
                  <a:lnTo>
                    <a:pt x="28" y="67"/>
                  </a:lnTo>
                  <a:lnTo>
                    <a:pt x="30" y="69"/>
                  </a:lnTo>
                  <a:lnTo>
                    <a:pt x="34" y="69"/>
                  </a:lnTo>
                  <a:lnTo>
                    <a:pt x="34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4" y="69"/>
                  </a:lnTo>
                  <a:lnTo>
                    <a:pt x="7" y="67"/>
                  </a:lnTo>
                  <a:lnTo>
                    <a:pt x="9" y="64"/>
                  </a:lnTo>
                  <a:lnTo>
                    <a:pt x="9" y="62"/>
                  </a:lnTo>
                  <a:lnTo>
                    <a:pt x="9" y="60"/>
                  </a:lnTo>
                  <a:lnTo>
                    <a:pt x="9" y="54"/>
                  </a:lnTo>
                  <a:lnTo>
                    <a:pt x="9" y="28"/>
                  </a:lnTo>
                  <a:lnTo>
                    <a:pt x="9" y="22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7" y="9"/>
                  </a:lnTo>
                  <a:lnTo>
                    <a:pt x="7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19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56"/>
            <p:cNvSpPr>
              <a:spLocks noEditPoints="1"/>
            </p:cNvSpPr>
            <p:nvPr/>
          </p:nvSpPr>
          <p:spPr bwMode="auto">
            <a:xfrm>
              <a:off x="1874" y="2351"/>
              <a:ext cx="58" cy="73"/>
            </a:xfrm>
            <a:custGeom>
              <a:avLst/>
              <a:gdLst>
                <a:gd name="T0" fmla="*/ 10 w 58"/>
                <a:gd name="T1" fmla="*/ 28 h 73"/>
                <a:gd name="T2" fmla="*/ 13 w 58"/>
                <a:gd name="T3" fmla="*/ 37 h 73"/>
                <a:gd name="T4" fmla="*/ 15 w 58"/>
                <a:gd name="T5" fmla="*/ 45 h 73"/>
                <a:gd name="T6" fmla="*/ 19 w 58"/>
                <a:gd name="T7" fmla="*/ 52 h 73"/>
                <a:gd name="T8" fmla="*/ 23 w 58"/>
                <a:gd name="T9" fmla="*/ 56 h 73"/>
                <a:gd name="T10" fmla="*/ 30 w 58"/>
                <a:gd name="T11" fmla="*/ 58 h 73"/>
                <a:gd name="T12" fmla="*/ 36 w 58"/>
                <a:gd name="T13" fmla="*/ 60 h 73"/>
                <a:gd name="T14" fmla="*/ 43 w 58"/>
                <a:gd name="T15" fmla="*/ 58 h 73"/>
                <a:gd name="T16" fmla="*/ 47 w 58"/>
                <a:gd name="T17" fmla="*/ 56 h 73"/>
                <a:gd name="T18" fmla="*/ 53 w 58"/>
                <a:gd name="T19" fmla="*/ 52 h 73"/>
                <a:gd name="T20" fmla="*/ 55 w 58"/>
                <a:gd name="T21" fmla="*/ 43 h 73"/>
                <a:gd name="T22" fmla="*/ 58 w 58"/>
                <a:gd name="T23" fmla="*/ 45 h 73"/>
                <a:gd name="T24" fmla="*/ 55 w 58"/>
                <a:gd name="T25" fmla="*/ 52 h 73"/>
                <a:gd name="T26" fmla="*/ 53 w 58"/>
                <a:gd name="T27" fmla="*/ 58 h 73"/>
                <a:gd name="T28" fmla="*/ 49 w 58"/>
                <a:gd name="T29" fmla="*/ 64 h 73"/>
                <a:gd name="T30" fmla="*/ 43 w 58"/>
                <a:gd name="T31" fmla="*/ 69 h 73"/>
                <a:gd name="T32" fmla="*/ 36 w 58"/>
                <a:gd name="T33" fmla="*/ 71 h 73"/>
                <a:gd name="T34" fmla="*/ 30 w 58"/>
                <a:gd name="T35" fmla="*/ 73 h 73"/>
                <a:gd name="T36" fmla="*/ 21 w 58"/>
                <a:gd name="T37" fmla="*/ 71 h 73"/>
                <a:gd name="T38" fmla="*/ 15 w 58"/>
                <a:gd name="T39" fmla="*/ 69 h 73"/>
                <a:gd name="T40" fmla="*/ 8 w 58"/>
                <a:gd name="T41" fmla="*/ 62 h 73"/>
                <a:gd name="T42" fmla="*/ 4 w 58"/>
                <a:gd name="T43" fmla="*/ 56 h 73"/>
                <a:gd name="T44" fmla="*/ 2 w 58"/>
                <a:gd name="T45" fmla="*/ 47 h 73"/>
                <a:gd name="T46" fmla="*/ 0 w 58"/>
                <a:gd name="T47" fmla="*/ 37 h 73"/>
                <a:gd name="T48" fmla="*/ 2 w 58"/>
                <a:gd name="T49" fmla="*/ 26 h 73"/>
                <a:gd name="T50" fmla="*/ 4 w 58"/>
                <a:gd name="T51" fmla="*/ 17 h 73"/>
                <a:gd name="T52" fmla="*/ 8 w 58"/>
                <a:gd name="T53" fmla="*/ 9 h 73"/>
                <a:gd name="T54" fmla="*/ 15 w 58"/>
                <a:gd name="T55" fmla="*/ 4 h 73"/>
                <a:gd name="T56" fmla="*/ 23 w 58"/>
                <a:gd name="T57" fmla="*/ 0 h 73"/>
                <a:gd name="T58" fmla="*/ 32 w 58"/>
                <a:gd name="T59" fmla="*/ 0 h 73"/>
                <a:gd name="T60" fmla="*/ 38 w 58"/>
                <a:gd name="T61" fmla="*/ 0 h 73"/>
                <a:gd name="T62" fmla="*/ 45 w 58"/>
                <a:gd name="T63" fmla="*/ 2 h 73"/>
                <a:gd name="T64" fmla="*/ 51 w 58"/>
                <a:gd name="T65" fmla="*/ 7 h 73"/>
                <a:gd name="T66" fmla="*/ 55 w 58"/>
                <a:gd name="T67" fmla="*/ 13 h 73"/>
                <a:gd name="T68" fmla="*/ 58 w 58"/>
                <a:gd name="T69" fmla="*/ 19 h 73"/>
                <a:gd name="T70" fmla="*/ 58 w 58"/>
                <a:gd name="T71" fmla="*/ 28 h 73"/>
                <a:gd name="T72" fmla="*/ 10 w 58"/>
                <a:gd name="T73" fmla="*/ 28 h 73"/>
                <a:gd name="T74" fmla="*/ 10 w 58"/>
                <a:gd name="T75" fmla="*/ 22 h 73"/>
                <a:gd name="T76" fmla="*/ 43 w 58"/>
                <a:gd name="T77" fmla="*/ 22 h 73"/>
                <a:gd name="T78" fmla="*/ 40 w 58"/>
                <a:gd name="T79" fmla="*/ 17 h 73"/>
                <a:gd name="T80" fmla="*/ 40 w 58"/>
                <a:gd name="T81" fmla="*/ 13 h 73"/>
                <a:gd name="T82" fmla="*/ 38 w 58"/>
                <a:gd name="T83" fmla="*/ 9 h 73"/>
                <a:gd name="T84" fmla="*/ 34 w 58"/>
                <a:gd name="T85" fmla="*/ 7 h 73"/>
                <a:gd name="T86" fmla="*/ 32 w 58"/>
                <a:gd name="T87" fmla="*/ 4 h 73"/>
                <a:gd name="T88" fmla="*/ 28 w 58"/>
                <a:gd name="T89" fmla="*/ 4 h 73"/>
                <a:gd name="T90" fmla="*/ 21 w 58"/>
                <a:gd name="T91" fmla="*/ 7 h 73"/>
                <a:gd name="T92" fmla="*/ 17 w 58"/>
                <a:gd name="T93" fmla="*/ 9 h 73"/>
                <a:gd name="T94" fmla="*/ 13 w 58"/>
                <a:gd name="T95" fmla="*/ 15 h 73"/>
                <a:gd name="T96" fmla="*/ 10 w 58"/>
                <a:gd name="T97" fmla="*/ 2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8" h="73">
                  <a:moveTo>
                    <a:pt x="10" y="28"/>
                  </a:moveTo>
                  <a:lnTo>
                    <a:pt x="13" y="37"/>
                  </a:lnTo>
                  <a:lnTo>
                    <a:pt x="15" y="45"/>
                  </a:lnTo>
                  <a:lnTo>
                    <a:pt x="19" y="52"/>
                  </a:lnTo>
                  <a:lnTo>
                    <a:pt x="23" y="56"/>
                  </a:lnTo>
                  <a:lnTo>
                    <a:pt x="30" y="58"/>
                  </a:lnTo>
                  <a:lnTo>
                    <a:pt x="36" y="60"/>
                  </a:lnTo>
                  <a:lnTo>
                    <a:pt x="43" y="58"/>
                  </a:lnTo>
                  <a:lnTo>
                    <a:pt x="47" y="56"/>
                  </a:lnTo>
                  <a:lnTo>
                    <a:pt x="53" y="52"/>
                  </a:lnTo>
                  <a:lnTo>
                    <a:pt x="55" y="43"/>
                  </a:lnTo>
                  <a:lnTo>
                    <a:pt x="58" y="45"/>
                  </a:lnTo>
                  <a:lnTo>
                    <a:pt x="55" y="52"/>
                  </a:lnTo>
                  <a:lnTo>
                    <a:pt x="53" y="58"/>
                  </a:lnTo>
                  <a:lnTo>
                    <a:pt x="49" y="64"/>
                  </a:lnTo>
                  <a:lnTo>
                    <a:pt x="43" y="69"/>
                  </a:lnTo>
                  <a:lnTo>
                    <a:pt x="36" y="71"/>
                  </a:lnTo>
                  <a:lnTo>
                    <a:pt x="30" y="73"/>
                  </a:lnTo>
                  <a:lnTo>
                    <a:pt x="21" y="71"/>
                  </a:lnTo>
                  <a:lnTo>
                    <a:pt x="15" y="69"/>
                  </a:lnTo>
                  <a:lnTo>
                    <a:pt x="8" y="62"/>
                  </a:lnTo>
                  <a:lnTo>
                    <a:pt x="4" y="56"/>
                  </a:lnTo>
                  <a:lnTo>
                    <a:pt x="2" y="47"/>
                  </a:lnTo>
                  <a:lnTo>
                    <a:pt x="0" y="37"/>
                  </a:lnTo>
                  <a:lnTo>
                    <a:pt x="2" y="26"/>
                  </a:lnTo>
                  <a:lnTo>
                    <a:pt x="4" y="17"/>
                  </a:lnTo>
                  <a:lnTo>
                    <a:pt x="8" y="9"/>
                  </a:lnTo>
                  <a:lnTo>
                    <a:pt x="15" y="4"/>
                  </a:lnTo>
                  <a:lnTo>
                    <a:pt x="23" y="0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5" y="2"/>
                  </a:lnTo>
                  <a:lnTo>
                    <a:pt x="51" y="7"/>
                  </a:lnTo>
                  <a:lnTo>
                    <a:pt x="55" y="13"/>
                  </a:lnTo>
                  <a:lnTo>
                    <a:pt x="58" y="19"/>
                  </a:lnTo>
                  <a:lnTo>
                    <a:pt x="58" y="28"/>
                  </a:lnTo>
                  <a:lnTo>
                    <a:pt x="10" y="28"/>
                  </a:lnTo>
                  <a:close/>
                  <a:moveTo>
                    <a:pt x="10" y="22"/>
                  </a:moveTo>
                  <a:lnTo>
                    <a:pt x="43" y="22"/>
                  </a:lnTo>
                  <a:lnTo>
                    <a:pt x="40" y="17"/>
                  </a:lnTo>
                  <a:lnTo>
                    <a:pt x="40" y="13"/>
                  </a:lnTo>
                  <a:lnTo>
                    <a:pt x="38" y="9"/>
                  </a:lnTo>
                  <a:lnTo>
                    <a:pt x="34" y="7"/>
                  </a:lnTo>
                  <a:lnTo>
                    <a:pt x="32" y="4"/>
                  </a:lnTo>
                  <a:lnTo>
                    <a:pt x="28" y="4"/>
                  </a:lnTo>
                  <a:lnTo>
                    <a:pt x="21" y="7"/>
                  </a:lnTo>
                  <a:lnTo>
                    <a:pt x="17" y="9"/>
                  </a:lnTo>
                  <a:lnTo>
                    <a:pt x="13" y="15"/>
                  </a:lnTo>
                  <a:lnTo>
                    <a:pt x="10" y="2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57"/>
            <p:cNvSpPr>
              <a:spLocks noEditPoints="1"/>
            </p:cNvSpPr>
            <p:nvPr/>
          </p:nvSpPr>
          <p:spPr bwMode="auto">
            <a:xfrm>
              <a:off x="1942" y="2351"/>
              <a:ext cx="62" cy="73"/>
            </a:xfrm>
            <a:custGeom>
              <a:avLst/>
              <a:gdLst>
                <a:gd name="T0" fmla="*/ 32 w 62"/>
                <a:gd name="T1" fmla="*/ 64 h 73"/>
                <a:gd name="T2" fmla="*/ 26 w 62"/>
                <a:gd name="T3" fmla="*/ 71 h 73"/>
                <a:gd name="T4" fmla="*/ 17 w 62"/>
                <a:gd name="T5" fmla="*/ 73 h 73"/>
                <a:gd name="T6" fmla="*/ 5 w 62"/>
                <a:gd name="T7" fmla="*/ 67 h 73"/>
                <a:gd name="T8" fmla="*/ 0 w 62"/>
                <a:gd name="T9" fmla="*/ 54 h 73"/>
                <a:gd name="T10" fmla="*/ 2 w 62"/>
                <a:gd name="T11" fmla="*/ 45 h 73"/>
                <a:gd name="T12" fmla="*/ 13 w 62"/>
                <a:gd name="T13" fmla="*/ 37 h 73"/>
                <a:gd name="T14" fmla="*/ 28 w 62"/>
                <a:gd name="T15" fmla="*/ 30 h 73"/>
                <a:gd name="T16" fmla="*/ 39 w 62"/>
                <a:gd name="T17" fmla="*/ 24 h 73"/>
                <a:gd name="T18" fmla="*/ 39 w 62"/>
                <a:gd name="T19" fmla="*/ 11 h 73"/>
                <a:gd name="T20" fmla="*/ 32 w 62"/>
                <a:gd name="T21" fmla="*/ 7 h 73"/>
                <a:gd name="T22" fmla="*/ 22 w 62"/>
                <a:gd name="T23" fmla="*/ 4 h 73"/>
                <a:gd name="T24" fmla="*/ 17 w 62"/>
                <a:gd name="T25" fmla="*/ 11 h 73"/>
                <a:gd name="T26" fmla="*/ 17 w 62"/>
                <a:gd name="T27" fmla="*/ 17 h 73"/>
                <a:gd name="T28" fmla="*/ 15 w 62"/>
                <a:gd name="T29" fmla="*/ 24 h 73"/>
                <a:gd name="T30" fmla="*/ 11 w 62"/>
                <a:gd name="T31" fmla="*/ 26 h 73"/>
                <a:gd name="T32" fmla="*/ 7 w 62"/>
                <a:gd name="T33" fmla="*/ 24 h 73"/>
                <a:gd name="T34" fmla="*/ 5 w 62"/>
                <a:gd name="T35" fmla="*/ 17 h 73"/>
                <a:gd name="T36" fmla="*/ 11 w 62"/>
                <a:gd name="T37" fmla="*/ 4 h 73"/>
                <a:gd name="T38" fmla="*/ 22 w 62"/>
                <a:gd name="T39" fmla="*/ 0 h 73"/>
                <a:gd name="T40" fmla="*/ 37 w 62"/>
                <a:gd name="T41" fmla="*/ 0 h 73"/>
                <a:gd name="T42" fmla="*/ 47 w 62"/>
                <a:gd name="T43" fmla="*/ 7 h 73"/>
                <a:gd name="T44" fmla="*/ 52 w 62"/>
                <a:gd name="T45" fmla="*/ 15 h 73"/>
                <a:gd name="T46" fmla="*/ 52 w 62"/>
                <a:gd name="T47" fmla="*/ 47 h 73"/>
                <a:gd name="T48" fmla="*/ 52 w 62"/>
                <a:gd name="T49" fmla="*/ 58 h 73"/>
                <a:gd name="T50" fmla="*/ 54 w 62"/>
                <a:gd name="T51" fmla="*/ 62 h 73"/>
                <a:gd name="T52" fmla="*/ 56 w 62"/>
                <a:gd name="T53" fmla="*/ 62 h 73"/>
                <a:gd name="T54" fmla="*/ 58 w 62"/>
                <a:gd name="T55" fmla="*/ 62 h 73"/>
                <a:gd name="T56" fmla="*/ 62 w 62"/>
                <a:gd name="T57" fmla="*/ 58 h 73"/>
                <a:gd name="T58" fmla="*/ 58 w 62"/>
                <a:gd name="T59" fmla="*/ 67 h 73"/>
                <a:gd name="T60" fmla="*/ 47 w 62"/>
                <a:gd name="T61" fmla="*/ 73 h 73"/>
                <a:gd name="T62" fmla="*/ 41 w 62"/>
                <a:gd name="T63" fmla="*/ 69 h 73"/>
                <a:gd name="T64" fmla="*/ 39 w 62"/>
                <a:gd name="T65" fmla="*/ 60 h 73"/>
                <a:gd name="T66" fmla="*/ 39 w 62"/>
                <a:gd name="T67" fmla="*/ 30 h 73"/>
                <a:gd name="T68" fmla="*/ 28 w 62"/>
                <a:gd name="T69" fmla="*/ 34 h 73"/>
                <a:gd name="T70" fmla="*/ 20 w 62"/>
                <a:gd name="T71" fmla="*/ 39 h 73"/>
                <a:gd name="T72" fmla="*/ 15 w 62"/>
                <a:gd name="T73" fmla="*/ 47 h 73"/>
                <a:gd name="T74" fmla="*/ 15 w 62"/>
                <a:gd name="T75" fmla="*/ 56 h 73"/>
                <a:gd name="T76" fmla="*/ 20 w 62"/>
                <a:gd name="T77" fmla="*/ 62 h 73"/>
                <a:gd name="T78" fmla="*/ 28 w 62"/>
                <a:gd name="T79" fmla="*/ 62 h 73"/>
                <a:gd name="T80" fmla="*/ 39 w 62"/>
                <a:gd name="T81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2" h="73">
                  <a:moveTo>
                    <a:pt x="39" y="60"/>
                  </a:moveTo>
                  <a:lnTo>
                    <a:pt x="32" y="64"/>
                  </a:lnTo>
                  <a:lnTo>
                    <a:pt x="28" y="69"/>
                  </a:lnTo>
                  <a:lnTo>
                    <a:pt x="26" y="71"/>
                  </a:lnTo>
                  <a:lnTo>
                    <a:pt x="22" y="71"/>
                  </a:lnTo>
                  <a:lnTo>
                    <a:pt x="17" y="73"/>
                  </a:lnTo>
                  <a:lnTo>
                    <a:pt x="11" y="71"/>
                  </a:lnTo>
                  <a:lnTo>
                    <a:pt x="5" y="67"/>
                  </a:lnTo>
                  <a:lnTo>
                    <a:pt x="2" y="62"/>
                  </a:lnTo>
                  <a:lnTo>
                    <a:pt x="0" y="54"/>
                  </a:lnTo>
                  <a:lnTo>
                    <a:pt x="0" y="49"/>
                  </a:lnTo>
                  <a:lnTo>
                    <a:pt x="2" y="45"/>
                  </a:lnTo>
                  <a:lnTo>
                    <a:pt x="7" y="41"/>
                  </a:lnTo>
                  <a:lnTo>
                    <a:pt x="13" y="37"/>
                  </a:lnTo>
                  <a:lnTo>
                    <a:pt x="20" y="32"/>
                  </a:lnTo>
                  <a:lnTo>
                    <a:pt x="28" y="30"/>
                  </a:lnTo>
                  <a:lnTo>
                    <a:pt x="39" y="26"/>
                  </a:lnTo>
                  <a:lnTo>
                    <a:pt x="39" y="24"/>
                  </a:lnTo>
                  <a:lnTo>
                    <a:pt x="39" y="17"/>
                  </a:lnTo>
                  <a:lnTo>
                    <a:pt x="39" y="11"/>
                  </a:lnTo>
                  <a:lnTo>
                    <a:pt x="37" y="9"/>
                  </a:lnTo>
                  <a:lnTo>
                    <a:pt x="32" y="7"/>
                  </a:lnTo>
                  <a:lnTo>
                    <a:pt x="26" y="4"/>
                  </a:lnTo>
                  <a:lnTo>
                    <a:pt x="22" y="4"/>
                  </a:lnTo>
                  <a:lnTo>
                    <a:pt x="20" y="7"/>
                  </a:lnTo>
                  <a:lnTo>
                    <a:pt x="17" y="11"/>
                  </a:lnTo>
                  <a:lnTo>
                    <a:pt x="17" y="13"/>
                  </a:lnTo>
                  <a:lnTo>
                    <a:pt x="17" y="17"/>
                  </a:lnTo>
                  <a:lnTo>
                    <a:pt x="17" y="22"/>
                  </a:lnTo>
                  <a:lnTo>
                    <a:pt x="15" y="24"/>
                  </a:lnTo>
                  <a:lnTo>
                    <a:pt x="13" y="26"/>
                  </a:lnTo>
                  <a:lnTo>
                    <a:pt x="11" y="26"/>
                  </a:lnTo>
                  <a:lnTo>
                    <a:pt x="9" y="26"/>
                  </a:lnTo>
                  <a:lnTo>
                    <a:pt x="7" y="24"/>
                  </a:lnTo>
                  <a:lnTo>
                    <a:pt x="5" y="22"/>
                  </a:lnTo>
                  <a:lnTo>
                    <a:pt x="5" y="17"/>
                  </a:lnTo>
                  <a:lnTo>
                    <a:pt x="7" y="11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45" y="2"/>
                  </a:lnTo>
                  <a:lnTo>
                    <a:pt x="47" y="7"/>
                  </a:lnTo>
                  <a:lnTo>
                    <a:pt x="52" y="11"/>
                  </a:lnTo>
                  <a:lnTo>
                    <a:pt x="52" y="15"/>
                  </a:lnTo>
                  <a:lnTo>
                    <a:pt x="52" y="24"/>
                  </a:lnTo>
                  <a:lnTo>
                    <a:pt x="52" y="47"/>
                  </a:lnTo>
                  <a:lnTo>
                    <a:pt x="52" y="54"/>
                  </a:lnTo>
                  <a:lnTo>
                    <a:pt x="52" y="58"/>
                  </a:lnTo>
                  <a:lnTo>
                    <a:pt x="54" y="60"/>
                  </a:lnTo>
                  <a:lnTo>
                    <a:pt x="54" y="62"/>
                  </a:lnTo>
                  <a:lnTo>
                    <a:pt x="54" y="62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58" y="62"/>
                  </a:lnTo>
                  <a:lnTo>
                    <a:pt x="60" y="60"/>
                  </a:lnTo>
                  <a:lnTo>
                    <a:pt x="62" y="58"/>
                  </a:lnTo>
                  <a:lnTo>
                    <a:pt x="62" y="60"/>
                  </a:lnTo>
                  <a:lnTo>
                    <a:pt x="58" y="67"/>
                  </a:lnTo>
                  <a:lnTo>
                    <a:pt x="52" y="71"/>
                  </a:lnTo>
                  <a:lnTo>
                    <a:pt x="47" y="73"/>
                  </a:lnTo>
                  <a:lnTo>
                    <a:pt x="43" y="71"/>
                  </a:lnTo>
                  <a:lnTo>
                    <a:pt x="41" y="69"/>
                  </a:lnTo>
                  <a:lnTo>
                    <a:pt x="41" y="67"/>
                  </a:lnTo>
                  <a:lnTo>
                    <a:pt x="39" y="60"/>
                  </a:lnTo>
                  <a:close/>
                  <a:moveTo>
                    <a:pt x="39" y="56"/>
                  </a:moveTo>
                  <a:lnTo>
                    <a:pt x="39" y="30"/>
                  </a:lnTo>
                  <a:lnTo>
                    <a:pt x="32" y="32"/>
                  </a:lnTo>
                  <a:lnTo>
                    <a:pt x="28" y="34"/>
                  </a:lnTo>
                  <a:lnTo>
                    <a:pt x="24" y="37"/>
                  </a:lnTo>
                  <a:lnTo>
                    <a:pt x="20" y="39"/>
                  </a:lnTo>
                  <a:lnTo>
                    <a:pt x="15" y="43"/>
                  </a:lnTo>
                  <a:lnTo>
                    <a:pt x="15" y="47"/>
                  </a:lnTo>
                  <a:lnTo>
                    <a:pt x="13" y="52"/>
                  </a:lnTo>
                  <a:lnTo>
                    <a:pt x="15" y="56"/>
                  </a:lnTo>
                  <a:lnTo>
                    <a:pt x="17" y="60"/>
                  </a:lnTo>
                  <a:lnTo>
                    <a:pt x="20" y="62"/>
                  </a:lnTo>
                  <a:lnTo>
                    <a:pt x="24" y="62"/>
                  </a:lnTo>
                  <a:lnTo>
                    <a:pt x="28" y="62"/>
                  </a:lnTo>
                  <a:lnTo>
                    <a:pt x="35" y="60"/>
                  </a:lnTo>
                  <a:lnTo>
                    <a:pt x="39" y="5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2" name="Freeform 58"/>
            <p:cNvSpPr>
              <a:spLocks/>
            </p:cNvSpPr>
            <p:nvPr/>
          </p:nvSpPr>
          <p:spPr bwMode="auto">
            <a:xfrm>
              <a:off x="2011" y="2351"/>
              <a:ext cx="58" cy="73"/>
            </a:xfrm>
            <a:custGeom>
              <a:avLst/>
              <a:gdLst>
                <a:gd name="T0" fmla="*/ 58 w 58"/>
                <a:gd name="T1" fmla="*/ 43 h 73"/>
                <a:gd name="T2" fmla="*/ 56 w 58"/>
                <a:gd name="T3" fmla="*/ 52 h 73"/>
                <a:gd name="T4" fmla="*/ 53 w 58"/>
                <a:gd name="T5" fmla="*/ 60 h 73"/>
                <a:gd name="T6" fmla="*/ 47 w 58"/>
                <a:gd name="T7" fmla="*/ 64 h 73"/>
                <a:gd name="T8" fmla="*/ 43 w 58"/>
                <a:gd name="T9" fmla="*/ 69 h 73"/>
                <a:gd name="T10" fmla="*/ 36 w 58"/>
                <a:gd name="T11" fmla="*/ 71 h 73"/>
                <a:gd name="T12" fmla="*/ 30 w 58"/>
                <a:gd name="T13" fmla="*/ 73 h 73"/>
                <a:gd name="T14" fmla="*/ 21 w 58"/>
                <a:gd name="T15" fmla="*/ 71 h 73"/>
                <a:gd name="T16" fmla="*/ 15 w 58"/>
                <a:gd name="T17" fmla="*/ 69 h 73"/>
                <a:gd name="T18" fmla="*/ 8 w 58"/>
                <a:gd name="T19" fmla="*/ 62 h 73"/>
                <a:gd name="T20" fmla="*/ 4 w 58"/>
                <a:gd name="T21" fmla="*/ 56 h 73"/>
                <a:gd name="T22" fmla="*/ 2 w 58"/>
                <a:gd name="T23" fmla="*/ 47 h 73"/>
                <a:gd name="T24" fmla="*/ 0 w 58"/>
                <a:gd name="T25" fmla="*/ 37 h 73"/>
                <a:gd name="T26" fmla="*/ 2 w 58"/>
                <a:gd name="T27" fmla="*/ 26 h 73"/>
                <a:gd name="T28" fmla="*/ 4 w 58"/>
                <a:gd name="T29" fmla="*/ 17 h 73"/>
                <a:gd name="T30" fmla="*/ 11 w 58"/>
                <a:gd name="T31" fmla="*/ 11 h 73"/>
                <a:gd name="T32" fmla="*/ 17 w 58"/>
                <a:gd name="T33" fmla="*/ 4 h 73"/>
                <a:gd name="T34" fmla="*/ 23 w 58"/>
                <a:gd name="T35" fmla="*/ 0 h 73"/>
                <a:gd name="T36" fmla="*/ 32 w 58"/>
                <a:gd name="T37" fmla="*/ 0 h 73"/>
                <a:gd name="T38" fmla="*/ 38 w 58"/>
                <a:gd name="T39" fmla="*/ 0 h 73"/>
                <a:gd name="T40" fmla="*/ 45 w 58"/>
                <a:gd name="T41" fmla="*/ 2 h 73"/>
                <a:gd name="T42" fmla="*/ 49 w 58"/>
                <a:gd name="T43" fmla="*/ 4 h 73"/>
                <a:gd name="T44" fmla="*/ 53 w 58"/>
                <a:gd name="T45" fmla="*/ 11 h 73"/>
                <a:gd name="T46" fmla="*/ 56 w 58"/>
                <a:gd name="T47" fmla="*/ 15 h 73"/>
                <a:gd name="T48" fmla="*/ 56 w 58"/>
                <a:gd name="T49" fmla="*/ 19 h 73"/>
                <a:gd name="T50" fmla="*/ 53 w 58"/>
                <a:gd name="T51" fmla="*/ 22 h 73"/>
                <a:gd name="T52" fmla="*/ 51 w 58"/>
                <a:gd name="T53" fmla="*/ 22 h 73"/>
                <a:gd name="T54" fmla="*/ 49 w 58"/>
                <a:gd name="T55" fmla="*/ 22 h 73"/>
                <a:gd name="T56" fmla="*/ 45 w 58"/>
                <a:gd name="T57" fmla="*/ 22 h 73"/>
                <a:gd name="T58" fmla="*/ 43 w 58"/>
                <a:gd name="T59" fmla="*/ 19 h 73"/>
                <a:gd name="T60" fmla="*/ 41 w 58"/>
                <a:gd name="T61" fmla="*/ 17 h 73"/>
                <a:gd name="T62" fmla="*/ 41 w 58"/>
                <a:gd name="T63" fmla="*/ 13 h 73"/>
                <a:gd name="T64" fmla="*/ 41 w 58"/>
                <a:gd name="T65" fmla="*/ 9 h 73"/>
                <a:gd name="T66" fmla="*/ 38 w 58"/>
                <a:gd name="T67" fmla="*/ 7 h 73"/>
                <a:gd name="T68" fmla="*/ 34 w 58"/>
                <a:gd name="T69" fmla="*/ 4 h 73"/>
                <a:gd name="T70" fmla="*/ 30 w 58"/>
                <a:gd name="T71" fmla="*/ 4 h 73"/>
                <a:gd name="T72" fmla="*/ 23 w 58"/>
                <a:gd name="T73" fmla="*/ 7 h 73"/>
                <a:gd name="T74" fmla="*/ 19 w 58"/>
                <a:gd name="T75" fmla="*/ 11 h 73"/>
                <a:gd name="T76" fmla="*/ 17 w 58"/>
                <a:gd name="T77" fmla="*/ 15 h 73"/>
                <a:gd name="T78" fmla="*/ 15 w 58"/>
                <a:gd name="T79" fmla="*/ 22 h 73"/>
                <a:gd name="T80" fmla="*/ 13 w 58"/>
                <a:gd name="T81" fmla="*/ 28 h 73"/>
                <a:gd name="T82" fmla="*/ 15 w 58"/>
                <a:gd name="T83" fmla="*/ 37 h 73"/>
                <a:gd name="T84" fmla="*/ 17 w 58"/>
                <a:gd name="T85" fmla="*/ 43 h 73"/>
                <a:gd name="T86" fmla="*/ 19 w 58"/>
                <a:gd name="T87" fmla="*/ 49 h 73"/>
                <a:gd name="T88" fmla="*/ 23 w 58"/>
                <a:gd name="T89" fmla="*/ 56 h 73"/>
                <a:gd name="T90" fmla="*/ 30 w 58"/>
                <a:gd name="T91" fmla="*/ 58 h 73"/>
                <a:gd name="T92" fmla="*/ 36 w 58"/>
                <a:gd name="T93" fmla="*/ 60 h 73"/>
                <a:gd name="T94" fmla="*/ 43 w 58"/>
                <a:gd name="T95" fmla="*/ 58 h 73"/>
                <a:gd name="T96" fmla="*/ 49 w 58"/>
                <a:gd name="T97" fmla="*/ 56 h 73"/>
                <a:gd name="T98" fmla="*/ 53 w 58"/>
                <a:gd name="T99" fmla="*/ 49 h 73"/>
                <a:gd name="T100" fmla="*/ 58 w 58"/>
                <a:gd name="T101" fmla="*/ 41 h 73"/>
                <a:gd name="T102" fmla="*/ 58 w 58"/>
                <a:gd name="T103" fmla="*/ 4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" h="73">
                  <a:moveTo>
                    <a:pt x="58" y="43"/>
                  </a:moveTo>
                  <a:lnTo>
                    <a:pt x="56" y="52"/>
                  </a:lnTo>
                  <a:lnTo>
                    <a:pt x="53" y="60"/>
                  </a:lnTo>
                  <a:lnTo>
                    <a:pt x="47" y="64"/>
                  </a:lnTo>
                  <a:lnTo>
                    <a:pt x="43" y="69"/>
                  </a:lnTo>
                  <a:lnTo>
                    <a:pt x="36" y="71"/>
                  </a:lnTo>
                  <a:lnTo>
                    <a:pt x="30" y="73"/>
                  </a:lnTo>
                  <a:lnTo>
                    <a:pt x="21" y="71"/>
                  </a:lnTo>
                  <a:lnTo>
                    <a:pt x="15" y="69"/>
                  </a:lnTo>
                  <a:lnTo>
                    <a:pt x="8" y="62"/>
                  </a:lnTo>
                  <a:lnTo>
                    <a:pt x="4" y="56"/>
                  </a:lnTo>
                  <a:lnTo>
                    <a:pt x="2" y="47"/>
                  </a:lnTo>
                  <a:lnTo>
                    <a:pt x="0" y="37"/>
                  </a:lnTo>
                  <a:lnTo>
                    <a:pt x="2" y="26"/>
                  </a:lnTo>
                  <a:lnTo>
                    <a:pt x="4" y="17"/>
                  </a:lnTo>
                  <a:lnTo>
                    <a:pt x="11" y="11"/>
                  </a:lnTo>
                  <a:lnTo>
                    <a:pt x="17" y="4"/>
                  </a:lnTo>
                  <a:lnTo>
                    <a:pt x="23" y="0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5" y="2"/>
                  </a:lnTo>
                  <a:lnTo>
                    <a:pt x="49" y="4"/>
                  </a:lnTo>
                  <a:lnTo>
                    <a:pt x="53" y="11"/>
                  </a:lnTo>
                  <a:lnTo>
                    <a:pt x="56" y="15"/>
                  </a:lnTo>
                  <a:lnTo>
                    <a:pt x="56" y="19"/>
                  </a:lnTo>
                  <a:lnTo>
                    <a:pt x="53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5" y="22"/>
                  </a:lnTo>
                  <a:lnTo>
                    <a:pt x="43" y="19"/>
                  </a:lnTo>
                  <a:lnTo>
                    <a:pt x="41" y="17"/>
                  </a:lnTo>
                  <a:lnTo>
                    <a:pt x="41" y="13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4" y="4"/>
                  </a:lnTo>
                  <a:lnTo>
                    <a:pt x="30" y="4"/>
                  </a:lnTo>
                  <a:lnTo>
                    <a:pt x="23" y="7"/>
                  </a:lnTo>
                  <a:lnTo>
                    <a:pt x="19" y="11"/>
                  </a:lnTo>
                  <a:lnTo>
                    <a:pt x="17" y="15"/>
                  </a:lnTo>
                  <a:lnTo>
                    <a:pt x="15" y="22"/>
                  </a:lnTo>
                  <a:lnTo>
                    <a:pt x="13" y="28"/>
                  </a:lnTo>
                  <a:lnTo>
                    <a:pt x="15" y="37"/>
                  </a:lnTo>
                  <a:lnTo>
                    <a:pt x="17" y="43"/>
                  </a:lnTo>
                  <a:lnTo>
                    <a:pt x="19" y="49"/>
                  </a:lnTo>
                  <a:lnTo>
                    <a:pt x="23" y="56"/>
                  </a:lnTo>
                  <a:lnTo>
                    <a:pt x="30" y="58"/>
                  </a:lnTo>
                  <a:lnTo>
                    <a:pt x="36" y="60"/>
                  </a:lnTo>
                  <a:lnTo>
                    <a:pt x="43" y="58"/>
                  </a:lnTo>
                  <a:lnTo>
                    <a:pt x="49" y="56"/>
                  </a:lnTo>
                  <a:lnTo>
                    <a:pt x="53" y="49"/>
                  </a:lnTo>
                  <a:lnTo>
                    <a:pt x="58" y="41"/>
                  </a:lnTo>
                  <a:lnTo>
                    <a:pt x="58" y="4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3" name="Freeform 59"/>
            <p:cNvSpPr>
              <a:spLocks/>
            </p:cNvSpPr>
            <p:nvPr/>
          </p:nvSpPr>
          <p:spPr bwMode="auto">
            <a:xfrm>
              <a:off x="2075" y="2330"/>
              <a:ext cx="43" cy="94"/>
            </a:xfrm>
            <a:custGeom>
              <a:avLst/>
              <a:gdLst>
                <a:gd name="T0" fmla="*/ 24 w 43"/>
                <a:gd name="T1" fmla="*/ 0 h 94"/>
                <a:gd name="T2" fmla="*/ 24 w 43"/>
                <a:gd name="T3" fmla="*/ 23 h 94"/>
                <a:gd name="T4" fmla="*/ 41 w 43"/>
                <a:gd name="T5" fmla="*/ 23 h 94"/>
                <a:gd name="T6" fmla="*/ 41 w 43"/>
                <a:gd name="T7" fmla="*/ 28 h 94"/>
                <a:gd name="T8" fmla="*/ 24 w 43"/>
                <a:gd name="T9" fmla="*/ 28 h 94"/>
                <a:gd name="T10" fmla="*/ 24 w 43"/>
                <a:gd name="T11" fmla="*/ 73 h 94"/>
                <a:gd name="T12" fmla="*/ 26 w 43"/>
                <a:gd name="T13" fmla="*/ 77 h 94"/>
                <a:gd name="T14" fmla="*/ 26 w 43"/>
                <a:gd name="T15" fmla="*/ 81 h 94"/>
                <a:gd name="T16" fmla="*/ 28 w 43"/>
                <a:gd name="T17" fmla="*/ 83 h 94"/>
                <a:gd name="T18" fmla="*/ 32 w 43"/>
                <a:gd name="T19" fmla="*/ 83 h 94"/>
                <a:gd name="T20" fmla="*/ 34 w 43"/>
                <a:gd name="T21" fmla="*/ 83 h 94"/>
                <a:gd name="T22" fmla="*/ 37 w 43"/>
                <a:gd name="T23" fmla="*/ 83 h 94"/>
                <a:gd name="T24" fmla="*/ 39 w 43"/>
                <a:gd name="T25" fmla="*/ 81 h 94"/>
                <a:gd name="T26" fmla="*/ 41 w 43"/>
                <a:gd name="T27" fmla="*/ 79 h 94"/>
                <a:gd name="T28" fmla="*/ 43 w 43"/>
                <a:gd name="T29" fmla="*/ 79 h 94"/>
                <a:gd name="T30" fmla="*/ 41 w 43"/>
                <a:gd name="T31" fmla="*/ 85 h 94"/>
                <a:gd name="T32" fmla="*/ 37 w 43"/>
                <a:gd name="T33" fmla="*/ 90 h 94"/>
                <a:gd name="T34" fmla="*/ 30 w 43"/>
                <a:gd name="T35" fmla="*/ 92 h 94"/>
                <a:gd name="T36" fmla="*/ 26 w 43"/>
                <a:gd name="T37" fmla="*/ 94 h 94"/>
                <a:gd name="T38" fmla="*/ 22 w 43"/>
                <a:gd name="T39" fmla="*/ 92 h 94"/>
                <a:gd name="T40" fmla="*/ 19 w 43"/>
                <a:gd name="T41" fmla="*/ 92 h 94"/>
                <a:gd name="T42" fmla="*/ 15 w 43"/>
                <a:gd name="T43" fmla="*/ 90 h 94"/>
                <a:gd name="T44" fmla="*/ 13 w 43"/>
                <a:gd name="T45" fmla="*/ 85 h 94"/>
                <a:gd name="T46" fmla="*/ 13 w 43"/>
                <a:gd name="T47" fmla="*/ 81 h 94"/>
                <a:gd name="T48" fmla="*/ 11 w 43"/>
                <a:gd name="T49" fmla="*/ 75 h 94"/>
                <a:gd name="T50" fmla="*/ 11 w 43"/>
                <a:gd name="T51" fmla="*/ 28 h 94"/>
                <a:gd name="T52" fmla="*/ 0 w 43"/>
                <a:gd name="T53" fmla="*/ 28 h 94"/>
                <a:gd name="T54" fmla="*/ 0 w 43"/>
                <a:gd name="T55" fmla="*/ 25 h 94"/>
                <a:gd name="T56" fmla="*/ 4 w 43"/>
                <a:gd name="T57" fmla="*/ 23 h 94"/>
                <a:gd name="T58" fmla="*/ 9 w 43"/>
                <a:gd name="T59" fmla="*/ 19 h 94"/>
                <a:gd name="T60" fmla="*/ 13 w 43"/>
                <a:gd name="T61" fmla="*/ 15 h 94"/>
                <a:gd name="T62" fmla="*/ 17 w 43"/>
                <a:gd name="T63" fmla="*/ 10 h 94"/>
                <a:gd name="T64" fmla="*/ 19 w 43"/>
                <a:gd name="T65" fmla="*/ 6 h 94"/>
                <a:gd name="T66" fmla="*/ 24 w 43"/>
                <a:gd name="T67" fmla="*/ 0 h 94"/>
                <a:gd name="T68" fmla="*/ 24 w 43"/>
                <a:gd name="T6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" h="94">
                  <a:moveTo>
                    <a:pt x="24" y="0"/>
                  </a:moveTo>
                  <a:lnTo>
                    <a:pt x="24" y="23"/>
                  </a:lnTo>
                  <a:lnTo>
                    <a:pt x="41" y="23"/>
                  </a:lnTo>
                  <a:lnTo>
                    <a:pt x="41" y="28"/>
                  </a:lnTo>
                  <a:lnTo>
                    <a:pt x="24" y="28"/>
                  </a:lnTo>
                  <a:lnTo>
                    <a:pt x="24" y="73"/>
                  </a:lnTo>
                  <a:lnTo>
                    <a:pt x="26" y="77"/>
                  </a:lnTo>
                  <a:lnTo>
                    <a:pt x="26" y="81"/>
                  </a:lnTo>
                  <a:lnTo>
                    <a:pt x="28" y="83"/>
                  </a:lnTo>
                  <a:lnTo>
                    <a:pt x="32" y="83"/>
                  </a:lnTo>
                  <a:lnTo>
                    <a:pt x="34" y="83"/>
                  </a:lnTo>
                  <a:lnTo>
                    <a:pt x="37" y="83"/>
                  </a:lnTo>
                  <a:lnTo>
                    <a:pt x="39" y="81"/>
                  </a:lnTo>
                  <a:lnTo>
                    <a:pt x="41" y="79"/>
                  </a:lnTo>
                  <a:lnTo>
                    <a:pt x="43" y="79"/>
                  </a:lnTo>
                  <a:lnTo>
                    <a:pt x="41" y="85"/>
                  </a:lnTo>
                  <a:lnTo>
                    <a:pt x="37" y="90"/>
                  </a:lnTo>
                  <a:lnTo>
                    <a:pt x="30" y="92"/>
                  </a:lnTo>
                  <a:lnTo>
                    <a:pt x="26" y="94"/>
                  </a:lnTo>
                  <a:lnTo>
                    <a:pt x="22" y="92"/>
                  </a:lnTo>
                  <a:lnTo>
                    <a:pt x="19" y="92"/>
                  </a:lnTo>
                  <a:lnTo>
                    <a:pt x="15" y="90"/>
                  </a:lnTo>
                  <a:lnTo>
                    <a:pt x="13" y="85"/>
                  </a:lnTo>
                  <a:lnTo>
                    <a:pt x="13" y="81"/>
                  </a:lnTo>
                  <a:lnTo>
                    <a:pt x="11" y="75"/>
                  </a:lnTo>
                  <a:lnTo>
                    <a:pt x="11" y="28"/>
                  </a:lnTo>
                  <a:lnTo>
                    <a:pt x="0" y="28"/>
                  </a:lnTo>
                  <a:lnTo>
                    <a:pt x="0" y="25"/>
                  </a:lnTo>
                  <a:lnTo>
                    <a:pt x="4" y="23"/>
                  </a:lnTo>
                  <a:lnTo>
                    <a:pt x="9" y="19"/>
                  </a:lnTo>
                  <a:lnTo>
                    <a:pt x="13" y="15"/>
                  </a:lnTo>
                  <a:lnTo>
                    <a:pt x="17" y="10"/>
                  </a:lnTo>
                  <a:lnTo>
                    <a:pt x="19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6" name="Freeform 60"/>
            <p:cNvSpPr>
              <a:spLocks noEditPoints="1"/>
            </p:cNvSpPr>
            <p:nvPr/>
          </p:nvSpPr>
          <p:spPr bwMode="auto">
            <a:xfrm>
              <a:off x="2124" y="2315"/>
              <a:ext cx="33" cy="107"/>
            </a:xfrm>
            <a:custGeom>
              <a:avLst/>
              <a:gdLst>
                <a:gd name="T0" fmla="*/ 15 w 33"/>
                <a:gd name="T1" fmla="*/ 0 h 107"/>
                <a:gd name="T2" fmla="*/ 20 w 33"/>
                <a:gd name="T3" fmla="*/ 0 h 107"/>
                <a:gd name="T4" fmla="*/ 22 w 33"/>
                <a:gd name="T5" fmla="*/ 2 h 107"/>
                <a:gd name="T6" fmla="*/ 24 w 33"/>
                <a:gd name="T7" fmla="*/ 4 h 107"/>
                <a:gd name="T8" fmla="*/ 26 w 33"/>
                <a:gd name="T9" fmla="*/ 8 h 107"/>
                <a:gd name="T10" fmla="*/ 24 w 33"/>
                <a:gd name="T11" fmla="*/ 10 h 107"/>
                <a:gd name="T12" fmla="*/ 22 w 33"/>
                <a:gd name="T13" fmla="*/ 15 h 107"/>
                <a:gd name="T14" fmla="*/ 20 w 33"/>
                <a:gd name="T15" fmla="*/ 17 h 107"/>
                <a:gd name="T16" fmla="*/ 15 w 33"/>
                <a:gd name="T17" fmla="*/ 17 h 107"/>
                <a:gd name="T18" fmla="*/ 13 w 33"/>
                <a:gd name="T19" fmla="*/ 17 h 107"/>
                <a:gd name="T20" fmla="*/ 11 w 33"/>
                <a:gd name="T21" fmla="*/ 15 h 107"/>
                <a:gd name="T22" fmla="*/ 9 w 33"/>
                <a:gd name="T23" fmla="*/ 10 h 107"/>
                <a:gd name="T24" fmla="*/ 7 w 33"/>
                <a:gd name="T25" fmla="*/ 8 h 107"/>
                <a:gd name="T26" fmla="*/ 9 w 33"/>
                <a:gd name="T27" fmla="*/ 4 h 107"/>
                <a:gd name="T28" fmla="*/ 11 w 33"/>
                <a:gd name="T29" fmla="*/ 2 h 107"/>
                <a:gd name="T30" fmla="*/ 13 w 33"/>
                <a:gd name="T31" fmla="*/ 0 h 107"/>
                <a:gd name="T32" fmla="*/ 15 w 33"/>
                <a:gd name="T33" fmla="*/ 0 h 107"/>
                <a:gd name="T34" fmla="*/ 24 w 33"/>
                <a:gd name="T35" fmla="*/ 36 h 107"/>
                <a:gd name="T36" fmla="*/ 24 w 33"/>
                <a:gd name="T37" fmla="*/ 90 h 107"/>
                <a:gd name="T38" fmla="*/ 24 w 33"/>
                <a:gd name="T39" fmla="*/ 96 h 107"/>
                <a:gd name="T40" fmla="*/ 24 w 33"/>
                <a:gd name="T41" fmla="*/ 100 h 107"/>
                <a:gd name="T42" fmla="*/ 26 w 33"/>
                <a:gd name="T43" fmla="*/ 103 h 107"/>
                <a:gd name="T44" fmla="*/ 26 w 33"/>
                <a:gd name="T45" fmla="*/ 105 h 107"/>
                <a:gd name="T46" fmla="*/ 30 w 33"/>
                <a:gd name="T47" fmla="*/ 105 h 107"/>
                <a:gd name="T48" fmla="*/ 33 w 33"/>
                <a:gd name="T49" fmla="*/ 105 h 107"/>
                <a:gd name="T50" fmla="*/ 33 w 33"/>
                <a:gd name="T51" fmla="*/ 107 h 107"/>
                <a:gd name="T52" fmla="*/ 0 w 33"/>
                <a:gd name="T53" fmla="*/ 107 h 107"/>
                <a:gd name="T54" fmla="*/ 0 w 33"/>
                <a:gd name="T55" fmla="*/ 105 h 107"/>
                <a:gd name="T56" fmla="*/ 5 w 33"/>
                <a:gd name="T57" fmla="*/ 105 h 107"/>
                <a:gd name="T58" fmla="*/ 7 w 33"/>
                <a:gd name="T59" fmla="*/ 105 h 107"/>
                <a:gd name="T60" fmla="*/ 9 w 33"/>
                <a:gd name="T61" fmla="*/ 103 h 107"/>
                <a:gd name="T62" fmla="*/ 9 w 33"/>
                <a:gd name="T63" fmla="*/ 100 h 107"/>
                <a:gd name="T64" fmla="*/ 11 w 33"/>
                <a:gd name="T65" fmla="*/ 96 h 107"/>
                <a:gd name="T66" fmla="*/ 11 w 33"/>
                <a:gd name="T67" fmla="*/ 90 h 107"/>
                <a:gd name="T68" fmla="*/ 11 w 33"/>
                <a:gd name="T69" fmla="*/ 64 h 107"/>
                <a:gd name="T70" fmla="*/ 11 w 33"/>
                <a:gd name="T71" fmla="*/ 58 h 107"/>
                <a:gd name="T72" fmla="*/ 11 w 33"/>
                <a:gd name="T73" fmla="*/ 53 h 107"/>
                <a:gd name="T74" fmla="*/ 11 w 33"/>
                <a:gd name="T75" fmla="*/ 49 h 107"/>
                <a:gd name="T76" fmla="*/ 9 w 33"/>
                <a:gd name="T77" fmla="*/ 47 h 107"/>
                <a:gd name="T78" fmla="*/ 9 w 33"/>
                <a:gd name="T79" fmla="*/ 45 h 107"/>
                <a:gd name="T80" fmla="*/ 7 w 33"/>
                <a:gd name="T81" fmla="*/ 45 h 107"/>
                <a:gd name="T82" fmla="*/ 7 w 33"/>
                <a:gd name="T83" fmla="*/ 45 h 107"/>
                <a:gd name="T84" fmla="*/ 5 w 33"/>
                <a:gd name="T85" fmla="*/ 45 h 107"/>
                <a:gd name="T86" fmla="*/ 3 w 33"/>
                <a:gd name="T87" fmla="*/ 45 h 107"/>
                <a:gd name="T88" fmla="*/ 0 w 33"/>
                <a:gd name="T89" fmla="*/ 45 h 107"/>
                <a:gd name="T90" fmla="*/ 20 w 33"/>
                <a:gd name="T91" fmla="*/ 36 h 107"/>
                <a:gd name="T92" fmla="*/ 24 w 33"/>
                <a:gd name="T93" fmla="*/ 3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" h="107">
                  <a:moveTo>
                    <a:pt x="15" y="0"/>
                  </a:moveTo>
                  <a:lnTo>
                    <a:pt x="20" y="0"/>
                  </a:lnTo>
                  <a:lnTo>
                    <a:pt x="22" y="2"/>
                  </a:lnTo>
                  <a:lnTo>
                    <a:pt x="24" y="4"/>
                  </a:lnTo>
                  <a:lnTo>
                    <a:pt x="26" y="8"/>
                  </a:lnTo>
                  <a:lnTo>
                    <a:pt x="24" y="10"/>
                  </a:lnTo>
                  <a:lnTo>
                    <a:pt x="22" y="15"/>
                  </a:lnTo>
                  <a:lnTo>
                    <a:pt x="20" y="17"/>
                  </a:lnTo>
                  <a:lnTo>
                    <a:pt x="15" y="17"/>
                  </a:lnTo>
                  <a:lnTo>
                    <a:pt x="13" y="17"/>
                  </a:lnTo>
                  <a:lnTo>
                    <a:pt x="11" y="15"/>
                  </a:lnTo>
                  <a:lnTo>
                    <a:pt x="9" y="10"/>
                  </a:lnTo>
                  <a:lnTo>
                    <a:pt x="7" y="8"/>
                  </a:lnTo>
                  <a:lnTo>
                    <a:pt x="9" y="4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close/>
                  <a:moveTo>
                    <a:pt x="24" y="36"/>
                  </a:moveTo>
                  <a:lnTo>
                    <a:pt x="24" y="90"/>
                  </a:lnTo>
                  <a:lnTo>
                    <a:pt x="24" y="96"/>
                  </a:lnTo>
                  <a:lnTo>
                    <a:pt x="24" y="100"/>
                  </a:lnTo>
                  <a:lnTo>
                    <a:pt x="26" y="103"/>
                  </a:lnTo>
                  <a:lnTo>
                    <a:pt x="26" y="105"/>
                  </a:lnTo>
                  <a:lnTo>
                    <a:pt x="30" y="105"/>
                  </a:lnTo>
                  <a:lnTo>
                    <a:pt x="33" y="105"/>
                  </a:lnTo>
                  <a:lnTo>
                    <a:pt x="33" y="107"/>
                  </a:lnTo>
                  <a:lnTo>
                    <a:pt x="0" y="107"/>
                  </a:lnTo>
                  <a:lnTo>
                    <a:pt x="0" y="105"/>
                  </a:lnTo>
                  <a:lnTo>
                    <a:pt x="5" y="105"/>
                  </a:lnTo>
                  <a:lnTo>
                    <a:pt x="7" y="105"/>
                  </a:lnTo>
                  <a:lnTo>
                    <a:pt x="9" y="103"/>
                  </a:lnTo>
                  <a:lnTo>
                    <a:pt x="9" y="100"/>
                  </a:lnTo>
                  <a:lnTo>
                    <a:pt x="11" y="96"/>
                  </a:lnTo>
                  <a:lnTo>
                    <a:pt x="11" y="90"/>
                  </a:lnTo>
                  <a:lnTo>
                    <a:pt x="11" y="64"/>
                  </a:lnTo>
                  <a:lnTo>
                    <a:pt x="11" y="58"/>
                  </a:lnTo>
                  <a:lnTo>
                    <a:pt x="11" y="53"/>
                  </a:lnTo>
                  <a:lnTo>
                    <a:pt x="11" y="49"/>
                  </a:lnTo>
                  <a:lnTo>
                    <a:pt x="9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3" y="45"/>
                  </a:lnTo>
                  <a:lnTo>
                    <a:pt x="0" y="45"/>
                  </a:lnTo>
                  <a:lnTo>
                    <a:pt x="20" y="36"/>
                  </a:lnTo>
                  <a:lnTo>
                    <a:pt x="24" y="3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7" name="Freeform 61"/>
            <p:cNvSpPr>
              <a:spLocks noEditPoints="1"/>
            </p:cNvSpPr>
            <p:nvPr/>
          </p:nvSpPr>
          <p:spPr bwMode="auto">
            <a:xfrm>
              <a:off x="2167" y="2351"/>
              <a:ext cx="65" cy="73"/>
            </a:xfrm>
            <a:custGeom>
              <a:avLst/>
              <a:gdLst>
                <a:gd name="T0" fmla="*/ 32 w 65"/>
                <a:gd name="T1" fmla="*/ 0 h 73"/>
                <a:gd name="T2" fmla="*/ 43 w 65"/>
                <a:gd name="T3" fmla="*/ 0 h 73"/>
                <a:gd name="T4" fmla="*/ 52 w 65"/>
                <a:gd name="T5" fmla="*/ 4 h 73"/>
                <a:gd name="T6" fmla="*/ 58 w 65"/>
                <a:gd name="T7" fmla="*/ 11 h 73"/>
                <a:gd name="T8" fmla="*/ 62 w 65"/>
                <a:gd name="T9" fmla="*/ 19 h 73"/>
                <a:gd name="T10" fmla="*/ 65 w 65"/>
                <a:gd name="T11" fmla="*/ 26 h 73"/>
                <a:gd name="T12" fmla="*/ 65 w 65"/>
                <a:gd name="T13" fmla="*/ 34 h 73"/>
                <a:gd name="T14" fmla="*/ 65 w 65"/>
                <a:gd name="T15" fmla="*/ 43 h 73"/>
                <a:gd name="T16" fmla="*/ 60 w 65"/>
                <a:gd name="T17" fmla="*/ 54 h 73"/>
                <a:gd name="T18" fmla="*/ 56 w 65"/>
                <a:gd name="T19" fmla="*/ 62 h 73"/>
                <a:gd name="T20" fmla="*/ 50 w 65"/>
                <a:gd name="T21" fmla="*/ 67 h 73"/>
                <a:gd name="T22" fmla="*/ 41 w 65"/>
                <a:gd name="T23" fmla="*/ 71 h 73"/>
                <a:gd name="T24" fmla="*/ 32 w 65"/>
                <a:gd name="T25" fmla="*/ 73 h 73"/>
                <a:gd name="T26" fmla="*/ 22 w 65"/>
                <a:gd name="T27" fmla="*/ 71 h 73"/>
                <a:gd name="T28" fmla="*/ 13 w 65"/>
                <a:gd name="T29" fmla="*/ 67 h 73"/>
                <a:gd name="T30" fmla="*/ 7 w 65"/>
                <a:gd name="T31" fmla="*/ 60 h 73"/>
                <a:gd name="T32" fmla="*/ 2 w 65"/>
                <a:gd name="T33" fmla="*/ 54 h 73"/>
                <a:gd name="T34" fmla="*/ 0 w 65"/>
                <a:gd name="T35" fmla="*/ 45 h 73"/>
                <a:gd name="T36" fmla="*/ 0 w 65"/>
                <a:gd name="T37" fmla="*/ 37 h 73"/>
                <a:gd name="T38" fmla="*/ 0 w 65"/>
                <a:gd name="T39" fmla="*/ 28 h 73"/>
                <a:gd name="T40" fmla="*/ 5 w 65"/>
                <a:gd name="T41" fmla="*/ 17 h 73"/>
                <a:gd name="T42" fmla="*/ 9 w 65"/>
                <a:gd name="T43" fmla="*/ 11 h 73"/>
                <a:gd name="T44" fmla="*/ 17 w 65"/>
                <a:gd name="T45" fmla="*/ 4 h 73"/>
                <a:gd name="T46" fmla="*/ 24 w 65"/>
                <a:gd name="T47" fmla="*/ 0 h 73"/>
                <a:gd name="T48" fmla="*/ 32 w 65"/>
                <a:gd name="T49" fmla="*/ 0 h 73"/>
                <a:gd name="T50" fmla="*/ 30 w 65"/>
                <a:gd name="T51" fmla="*/ 4 h 73"/>
                <a:gd name="T52" fmla="*/ 26 w 65"/>
                <a:gd name="T53" fmla="*/ 4 h 73"/>
                <a:gd name="T54" fmla="*/ 22 w 65"/>
                <a:gd name="T55" fmla="*/ 7 h 73"/>
                <a:gd name="T56" fmla="*/ 17 w 65"/>
                <a:gd name="T57" fmla="*/ 11 h 73"/>
                <a:gd name="T58" fmla="*/ 15 w 65"/>
                <a:gd name="T59" fmla="*/ 15 h 73"/>
                <a:gd name="T60" fmla="*/ 13 w 65"/>
                <a:gd name="T61" fmla="*/ 22 h 73"/>
                <a:gd name="T62" fmla="*/ 13 w 65"/>
                <a:gd name="T63" fmla="*/ 30 h 73"/>
                <a:gd name="T64" fmla="*/ 13 w 65"/>
                <a:gd name="T65" fmla="*/ 41 h 73"/>
                <a:gd name="T66" fmla="*/ 15 w 65"/>
                <a:gd name="T67" fmla="*/ 49 h 73"/>
                <a:gd name="T68" fmla="*/ 20 w 65"/>
                <a:gd name="T69" fmla="*/ 56 h 73"/>
                <a:gd name="T70" fmla="*/ 24 w 65"/>
                <a:gd name="T71" fmla="*/ 62 h 73"/>
                <a:gd name="T72" fmla="*/ 28 w 65"/>
                <a:gd name="T73" fmla="*/ 67 h 73"/>
                <a:gd name="T74" fmla="*/ 35 w 65"/>
                <a:gd name="T75" fmla="*/ 67 h 73"/>
                <a:gd name="T76" fmla="*/ 41 w 65"/>
                <a:gd name="T77" fmla="*/ 67 h 73"/>
                <a:gd name="T78" fmla="*/ 43 w 65"/>
                <a:gd name="T79" fmla="*/ 64 h 73"/>
                <a:gd name="T80" fmla="*/ 47 w 65"/>
                <a:gd name="T81" fmla="*/ 62 h 73"/>
                <a:gd name="T82" fmla="*/ 50 w 65"/>
                <a:gd name="T83" fmla="*/ 56 h 73"/>
                <a:gd name="T84" fmla="*/ 52 w 65"/>
                <a:gd name="T85" fmla="*/ 49 h 73"/>
                <a:gd name="T86" fmla="*/ 52 w 65"/>
                <a:gd name="T87" fmla="*/ 41 h 73"/>
                <a:gd name="T88" fmla="*/ 52 w 65"/>
                <a:gd name="T89" fmla="*/ 30 h 73"/>
                <a:gd name="T90" fmla="*/ 50 w 65"/>
                <a:gd name="T91" fmla="*/ 19 h 73"/>
                <a:gd name="T92" fmla="*/ 45 w 65"/>
                <a:gd name="T93" fmla="*/ 11 h 73"/>
                <a:gd name="T94" fmla="*/ 41 w 65"/>
                <a:gd name="T95" fmla="*/ 9 h 73"/>
                <a:gd name="T96" fmla="*/ 37 w 65"/>
                <a:gd name="T97" fmla="*/ 4 h 73"/>
                <a:gd name="T98" fmla="*/ 30 w 65"/>
                <a:gd name="T99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5" h="73">
                  <a:moveTo>
                    <a:pt x="32" y="0"/>
                  </a:moveTo>
                  <a:lnTo>
                    <a:pt x="43" y="0"/>
                  </a:lnTo>
                  <a:lnTo>
                    <a:pt x="52" y="4"/>
                  </a:lnTo>
                  <a:lnTo>
                    <a:pt x="58" y="11"/>
                  </a:lnTo>
                  <a:lnTo>
                    <a:pt x="62" y="19"/>
                  </a:lnTo>
                  <a:lnTo>
                    <a:pt x="65" y="26"/>
                  </a:lnTo>
                  <a:lnTo>
                    <a:pt x="65" y="34"/>
                  </a:lnTo>
                  <a:lnTo>
                    <a:pt x="65" y="43"/>
                  </a:lnTo>
                  <a:lnTo>
                    <a:pt x="60" y="54"/>
                  </a:lnTo>
                  <a:lnTo>
                    <a:pt x="56" y="62"/>
                  </a:lnTo>
                  <a:lnTo>
                    <a:pt x="50" y="67"/>
                  </a:lnTo>
                  <a:lnTo>
                    <a:pt x="41" y="71"/>
                  </a:lnTo>
                  <a:lnTo>
                    <a:pt x="32" y="73"/>
                  </a:lnTo>
                  <a:lnTo>
                    <a:pt x="22" y="71"/>
                  </a:lnTo>
                  <a:lnTo>
                    <a:pt x="13" y="67"/>
                  </a:lnTo>
                  <a:lnTo>
                    <a:pt x="7" y="60"/>
                  </a:lnTo>
                  <a:lnTo>
                    <a:pt x="2" y="54"/>
                  </a:lnTo>
                  <a:lnTo>
                    <a:pt x="0" y="45"/>
                  </a:lnTo>
                  <a:lnTo>
                    <a:pt x="0" y="37"/>
                  </a:lnTo>
                  <a:lnTo>
                    <a:pt x="0" y="28"/>
                  </a:lnTo>
                  <a:lnTo>
                    <a:pt x="5" y="17"/>
                  </a:lnTo>
                  <a:lnTo>
                    <a:pt x="9" y="11"/>
                  </a:lnTo>
                  <a:lnTo>
                    <a:pt x="17" y="4"/>
                  </a:lnTo>
                  <a:lnTo>
                    <a:pt x="24" y="0"/>
                  </a:lnTo>
                  <a:lnTo>
                    <a:pt x="32" y="0"/>
                  </a:lnTo>
                  <a:close/>
                  <a:moveTo>
                    <a:pt x="30" y="4"/>
                  </a:moveTo>
                  <a:lnTo>
                    <a:pt x="26" y="4"/>
                  </a:lnTo>
                  <a:lnTo>
                    <a:pt x="22" y="7"/>
                  </a:lnTo>
                  <a:lnTo>
                    <a:pt x="17" y="11"/>
                  </a:lnTo>
                  <a:lnTo>
                    <a:pt x="15" y="15"/>
                  </a:lnTo>
                  <a:lnTo>
                    <a:pt x="13" y="22"/>
                  </a:lnTo>
                  <a:lnTo>
                    <a:pt x="13" y="30"/>
                  </a:lnTo>
                  <a:lnTo>
                    <a:pt x="13" y="41"/>
                  </a:lnTo>
                  <a:lnTo>
                    <a:pt x="15" y="49"/>
                  </a:lnTo>
                  <a:lnTo>
                    <a:pt x="20" y="56"/>
                  </a:lnTo>
                  <a:lnTo>
                    <a:pt x="24" y="62"/>
                  </a:lnTo>
                  <a:lnTo>
                    <a:pt x="28" y="67"/>
                  </a:lnTo>
                  <a:lnTo>
                    <a:pt x="35" y="67"/>
                  </a:lnTo>
                  <a:lnTo>
                    <a:pt x="41" y="67"/>
                  </a:lnTo>
                  <a:lnTo>
                    <a:pt x="43" y="64"/>
                  </a:lnTo>
                  <a:lnTo>
                    <a:pt x="47" y="62"/>
                  </a:lnTo>
                  <a:lnTo>
                    <a:pt x="50" y="56"/>
                  </a:lnTo>
                  <a:lnTo>
                    <a:pt x="52" y="49"/>
                  </a:lnTo>
                  <a:lnTo>
                    <a:pt x="52" y="41"/>
                  </a:lnTo>
                  <a:lnTo>
                    <a:pt x="52" y="30"/>
                  </a:lnTo>
                  <a:lnTo>
                    <a:pt x="50" y="19"/>
                  </a:lnTo>
                  <a:lnTo>
                    <a:pt x="45" y="11"/>
                  </a:lnTo>
                  <a:lnTo>
                    <a:pt x="41" y="9"/>
                  </a:lnTo>
                  <a:lnTo>
                    <a:pt x="37" y="4"/>
                  </a:lnTo>
                  <a:lnTo>
                    <a:pt x="30" y="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8" name="Freeform 62"/>
            <p:cNvSpPr>
              <a:spLocks/>
            </p:cNvSpPr>
            <p:nvPr/>
          </p:nvSpPr>
          <p:spPr bwMode="auto">
            <a:xfrm>
              <a:off x="2240" y="2351"/>
              <a:ext cx="75" cy="71"/>
            </a:xfrm>
            <a:custGeom>
              <a:avLst/>
              <a:gdLst>
                <a:gd name="T0" fmla="*/ 30 w 75"/>
                <a:gd name="T1" fmla="*/ 7 h 71"/>
                <a:gd name="T2" fmla="*/ 47 w 75"/>
                <a:gd name="T3" fmla="*/ 0 h 71"/>
                <a:gd name="T4" fmla="*/ 56 w 75"/>
                <a:gd name="T5" fmla="*/ 2 h 71"/>
                <a:gd name="T6" fmla="*/ 62 w 75"/>
                <a:gd name="T7" fmla="*/ 11 h 71"/>
                <a:gd name="T8" fmla="*/ 64 w 75"/>
                <a:gd name="T9" fmla="*/ 26 h 71"/>
                <a:gd name="T10" fmla="*/ 64 w 75"/>
                <a:gd name="T11" fmla="*/ 60 h 71"/>
                <a:gd name="T12" fmla="*/ 67 w 75"/>
                <a:gd name="T13" fmla="*/ 67 h 71"/>
                <a:gd name="T14" fmla="*/ 71 w 75"/>
                <a:gd name="T15" fmla="*/ 69 h 71"/>
                <a:gd name="T16" fmla="*/ 75 w 75"/>
                <a:gd name="T17" fmla="*/ 71 h 71"/>
                <a:gd name="T18" fmla="*/ 43 w 75"/>
                <a:gd name="T19" fmla="*/ 69 h 71"/>
                <a:gd name="T20" fmla="*/ 47 w 75"/>
                <a:gd name="T21" fmla="*/ 69 h 71"/>
                <a:gd name="T22" fmla="*/ 52 w 75"/>
                <a:gd name="T23" fmla="*/ 64 h 71"/>
                <a:gd name="T24" fmla="*/ 52 w 75"/>
                <a:gd name="T25" fmla="*/ 60 h 71"/>
                <a:gd name="T26" fmla="*/ 52 w 75"/>
                <a:gd name="T27" fmla="*/ 26 h 71"/>
                <a:gd name="T28" fmla="*/ 49 w 75"/>
                <a:gd name="T29" fmla="*/ 13 h 71"/>
                <a:gd name="T30" fmla="*/ 41 w 75"/>
                <a:gd name="T31" fmla="*/ 9 h 71"/>
                <a:gd name="T32" fmla="*/ 28 w 75"/>
                <a:gd name="T33" fmla="*/ 13 h 71"/>
                <a:gd name="T34" fmla="*/ 24 w 75"/>
                <a:gd name="T35" fmla="*/ 54 h 71"/>
                <a:gd name="T36" fmla="*/ 24 w 75"/>
                <a:gd name="T37" fmla="*/ 64 h 71"/>
                <a:gd name="T38" fmla="*/ 26 w 75"/>
                <a:gd name="T39" fmla="*/ 69 h 71"/>
                <a:gd name="T40" fmla="*/ 32 w 75"/>
                <a:gd name="T41" fmla="*/ 69 h 71"/>
                <a:gd name="T42" fmla="*/ 0 w 75"/>
                <a:gd name="T43" fmla="*/ 71 h 71"/>
                <a:gd name="T44" fmla="*/ 2 w 75"/>
                <a:gd name="T45" fmla="*/ 69 h 71"/>
                <a:gd name="T46" fmla="*/ 9 w 75"/>
                <a:gd name="T47" fmla="*/ 67 h 71"/>
                <a:gd name="T48" fmla="*/ 11 w 75"/>
                <a:gd name="T49" fmla="*/ 54 h 71"/>
                <a:gd name="T50" fmla="*/ 11 w 75"/>
                <a:gd name="T51" fmla="*/ 22 h 71"/>
                <a:gd name="T52" fmla="*/ 9 w 75"/>
                <a:gd name="T53" fmla="*/ 13 h 71"/>
                <a:gd name="T54" fmla="*/ 9 w 75"/>
                <a:gd name="T55" fmla="*/ 9 h 71"/>
                <a:gd name="T56" fmla="*/ 4 w 75"/>
                <a:gd name="T57" fmla="*/ 9 h 71"/>
                <a:gd name="T58" fmla="*/ 2 w 75"/>
                <a:gd name="T59" fmla="*/ 9 h 71"/>
                <a:gd name="T60" fmla="*/ 19 w 75"/>
                <a:gd name="T61" fmla="*/ 0 h 71"/>
                <a:gd name="T62" fmla="*/ 24 w 75"/>
                <a:gd name="T63" fmla="*/ 1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" h="71">
                  <a:moveTo>
                    <a:pt x="24" y="15"/>
                  </a:moveTo>
                  <a:lnTo>
                    <a:pt x="30" y="7"/>
                  </a:lnTo>
                  <a:lnTo>
                    <a:pt x="39" y="2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6" y="2"/>
                  </a:lnTo>
                  <a:lnTo>
                    <a:pt x="60" y="7"/>
                  </a:lnTo>
                  <a:lnTo>
                    <a:pt x="62" y="11"/>
                  </a:lnTo>
                  <a:lnTo>
                    <a:pt x="64" y="17"/>
                  </a:lnTo>
                  <a:lnTo>
                    <a:pt x="64" y="26"/>
                  </a:lnTo>
                  <a:lnTo>
                    <a:pt x="64" y="54"/>
                  </a:lnTo>
                  <a:lnTo>
                    <a:pt x="64" y="60"/>
                  </a:lnTo>
                  <a:lnTo>
                    <a:pt x="67" y="64"/>
                  </a:lnTo>
                  <a:lnTo>
                    <a:pt x="67" y="67"/>
                  </a:lnTo>
                  <a:lnTo>
                    <a:pt x="69" y="69"/>
                  </a:lnTo>
                  <a:lnTo>
                    <a:pt x="71" y="69"/>
                  </a:lnTo>
                  <a:lnTo>
                    <a:pt x="75" y="69"/>
                  </a:lnTo>
                  <a:lnTo>
                    <a:pt x="75" y="71"/>
                  </a:lnTo>
                  <a:lnTo>
                    <a:pt x="43" y="71"/>
                  </a:lnTo>
                  <a:lnTo>
                    <a:pt x="43" y="69"/>
                  </a:lnTo>
                  <a:lnTo>
                    <a:pt x="43" y="69"/>
                  </a:lnTo>
                  <a:lnTo>
                    <a:pt x="47" y="69"/>
                  </a:lnTo>
                  <a:lnTo>
                    <a:pt x="49" y="67"/>
                  </a:lnTo>
                  <a:lnTo>
                    <a:pt x="52" y="64"/>
                  </a:lnTo>
                  <a:lnTo>
                    <a:pt x="52" y="62"/>
                  </a:lnTo>
                  <a:lnTo>
                    <a:pt x="52" y="60"/>
                  </a:lnTo>
                  <a:lnTo>
                    <a:pt x="52" y="54"/>
                  </a:lnTo>
                  <a:lnTo>
                    <a:pt x="52" y="26"/>
                  </a:lnTo>
                  <a:lnTo>
                    <a:pt x="52" y="19"/>
                  </a:lnTo>
                  <a:lnTo>
                    <a:pt x="49" y="13"/>
                  </a:lnTo>
                  <a:lnTo>
                    <a:pt x="45" y="11"/>
                  </a:lnTo>
                  <a:lnTo>
                    <a:pt x="41" y="9"/>
                  </a:lnTo>
                  <a:lnTo>
                    <a:pt x="34" y="11"/>
                  </a:lnTo>
                  <a:lnTo>
                    <a:pt x="28" y="13"/>
                  </a:lnTo>
                  <a:lnTo>
                    <a:pt x="24" y="19"/>
                  </a:lnTo>
                  <a:lnTo>
                    <a:pt x="24" y="54"/>
                  </a:lnTo>
                  <a:lnTo>
                    <a:pt x="24" y="60"/>
                  </a:lnTo>
                  <a:lnTo>
                    <a:pt x="24" y="64"/>
                  </a:lnTo>
                  <a:lnTo>
                    <a:pt x="24" y="67"/>
                  </a:lnTo>
                  <a:lnTo>
                    <a:pt x="26" y="69"/>
                  </a:lnTo>
                  <a:lnTo>
                    <a:pt x="28" y="69"/>
                  </a:lnTo>
                  <a:lnTo>
                    <a:pt x="32" y="69"/>
                  </a:lnTo>
                  <a:lnTo>
                    <a:pt x="32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2" y="69"/>
                  </a:lnTo>
                  <a:lnTo>
                    <a:pt x="7" y="69"/>
                  </a:lnTo>
                  <a:lnTo>
                    <a:pt x="9" y="67"/>
                  </a:lnTo>
                  <a:lnTo>
                    <a:pt x="9" y="62"/>
                  </a:lnTo>
                  <a:lnTo>
                    <a:pt x="11" y="54"/>
                  </a:lnTo>
                  <a:lnTo>
                    <a:pt x="11" y="28"/>
                  </a:lnTo>
                  <a:lnTo>
                    <a:pt x="11" y="22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9" y="9"/>
                  </a:lnTo>
                  <a:lnTo>
                    <a:pt x="7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24" y="1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9" name="Freeform 63"/>
            <p:cNvSpPr>
              <a:spLocks/>
            </p:cNvSpPr>
            <p:nvPr/>
          </p:nvSpPr>
          <p:spPr bwMode="auto">
            <a:xfrm>
              <a:off x="2324" y="2351"/>
              <a:ext cx="47" cy="73"/>
            </a:xfrm>
            <a:custGeom>
              <a:avLst/>
              <a:gdLst>
                <a:gd name="T0" fmla="*/ 40 w 47"/>
                <a:gd name="T1" fmla="*/ 24 h 73"/>
                <a:gd name="T2" fmla="*/ 38 w 47"/>
                <a:gd name="T3" fmla="*/ 17 h 73"/>
                <a:gd name="T4" fmla="*/ 32 w 47"/>
                <a:gd name="T5" fmla="*/ 9 h 73"/>
                <a:gd name="T6" fmla="*/ 21 w 47"/>
                <a:gd name="T7" fmla="*/ 4 h 73"/>
                <a:gd name="T8" fmla="*/ 13 w 47"/>
                <a:gd name="T9" fmla="*/ 7 h 73"/>
                <a:gd name="T10" fmla="*/ 8 w 47"/>
                <a:gd name="T11" fmla="*/ 13 h 73"/>
                <a:gd name="T12" fmla="*/ 10 w 47"/>
                <a:gd name="T13" fmla="*/ 19 h 73"/>
                <a:gd name="T14" fmla="*/ 21 w 47"/>
                <a:gd name="T15" fmla="*/ 26 h 73"/>
                <a:gd name="T16" fmla="*/ 38 w 47"/>
                <a:gd name="T17" fmla="*/ 37 h 73"/>
                <a:gd name="T18" fmla="*/ 45 w 47"/>
                <a:gd name="T19" fmla="*/ 45 h 73"/>
                <a:gd name="T20" fmla="*/ 45 w 47"/>
                <a:gd name="T21" fmla="*/ 58 h 73"/>
                <a:gd name="T22" fmla="*/ 38 w 47"/>
                <a:gd name="T23" fmla="*/ 67 h 73"/>
                <a:gd name="T24" fmla="*/ 23 w 47"/>
                <a:gd name="T25" fmla="*/ 73 h 73"/>
                <a:gd name="T26" fmla="*/ 8 w 47"/>
                <a:gd name="T27" fmla="*/ 69 h 73"/>
                <a:gd name="T28" fmla="*/ 4 w 47"/>
                <a:gd name="T29" fmla="*/ 69 h 73"/>
                <a:gd name="T30" fmla="*/ 2 w 47"/>
                <a:gd name="T31" fmla="*/ 73 h 73"/>
                <a:gd name="T32" fmla="*/ 0 w 47"/>
                <a:gd name="T33" fmla="*/ 47 h 73"/>
                <a:gd name="T34" fmla="*/ 4 w 47"/>
                <a:gd name="T35" fmla="*/ 54 h 73"/>
                <a:gd name="T36" fmla="*/ 10 w 47"/>
                <a:gd name="T37" fmla="*/ 62 h 73"/>
                <a:gd name="T38" fmla="*/ 23 w 47"/>
                <a:gd name="T39" fmla="*/ 67 h 73"/>
                <a:gd name="T40" fmla="*/ 32 w 47"/>
                <a:gd name="T41" fmla="*/ 64 h 73"/>
                <a:gd name="T42" fmla="*/ 34 w 47"/>
                <a:gd name="T43" fmla="*/ 58 h 73"/>
                <a:gd name="T44" fmla="*/ 32 w 47"/>
                <a:gd name="T45" fmla="*/ 47 h 73"/>
                <a:gd name="T46" fmla="*/ 23 w 47"/>
                <a:gd name="T47" fmla="*/ 43 h 73"/>
                <a:gd name="T48" fmla="*/ 8 w 47"/>
                <a:gd name="T49" fmla="*/ 34 h 73"/>
                <a:gd name="T50" fmla="*/ 0 w 47"/>
                <a:gd name="T51" fmla="*/ 26 h 73"/>
                <a:gd name="T52" fmla="*/ 0 w 47"/>
                <a:gd name="T53" fmla="*/ 15 h 73"/>
                <a:gd name="T54" fmla="*/ 6 w 47"/>
                <a:gd name="T55" fmla="*/ 4 h 73"/>
                <a:gd name="T56" fmla="*/ 15 w 47"/>
                <a:gd name="T57" fmla="*/ 0 h 73"/>
                <a:gd name="T58" fmla="*/ 25 w 47"/>
                <a:gd name="T59" fmla="*/ 0 h 73"/>
                <a:gd name="T60" fmla="*/ 34 w 47"/>
                <a:gd name="T61" fmla="*/ 2 h 73"/>
                <a:gd name="T62" fmla="*/ 38 w 47"/>
                <a:gd name="T63" fmla="*/ 2 h 73"/>
                <a:gd name="T64" fmla="*/ 38 w 47"/>
                <a:gd name="T65" fmla="*/ 2 h 73"/>
                <a:gd name="T66" fmla="*/ 40 w 47"/>
                <a:gd name="T6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73">
                  <a:moveTo>
                    <a:pt x="40" y="0"/>
                  </a:moveTo>
                  <a:lnTo>
                    <a:pt x="40" y="24"/>
                  </a:lnTo>
                  <a:lnTo>
                    <a:pt x="40" y="24"/>
                  </a:lnTo>
                  <a:lnTo>
                    <a:pt x="38" y="17"/>
                  </a:lnTo>
                  <a:lnTo>
                    <a:pt x="36" y="13"/>
                  </a:lnTo>
                  <a:lnTo>
                    <a:pt x="32" y="9"/>
                  </a:lnTo>
                  <a:lnTo>
                    <a:pt x="28" y="7"/>
                  </a:lnTo>
                  <a:lnTo>
                    <a:pt x="21" y="4"/>
                  </a:lnTo>
                  <a:lnTo>
                    <a:pt x="17" y="4"/>
                  </a:lnTo>
                  <a:lnTo>
                    <a:pt x="13" y="7"/>
                  </a:lnTo>
                  <a:lnTo>
                    <a:pt x="10" y="11"/>
                  </a:lnTo>
                  <a:lnTo>
                    <a:pt x="8" y="13"/>
                  </a:lnTo>
                  <a:lnTo>
                    <a:pt x="10" y="17"/>
                  </a:lnTo>
                  <a:lnTo>
                    <a:pt x="10" y="19"/>
                  </a:lnTo>
                  <a:lnTo>
                    <a:pt x="15" y="24"/>
                  </a:lnTo>
                  <a:lnTo>
                    <a:pt x="21" y="26"/>
                  </a:lnTo>
                  <a:lnTo>
                    <a:pt x="32" y="32"/>
                  </a:lnTo>
                  <a:lnTo>
                    <a:pt x="38" y="37"/>
                  </a:lnTo>
                  <a:lnTo>
                    <a:pt x="43" y="41"/>
                  </a:lnTo>
                  <a:lnTo>
                    <a:pt x="45" y="45"/>
                  </a:lnTo>
                  <a:lnTo>
                    <a:pt x="47" y="52"/>
                  </a:lnTo>
                  <a:lnTo>
                    <a:pt x="45" y="58"/>
                  </a:lnTo>
                  <a:lnTo>
                    <a:pt x="43" y="62"/>
                  </a:lnTo>
                  <a:lnTo>
                    <a:pt x="38" y="67"/>
                  </a:lnTo>
                  <a:lnTo>
                    <a:pt x="32" y="71"/>
                  </a:lnTo>
                  <a:lnTo>
                    <a:pt x="23" y="73"/>
                  </a:lnTo>
                  <a:lnTo>
                    <a:pt x="17" y="71"/>
                  </a:lnTo>
                  <a:lnTo>
                    <a:pt x="8" y="69"/>
                  </a:lnTo>
                  <a:lnTo>
                    <a:pt x="6" y="69"/>
                  </a:lnTo>
                  <a:lnTo>
                    <a:pt x="4" y="69"/>
                  </a:lnTo>
                  <a:lnTo>
                    <a:pt x="2" y="69"/>
                  </a:lnTo>
                  <a:lnTo>
                    <a:pt x="2" y="73"/>
                  </a:lnTo>
                  <a:lnTo>
                    <a:pt x="0" y="73"/>
                  </a:lnTo>
                  <a:lnTo>
                    <a:pt x="0" y="47"/>
                  </a:lnTo>
                  <a:lnTo>
                    <a:pt x="2" y="47"/>
                  </a:lnTo>
                  <a:lnTo>
                    <a:pt x="4" y="54"/>
                  </a:lnTo>
                  <a:lnTo>
                    <a:pt x="6" y="58"/>
                  </a:lnTo>
                  <a:lnTo>
                    <a:pt x="10" y="62"/>
                  </a:lnTo>
                  <a:lnTo>
                    <a:pt x="17" y="67"/>
                  </a:lnTo>
                  <a:lnTo>
                    <a:pt x="23" y="67"/>
                  </a:lnTo>
                  <a:lnTo>
                    <a:pt x="28" y="67"/>
                  </a:lnTo>
                  <a:lnTo>
                    <a:pt x="32" y="64"/>
                  </a:lnTo>
                  <a:lnTo>
                    <a:pt x="34" y="60"/>
                  </a:lnTo>
                  <a:lnTo>
                    <a:pt x="34" y="58"/>
                  </a:lnTo>
                  <a:lnTo>
                    <a:pt x="34" y="52"/>
                  </a:lnTo>
                  <a:lnTo>
                    <a:pt x="32" y="47"/>
                  </a:lnTo>
                  <a:lnTo>
                    <a:pt x="28" y="45"/>
                  </a:lnTo>
                  <a:lnTo>
                    <a:pt x="23" y="43"/>
                  </a:lnTo>
                  <a:lnTo>
                    <a:pt x="17" y="39"/>
                  </a:lnTo>
                  <a:lnTo>
                    <a:pt x="8" y="34"/>
                  </a:lnTo>
                  <a:lnTo>
                    <a:pt x="4" y="30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2" y="9"/>
                  </a:lnTo>
                  <a:lnTo>
                    <a:pt x="6" y="4"/>
                  </a:lnTo>
                  <a:lnTo>
                    <a:pt x="10" y="2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32" y="2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0" name="Freeform 64"/>
            <p:cNvSpPr>
              <a:spLocks/>
            </p:cNvSpPr>
            <p:nvPr/>
          </p:nvSpPr>
          <p:spPr bwMode="auto">
            <a:xfrm>
              <a:off x="2414" y="2330"/>
              <a:ext cx="43" cy="94"/>
            </a:xfrm>
            <a:custGeom>
              <a:avLst/>
              <a:gdLst>
                <a:gd name="T0" fmla="*/ 23 w 43"/>
                <a:gd name="T1" fmla="*/ 0 h 94"/>
                <a:gd name="T2" fmla="*/ 23 w 43"/>
                <a:gd name="T3" fmla="*/ 23 h 94"/>
                <a:gd name="T4" fmla="*/ 38 w 43"/>
                <a:gd name="T5" fmla="*/ 23 h 94"/>
                <a:gd name="T6" fmla="*/ 38 w 43"/>
                <a:gd name="T7" fmla="*/ 28 h 94"/>
                <a:gd name="T8" fmla="*/ 23 w 43"/>
                <a:gd name="T9" fmla="*/ 28 h 94"/>
                <a:gd name="T10" fmla="*/ 23 w 43"/>
                <a:gd name="T11" fmla="*/ 73 h 94"/>
                <a:gd name="T12" fmla="*/ 23 w 43"/>
                <a:gd name="T13" fmla="*/ 77 h 94"/>
                <a:gd name="T14" fmla="*/ 25 w 43"/>
                <a:gd name="T15" fmla="*/ 81 h 94"/>
                <a:gd name="T16" fmla="*/ 28 w 43"/>
                <a:gd name="T17" fmla="*/ 83 h 94"/>
                <a:gd name="T18" fmla="*/ 30 w 43"/>
                <a:gd name="T19" fmla="*/ 83 h 94"/>
                <a:gd name="T20" fmla="*/ 34 w 43"/>
                <a:gd name="T21" fmla="*/ 83 h 94"/>
                <a:gd name="T22" fmla="*/ 36 w 43"/>
                <a:gd name="T23" fmla="*/ 83 h 94"/>
                <a:gd name="T24" fmla="*/ 38 w 43"/>
                <a:gd name="T25" fmla="*/ 81 h 94"/>
                <a:gd name="T26" fmla="*/ 38 w 43"/>
                <a:gd name="T27" fmla="*/ 79 h 94"/>
                <a:gd name="T28" fmla="*/ 43 w 43"/>
                <a:gd name="T29" fmla="*/ 79 h 94"/>
                <a:gd name="T30" fmla="*/ 38 w 43"/>
                <a:gd name="T31" fmla="*/ 85 h 94"/>
                <a:gd name="T32" fmla="*/ 34 w 43"/>
                <a:gd name="T33" fmla="*/ 90 h 94"/>
                <a:gd name="T34" fmla="*/ 30 w 43"/>
                <a:gd name="T35" fmla="*/ 92 h 94"/>
                <a:gd name="T36" fmla="*/ 23 w 43"/>
                <a:gd name="T37" fmla="*/ 94 h 94"/>
                <a:gd name="T38" fmla="*/ 21 w 43"/>
                <a:gd name="T39" fmla="*/ 92 h 94"/>
                <a:gd name="T40" fmla="*/ 17 w 43"/>
                <a:gd name="T41" fmla="*/ 92 h 94"/>
                <a:gd name="T42" fmla="*/ 15 w 43"/>
                <a:gd name="T43" fmla="*/ 90 h 94"/>
                <a:gd name="T44" fmla="*/ 13 w 43"/>
                <a:gd name="T45" fmla="*/ 85 h 94"/>
                <a:gd name="T46" fmla="*/ 10 w 43"/>
                <a:gd name="T47" fmla="*/ 81 h 94"/>
                <a:gd name="T48" fmla="*/ 10 w 43"/>
                <a:gd name="T49" fmla="*/ 75 h 94"/>
                <a:gd name="T50" fmla="*/ 10 w 43"/>
                <a:gd name="T51" fmla="*/ 28 h 94"/>
                <a:gd name="T52" fmla="*/ 0 w 43"/>
                <a:gd name="T53" fmla="*/ 28 h 94"/>
                <a:gd name="T54" fmla="*/ 0 w 43"/>
                <a:gd name="T55" fmla="*/ 25 h 94"/>
                <a:gd name="T56" fmla="*/ 4 w 43"/>
                <a:gd name="T57" fmla="*/ 23 h 94"/>
                <a:gd name="T58" fmla="*/ 8 w 43"/>
                <a:gd name="T59" fmla="*/ 19 h 94"/>
                <a:gd name="T60" fmla="*/ 13 w 43"/>
                <a:gd name="T61" fmla="*/ 15 h 94"/>
                <a:gd name="T62" fmla="*/ 17 w 43"/>
                <a:gd name="T63" fmla="*/ 10 h 94"/>
                <a:gd name="T64" fmla="*/ 19 w 43"/>
                <a:gd name="T65" fmla="*/ 6 h 94"/>
                <a:gd name="T66" fmla="*/ 21 w 43"/>
                <a:gd name="T67" fmla="*/ 0 h 94"/>
                <a:gd name="T68" fmla="*/ 23 w 43"/>
                <a:gd name="T6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" h="94">
                  <a:moveTo>
                    <a:pt x="23" y="0"/>
                  </a:moveTo>
                  <a:lnTo>
                    <a:pt x="23" y="23"/>
                  </a:lnTo>
                  <a:lnTo>
                    <a:pt x="38" y="23"/>
                  </a:lnTo>
                  <a:lnTo>
                    <a:pt x="38" y="28"/>
                  </a:lnTo>
                  <a:lnTo>
                    <a:pt x="23" y="28"/>
                  </a:lnTo>
                  <a:lnTo>
                    <a:pt x="23" y="73"/>
                  </a:lnTo>
                  <a:lnTo>
                    <a:pt x="23" y="77"/>
                  </a:lnTo>
                  <a:lnTo>
                    <a:pt x="25" y="81"/>
                  </a:lnTo>
                  <a:lnTo>
                    <a:pt x="28" y="83"/>
                  </a:lnTo>
                  <a:lnTo>
                    <a:pt x="30" y="83"/>
                  </a:lnTo>
                  <a:lnTo>
                    <a:pt x="34" y="83"/>
                  </a:lnTo>
                  <a:lnTo>
                    <a:pt x="36" y="83"/>
                  </a:lnTo>
                  <a:lnTo>
                    <a:pt x="38" y="81"/>
                  </a:lnTo>
                  <a:lnTo>
                    <a:pt x="38" y="79"/>
                  </a:lnTo>
                  <a:lnTo>
                    <a:pt x="43" y="79"/>
                  </a:lnTo>
                  <a:lnTo>
                    <a:pt x="38" y="85"/>
                  </a:lnTo>
                  <a:lnTo>
                    <a:pt x="34" y="90"/>
                  </a:lnTo>
                  <a:lnTo>
                    <a:pt x="30" y="92"/>
                  </a:lnTo>
                  <a:lnTo>
                    <a:pt x="23" y="94"/>
                  </a:lnTo>
                  <a:lnTo>
                    <a:pt x="21" y="92"/>
                  </a:lnTo>
                  <a:lnTo>
                    <a:pt x="17" y="92"/>
                  </a:lnTo>
                  <a:lnTo>
                    <a:pt x="15" y="90"/>
                  </a:lnTo>
                  <a:lnTo>
                    <a:pt x="13" y="85"/>
                  </a:lnTo>
                  <a:lnTo>
                    <a:pt x="10" y="81"/>
                  </a:lnTo>
                  <a:lnTo>
                    <a:pt x="10" y="75"/>
                  </a:lnTo>
                  <a:lnTo>
                    <a:pt x="10" y="28"/>
                  </a:lnTo>
                  <a:lnTo>
                    <a:pt x="0" y="28"/>
                  </a:lnTo>
                  <a:lnTo>
                    <a:pt x="0" y="25"/>
                  </a:lnTo>
                  <a:lnTo>
                    <a:pt x="4" y="23"/>
                  </a:lnTo>
                  <a:lnTo>
                    <a:pt x="8" y="19"/>
                  </a:lnTo>
                  <a:lnTo>
                    <a:pt x="13" y="15"/>
                  </a:lnTo>
                  <a:lnTo>
                    <a:pt x="17" y="10"/>
                  </a:lnTo>
                  <a:lnTo>
                    <a:pt x="19" y="6"/>
                  </a:lnTo>
                  <a:lnTo>
                    <a:pt x="21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1" name="Freeform 65"/>
            <p:cNvSpPr>
              <a:spLocks/>
            </p:cNvSpPr>
            <p:nvPr/>
          </p:nvSpPr>
          <p:spPr bwMode="auto">
            <a:xfrm>
              <a:off x="2459" y="2353"/>
              <a:ext cx="73" cy="71"/>
            </a:xfrm>
            <a:custGeom>
              <a:avLst/>
              <a:gdLst>
                <a:gd name="T0" fmla="*/ 64 w 73"/>
                <a:gd name="T1" fmla="*/ 0 h 71"/>
                <a:gd name="T2" fmla="*/ 64 w 73"/>
                <a:gd name="T3" fmla="*/ 41 h 71"/>
                <a:gd name="T4" fmla="*/ 64 w 73"/>
                <a:gd name="T5" fmla="*/ 50 h 71"/>
                <a:gd name="T6" fmla="*/ 64 w 73"/>
                <a:gd name="T7" fmla="*/ 54 h 71"/>
                <a:gd name="T8" fmla="*/ 64 w 73"/>
                <a:gd name="T9" fmla="*/ 56 h 71"/>
                <a:gd name="T10" fmla="*/ 64 w 73"/>
                <a:gd name="T11" fmla="*/ 58 h 71"/>
                <a:gd name="T12" fmla="*/ 66 w 73"/>
                <a:gd name="T13" fmla="*/ 60 h 71"/>
                <a:gd name="T14" fmla="*/ 66 w 73"/>
                <a:gd name="T15" fmla="*/ 62 h 71"/>
                <a:gd name="T16" fmla="*/ 68 w 73"/>
                <a:gd name="T17" fmla="*/ 62 h 71"/>
                <a:gd name="T18" fmla="*/ 70 w 73"/>
                <a:gd name="T19" fmla="*/ 62 h 71"/>
                <a:gd name="T20" fmla="*/ 73 w 73"/>
                <a:gd name="T21" fmla="*/ 60 h 71"/>
                <a:gd name="T22" fmla="*/ 73 w 73"/>
                <a:gd name="T23" fmla="*/ 62 h 71"/>
                <a:gd name="T24" fmla="*/ 53 w 73"/>
                <a:gd name="T25" fmla="*/ 71 h 71"/>
                <a:gd name="T26" fmla="*/ 51 w 73"/>
                <a:gd name="T27" fmla="*/ 71 h 71"/>
                <a:gd name="T28" fmla="*/ 51 w 73"/>
                <a:gd name="T29" fmla="*/ 56 h 71"/>
                <a:gd name="T30" fmla="*/ 45 w 73"/>
                <a:gd name="T31" fmla="*/ 60 h 71"/>
                <a:gd name="T32" fmla="*/ 40 w 73"/>
                <a:gd name="T33" fmla="*/ 65 h 71"/>
                <a:gd name="T34" fmla="*/ 36 w 73"/>
                <a:gd name="T35" fmla="*/ 67 h 71"/>
                <a:gd name="T36" fmla="*/ 32 w 73"/>
                <a:gd name="T37" fmla="*/ 69 h 71"/>
                <a:gd name="T38" fmla="*/ 25 w 73"/>
                <a:gd name="T39" fmla="*/ 71 h 71"/>
                <a:gd name="T40" fmla="*/ 21 w 73"/>
                <a:gd name="T41" fmla="*/ 69 h 71"/>
                <a:gd name="T42" fmla="*/ 17 w 73"/>
                <a:gd name="T43" fmla="*/ 67 h 71"/>
                <a:gd name="T44" fmla="*/ 13 w 73"/>
                <a:gd name="T45" fmla="*/ 62 h 71"/>
                <a:gd name="T46" fmla="*/ 10 w 73"/>
                <a:gd name="T47" fmla="*/ 58 h 71"/>
                <a:gd name="T48" fmla="*/ 8 w 73"/>
                <a:gd name="T49" fmla="*/ 52 h 71"/>
                <a:gd name="T50" fmla="*/ 8 w 73"/>
                <a:gd name="T51" fmla="*/ 43 h 71"/>
                <a:gd name="T52" fmla="*/ 8 w 73"/>
                <a:gd name="T53" fmla="*/ 13 h 71"/>
                <a:gd name="T54" fmla="*/ 8 w 73"/>
                <a:gd name="T55" fmla="*/ 9 h 71"/>
                <a:gd name="T56" fmla="*/ 8 w 73"/>
                <a:gd name="T57" fmla="*/ 5 h 71"/>
                <a:gd name="T58" fmla="*/ 6 w 73"/>
                <a:gd name="T59" fmla="*/ 2 h 71"/>
                <a:gd name="T60" fmla="*/ 4 w 73"/>
                <a:gd name="T61" fmla="*/ 2 h 71"/>
                <a:gd name="T62" fmla="*/ 2 w 73"/>
                <a:gd name="T63" fmla="*/ 0 h 71"/>
                <a:gd name="T64" fmla="*/ 0 w 73"/>
                <a:gd name="T65" fmla="*/ 0 h 71"/>
                <a:gd name="T66" fmla="*/ 0 w 73"/>
                <a:gd name="T67" fmla="*/ 0 h 71"/>
                <a:gd name="T68" fmla="*/ 21 w 73"/>
                <a:gd name="T69" fmla="*/ 0 h 71"/>
                <a:gd name="T70" fmla="*/ 21 w 73"/>
                <a:gd name="T71" fmla="*/ 45 h 71"/>
                <a:gd name="T72" fmla="*/ 21 w 73"/>
                <a:gd name="T73" fmla="*/ 50 h 71"/>
                <a:gd name="T74" fmla="*/ 23 w 73"/>
                <a:gd name="T75" fmla="*/ 54 h 71"/>
                <a:gd name="T76" fmla="*/ 25 w 73"/>
                <a:gd name="T77" fmla="*/ 58 h 71"/>
                <a:gd name="T78" fmla="*/ 28 w 73"/>
                <a:gd name="T79" fmla="*/ 60 h 71"/>
                <a:gd name="T80" fmla="*/ 32 w 73"/>
                <a:gd name="T81" fmla="*/ 60 h 71"/>
                <a:gd name="T82" fmla="*/ 36 w 73"/>
                <a:gd name="T83" fmla="*/ 60 h 71"/>
                <a:gd name="T84" fmla="*/ 40 w 73"/>
                <a:gd name="T85" fmla="*/ 58 h 71"/>
                <a:gd name="T86" fmla="*/ 45 w 73"/>
                <a:gd name="T87" fmla="*/ 56 h 71"/>
                <a:gd name="T88" fmla="*/ 51 w 73"/>
                <a:gd name="T89" fmla="*/ 52 h 71"/>
                <a:gd name="T90" fmla="*/ 51 w 73"/>
                <a:gd name="T91" fmla="*/ 13 h 71"/>
                <a:gd name="T92" fmla="*/ 49 w 73"/>
                <a:gd name="T93" fmla="*/ 7 h 71"/>
                <a:gd name="T94" fmla="*/ 49 w 73"/>
                <a:gd name="T95" fmla="*/ 2 h 71"/>
                <a:gd name="T96" fmla="*/ 45 w 73"/>
                <a:gd name="T97" fmla="*/ 2 h 71"/>
                <a:gd name="T98" fmla="*/ 40 w 73"/>
                <a:gd name="T99" fmla="*/ 0 h 71"/>
                <a:gd name="T100" fmla="*/ 40 w 73"/>
                <a:gd name="T101" fmla="*/ 0 h 71"/>
                <a:gd name="T102" fmla="*/ 64 w 73"/>
                <a:gd name="T103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3" h="71">
                  <a:moveTo>
                    <a:pt x="64" y="0"/>
                  </a:moveTo>
                  <a:lnTo>
                    <a:pt x="64" y="41"/>
                  </a:lnTo>
                  <a:lnTo>
                    <a:pt x="64" y="50"/>
                  </a:lnTo>
                  <a:lnTo>
                    <a:pt x="64" y="54"/>
                  </a:lnTo>
                  <a:lnTo>
                    <a:pt x="64" y="56"/>
                  </a:lnTo>
                  <a:lnTo>
                    <a:pt x="64" y="58"/>
                  </a:lnTo>
                  <a:lnTo>
                    <a:pt x="66" y="60"/>
                  </a:lnTo>
                  <a:lnTo>
                    <a:pt x="66" y="62"/>
                  </a:lnTo>
                  <a:lnTo>
                    <a:pt x="68" y="62"/>
                  </a:lnTo>
                  <a:lnTo>
                    <a:pt x="70" y="62"/>
                  </a:lnTo>
                  <a:lnTo>
                    <a:pt x="73" y="60"/>
                  </a:lnTo>
                  <a:lnTo>
                    <a:pt x="73" y="62"/>
                  </a:lnTo>
                  <a:lnTo>
                    <a:pt x="53" y="71"/>
                  </a:lnTo>
                  <a:lnTo>
                    <a:pt x="51" y="71"/>
                  </a:lnTo>
                  <a:lnTo>
                    <a:pt x="51" y="56"/>
                  </a:lnTo>
                  <a:lnTo>
                    <a:pt x="45" y="60"/>
                  </a:lnTo>
                  <a:lnTo>
                    <a:pt x="40" y="65"/>
                  </a:lnTo>
                  <a:lnTo>
                    <a:pt x="36" y="67"/>
                  </a:lnTo>
                  <a:lnTo>
                    <a:pt x="32" y="69"/>
                  </a:lnTo>
                  <a:lnTo>
                    <a:pt x="25" y="71"/>
                  </a:lnTo>
                  <a:lnTo>
                    <a:pt x="21" y="69"/>
                  </a:lnTo>
                  <a:lnTo>
                    <a:pt x="17" y="67"/>
                  </a:lnTo>
                  <a:lnTo>
                    <a:pt x="13" y="62"/>
                  </a:lnTo>
                  <a:lnTo>
                    <a:pt x="10" y="58"/>
                  </a:lnTo>
                  <a:lnTo>
                    <a:pt x="8" y="52"/>
                  </a:lnTo>
                  <a:lnTo>
                    <a:pt x="8" y="43"/>
                  </a:lnTo>
                  <a:lnTo>
                    <a:pt x="8" y="13"/>
                  </a:lnTo>
                  <a:lnTo>
                    <a:pt x="8" y="9"/>
                  </a:lnTo>
                  <a:lnTo>
                    <a:pt x="8" y="5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1" y="0"/>
                  </a:lnTo>
                  <a:lnTo>
                    <a:pt x="21" y="45"/>
                  </a:lnTo>
                  <a:lnTo>
                    <a:pt x="21" y="50"/>
                  </a:lnTo>
                  <a:lnTo>
                    <a:pt x="23" y="54"/>
                  </a:lnTo>
                  <a:lnTo>
                    <a:pt x="25" y="58"/>
                  </a:lnTo>
                  <a:lnTo>
                    <a:pt x="28" y="60"/>
                  </a:lnTo>
                  <a:lnTo>
                    <a:pt x="32" y="60"/>
                  </a:lnTo>
                  <a:lnTo>
                    <a:pt x="36" y="60"/>
                  </a:lnTo>
                  <a:lnTo>
                    <a:pt x="40" y="58"/>
                  </a:lnTo>
                  <a:lnTo>
                    <a:pt x="45" y="56"/>
                  </a:lnTo>
                  <a:lnTo>
                    <a:pt x="51" y="52"/>
                  </a:lnTo>
                  <a:lnTo>
                    <a:pt x="51" y="13"/>
                  </a:lnTo>
                  <a:lnTo>
                    <a:pt x="49" y="7"/>
                  </a:lnTo>
                  <a:lnTo>
                    <a:pt x="49" y="2"/>
                  </a:lnTo>
                  <a:lnTo>
                    <a:pt x="45" y="2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2" name="Freeform 66"/>
            <p:cNvSpPr>
              <a:spLocks/>
            </p:cNvSpPr>
            <p:nvPr/>
          </p:nvSpPr>
          <p:spPr bwMode="auto">
            <a:xfrm>
              <a:off x="2536" y="2351"/>
              <a:ext cx="49" cy="71"/>
            </a:xfrm>
            <a:custGeom>
              <a:avLst/>
              <a:gdLst>
                <a:gd name="T0" fmla="*/ 21 w 49"/>
                <a:gd name="T1" fmla="*/ 0 h 71"/>
                <a:gd name="T2" fmla="*/ 21 w 49"/>
                <a:gd name="T3" fmla="*/ 17 h 71"/>
                <a:gd name="T4" fmla="*/ 28 w 49"/>
                <a:gd name="T5" fmla="*/ 9 h 71"/>
                <a:gd name="T6" fmla="*/ 34 w 49"/>
                <a:gd name="T7" fmla="*/ 2 h 71"/>
                <a:gd name="T8" fmla="*/ 38 w 49"/>
                <a:gd name="T9" fmla="*/ 0 h 71"/>
                <a:gd name="T10" fmla="*/ 43 w 49"/>
                <a:gd name="T11" fmla="*/ 0 h 71"/>
                <a:gd name="T12" fmla="*/ 47 w 49"/>
                <a:gd name="T13" fmla="*/ 2 h 71"/>
                <a:gd name="T14" fmla="*/ 47 w 49"/>
                <a:gd name="T15" fmla="*/ 7 h 71"/>
                <a:gd name="T16" fmla="*/ 49 w 49"/>
                <a:gd name="T17" fmla="*/ 9 h 71"/>
                <a:gd name="T18" fmla="*/ 49 w 49"/>
                <a:gd name="T19" fmla="*/ 13 h 71"/>
                <a:gd name="T20" fmla="*/ 47 w 49"/>
                <a:gd name="T21" fmla="*/ 15 h 71"/>
                <a:gd name="T22" fmla="*/ 45 w 49"/>
                <a:gd name="T23" fmla="*/ 17 h 71"/>
                <a:gd name="T24" fmla="*/ 43 w 49"/>
                <a:gd name="T25" fmla="*/ 17 h 71"/>
                <a:gd name="T26" fmla="*/ 41 w 49"/>
                <a:gd name="T27" fmla="*/ 17 h 71"/>
                <a:gd name="T28" fmla="*/ 36 w 49"/>
                <a:gd name="T29" fmla="*/ 15 h 71"/>
                <a:gd name="T30" fmla="*/ 34 w 49"/>
                <a:gd name="T31" fmla="*/ 11 h 71"/>
                <a:gd name="T32" fmla="*/ 32 w 49"/>
                <a:gd name="T33" fmla="*/ 11 h 71"/>
                <a:gd name="T34" fmla="*/ 30 w 49"/>
                <a:gd name="T35" fmla="*/ 11 h 71"/>
                <a:gd name="T36" fmla="*/ 28 w 49"/>
                <a:gd name="T37" fmla="*/ 13 h 71"/>
                <a:gd name="T38" fmla="*/ 26 w 49"/>
                <a:gd name="T39" fmla="*/ 17 h 71"/>
                <a:gd name="T40" fmla="*/ 21 w 49"/>
                <a:gd name="T41" fmla="*/ 24 h 71"/>
                <a:gd name="T42" fmla="*/ 21 w 49"/>
                <a:gd name="T43" fmla="*/ 54 h 71"/>
                <a:gd name="T44" fmla="*/ 21 w 49"/>
                <a:gd name="T45" fmla="*/ 60 h 71"/>
                <a:gd name="T46" fmla="*/ 23 w 49"/>
                <a:gd name="T47" fmla="*/ 62 h 71"/>
                <a:gd name="T48" fmla="*/ 23 w 49"/>
                <a:gd name="T49" fmla="*/ 64 h 71"/>
                <a:gd name="T50" fmla="*/ 26 w 49"/>
                <a:gd name="T51" fmla="*/ 67 h 71"/>
                <a:gd name="T52" fmla="*/ 30 w 49"/>
                <a:gd name="T53" fmla="*/ 69 h 71"/>
                <a:gd name="T54" fmla="*/ 34 w 49"/>
                <a:gd name="T55" fmla="*/ 69 h 71"/>
                <a:gd name="T56" fmla="*/ 34 w 49"/>
                <a:gd name="T57" fmla="*/ 71 h 71"/>
                <a:gd name="T58" fmla="*/ 0 w 49"/>
                <a:gd name="T59" fmla="*/ 71 h 71"/>
                <a:gd name="T60" fmla="*/ 0 w 49"/>
                <a:gd name="T61" fmla="*/ 69 h 71"/>
                <a:gd name="T62" fmla="*/ 2 w 49"/>
                <a:gd name="T63" fmla="*/ 69 h 71"/>
                <a:gd name="T64" fmla="*/ 6 w 49"/>
                <a:gd name="T65" fmla="*/ 67 h 71"/>
                <a:gd name="T66" fmla="*/ 6 w 49"/>
                <a:gd name="T67" fmla="*/ 64 h 71"/>
                <a:gd name="T68" fmla="*/ 8 w 49"/>
                <a:gd name="T69" fmla="*/ 62 h 71"/>
                <a:gd name="T70" fmla="*/ 8 w 49"/>
                <a:gd name="T71" fmla="*/ 60 h 71"/>
                <a:gd name="T72" fmla="*/ 8 w 49"/>
                <a:gd name="T73" fmla="*/ 54 h 71"/>
                <a:gd name="T74" fmla="*/ 8 w 49"/>
                <a:gd name="T75" fmla="*/ 28 h 71"/>
                <a:gd name="T76" fmla="*/ 8 w 49"/>
                <a:gd name="T77" fmla="*/ 22 h 71"/>
                <a:gd name="T78" fmla="*/ 8 w 49"/>
                <a:gd name="T79" fmla="*/ 15 h 71"/>
                <a:gd name="T80" fmla="*/ 8 w 49"/>
                <a:gd name="T81" fmla="*/ 13 h 71"/>
                <a:gd name="T82" fmla="*/ 8 w 49"/>
                <a:gd name="T83" fmla="*/ 11 h 71"/>
                <a:gd name="T84" fmla="*/ 6 w 49"/>
                <a:gd name="T85" fmla="*/ 9 h 71"/>
                <a:gd name="T86" fmla="*/ 6 w 49"/>
                <a:gd name="T87" fmla="*/ 9 h 71"/>
                <a:gd name="T88" fmla="*/ 4 w 49"/>
                <a:gd name="T89" fmla="*/ 9 h 71"/>
                <a:gd name="T90" fmla="*/ 2 w 49"/>
                <a:gd name="T91" fmla="*/ 9 h 71"/>
                <a:gd name="T92" fmla="*/ 0 w 49"/>
                <a:gd name="T93" fmla="*/ 9 h 71"/>
                <a:gd name="T94" fmla="*/ 0 w 49"/>
                <a:gd name="T95" fmla="*/ 9 h 71"/>
                <a:gd name="T96" fmla="*/ 19 w 49"/>
                <a:gd name="T97" fmla="*/ 0 h 71"/>
                <a:gd name="T98" fmla="*/ 21 w 49"/>
                <a:gd name="T9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9" h="71">
                  <a:moveTo>
                    <a:pt x="21" y="0"/>
                  </a:moveTo>
                  <a:lnTo>
                    <a:pt x="21" y="17"/>
                  </a:lnTo>
                  <a:lnTo>
                    <a:pt x="28" y="9"/>
                  </a:lnTo>
                  <a:lnTo>
                    <a:pt x="34" y="2"/>
                  </a:lnTo>
                  <a:lnTo>
                    <a:pt x="38" y="0"/>
                  </a:lnTo>
                  <a:lnTo>
                    <a:pt x="43" y="0"/>
                  </a:lnTo>
                  <a:lnTo>
                    <a:pt x="47" y="2"/>
                  </a:lnTo>
                  <a:lnTo>
                    <a:pt x="47" y="7"/>
                  </a:lnTo>
                  <a:lnTo>
                    <a:pt x="49" y="9"/>
                  </a:lnTo>
                  <a:lnTo>
                    <a:pt x="49" y="13"/>
                  </a:lnTo>
                  <a:lnTo>
                    <a:pt x="47" y="15"/>
                  </a:lnTo>
                  <a:lnTo>
                    <a:pt x="45" y="17"/>
                  </a:lnTo>
                  <a:lnTo>
                    <a:pt x="43" y="17"/>
                  </a:lnTo>
                  <a:lnTo>
                    <a:pt x="41" y="17"/>
                  </a:lnTo>
                  <a:lnTo>
                    <a:pt x="36" y="15"/>
                  </a:lnTo>
                  <a:lnTo>
                    <a:pt x="34" y="11"/>
                  </a:lnTo>
                  <a:lnTo>
                    <a:pt x="32" y="11"/>
                  </a:lnTo>
                  <a:lnTo>
                    <a:pt x="30" y="11"/>
                  </a:lnTo>
                  <a:lnTo>
                    <a:pt x="28" y="13"/>
                  </a:lnTo>
                  <a:lnTo>
                    <a:pt x="26" y="17"/>
                  </a:lnTo>
                  <a:lnTo>
                    <a:pt x="21" y="24"/>
                  </a:lnTo>
                  <a:lnTo>
                    <a:pt x="21" y="54"/>
                  </a:lnTo>
                  <a:lnTo>
                    <a:pt x="21" y="60"/>
                  </a:lnTo>
                  <a:lnTo>
                    <a:pt x="23" y="62"/>
                  </a:lnTo>
                  <a:lnTo>
                    <a:pt x="23" y="64"/>
                  </a:lnTo>
                  <a:lnTo>
                    <a:pt x="26" y="67"/>
                  </a:lnTo>
                  <a:lnTo>
                    <a:pt x="30" y="69"/>
                  </a:lnTo>
                  <a:lnTo>
                    <a:pt x="34" y="69"/>
                  </a:lnTo>
                  <a:lnTo>
                    <a:pt x="34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2" y="69"/>
                  </a:lnTo>
                  <a:lnTo>
                    <a:pt x="6" y="67"/>
                  </a:lnTo>
                  <a:lnTo>
                    <a:pt x="6" y="64"/>
                  </a:lnTo>
                  <a:lnTo>
                    <a:pt x="8" y="62"/>
                  </a:lnTo>
                  <a:lnTo>
                    <a:pt x="8" y="60"/>
                  </a:lnTo>
                  <a:lnTo>
                    <a:pt x="8" y="54"/>
                  </a:lnTo>
                  <a:lnTo>
                    <a:pt x="8" y="28"/>
                  </a:lnTo>
                  <a:lnTo>
                    <a:pt x="8" y="22"/>
                  </a:lnTo>
                  <a:lnTo>
                    <a:pt x="8" y="15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6" y="9"/>
                  </a:lnTo>
                  <a:lnTo>
                    <a:pt x="6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19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3" name="Freeform 67"/>
            <p:cNvSpPr>
              <a:spLocks/>
            </p:cNvSpPr>
            <p:nvPr/>
          </p:nvSpPr>
          <p:spPr bwMode="auto">
            <a:xfrm>
              <a:off x="2587" y="2351"/>
              <a:ext cx="73" cy="71"/>
            </a:xfrm>
            <a:custGeom>
              <a:avLst/>
              <a:gdLst>
                <a:gd name="T0" fmla="*/ 30 w 73"/>
                <a:gd name="T1" fmla="*/ 7 h 71"/>
                <a:gd name="T2" fmla="*/ 45 w 73"/>
                <a:gd name="T3" fmla="*/ 0 h 71"/>
                <a:gd name="T4" fmla="*/ 56 w 73"/>
                <a:gd name="T5" fmla="*/ 2 h 71"/>
                <a:gd name="T6" fmla="*/ 62 w 73"/>
                <a:gd name="T7" fmla="*/ 11 h 71"/>
                <a:gd name="T8" fmla="*/ 65 w 73"/>
                <a:gd name="T9" fmla="*/ 26 h 71"/>
                <a:gd name="T10" fmla="*/ 65 w 73"/>
                <a:gd name="T11" fmla="*/ 60 h 71"/>
                <a:gd name="T12" fmla="*/ 65 w 73"/>
                <a:gd name="T13" fmla="*/ 67 h 71"/>
                <a:gd name="T14" fmla="*/ 69 w 73"/>
                <a:gd name="T15" fmla="*/ 69 h 71"/>
                <a:gd name="T16" fmla="*/ 73 w 73"/>
                <a:gd name="T17" fmla="*/ 71 h 71"/>
                <a:gd name="T18" fmla="*/ 41 w 73"/>
                <a:gd name="T19" fmla="*/ 69 h 71"/>
                <a:gd name="T20" fmla="*/ 45 w 73"/>
                <a:gd name="T21" fmla="*/ 69 h 71"/>
                <a:gd name="T22" fmla="*/ 50 w 73"/>
                <a:gd name="T23" fmla="*/ 64 h 71"/>
                <a:gd name="T24" fmla="*/ 50 w 73"/>
                <a:gd name="T25" fmla="*/ 60 h 71"/>
                <a:gd name="T26" fmla="*/ 52 w 73"/>
                <a:gd name="T27" fmla="*/ 26 h 71"/>
                <a:gd name="T28" fmla="*/ 47 w 73"/>
                <a:gd name="T29" fmla="*/ 13 h 71"/>
                <a:gd name="T30" fmla="*/ 39 w 73"/>
                <a:gd name="T31" fmla="*/ 9 h 71"/>
                <a:gd name="T32" fmla="*/ 28 w 73"/>
                <a:gd name="T33" fmla="*/ 13 h 71"/>
                <a:gd name="T34" fmla="*/ 22 w 73"/>
                <a:gd name="T35" fmla="*/ 54 h 71"/>
                <a:gd name="T36" fmla="*/ 22 w 73"/>
                <a:gd name="T37" fmla="*/ 64 h 71"/>
                <a:gd name="T38" fmla="*/ 26 w 73"/>
                <a:gd name="T39" fmla="*/ 69 h 71"/>
                <a:gd name="T40" fmla="*/ 32 w 73"/>
                <a:gd name="T41" fmla="*/ 69 h 71"/>
                <a:gd name="T42" fmla="*/ 0 w 73"/>
                <a:gd name="T43" fmla="*/ 71 h 71"/>
                <a:gd name="T44" fmla="*/ 0 w 73"/>
                <a:gd name="T45" fmla="*/ 69 h 71"/>
                <a:gd name="T46" fmla="*/ 7 w 73"/>
                <a:gd name="T47" fmla="*/ 67 h 71"/>
                <a:gd name="T48" fmla="*/ 9 w 73"/>
                <a:gd name="T49" fmla="*/ 54 h 71"/>
                <a:gd name="T50" fmla="*/ 9 w 73"/>
                <a:gd name="T51" fmla="*/ 22 h 71"/>
                <a:gd name="T52" fmla="*/ 9 w 73"/>
                <a:gd name="T53" fmla="*/ 13 h 71"/>
                <a:gd name="T54" fmla="*/ 7 w 73"/>
                <a:gd name="T55" fmla="*/ 9 h 71"/>
                <a:gd name="T56" fmla="*/ 5 w 73"/>
                <a:gd name="T57" fmla="*/ 9 h 71"/>
                <a:gd name="T58" fmla="*/ 0 w 73"/>
                <a:gd name="T59" fmla="*/ 9 h 71"/>
                <a:gd name="T60" fmla="*/ 20 w 73"/>
                <a:gd name="T61" fmla="*/ 0 h 71"/>
                <a:gd name="T62" fmla="*/ 22 w 73"/>
                <a:gd name="T63" fmla="*/ 1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3" h="71">
                  <a:moveTo>
                    <a:pt x="22" y="15"/>
                  </a:moveTo>
                  <a:lnTo>
                    <a:pt x="30" y="7"/>
                  </a:lnTo>
                  <a:lnTo>
                    <a:pt x="37" y="2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6" y="2"/>
                  </a:lnTo>
                  <a:lnTo>
                    <a:pt x="58" y="7"/>
                  </a:lnTo>
                  <a:lnTo>
                    <a:pt x="62" y="11"/>
                  </a:lnTo>
                  <a:lnTo>
                    <a:pt x="62" y="17"/>
                  </a:lnTo>
                  <a:lnTo>
                    <a:pt x="65" y="26"/>
                  </a:lnTo>
                  <a:lnTo>
                    <a:pt x="65" y="54"/>
                  </a:lnTo>
                  <a:lnTo>
                    <a:pt x="65" y="60"/>
                  </a:lnTo>
                  <a:lnTo>
                    <a:pt x="65" y="64"/>
                  </a:lnTo>
                  <a:lnTo>
                    <a:pt x="65" y="67"/>
                  </a:lnTo>
                  <a:lnTo>
                    <a:pt x="67" y="69"/>
                  </a:lnTo>
                  <a:lnTo>
                    <a:pt x="69" y="69"/>
                  </a:lnTo>
                  <a:lnTo>
                    <a:pt x="73" y="69"/>
                  </a:lnTo>
                  <a:lnTo>
                    <a:pt x="73" y="71"/>
                  </a:lnTo>
                  <a:lnTo>
                    <a:pt x="41" y="71"/>
                  </a:lnTo>
                  <a:lnTo>
                    <a:pt x="41" y="69"/>
                  </a:lnTo>
                  <a:lnTo>
                    <a:pt x="43" y="69"/>
                  </a:lnTo>
                  <a:lnTo>
                    <a:pt x="45" y="69"/>
                  </a:lnTo>
                  <a:lnTo>
                    <a:pt x="47" y="67"/>
                  </a:lnTo>
                  <a:lnTo>
                    <a:pt x="50" y="64"/>
                  </a:lnTo>
                  <a:lnTo>
                    <a:pt x="50" y="62"/>
                  </a:lnTo>
                  <a:lnTo>
                    <a:pt x="50" y="60"/>
                  </a:lnTo>
                  <a:lnTo>
                    <a:pt x="52" y="54"/>
                  </a:lnTo>
                  <a:lnTo>
                    <a:pt x="52" y="26"/>
                  </a:lnTo>
                  <a:lnTo>
                    <a:pt x="50" y="19"/>
                  </a:lnTo>
                  <a:lnTo>
                    <a:pt x="47" y="13"/>
                  </a:lnTo>
                  <a:lnTo>
                    <a:pt x="45" y="11"/>
                  </a:lnTo>
                  <a:lnTo>
                    <a:pt x="39" y="9"/>
                  </a:lnTo>
                  <a:lnTo>
                    <a:pt x="35" y="11"/>
                  </a:lnTo>
                  <a:lnTo>
                    <a:pt x="28" y="13"/>
                  </a:lnTo>
                  <a:lnTo>
                    <a:pt x="22" y="19"/>
                  </a:lnTo>
                  <a:lnTo>
                    <a:pt x="22" y="54"/>
                  </a:lnTo>
                  <a:lnTo>
                    <a:pt x="22" y="60"/>
                  </a:lnTo>
                  <a:lnTo>
                    <a:pt x="22" y="64"/>
                  </a:lnTo>
                  <a:lnTo>
                    <a:pt x="24" y="67"/>
                  </a:lnTo>
                  <a:lnTo>
                    <a:pt x="26" y="69"/>
                  </a:lnTo>
                  <a:lnTo>
                    <a:pt x="28" y="69"/>
                  </a:lnTo>
                  <a:lnTo>
                    <a:pt x="32" y="69"/>
                  </a:lnTo>
                  <a:lnTo>
                    <a:pt x="32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5" y="69"/>
                  </a:lnTo>
                  <a:lnTo>
                    <a:pt x="7" y="67"/>
                  </a:lnTo>
                  <a:lnTo>
                    <a:pt x="9" y="62"/>
                  </a:lnTo>
                  <a:lnTo>
                    <a:pt x="9" y="54"/>
                  </a:lnTo>
                  <a:lnTo>
                    <a:pt x="9" y="28"/>
                  </a:lnTo>
                  <a:lnTo>
                    <a:pt x="9" y="22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7" y="9"/>
                  </a:lnTo>
                  <a:lnTo>
                    <a:pt x="7" y="9"/>
                  </a:lnTo>
                  <a:lnTo>
                    <a:pt x="5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2" y="1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4" name="Freeform 68"/>
            <p:cNvSpPr>
              <a:spLocks noEditPoints="1"/>
            </p:cNvSpPr>
            <p:nvPr/>
          </p:nvSpPr>
          <p:spPr bwMode="auto">
            <a:xfrm>
              <a:off x="2667" y="2351"/>
              <a:ext cx="57" cy="73"/>
            </a:xfrm>
            <a:custGeom>
              <a:avLst/>
              <a:gdLst>
                <a:gd name="T0" fmla="*/ 10 w 57"/>
                <a:gd name="T1" fmla="*/ 28 h 73"/>
                <a:gd name="T2" fmla="*/ 12 w 57"/>
                <a:gd name="T3" fmla="*/ 37 h 73"/>
                <a:gd name="T4" fmla="*/ 15 w 57"/>
                <a:gd name="T5" fmla="*/ 45 h 73"/>
                <a:gd name="T6" fmla="*/ 19 w 57"/>
                <a:gd name="T7" fmla="*/ 52 h 73"/>
                <a:gd name="T8" fmla="*/ 23 w 57"/>
                <a:gd name="T9" fmla="*/ 56 h 73"/>
                <a:gd name="T10" fmla="*/ 30 w 57"/>
                <a:gd name="T11" fmla="*/ 58 h 73"/>
                <a:gd name="T12" fmla="*/ 36 w 57"/>
                <a:gd name="T13" fmla="*/ 60 h 73"/>
                <a:gd name="T14" fmla="*/ 42 w 57"/>
                <a:gd name="T15" fmla="*/ 58 h 73"/>
                <a:gd name="T16" fmla="*/ 47 w 57"/>
                <a:gd name="T17" fmla="*/ 56 h 73"/>
                <a:gd name="T18" fmla="*/ 51 w 57"/>
                <a:gd name="T19" fmla="*/ 52 h 73"/>
                <a:gd name="T20" fmla="*/ 55 w 57"/>
                <a:gd name="T21" fmla="*/ 43 h 73"/>
                <a:gd name="T22" fmla="*/ 57 w 57"/>
                <a:gd name="T23" fmla="*/ 45 h 73"/>
                <a:gd name="T24" fmla="*/ 55 w 57"/>
                <a:gd name="T25" fmla="*/ 52 h 73"/>
                <a:gd name="T26" fmla="*/ 53 w 57"/>
                <a:gd name="T27" fmla="*/ 58 h 73"/>
                <a:gd name="T28" fmla="*/ 49 w 57"/>
                <a:gd name="T29" fmla="*/ 64 h 73"/>
                <a:gd name="T30" fmla="*/ 42 w 57"/>
                <a:gd name="T31" fmla="*/ 69 h 73"/>
                <a:gd name="T32" fmla="*/ 36 w 57"/>
                <a:gd name="T33" fmla="*/ 71 h 73"/>
                <a:gd name="T34" fmla="*/ 30 w 57"/>
                <a:gd name="T35" fmla="*/ 73 h 73"/>
                <a:gd name="T36" fmla="*/ 21 w 57"/>
                <a:gd name="T37" fmla="*/ 71 h 73"/>
                <a:gd name="T38" fmla="*/ 15 w 57"/>
                <a:gd name="T39" fmla="*/ 69 h 73"/>
                <a:gd name="T40" fmla="*/ 8 w 57"/>
                <a:gd name="T41" fmla="*/ 62 h 73"/>
                <a:gd name="T42" fmla="*/ 4 w 57"/>
                <a:gd name="T43" fmla="*/ 56 h 73"/>
                <a:gd name="T44" fmla="*/ 0 w 57"/>
                <a:gd name="T45" fmla="*/ 47 h 73"/>
                <a:gd name="T46" fmla="*/ 0 w 57"/>
                <a:gd name="T47" fmla="*/ 37 h 73"/>
                <a:gd name="T48" fmla="*/ 0 w 57"/>
                <a:gd name="T49" fmla="*/ 26 h 73"/>
                <a:gd name="T50" fmla="*/ 4 w 57"/>
                <a:gd name="T51" fmla="*/ 17 h 73"/>
                <a:gd name="T52" fmla="*/ 8 w 57"/>
                <a:gd name="T53" fmla="*/ 9 h 73"/>
                <a:gd name="T54" fmla="*/ 15 w 57"/>
                <a:gd name="T55" fmla="*/ 4 h 73"/>
                <a:gd name="T56" fmla="*/ 23 w 57"/>
                <a:gd name="T57" fmla="*/ 0 h 73"/>
                <a:gd name="T58" fmla="*/ 32 w 57"/>
                <a:gd name="T59" fmla="*/ 0 h 73"/>
                <a:gd name="T60" fmla="*/ 38 w 57"/>
                <a:gd name="T61" fmla="*/ 0 h 73"/>
                <a:gd name="T62" fmla="*/ 45 w 57"/>
                <a:gd name="T63" fmla="*/ 2 h 73"/>
                <a:gd name="T64" fmla="*/ 51 w 57"/>
                <a:gd name="T65" fmla="*/ 7 h 73"/>
                <a:gd name="T66" fmla="*/ 53 w 57"/>
                <a:gd name="T67" fmla="*/ 13 h 73"/>
                <a:gd name="T68" fmla="*/ 57 w 57"/>
                <a:gd name="T69" fmla="*/ 19 h 73"/>
                <a:gd name="T70" fmla="*/ 57 w 57"/>
                <a:gd name="T71" fmla="*/ 28 h 73"/>
                <a:gd name="T72" fmla="*/ 10 w 57"/>
                <a:gd name="T73" fmla="*/ 28 h 73"/>
                <a:gd name="T74" fmla="*/ 10 w 57"/>
                <a:gd name="T75" fmla="*/ 22 h 73"/>
                <a:gd name="T76" fmla="*/ 40 w 57"/>
                <a:gd name="T77" fmla="*/ 22 h 73"/>
                <a:gd name="T78" fmla="*/ 40 w 57"/>
                <a:gd name="T79" fmla="*/ 17 h 73"/>
                <a:gd name="T80" fmla="*/ 40 w 57"/>
                <a:gd name="T81" fmla="*/ 13 h 73"/>
                <a:gd name="T82" fmla="*/ 38 w 57"/>
                <a:gd name="T83" fmla="*/ 9 h 73"/>
                <a:gd name="T84" fmla="*/ 34 w 57"/>
                <a:gd name="T85" fmla="*/ 7 h 73"/>
                <a:gd name="T86" fmla="*/ 32 w 57"/>
                <a:gd name="T87" fmla="*/ 4 h 73"/>
                <a:gd name="T88" fmla="*/ 27 w 57"/>
                <a:gd name="T89" fmla="*/ 4 h 73"/>
                <a:gd name="T90" fmla="*/ 21 w 57"/>
                <a:gd name="T91" fmla="*/ 7 h 73"/>
                <a:gd name="T92" fmla="*/ 17 w 57"/>
                <a:gd name="T93" fmla="*/ 9 h 73"/>
                <a:gd name="T94" fmla="*/ 12 w 57"/>
                <a:gd name="T95" fmla="*/ 15 h 73"/>
                <a:gd name="T96" fmla="*/ 10 w 57"/>
                <a:gd name="T97" fmla="*/ 2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" h="73">
                  <a:moveTo>
                    <a:pt x="10" y="28"/>
                  </a:moveTo>
                  <a:lnTo>
                    <a:pt x="12" y="37"/>
                  </a:lnTo>
                  <a:lnTo>
                    <a:pt x="15" y="45"/>
                  </a:lnTo>
                  <a:lnTo>
                    <a:pt x="19" y="52"/>
                  </a:lnTo>
                  <a:lnTo>
                    <a:pt x="23" y="56"/>
                  </a:lnTo>
                  <a:lnTo>
                    <a:pt x="30" y="58"/>
                  </a:lnTo>
                  <a:lnTo>
                    <a:pt x="36" y="60"/>
                  </a:lnTo>
                  <a:lnTo>
                    <a:pt x="42" y="58"/>
                  </a:lnTo>
                  <a:lnTo>
                    <a:pt x="47" y="56"/>
                  </a:lnTo>
                  <a:lnTo>
                    <a:pt x="51" y="52"/>
                  </a:lnTo>
                  <a:lnTo>
                    <a:pt x="55" y="43"/>
                  </a:lnTo>
                  <a:lnTo>
                    <a:pt x="57" y="45"/>
                  </a:lnTo>
                  <a:lnTo>
                    <a:pt x="55" y="52"/>
                  </a:lnTo>
                  <a:lnTo>
                    <a:pt x="53" y="58"/>
                  </a:lnTo>
                  <a:lnTo>
                    <a:pt x="49" y="64"/>
                  </a:lnTo>
                  <a:lnTo>
                    <a:pt x="42" y="69"/>
                  </a:lnTo>
                  <a:lnTo>
                    <a:pt x="36" y="71"/>
                  </a:lnTo>
                  <a:lnTo>
                    <a:pt x="30" y="73"/>
                  </a:lnTo>
                  <a:lnTo>
                    <a:pt x="21" y="71"/>
                  </a:lnTo>
                  <a:lnTo>
                    <a:pt x="15" y="69"/>
                  </a:lnTo>
                  <a:lnTo>
                    <a:pt x="8" y="62"/>
                  </a:lnTo>
                  <a:lnTo>
                    <a:pt x="4" y="56"/>
                  </a:lnTo>
                  <a:lnTo>
                    <a:pt x="0" y="47"/>
                  </a:lnTo>
                  <a:lnTo>
                    <a:pt x="0" y="37"/>
                  </a:lnTo>
                  <a:lnTo>
                    <a:pt x="0" y="26"/>
                  </a:lnTo>
                  <a:lnTo>
                    <a:pt x="4" y="17"/>
                  </a:lnTo>
                  <a:lnTo>
                    <a:pt x="8" y="9"/>
                  </a:lnTo>
                  <a:lnTo>
                    <a:pt x="15" y="4"/>
                  </a:lnTo>
                  <a:lnTo>
                    <a:pt x="23" y="0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5" y="2"/>
                  </a:lnTo>
                  <a:lnTo>
                    <a:pt x="51" y="7"/>
                  </a:lnTo>
                  <a:lnTo>
                    <a:pt x="53" y="13"/>
                  </a:lnTo>
                  <a:lnTo>
                    <a:pt x="57" y="19"/>
                  </a:lnTo>
                  <a:lnTo>
                    <a:pt x="57" y="28"/>
                  </a:lnTo>
                  <a:lnTo>
                    <a:pt x="10" y="28"/>
                  </a:lnTo>
                  <a:close/>
                  <a:moveTo>
                    <a:pt x="10" y="22"/>
                  </a:moveTo>
                  <a:lnTo>
                    <a:pt x="40" y="22"/>
                  </a:lnTo>
                  <a:lnTo>
                    <a:pt x="40" y="17"/>
                  </a:lnTo>
                  <a:lnTo>
                    <a:pt x="40" y="13"/>
                  </a:lnTo>
                  <a:lnTo>
                    <a:pt x="38" y="9"/>
                  </a:lnTo>
                  <a:lnTo>
                    <a:pt x="34" y="7"/>
                  </a:lnTo>
                  <a:lnTo>
                    <a:pt x="32" y="4"/>
                  </a:lnTo>
                  <a:lnTo>
                    <a:pt x="27" y="4"/>
                  </a:lnTo>
                  <a:lnTo>
                    <a:pt x="21" y="7"/>
                  </a:lnTo>
                  <a:lnTo>
                    <a:pt x="17" y="9"/>
                  </a:lnTo>
                  <a:lnTo>
                    <a:pt x="12" y="15"/>
                  </a:lnTo>
                  <a:lnTo>
                    <a:pt x="10" y="2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5" name="Freeform 69"/>
            <p:cNvSpPr>
              <a:spLocks noEditPoints="1"/>
            </p:cNvSpPr>
            <p:nvPr/>
          </p:nvSpPr>
          <p:spPr bwMode="auto">
            <a:xfrm>
              <a:off x="2735" y="2315"/>
              <a:ext cx="71" cy="109"/>
            </a:xfrm>
            <a:custGeom>
              <a:avLst/>
              <a:gdLst>
                <a:gd name="T0" fmla="*/ 43 w 71"/>
                <a:gd name="T1" fmla="*/ 103 h 109"/>
                <a:gd name="T2" fmla="*/ 34 w 71"/>
                <a:gd name="T3" fmla="*/ 107 h 109"/>
                <a:gd name="T4" fmla="*/ 22 w 71"/>
                <a:gd name="T5" fmla="*/ 107 h 109"/>
                <a:gd name="T6" fmla="*/ 9 w 71"/>
                <a:gd name="T7" fmla="*/ 98 h 109"/>
                <a:gd name="T8" fmla="*/ 2 w 71"/>
                <a:gd name="T9" fmla="*/ 83 h 109"/>
                <a:gd name="T10" fmla="*/ 2 w 71"/>
                <a:gd name="T11" fmla="*/ 66 h 109"/>
                <a:gd name="T12" fmla="*/ 11 w 71"/>
                <a:gd name="T13" fmla="*/ 49 h 109"/>
                <a:gd name="T14" fmla="*/ 24 w 71"/>
                <a:gd name="T15" fmla="*/ 36 h 109"/>
                <a:gd name="T16" fmla="*/ 39 w 71"/>
                <a:gd name="T17" fmla="*/ 36 h 109"/>
                <a:gd name="T18" fmla="*/ 49 w 71"/>
                <a:gd name="T19" fmla="*/ 43 h 109"/>
                <a:gd name="T20" fmla="*/ 49 w 71"/>
                <a:gd name="T21" fmla="*/ 21 h 109"/>
                <a:gd name="T22" fmla="*/ 47 w 71"/>
                <a:gd name="T23" fmla="*/ 13 h 109"/>
                <a:gd name="T24" fmla="*/ 47 w 71"/>
                <a:gd name="T25" fmla="*/ 8 h 109"/>
                <a:gd name="T26" fmla="*/ 45 w 71"/>
                <a:gd name="T27" fmla="*/ 8 h 109"/>
                <a:gd name="T28" fmla="*/ 41 w 71"/>
                <a:gd name="T29" fmla="*/ 8 h 109"/>
                <a:gd name="T30" fmla="*/ 58 w 71"/>
                <a:gd name="T31" fmla="*/ 0 h 109"/>
                <a:gd name="T32" fmla="*/ 62 w 71"/>
                <a:gd name="T33" fmla="*/ 79 h 109"/>
                <a:gd name="T34" fmla="*/ 62 w 71"/>
                <a:gd name="T35" fmla="*/ 92 h 109"/>
                <a:gd name="T36" fmla="*/ 62 w 71"/>
                <a:gd name="T37" fmla="*/ 96 h 109"/>
                <a:gd name="T38" fmla="*/ 64 w 71"/>
                <a:gd name="T39" fmla="*/ 100 h 109"/>
                <a:gd name="T40" fmla="*/ 69 w 71"/>
                <a:gd name="T41" fmla="*/ 100 h 109"/>
                <a:gd name="T42" fmla="*/ 71 w 71"/>
                <a:gd name="T43" fmla="*/ 100 h 109"/>
                <a:gd name="T44" fmla="*/ 49 w 71"/>
                <a:gd name="T45" fmla="*/ 109 h 109"/>
                <a:gd name="T46" fmla="*/ 49 w 71"/>
                <a:gd name="T47" fmla="*/ 92 h 109"/>
                <a:gd name="T48" fmla="*/ 47 w 71"/>
                <a:gd name="T49" fmla="*/ 53 h 109"/>
                <a:gd name="T50" fmla="*/ 43 w 71"/>
                <a:gd name="T51" fmla="*/ 45 h 109"/>
                <a:gd name="T52" fmla="*/ 37 w 71"/>
                <a:gd name="T53" fmla="*/ 40 h 109"/>
                <a:gd name="T54" fmla="*/ 26 w 71"/>
                <a:gd name="T55" fmla="*/ 43 h 109"/>
                <a:gd name="T56" fmla="*/ 17 w 71"/>
                <a:gd name="T57" fmla="*/ 51 h 109"/>
                <a:gd name="T58" fmla="*/ 13 w 71"/>
                <a:gd name="T59" fmla="*/ 68 h 109"/>
                <a:gd name="T60" fmla="*/ 17 w 71"/>
                <a:gd name="T61" fmla="*/ 85 h 109"/>
                <a:gd name="T62" fmla="*/ 26 w 71"/>
                <a:gd name="T63" fmla="*/ 94 h 109"/>
                <a:gd name="T64" fmla="*/ 34 w 71"/>
                <a:gd name="T65" fmla="*/ 98 h 109"/>
                <a:gd name="T66" fmla="*/ 49 w 71"/>
                <a:gd name="T67" fmla="*/ 92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1" h="109">
                  <a:moveTo>
                    <a:pt x="49" y="96"/>
                  </a:moveTo>
                  <a:lnTo>
                    <a:pt x="43" y="103"/>
                  </a:lnTo>
                  <a:lnTo>
                    <a:pt x="39" y="105"/>
                  </a:lnTo>
                  <a:lnTo>
                    <a:pt x="34" y="107"/>
                  </a:lnTo>
                  <a:lnTo>
                    <a:pt x="28" y="109"/>
                  </a:lnTo>
                  <a:lnTo>
                    <a:pt x="22" y="107"/>
                  </a:lnTo>
                  <a:lnTo>
                    <a:pt x="15" y="105"/>
                  </a:lnTo>
                  <a:lnTo>
                    <a:pt x="9" y="98"/>
                  </a:lnTo>
                  <a:lnTo>
                    <a:pt x="4" y="92"/>
                  </a:lnTo>
                  <a:lnTo>
                    <a:pt x="2" y="83"/>
                  </a:lnTo>
                  <a:lnTo>
                    <a:pt x="0" y="75"/>
                  </a:lnTo>
                  <a:lnTo>
                    <a:pt x="2" y="66"/>
                  </a:lnTo>
                  <a:lnTo>
                    <a:pt x="4" y="55"/>
                  </a:lnTo>
                  <a:lnTo>
                    <a:pt x="11" y="49"/>
                  </a:lnTo>
                  <a:lnTo>
                    <a:pt x="17" y="40"/>
                  </a:lnTo>
                  <a:lnTo>
                    <a:pt x="24" y="36"/>
                  </a:lnTo>
                  <a:lnTo>
                    <a:pt x="34" y="36"/>
                  </a:lnTo>
                  <a:lnTo>
                    <a:pt x="39" y="36"/>
                  </a:lnTo>
                  <a:lnTo>
                    <a:pt x="45" y="38"/>
                  </a:lnTo>
                  <a:lnTo>
                    <a:pt x="49" y="43"/>
                  </a:lnTo>
                  <a:lnTo>
                    <a:pt x="49" y="28"/>
                  </a:lnTo>
                  <a:lnTo>
                    <a:pt x="49" y="21"/>
                  </a:lnTo>
                  <a:lnTo>
                    <a:pt x="49" y="15"/>
                  </a:lnTo>
                  <a:lnTo>
                    <a:pt x="47" y="13"/>
                  </a:lnTo>
                  <a:lnTo>
                    <a:pt x="47" y="10"/>
                  </a:lnTo>
                  <a:lnTo>
                    <a:pt x="47" y="8"/>
                  </a:lnTo>
                  <a:lnTo>
                    <a:pt x="45" y="8"/>
                  </a:lnTo>
                  <a:lnTo>
                    <a:pt x="45" y="8"/>
                  </a:lnTo>
                  <a:lnTo>
                    <a:pt x="43" y="8"/>
                  </a:lnTo>
                  <a:lnTo>
                    <a:pt x="41" y="8"/>
                  </a:lnTo>
                  <a:lnTo>
                    <a:pt x="39" y="6"/>
                  </a:lnTo>
                  <a:lnTo>
                    <a:pt x="58" y="0"/>
                  </a:lnTo>
                  <a:lnTo>
                    <a:pt x="62" y="0"/>
                  </a:lnTo>
                  <a:lnTo>
                    <a:pt x="62" y="79"/>
                  </a:lnTo>
                  <a:lnTo>
                    <a:pt x="62" y="88"/>
                  </a:lnTo>
                  <a:lnTo>
                    <a:pt x="62" y="92"/>
                  </a:lnTo>
                  <a:lnTo>
                    <a:pt x="62" y="94"/>
                  </a:lnTo>
                  <a:lnTo>
                    <a:pt x="62" y="96"/>
                  </a:lnTo>
                  <a:lnTo>
                    <a:pt x="64" y="98"/>
                  </a:lnTo>
                  <a:lnTo>
                    <a:pt x="64" y="100"/>
                  </a:lnTo>
                  <a:lnTo>
                    <a:pt x="67" y="100"/>
                  </a:lnTo>
                  <a:lnTo>
                    <a:pt x="69" y="100"/>
                  </a:lnTo>
                  <a:lnTo>
                    <a:pt x="71" y="98"/>
                  </a:lnTo>
                  <a:lnTo>
                    <a:pt x="71" y="100"/>
                  </a:lnTo>
                  <a:lnTo>
                    <a:pt x="52" y="109"/>
                  </a:lnTo>
                  <a:lnTo>
                    <a:pt x="49" y="109"/>
                  </a:lnTo>
                  <a:lnTo>
                    <a:pt x="49" y="96"/>
                  </a:lnTo>
                  <a:close/>
                  <a:moveTo>
                    <a:pt x="49" y="92"/>
                  </a:moveTo>
                  <a:lnTo>
                    <a:pt x="49" y="58"/>
                  </a:lnTo>
                  <a:lnTo>
                    <a:pt x="47" y="53"/>
                  </a:lnTo>
                  <a:lnTo>
                    <a:pt x="45" y="49"/>
                  </a:lnTo>
                  <a:lnTo>
                    <a:pt x="43" y="45"/>
                  </a:lnTo>
                  <a:lnTo>
                    <a:pt x="41" y="43"/>
                  </a:lnTo>
                  <a:lnTo>
                    <a:pt x="37" y="40"/>
                  </a:lnTo>
                  <a:lnTo>
                    <a:pt x="32" y="40"/>
                  </a:lnTo>
                  <a:lnTo>
                    <a:pt x="26" y="43"/>
                  </a:lnTo>
                  <a:lnTo>
                    <a:pt x="19" y="47"/>
                  </a:lnTo>
                  <a:lnTo>
                    <a:pt x="17" y="51"/>
                  </a:lnTo>
                  <a:lnTo>
                    <a:pt x="15" y="60"/>
                  </a:lnTo>
                  <a:lnTo>
                    <a:pt x="13" y="68"/>
                  </a:lnTo>
                  <a:lnTo>
                    <a:pt x="15" y="77"/>
                  </a:lnTo>
                  <a:lnTo>
                    <a:pt x="17" y="85"/>
                  </a:lnTo>
                  <a:lnTo>
                    <a:pt x="19" y="90"/>
                  </a:lnTo>
                  <a:lnTo>
                    <a:pt x="26" y="94"/>
                  </a:lnTo>
                  <a:lnTo>
                    <a:pt x="30" y="98"/>
                  </a:lnTo>
                  <a:lnTo>
                    <a:pt x="34" y="98"/>
                  </a:lnTo>
                  <a:lnTo>
                    <a:pt x="43" y="96"/>
                  </a:lnTo>
                  <a:lnTo>
                    <a:pt x="49" y="9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6" name="Freeform 70"/>
            <p:cNvSpPr>
              <a:spLocks noEditPoints="1"/>
            </p:cNvSpPr>
            <p:nvPr/>
          </p:nvSpPr>
          <p:spPr bwMode="auto">
            <a:xfrm>
              <a:off x="2851" y="2351"/>
              <a:ext cx="66" cy="73"/>
            </a:xfrm>
            <a:custGeom>
              <a:avLst/>
              <a:gdLst>
                <a:gd name="T0" fmla="*/ 34 w 66"/>
                <a:gd name="T1" fmla="*/ 0 h 73"/>
                <a:gd name="T2" fmla="*/ 43 w 66"/>
                <a:gd name="T3" fmla="*/ 0 h 73"/>
                <a:gd name="T4" fmla="*/ 51 w 66"/>
                <a:gd name="T5" fmla="*/ 4 h 73"/>
                <a:gd name="T6" fmla="*/ 58 w 66"/>
                <a:gd name="T7" fmla="*/ 11 h 73"/>
                <a:gd name="T8" fmla="*/ 62 w 66"/>
                <a:gd name="T9" fmla="*/ 19 h 73"/>
                <a:gd name="T10" fmla="*/ 64 w 66"/>
                <a:gd name="T11" fmla="*/ 26 h 73"/>
                <a:gd name="T12" fmla="*/ 66 w 66"/>
                <a:gd name="T13" fmla="*/ 34 h 73"/>
                <a:gd name="T14" fmla="*/ 64 w 66"/>
                <a:gd name="T15" fmla="*/ 43 h 73"/>
                <a:gd name="T16" fmla="*/ 62 w 66"/>
                <a:gd name="T17" fmla="*/ 54 h 73"/>
                <a:gd name="T18" fmla="*/ 55 w 66"/>
                <a:gd name="T19" fmla="*/ 62 h 73"/>
                <a:gd name="T20" fmla="*/ 49 w 66"/>
                <a:gd name="T21" fmla="*/ 67 h 73"/>
                <a:gd name="T22" fmla="*/ 40 w 66"/>
                <a:gd name="T23" fmla="*/ 71 h 73"/>
                <a:gd name="T24" fmla="*/ 32 w 66"/>
                <a:gd name="T25" fmla="*/ 73 h 73"/>
                <a:gd name="T26" fmla="*/ 23 w 66"/>
                <a:gd name="T27" fmla="*/ 71 h 73"/>
                <a:gd name="T28" fmla="*/ 15 w 66"/>
                <a:gd name="T29" fmla="*/ 67 h 73"/>
                <a:gd name="T30" fmla="*/ 8 w 66"/>
                <a:gd name="T31" fmla="*/ 60 h 73"/>
                <a:gd name="T32" fmla="*/ 4 w 66"/>
                <a:gd name="T33" fmla="*/ 54 h 73"/>
                <a:gd name="T34" fmla="*/ 2 w 66"/>
                <a:gd name="T35" fmla="*/ 45 h 73"/>
                <a:gd name="T36" fmla="*/ 0 w 66"/>
                <a:gd name="T37" fmla="*/ 37 h 73"/>
                <a:gd name="T38" fmla="*/ 2 w 66"/>
                <a:gd name="T39" fmla="*/ 28 h 73"/>
                <a:gd name="T40" fmla="*/ 4 w 66"/>
                <a:gd name="T41" fmla="*/ 17 h 73"/>
                <a:gd name="T42" fmla="*/ 10 w 66"/>
                <a:gd name="T43" fmla="*/ 11 h 73"/>
                <a:gd name="T44" fmla="*/ 17 w 66"/>
                <a:gd name="T45" fmla="*/ 4 h 73"/>
                <a:gd name="T46" fmla="*/ 25 w 66"/>
                <a:gd name="T47" fmla="*/ 0 h 73"/>
                <a:gd name="T48" fmla="*/ 34 w 66"/>
                <a:gd name="T49" fmla="*/ 0 h 73"/>
                <a:gd name="T50" fmla="*/ 30 w 66"/>
                <a:gd name="T51" fmla="*/ 4 h 73"/>
                <a:gd name="T52" fmla="*/ 25 w 66"/>
                <a:gd name="T53" fmla="*/ 4 h 73"/>
                <a:gd name="T54" fmla="*/ 23 w 66"/>
                <a:gd name="T55" fmla="*/ 7 h 73"/>
                <a:gd name="T56" fmla="*/ 19 w 66"/>
                <a:gd name="T57" fmla="*/ 11 h 73"/>
                <a:gd name="T58" fmla="*/ 15 w 66"/>
                <a:gd name="T59" fmla="*/ 15 h 73"/>
                <a:gd name="T60" fmla="*/ 13 w 66"/>
                <a:gd name="T61" fmla="*/ 22 h 73"/>
                <a:gd name="T62" fmla="*/ 13 w 66"/>
                <a:gd name="T63" fmla="*/ 30 h 73"/>
                <a:gd name="T64" fmla="*/ 13 w 66"/>
                <a:gd name="T65" fmla="*/ 41 h 73"/>
                <a:gd name="T66" fmla="*/ 15 w 66"/>
                <a:gd name="T67" fmla="*/ 49 h 73"/>
                <a:gd name="T68" fmla="*/ 19 w 66"/>
                <a:gd name="T69" fmla="*/ 56 h 73"/>
                <a:gd name="T70" fmla="*/ 23 w 66"/>
                <a:gd name="T71" fmla="*/ 62 h 73"/>
                <a:gd name="T72" fmla="*/ 30 w 66"/>
                <a:gd name="T73" fmla="*/ 67 h 73"/>
                <a:gd name="T74" fmla="*/ 36 w 66"/>
                <a:gd name="T75" fmla="*/ 67 h 73"/>
                <a:gd name="T76" fmla="*/ 40 w 66"/>
                <a:gd name="T77" fmla="*/ 67 h 73"/>
                <a:gd name="T78" fmla="*/ 45 w 66"/>
                <a:gd name="T79" fmla="*/ 64 h 73"/>
                <a:gd name="T80" fmla="*/ 49 w 66"/>
                <a:gd name="T81" fmla="*/ 62 h 73"/>
                <a:gd name="T82" fmla="*/ 51 w 66"/>
                <a:gd name="T83" fmla="*/ 56 h 73"/>
                <a:gd name="T84" fmla="*/ 53 w 66"/>
                <a:gd name="T85" fmla="*/ 49 h 73"/>
                <a:gd name="T86" fmla="*/ 53 w 66"/>
                <a:gd name="T87" fmla="*/ 41 h 73"/>
                <a:gd name="T88" fmla="*/ 51 w 66"/>
                <a:gd name="T89" fmla="*/ 30 h 73"/>
                <a:gd name="T90" fmla="*/ 49 w 66"/>
                <a:gd name="T91" fmla="*/ 19 h 73"/>
                <a:gd name="T92" fmla="*/ 45 w 66"/>
                <a:gd name="T93" fmla="*/ 11 h 73"/>
                <a:gd name="T94" fmla="*/ 40 w 66"/>
                <a:gd name="T95" fmla="*/ 9 h 73"/>
                <a:gd name="T96" fmla="*/ 36 w 66"/>
                <a:gd name="T97" fmla="*/ 4 h 73"/>
                <a:gd name="T98" fmla="*/ 30 w 66"/>
                <a:gd name="T99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6" h="73">
                  <a:moveTo>
                    <a:pt x="34" y="0"/>
                  </a:moveTo>
                  <a:lnTo>
                    <a:pt x="43" y="0"/>
                  </a:lnTo>
                  <a:lnTo>
                    <a:pt x="51" y="4"/>
                  </a:lnTo>
                  <a:lnTo>
                    <a:pt x="58" y="11"/>
                  </a:lnTo>
                  <a:lnTo>
                    <a:pt x="62" y="19"/>
                  </a:lnTo>
                  <a:lnTo>
                    <a:pt x="64" y="26"/>
                  </a:lnTo>
                  <a:lnTo>
                    <a:pt x="66" y="34"/>
                  </a:lnTo>
                  <a:lnTo>
                    <a:pt x="64" y="43"/>
                  </a:lnTo>
                  <a:lnTo>
                    <a:pt x="62" y="54"/>
                  </a:lnTo>
                  <a:lnTo>
                    <a:pt x="55" y="62"/>
                  </a:lnTo>
                  <a:lnTo>
                    <a:pt x="49" y="67"/>
                  </a:lnTo>
                  <a:lnTo>
                    <a:pt x="40" y="71"/>
                  </a:lnTo>
                  <a:lnTo>
                    <a:pt x="32" y="73"/>
                  </a:lnTo>
                  <a:lnTo>
                    <a:pt x="23" y="71"/>
                  </a:lnTo>
                  <a:lnTo>
                    <a:pt x="15" y="67"/>
                  </a:lnTo>
                  <a:lnTo>
                    <a:pt x="8" y="60"/>
                  </a:lnTo>
                  <a:lnTo>
                    <a:pt x="4" y="54"/>
                  </a:lnTo>
                  <a:lnTo>
                    <a:pt x="2" y="45"/>
                  </a:lnTo>
                  <a:lnTo>
                    <a:pt x="0" y="37"/>
                  </a:lnTo>
                  <a:lnTo>
                    <a:pt x="2" y="28"/>
                  </a:lnTo>
                  <a:lnTo>
                    <a:pt x="4" y="17"/>
                  </a:lnTo>
                  <a:lnTo>
                    <a:pt x="10" y="11"/>
                  </a:lnTo>
                  <a:lnTo>
                    <a:pt x="17" y="4"/>
                  </a:lnTo>
                  <a:lnTo>
                    <a:pt x="25" y="0"/>
                  </a:lnTo>
                  <a:lnTo>
                    <a:pt x="34" y="0"/>
                  </a:lnTo>
                  <a:close/>
                  <a:moveTo>
                    <a:pt x="30" y="4"/>
                  </a:moveTo>
                  <a:lnTo>
                    <a:pt x="25" y="4"/>
                  </a:lnTo>
                  <a:lnTo>
                    <a:pt x="23" y="7"/>
                  </a:lnTo>
                  <a:lnTo>
                    <a:pt x="19" y="11"/>
                  </a:lnTo>
                  <a:lnTo>
                    <a:pt x="15" y="15"/>
                  </a:lnTo>
                  <a:lnTo>
                    <a:pt x="13" y="22"/>
                  </a:lnTo>
                  <a:lnTo>
                    <a:pt x="13" y="30"/>
                  </a:lnTo>
                  <a:lnTo>
                    <a:pt x="13" y="41"/>
                  </a:lnTo>
                  <a:lnTo>
                    <a:pt x="15" y="49"/>
                  </a:lnTo>
                  <a:lnTo>
                    <a:pt x="19" y="56"/>
                  </a:lnTo>
                  <a:lnTo>
                    <a:pt x="23" y="62"/>
                  </a:lnTo>
                  <a:lnTo>
                    <a:pt x="30" y="67"/>
                  </a:lnTo>
                  <a:lnTo>
                    <a:pt x="36" y="67"/>
                  </a:lnTo>
                  <a:lnTo>
                    <a:pt x="40" y="67"/>
                  </a:lnTo>
                  <a:lnTo>
                    <a:pt x="45" y="64"/>
                  </a:lnTo>
                  <a:lnTo>
                    <a:pt x="49" y="62"/>
                  </a:lnTo>
                  <a:lnTo>
                    <a:pt x="51" y="56"/>
                  </a:lnTo>
                  <a:lnTo>
                    <a:pt x="53" y="49"/>
                  </a:lnTo>
                  <a:lnTo>
                    <a:pt x="53" y="41"/>
                  </a:lnTo>
                  <a:lnTo>
                    <a:pt x="51" y="30"/>
                  </a:lnTo>
                  <a:lnTo>
                    <a:pt x="49" y="19"/>
                  </a:lnTo>
                  <a:lnTo>
                    <a:pt x="45" y="11"/>
                  </a:lnTo>
                  <a:lnTo>
                    <a:pt x="40" y="9"/>
                  </a:lnTo>
                  <a:lnTo>
                    <a:pt x="36" y="4"/>
                  </a:lnTo>
                  <a:lnTo>
                    <a:pt x="30" y="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7" name="Freeform 71"/>
            <p:cNvSpPr>
              <a:spLocks/>
            </p:cNvSpPr>
            <p:nvPr/>
          </p:nvSpPr>
          <p:spPr bwMode="auto">
            <a:xfrm>
              <a:off x="2926" y="2351"/>
              <a:ext cx="73" cy="71"/>
            </a:xfrm>
            <a:custGeom>
              <a:avLst/>
              <a:gdLst>
                <a:gd name="T0" fmla="*/ 30 w 73"/>
                <a:gd name="T1" fmla="*/ 7 h 71"/>
                <a:gd name="T2" fmla="*/ 45 w 73"/>
                <a:gd name="T3" fmla="*/ 0 h 71"/>
                <a:gd name="T4" fmla="*/ 55 w 73"/>
                <a:gd name="T5" fmla="*/ 2 h 71"/>
                <a:gd name="T6" fmla="*/ 62 w 73"/>
                <a:gd name="T7" fmla="*/ 11 h 71"/>
                <a:gd name="T8" fmla="*/ 64 w 73"/>
                <a:gd name="T9" fmla="*/ 26 h 71"/>
                <a:gd name="T10" fmla="*/ 64 w 73"/>
                <a:gd name="T11" fmla="*/ 60 h 71"/>
                <a:gd name="T12" fmla="*/ 66 w 73"/>
                <a:gd name="T13" fmla="*/ 67 h 71"/>
                <a:gd name="T14" fmla="*/ 68 w 73"/>
                <a:gd name="T15" fmla="*/ 69 h 71"/>
                <a:gd name="T16" fmla="*/ 73 w 73"/>
                <a:gd name="T17" fmla="*/ 71 h 71"/>
                <a:gd name="T18" fmla="*/ 40 w 73"/>
                <a:gd name="T19" fmla="*/ 69 h 71"/>
                <a:gd name="T20" fmla="*/ 45 w 73"/>
                <a:gd name="T21" fmla="*/ 69 h 71"/>
                <a:gd name="T22" fmla="*/ 49 w 73"/>
                <a:gd name="T23" fmla="*/ 64 h 71"/>
                <a:gd name="T24" fmla="*/ 51 w 73"/>
                <a:gd name="T25" fmla="*/ 60 h 71"/>
                <a:gd name="T26" fmla="*/ 51 w 73"/>
                <a:gd name="T27" fmla="*/ 26 h 71"/>
                <a:gd name="T28" fmla="*/ 47 w 73"/>
                <a:gd name="T29" fmla="*/ 13 h 71"/>
                <a:gd name="T30" fmla="*/ 40 w 73"/>
                <a:gd name="T31" fmla="*/ 9 h 71"/>
                <a:gd name="T32" fmla="*/ 28 w 73"/>
                <a:gd name="T33" fmla="*/ 13 h 71"/>
                <a:gd name="T34" fmla="*/ 21 w 73"/>
                <a:gd name="T35" fmla="*/ 54 h 71"/>
                <a:gd name="T36" fmla="*/ 21 w 73"/>
                <a:gd name="T37" fmla="*/ 64 h 71"/>
                <a:gd name="T38" fmla="*/ 25 w 73"/>
                <a:gd name="T39" fmla="*/ 69 h 71"/>
                <a:gd name="T40" fmla="*/ 32 w 73"/>
                <a:gd name="T41" fmla="*/ 69 h 71"/>
                <a:gd name="T42" fmla="*/ 0 w 73"/>
                <a:gd name="T43" fmla="*/ 71 h 71"/>
                <a:gd name="T44" fmla="*/ 0 w 73"/>
                <a:gd name="T45" fmla="*/ 69 h 71"/>
                <a:gd name="T46" fmla="*/ 6 w 73"/>
                <a:gd name="T47" fmla="*/ 67 h 71"/>
                <a:gd name="T48" fmla="*/ 8 w 73"/>
                <a:gd name="T49" fmla="*/ 54 h 71"/>
                <a:gd name="T50" fmla="*/ 8 w 73"/>
                <a:gd name="T51" fmla="*/ 22 h 71"/>
                <a:gd name="T52" fmla="*/ 8 w 73"/>
                <a:gd name="T53" fmla="*/ 13 h 71"/>
                <a:gd name="T54" fmla="*/ 6 w 73"/>
                <a:gd name="T55" fmla="*/ 9 h 71"/>
                <a:gd name="T56" fmla="*/ 4 w 73"/>
                <a:gd name="T57" fmla="*/ 9 h 71"/>
                <a:gd name="T58" fmla="*/ 0 w 73"/>
                <a:gd name="T59" fmla="*/ 9 h 71"/>
                <a:gd name="T60" fmla="*/ 19 w 73"/>
                <a:gd name="T61" fmla="*/ 0 h 71"/>
                <a:gd name="T62" fmla="*/ 21 w 73"/>
                <a:gd name="T63" fmla="*/ 1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3" h="71">
                  <a:moveTo>
                    <a:pt x="21" y="15"/>
                  </a:moveTo>
                  <a:lnTo>
                    <a:pt x="30" y="7"/>
                  </a:lnTo>
                  <a:lnTo>
                    <a:pt x="38" y="2"/>
                  </a:lnTo>
                  <a:lnTo>
                    <a:pt x="45" y="0"/>
                  </a:lnTo>
                  <a:lnTo>
                    <a:pt x="51" y="0"/>
                  </a:lnTo>
                  <a:lnTo>
                    <a:pt x="55" y="2"/>
                  </a:lnTo>
                  <a:lnTo>
                    <a:pt x="58" y="7"/>
                  </a:lnTo>
                  <a:lnTo>
                    <a:pt x="62" y="11"/>
                  </a:lnTo>
                  <a:lnTo>
                    <a:pt x="62" y="17"/>
                  </a:lnTo>
                  <a:lnTo>
                    <a:pt x="64" y="26"/>
                  </a:lnTo>
                  <a:lnTo>
                    <a:pt x="64" y="54"/>
                  </a:lnTo>
                  <a:lnTo>
                    <a:pt x="64" y="60"/>
                  </a:lnTo>
                  <a:lnTo>
                    <a:pt x="64" y="64"/>
                  </a:lnTo>
                  <a:lnTo>
                    <a:pt x="66" y="67"/>
                  </a:lnTo>
                  <a:lnTo>
                    <a:pt x="66" y="69"/>
                  </a:lnTo>
                  <a:lnTo>
                    <a:pt x="68" y="69"/>
                  </a:lnTo>
                  <a:lnTo>
                    <a:pt x="73" y="69"/>
                  </a:lnTo>
                  <a:lnTo>
                    <a:pt x="73" y="71"/>
                  </a:lnTo>
                  <a:lnTo>
                    <a:pt x="40" y="71"/>
                  </a:lnTo>
                  <a:lnTo>
                    <a:pt x="40" y="69"/>
                  </a:lnTo>
                  <a:lnTo>
                    <a:pt x="43" y="69"/>
                  </a:lnTo>
                  <a:lnTo>
                    <a:pt x="45" y="69"/>
                  </a:lnTo>
                  <a:lnTo>
                    <a:pt x="47" y="67"/>
                  </a:lnTo>
                  <a:lnTo>
                    <a:pt x="49" y="64"/>
                  </a:lnTo>
                  <a:lnTo>
                    <a:pt x="49" y="62"/>
                  </a:lnTo>
                  <a:lnTo>
                    <a:pt x="51" y="60"/>
                  </a:lnTo>
                  <a:lnTo>
                    <a:pt x="51" y="54"/>
                  </a:lnTo>
                  <a:lnTo>
                    <a:pt x="51" y="26"/>
                  </a:lnTo>
                  <a:lnTo>
                    <a:pt x="49" y="19"/>
                  </a:lnTo>
                  <a:lnTo>
                    <a:pt x="47" y="13"/>
                  </a:lnTo>
                  <a:lnTo>
                    <a:pt x="45" y="11"/>
                  </a:lnTo>
                  <a:lnTo>
                    <a:pt x="40" y="9"/>
                  </a:lnTo>
                  <a:lnTo>
                    <a:pt x="34" y="11"/>
                  </a:lnTo>
                  <a:lnTo>
                    <a:pt x="28" y="13"/>
                  </a:lnTo>
                  <a:lnTo>
                    <a:pt x="21" y="19"/>
                  </a:lnTo>
                  <a:lnTo>
                    <a:pt x="21" y="54"/>
                  </a:lnTo>
                  <a:lnTo>
                    <a:pt x="21" y="60"/>
                  </a:lnTo>
                  <a:lnTo>
                    <a:pt x="21" y="64"/>
                  </a:lnTo>
                  <a:lnTo>
                    <a:pt x="23" y="67"/>
                  </a:lnTo>
                  <a:lnTo>
                    <a:pt x="25" y="69"/>
                  </a:lnTo>
                  <a:lnTo>
                    <a:pt x="28" y="69"/>
                  </a:lnTo>
                  <a:lnTo>
                    <a:pt x="32" y="69"/>
                  </a:lnTo>
                  <a:lnTo>
                    <a:pt x="32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4" y="69"/>
                  </a:lnTo>
                  <a:lnTo>
                    <a:pt x="6" y="67"/>
                  </a:lnTo>
                  <a:lnTo>
                    <a:pt x="8" y="62"/>
                  </a:lnTo>
                  <a:lnTo>
                    <a:pt x="8" y="54"/>
                  </a:lnTo>
                  <a:lnTo>
                    <a:pt x="8" y="28"/>
                  </a:lnTo>
                  <a:lnTo>
                    <a:pt x="8" y="22"/>
                  </a:lnTo>
                  <a:lnTo>
                    <a:pt x="8" y="15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6" y="9"/>
                  </a:lnTo>
                  <a:lnTo>
                    <a:pt x="6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1" y="1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8" name="Freeform 72"/>
            <p:cNvSpPr>
              <a:spLocks/>
            </p:cNvSpPr>
            <p:nvPr/>
          </p:nvSpPr>
          <p:spPr bwMode="auto">
            <a:xfrm>
              <a:off x="3009" y="2405"/>
              <a:ext cx="22" cy="40"/>
            </a:xfrm>
            <a:custGeom>
              <a:avLst/>
              <a:gdLst>
                <a:gd name="T0" fmla="*/ 0 w 22"/>
                <a:gd name="T1" fmla="*/ 40 h 40"/>
                <a:gd name="T2" fmla="*/ 0 w 22"/>
                <a:gd name="T3" fmla="*/ 38 h 40"/>
                <a:gd name="T4" fmla="*/ 7 w 22"/>
                <a:gd name="T5" fmla="*/ 34 h 40"/>
                <a:gd name="T6" fmla="*/ 13 w 22"/>
                <a:gd name="T7" fmla="*/ 30 h 40"/>
                <a:gd name="T8" fmla="*/ 15 w 22"/>
                <a:gd name="T9" fmla="*/ 25 h 40"/>
                <a:gd name="T10" fmla="*/ 17 w 22"/>
                <a:gd name="T11" fmla="*/ 19 h 40"/>
                <a:gd name="T12" fmla="*/ 17 w 22"/>
                <a:gd name="T13" fmla="*/ 17 h 40"/>
                <a:gd name="T14" fmla="*/ 15 w 22"/>
                <a:gd name="T15" fmla="*/ 17 h 40"/>
                <a:gd name="T16" fmla="*/ 15 w 22"/>
                <a:gd name="T17" fmla="*/ 17 h 40"/>
                <a:gd name="T18" fmla="*/ 15 w 22"/>
                <a:gd name="T19" fmla="*/ 17 h 40"/>
                <a:gd name="T20" fmla="*/ 13 w 22"/>
                <a:gd name="T21" fmla="*/ 17 h 40"/>
                <a:gd name="T22" fmla="*/ 11 w 22"/>
                <a:gd name="T23" fmla="*/ 17 h 40"/>
                <a:gd name="T24" fmla="*/ 9 w 22"/>
                <a:gd name="T25" fmla="*/ 19 h 40"/>
                <a:gd name="T26" fmla="*/ 9 w 22"/>
                <a:gd name="T27" fmla="*/ 19 h 40"/>
                <a:gd name="T28" fmla="*/ 5 w 22"/>
                <a:gd name="T29" fmla="*/ 17 h 40"/>
                <a:gd name="T30" fmla="*/ 2 w 22"/>
                <a:gd name="T31" fmla="*/ 17 h 40"/>
                <a:gd name="T32" fmla="*/ 0 w 22"/>
                <a:gd name="T33" fmla="*/ 13 h 40"/>
                <a:gd name="T34" fmla="*/ 0 w 22"/>
                <a:gd name="T35" fmla="*/ 10 h 40"/>
                <a:gd name="T36" fmla="*/ 0 w 22"/>
                <a:gd name="T37" fmla="*/ 6 h 40"/>
                <a:gd name="T38" fmla="*/ 2 w 22"/>
                <a:gd name="T39" fmla="*/ 4 h 40"/>
                <a:gd name="T40" fmla="*/ 5 w 22"/>
                <a:gd name="T41" fmla="*/ 2 h 40"/>
                <a:gd name="T42" fmla="*/ 9 w 22"/>
                <a:gd name="T43" fmla="*/ 0 h 40"/>
                <a:gd name="T44" fmla="*/ 13 w 22"/>
                <a:gd name="T45" fmla="*/ 2 h 40"/>
                <a:gd name="T46" fmla="*/ 17 w 22"/>
                <a:gd name="T47" fmla="*/ 4 h 40"/>
                <a:gd name="T48" fmla="*/ 22 w 22"/>
                <a:gd name="T49" fmla="*/ 10 h 40"/>
                <a:gd name="T50" fmla="*/ 22 w 22"/>
                <a:gd name="T51" fmla="*/ 17 h 40"/>
                <a:gd name="T52" fmla="*/ 20 w 22"/>
                <a:gd name="T53" fmla="*/ 23 h 40"/>
                <a:gd name="T54" fmla="*/ 17 w 22"/>
                <a:gd name="T55" fmla="*/ 30 h 40"/>
                <a:gd name="T56" fmla="*/ 13 w 22"/>
                <a:gd name="T57" fmla="*/ 34 h 40"/>
                <a:gd name="T58" fmla="*/ 7 w 22"/>
                <a:gd name="T59" fmla="*/ 38 h 40"/>
                <a:gd name="T60" fmla="*/ 0 w 22"/>
                <a:gd name="T61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40">
                  <a:moveTo>
                    <a:pt x="0" y="40"/>
                  </a:moveTo>
                  <a:lnTo>
                    <a:pt x="0" y="38"/>
                  </a:lnTo>
                  <a:lnTo>
                    <a:pt x="7" y="34"/>
                  </a:lnTo>
                  <a:lnTo>
                    <a:pt x="13" y="30"/>
                  </a:lnTo>
                  <a:lnTo>
                    <a:pt x="15" y="25"/>
                  </a:lnTo>
                  <a:lnTo>
                    <a:pt x="17" y="19"/>
                  </a:lnTo>
                  <a:lnTo>
                    <a:pt x="17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3" y="17"/>
                  </a:lnTo>
                  <a:lnTo>
                    <a:pt x="11" y="17"/>
                  </a:lnTo>
                  <a:lnTo>
                    <a:pt x="9" y="19"/>
                  </a:lnTo>
                  <a:lnTo>
                    <a:pt x="9" y="19"/>
                  </a:lnTo>
                  <a:lnTo>
                    <a:pt x="5" y="17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4"/>
                  </a:lnTo>
                  <a:lnTo>
                    <a:pt x="5" y="2"/>
                  </a:lnTo>
                  <a:lnTo>
                    <a:pt x="9" y="0"/>
                  </a:lnTo>
                  <a:lnTo>
                    <a:pt x="13" y="2"/>
                  </a:lnTo>
                  <a:lnTo>
                    <a:pt x="17" y="4"/>
                  </a:lnTo>
                  <a:lnTo>
                    <a:pt x="22" y="10"/>
                  </a:lnTo>
                  <a:lnTo>
                    <a:pt x="22" y="17"/>
                  </a:lnTo>
                  <a:lnTo>
                    <a:pt x="20" y="23"/>
                  </a:lnTo>
                  <a:lnTo>
                    <a:pt x="17" y="30"/>
                  </a:lnTo>
                  <a:lnTo>
                    <a:pt x="13" y="34"/>
                  </a:lnTo>
                  <a:lnTo>
                    <a:pt x="7" y="38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9" name="Freeform 73"/>
            <p:cNvSpPr>
              <a:spLocks/>
            </p:cNvSpPr>
            <p:nvPr/>
          </p:nvSpPr>
          <p:spPr bwMode="auto">
            <a:xfrm>
              <a:off x="1330" y="2488"/>
              <a:ext cx="62" cy="107"/>
            </a:xfrm>
            <a:custGeom>
              <a:avLst/>
              <a:gdLst>
                <a:gd name="T0" fmla="*/ 25 w 62"/>
                <a:gd name="T1" fmla="*/ 43 h 107"/>
                <a:gd name="T2" fmla="*/ 25 w 62"/>
                <a:gd name="T3" fmla="*/ 90 h 107"/>
                <a:gd name="T4" fmla="*/ 25 w 62"/>
                <a:gd name="T5" fmla="*/ 97 h 107"/>
                <a:gd name="T6" fmla="*/ 27 w 62"/>
                <a:gd name="T7" fmla="*/ 101 h 107"/>
                <a:gd name="T8" fmla="*/ 27 w 62"/>
                <a:gd name="T9" fmla="*/ 103 h 107"/>
                <a:gd name="T10" fmla="*/ 32 w 62"/>
                <a:gd name="T11" fmla="*/ 105 h 107"/>
                <a:gd name="T12" fmla="*/ 36 w 62"/>
                <a:gd name="T13" fmla="*/ 107 h 107"/>
                <a:gd name="T14" fmla="*/ 42 w 62"/>
                <a:gd name="T15" fmla="*/ 107 h 107"/>
                <a:gd name="T16" fmla="*/ 42 w 62"/>
                <a:gd name="T17" fmla="*/ 107 h 107"/>
                <a:gd name="T18" fmla="*/ 0 w 62"/>
                <a:gd name="T19" fmla="*/ 107 h 107"/>
                <a:gd name="T20" fmla="*/ 0 w 62"/>
                <a:gd name="T21" fmla="*/ 107 h 107"/>
                <a:gd name="T22" fmla="*/ 4 w 62"/>
                <a:gd name="T23" fmla="*/ 107 h 107"/>
                <a:gd name="T24" fmla="*/ 6 w 62"/>
                <a:gd name="T25" fmla="*/ 105 h 107"/>
                <a:gd name="T26" fmla="*/ 8 w 62"/>
                <a:gd name="T27" fmla="*/ 105 h 107"/>
                <a:gd name="T28" fmla="*/ 10 w 62"/>
                <a:gd name="T29" fmla="*/ 103 h 107"/>
                <a:gd name="T30" fmla="*/ 12 w 62"/>
                <a:gd name="T31" fmla="*/ 101 h 107"/>
                <a:gd name="T32" fmla="*/ 12 w 62"/>
                <a:gd name="T33" fmla="*/ 97 h 107"/>
                <a:gd name="T34" fmla="*/ 12 w 62"/>
                <a:gd name="T35" fmla="*/ 90 h 107"/>
                <a:gd name="T36" fmla="*/ 12 w 62"/>
                <a:gd name="T37" fmla="*/ 43 h 107"/>
                <a:gd name="T38" fmla="*/ 0 w 62"/>
                <a:gd name="T39" fmla="*/ 43 h 107"/>
                <a:gd name="T40" fmla="*/ 0 w 62"/>
                <a:gd name="T41" fmla="*/ 39 h 107"/>
                <a:gd name="T42" fmla="*/ 12 w 62"/>
                <a:gd name="T43" fmla="*/ 39 h 107"/>
                <a:gd name="T44" fmla="*/ 12 w 62"/>
                <a:gd name="T45" fmla="*/ 35 h 107"/>
                <a:gd name="T46" fmla="*/ 15 w 62"/>
                <a:gd name="T47" fmla="*/ 24 h 107"/>
                <a:gd name="T48" fmla="*/ 17 w 62"/>
                <a:gd name="T49" fmla="*/ 17 h 107"/>
                <a:gd name="T50" fmla="*/ 21 w 62"/>
                <a:gd name="T51" fmla="*/ 11 h 107"/>
                <a:gd name="T52" fmla="*/ 27 w 62"/>
                <a:gd name="T53" fmla="*/ 5 h 107"/>
                <a:gd name="T54" fmla="*/ 34 w 62"/>
                <a:gd name="T55" fmla="*/ 2 h 107"/>
                <a:gd name="T56" fmla="*/ 42 w 62"/>
                <a:gd name="T57" fmla="*/ 0 h 107"/>
                <a:gd name="T58" fmla="*/ 49 w 62"/>
                <a:gd name="T59" fmla="*/ 2 h 107"/>
                <a:gd name="T60" fmla="*/ 57 w 62"/>
                <a:gd name="T61" fmla="*/ 5 h 107"/>
                <a:gd name="T62" fmla="*/ 60 w 62"/>
                <a:gd name="T63" fmla="*/ 9 h 107"/>
                <a:gd name="T64" fmla="*/ 62 w 62"/>
                <a:gd name="T65" fmla="*/ 13 h 107"/>
                <a:gd name="T66" fmla="*/ 62 w 62"/>
                <a:gd name="T67" fmla="*/ 15 h 107"/>
                <a:gd name="T68" fmla="*/ 60 w 62"/>
                <a:gd name="T69" fmla="*/ 17 h 107"/>
                <a:gd name="T70" fmla="*/ 57 w 62"/>
                <a:gd name="T71" fmla="*/ 20 h 107"/>
                <a:gd name="T72" fmla="*/ 55 w 62"/>
                <a:gd name="T73" fmla="*/ 20 h 107"/>
                <a:gd name="T74" fmla="*/ 53 w 62"/>
                <a:gd name="T75" fmla="*/ 20 h 107"/>
                <a:gd name="T76" fmla="*/ 51 w 62"/>
                <a:gd name="T77" fmla="*/ 17 h 107"/>
                <a:gd name="T78" fmla="*/ 49 w 62"/>
                <a:gd name="T79" fmla="*/ 15 h 107"/>
                <a:gd name="T80" fmla="*/ 47 w 62"/>
                <a:gd name="T81" fmla="*/ 13 h 107"/>
                <a:gd name="T82" fmla="*/ 45 w 62"/>
                <a:gd name="T83" fmla="*/ 9 h 107"/>
                <a:gd name="T84" fmla="*/ 42 w 62"/>
                <a:gd name="T85" fmla="*/ 7 h 107"/>
                <a:gd name="T86" fmla="*/ 38 w 62"/>
                <a:gd name="T87" fmla="*/ 5 h 107"/>
                <a:gd name="T88" fmla="*/ 36 w 62"/>
                <a:gd name="T89" fmla="*/ 5 h 107"/>
                <a:gd name="T90" fmla="*/ 34 w 62"/>
                <a:gd name="T91" fmla="*/ 5 h 107"/>
                <a:gd name="T92" fmla="*/ 30 w 62"/>
                <a:gd name="T93" fmla="*/ 7 h 107"/>
                <a:gd name="T94" fmla="*/ 27 w 62"/>
                <a:gd name="T95" fmla="*/ 9 h 107"/>
                <a:gd name="T96" fmla="*/ 27 w 62"/>
                <a:gd name="T97" fmla="*/ 13 h 107"/>
                <a:gd name="T98" fmla="*/ 25 w 62"/>
                <a:gd name="T99" fmla="*/ 17 h 107"/>
                <a:gd name="T100" fmla="*/ 25 w 62"/>
                <a:gd name="T101" fmla="*/ 24 h 107"/>
                <a:gd name="T102" fmla="*/ 25 w 62"/>
                <a:gd name="T103" fmla="*/ 35 h 107"/>
                <a:gd name="T104" fmla="*/ 25 w 62"/>
                <a:gd name="T105" fmla="*/ 39 h 107"/>
                <a:gd name="T106" fmla="*/ 45 w 62"/>
                <a:gd name="T107" fmla="*/ 39 h 107"/>
                <a:gd name="T108" fmla="*/ 45 w 62"/>
                <a:gd name="T109" fmla="*/ 43 h 107"/>
                <a:gd name="T110" fmla="*/ 25 w 62"/>
                <a:gd name="T111" fmla="*/ 4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2" h="107">
                  <a:moveTo>
                    <a:pt x="25" y="43"/>
                  </a:moveTo>
                  <a:lnTo>
                    <a:pt x="25" y="90"/>
                  </a:lnTo>
                  <a:lnTo>
                    <a:pt x="25" y="97"/>
                  </a:lnTo>
                  <a:lnTo>
                    <a:pt x="27" y="101"/>
                  </a:lnTo>
                  <a:lnTo>
                    <a:pt x="27" y="103"/>
                  </a:lnTo>
                  <a:lnTo>
                    <a:pt x="32" y="105"/>
                  </a:lnTo>
                  <a:lnTo>
                    <a:pt x="36" y="107"/>
                  </a:lnTo>
                  <a:lnTo>
                    <a:pt x="42" y="107"/>
                  </a:lnTo>
                  <a:lnTo>
                    <a:pt x="42" y="107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4" y="107"/>
                  </a:lnTo>
                  <a:lnTo>
                    <a:pt x="6" y="105"/>
                  </a:lnTo>
                  <a:lnTo>
                    <a:pt x="8" y="105"/>
                  </a:lnTo>
                  <a:lnTo>
                    <a:pt x="10" y="103"/>
                  </a:lnTo>
                  <a:lnTo>
                    <a:pt x="12" y="101"/>
                  </a:lnTo>
                  <a:lnTo>
                    <a:pt x="12" y="97"/>
                  </a:lnTo>
                  <a:lnTo>
                    <a:pt x="12" y="90"/>
                  </a:lnTo>
                  <a:lnTo>
                    <a:pt x="12" y="43"/>
                  </a:lnTo>
                  <a:lnTo>
                    <a:pt x="0" y="43"/>
                  </a:lnTo>
                  <a:lnTo>
                    <a:pt x="0" y="39"/>
                  </a:lnTo>
                  <a:lnTo>
                    <a:pt x="12" y="39"/>
                  </a:lnTo>
                  <a:lnTo>
                    <a:pt x="12" y="35"/>
                  </a:lnTo>
                  <a:lnTo>
                    <a:pt x="15" y="24"/>
                  </a:lnTo>
                  <a:lnTo>
                    <a:pt x="17" y="17"/>
                  </a:lnTo>
                  <a:lnTo>
                    <a:pt x="21" y="11"/>
                  </a:lnTo>
                  <a:lnTo>
                    <a:pt x="27" y="5"/>
                  </a:lnTo>
                  <a:lnTo>
                    <a:pt x="34" y="2"/>
                  </a:lnTo>
                  <a:lnTo>
                    <a:pt x="42" y="0"/>
                  </a:lnTo>
                  <a:lnTo>
                    <a:pt x="49" y="2"/>
                  </a:lnTo>
                  <a:lnTo>
                    <a:pt x="57" y="5"/>
                  </a:lnTo>
                  <a:lnTo>
                    <a:pt x="60" y="9"/>
                  </a:lnTo>
                  <a:lnTo>
                    <a:pt x="62" y="13"/>
                  </a:lnTo>
                  <a:lnTo>
                    <a:pt x="62" y="15"/>
                  </a:lnTo>
                  <a:lnTo>
                    <a:pt x="60" y="17"/>
                  </a:lnTo>
                  <a:lnTo>
                    <a:pt x="57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1" y="17"/>
                  </a:lnTo>
                  <a:lnTo>
                    <a:pt x="49" y="15"/>
                  </a:lnTo>
                  <a:lnTo>
                    <a:pt x="47" y="13"/>
                  </a:lnTo>
                  <a:lnTo>
                    <a:pt x="45" y="9"/>
                  </a:lnTo>
                  <a:lnTo>
                    <a:pt x="42" y="7"/>
                  </a:lnTo>
                  <a:lnTo>
                    <a:pt x="38" y="5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0" y="7"/>
                  </a:lnTo>
                  <a:lnTo>
                    <a:pt x="27" y="9"/>
                  </a:lnTo>
                  <a:lnTo>
                    <a:pt x="27" y="13"/>
                  </a:lnTo>
                  <a:lnTo>
                    <a:pt x="25" y="17"/>
                  </a:lnTo>
                  <a:lnTo>
                    <a:pt x="25" y="24"/>
                  </a:lnTo>
                  <a:lnTo>
                    <a:pt x="25" y="35"/>
                  </a:lnTo>
                  <a:lnTo>
                    <a:pt x="25" y="39"/>
                  </a:lnTo>
                  <a:lnTo>
                    <a:pt x="45" y="39"/>
                  </a:lnTo>
                  <a:lnTo>
                    <a:pt x="45" y="43"/>
                  </a:lnTo>
                  <a:lnTo>
                    <a:pt x="25" y="4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0" name="Freeform 74"/>
            <p:cNvSpPr>
              <a:spLocks noEditPoints="1"/>
            </p:cNvSpPr>
            <p:nvPr/>
          </p:nvSpPr>
          <p:spPr bwMode="auto">
            <a:xfrm>
              <a:off x="1381" y="2488"/>
              <a:ext cx="32" cy="107"/>
            </a:xfrm>
            <a:custGeom>
              <a:avLst/>
              <a:gdLst>
                <a:gd name="T0" fmla="*/ 15 w 32"/>
                <a:gd name="T1" fmla="*/ 0 h 107"/>
                <a:gd name="T2" fmla="*/ 19 w 32"/>
                <a:gd name="T3" fmla="*/ 0 h 107"/>
                <a:gd name="T4" fmla="*/ 21 w 32"/>
                <a:gd name="T5" fmla="*/ 2 h 107"/>
                <a:gd name="T6" fmla="*/ 24 w 32"/>
                <a:gd name="T7" fmla="*/ 7 h 107"/>
                <a:gd name="T8" fmla="*/ 26 w 32"/>
                <a:gd name="T9" fmla="*/ 9 h 107"/>
                <a:gd name="T10" fmla="*/ 24 w 32"/>
                <a:gd name="T11" fmla="*/ 13 h 107"/>
                <a:gd name="T12" fmla="*/ 21 w 32"/>
                <a:gd name="T13" fmla="*/ 15 h 107"/>
                <a:gd name="T14" fmla="*/ 19 w 32"/>
                <a:gd name="T15" fmla="*/ 17 h 107"/>
                <a:gd name="T16" fmla="*/ 15 w 32"/>
                <a:gd name="T17" fmla="*/ 17 h 107"/>
                <a:gd name="T18" fmla="*/ 13 w 32"/>
                <a:gd name="T19" fmla="*/ 17 h 107"/>
                <a:gd name="T20" fmla="*/ 11 w 32"/>
                <a:gd name="T21" fmla="*/ 15 h 107"/>
                <a:gd name="T22" fmla="*/ 9 w 32"/>
                <a:gd name="T23" fmla="*/ 13 h 107"/>
                <a:gd name="T24" fmla="*/ 6 w 32"/>
                <a:gd name="T25" fmla="*/ 9 h 107"/>
                <a:gd name="T26" fmla="*/ 9 w 32"/>
                <a:gd name="T27" fmla="*/ 7 h 107"/>
                <a:gd name="T28" fmla="*/ 11 w 32"/>
                <a:gd name="T29" fmla="*/ 2 h 107"/>
                <a:gd name="T30" fmla="*/ 13 w 32"/>
                <a:gd name="T31" fmla="*/ 0 h 107"/>
                <a:gd name="T32" fmla="*/ 15 w 32"/>
                <a:gd name="T33" fmla="*/ 0 h 107"/>
                <a:gd name="T34" fmla="*/ 24 w 32"/>
                <a:gd name="T35" fmla="*/ 37 h 107"/>
                <a:gd name="T36" fmla="*/ 24 w 32"/>
                <a:gd name="T37" fmla="*/ 92 h 107"/>
                <a:gd name="T38" fmla="*/ 24 w 32"/>
                <a:gd name="T39" fmla="*/ 99 h 107"/>
                <a:gd name="T40" fmla="*/ 24 w 32"/>
                <a:gd name="T41" fmla="*/ 101 h 107"/>
                <a:gd name="T42" fmla="*/ 26 w 32"/>
                <a:gd name="T43" fmla="*/ 103 h 107"/>
                <a:gd name="T44" fmla="*/ 26 w 32"/>
                <a:gd name="T45" fmla="*/ 105 h 107"/>
                <a:gd name="T46" fmla="*/ 30 w 32"/>
                <a:gd name="T47" fmla="*/ 105 h 107"/>
                <a:gd name="T48" fmla="*/ 32 w 32"/>
                <a:gd name="T49" fmla="*/ 107 h 107"/>
                <a:gd name="T50" fmla="*/ 32 w 32"/>
                <a:gd name="T51" fmla="*/ 107 h 107"/>
                <a:gd name="T52" fmla="*/ 0 w 32"/>
                <a:gd name="T53" fmla="*/ 107 h 107"/>
                <a:gd name="T54" fmla="*/ 0 w 32"/>
                <a:gd name="T55" fmla="*/ 107 h 107"/>
                <a:gd name="T56" fmla="*/ 4 w 32"/>
                <a:gd name="T57" fmla="*/ 105 h 107"/>
                <a:gd name="T58" fmla="*/ 6 w 32"/>
                <a:gd name="T59" fmla="*/ 105 h 107"/>
                <a:gd name="T60" fmla="*/ 9 w 32"/>
                <a:gd name="T61" fmla="*/ 103 h 107"/>
                <a:gd name="T62" fmla="*/ 9 w 32"/>
                <a:gd name="T63" fmla="*/ 101 h 107"/>
                <a:gd name="T64" fmla="*/ 11 w 32"/>
                <a:gd name="T65" fmla="*/ 99 h 107"/>
                <a:gd name="T66" fmla="*/ 11 w 32"/>
                <a:gd name="T67" fmla="*/ 92 h 107"/>
                <a:gd name="T68" fmla="*/ 11 w 32"/>
                <a:gd name="T69" fmla="*/ 67 h 107"/>
                <a:gd name="T70" fmla="*/ 11 w 32"/>
                <a:gd name="T71" fmla="*/ 58 h 107"/>
                <a:gd name="T72" fmla="*/ 11 w 32"/>
                <a:gd name="T73" fmla="*/ 54 h 107"/>
                <a:gd name="T74" fmla="*/ 11 w 32"/>
                <a:gd name="T75" fmla="*/ 50 h 107"/>
                <a:gd name="T76" fmla="*/ 9 w 32"/>
                <a:gd name="T77" fmla="*/ 47 h 107"/>
                <a:gd name="T78" fmla="*/ 9 w 32"/>
                <a:gd name="T79" fmla="*/ 47 h 107"/>
                <a:gd name="T80" fmla="*/ 6 w 32"/>
                <a:gd name="T81" fmla="*/ 45 h 107"/>
                <a:gd name="T82" fmla="*/ 6 w 32"/>
                <a:gd name="T83" fmla="*/ 45 h 107"/>
                <a:gd name="T84" fmla="*/ 4 w 32"/>
                <a:gd name="T85" fmla="*/ 45 h 107"/>
                <a:gd name="T86" fmla="*/ 2 w 32"/>
                <a:gd name="T87" fmla="*/ 47 h 107"/>
                <a:gd name="T88" fmla="*/ 0 w 32"/>
                <a:gd name="T89" fmla="*/ 45 h 107"/>
                <a:gd name="T90" fmla="*/ 19 w 32"/>
                <a:gd name="T91" fmla="*/ 37 h 107"/>
                <a:gd name="T92" fmla="*/ 24 w 32"/>
                <a:gd name="T93" fmla="*/ 3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" h="107">
                  <a:moveTo>
                    <a:pt x="15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4" y="7"/>
                  </a:lnTo>
                  <a:lnTo>
                    <a:pt x="26" y="9"/>
                  </a:lnTo>
                  <a:lnTo>
                    <a:pt x="24" y="13"/>
                  </a:lnTo>
                  <a:lnTo>
                    <a:pt x="21" y="15"/>
                  </a:lnTo>
                  <a:lnTo>
                    <a:pt x="19" y="17"/>
                  </a:lnTo>
                  <a:lnTo>
                    <a:pt x="15" y="17"/>
                  </a:lnTo>
                  <a:lnTo>
                    <a:pt x="13" y="17"/>
                  </a:lnTo>
                  <a:lnTo>
                    <a:pt x="11" y="15"/>
                  </a:lnTo>
                  <a:lnTo>
                    <a:pt x="9" y="13"/>
                  </a:lnTo>
                  <a:lnTo>
                    <a:pt x="6" y="9"/>
                  </a:lnTo>
                  <a:lnTo>
                    <a:pt x="9" y="7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close/>
                  <a:moveTo>
                    <a:pt x="24" y="37"/>
                  </a:moveTo>
                  <a:lnTo>
                    <a:pt x="24" y="92"/>
                  </a:lnTo>
                  <a:lnTo>
                    <a:pt x="24" y="99"/>
                  </a:lnTo>
                  <a:lnTo>
                    <a:pt x="24" y="101"/>
                  </a:lnTo>
                  <a:lnTo>
                    <a:pt x="26" y="103"/>
                  </a:lnTo>
                  <a:lnTo>
                    <a:pt x="26" y="105"/>
                  </a:lnTo>
                  <a:lnTo>
                    <a:pt x="30" y="105"/>
                  </a:lnTo>
                  <a:lnTo>
                    <a:pt x="32" y="107"/>
                  </a:lnTo>
                  <a:lnTo>
                    <a:pt x="32" y="107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9" y="103"/>
                  </a:lnTo>
                  <a:lnTo>
                    <a:pt x="9" y="101"/>
                  </a:lnTo>
                  <a:lnTo>
                    <a:pt x="11" y="99"/>
                  </a:lnTo>
                  <a:lnTo>
                    <a:pt x="11" y="92"/>
                  </a:lnTo>
                  <a:lnTo>
                    <a:pt x="11" y="67"/>
                  </a:lnTo>
                  <a:lnTo>
                    <a:pt x="11" y="58"/>
                  </a:lnTo>
                  <a:lnTo>
                    <a:pt x="11" y="54"/>
                  </a:lnTo>
                  <a:lnTo>
                    <a:pt x="11" y="50"/>
                  </a:lnTo>
                  <a:lnTo>
                    <a:pt x="9" y="47"/>
                  </a:lnTo>
                  <a:lnTo>
                    <a:pt x="9" y="47"/>
                  </a:lnTo>
                  <a:lnTo>
                    <a:pt x="6" y="45"/>
                  </a:lnTo>
                  <a:lnTo>
                    <a:pt x="6" y="45"/>
                  </a:lnTo>
                  <a:lnTo>
                    <a:pt x="4" y="45"/>
                  </a:lnTo>
                  <a:lnTo>
                    <a:pt x="2" y="47"/>
                  </a:lnTo>
                  <a:lnTo>
                    <a:pt x="0" y="45"/>
                  </a:lnTo>
                  <a:lnTo>
                    <a:pt x="19" y="37"/>
                  </a:lnTo>
                  <a:lnTo>
                    <a:pt x="24" y="3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1" name="Freeform 75"/>
            <p:cNvSpPr>
              <a:spLocks/>
            </p:cNvSpPr>
            <p:nvPr/>
          </p:nvSpPr>
          <p:spPr bwMode="auto">
            <a:xfrm>
              <a:off x="1420" y="2525"/>
              <a:ext cx="51" cy="70"/>
            </a:xfrm>
            <a:custGeom>
              <a:avLst/>
              <a:gdLst>
                <a:gd name="T0" fmla="*/ 23 w 51"/>
                <a:gd name="T1" fmla="*/ 0 h 70"/>
                <a:gd name="T2" fmla="*/ 23 w 51"/>
                <a:gd name="T3" fmla="*/ 19 h 70"/>
                <a:gd name="T4" fmla="*/ 30 w 51"/>
                <a:gd name="T5" fmla="*/ 8 h 70"/>
                <a:gd name="T6" fmla="*/ 34 w 51"/>
                <a:gd name="T7" fmla="*/ 2 h 70"/>
                <a:gd name="T8" fmla="*/ 40 w 51"/>
                <a:gd name="T9" fmla="*/ 0 h 70"/>
                <a:gd name="T10" fmla="*/ 45 w 51"/>
                <a:gd name="T11" fmla="*/ 2 h 70"/>
                <a:gd name="T12" fmla="*/ 47 w 51"/>
                <a:gd name="T13" fmla="*/ 4 h 70"/>
                <a:gd name="T14" fmla="*/ 49 w 51"/>
                <a:gd name="T15" fmla="*/ 6 h 70"/>
                <a:gd name="T16" fmla="*/ 51 w 51"/>
                <a:gd name="T17" fmla="*/ 10 h 70"/>
                <a:gd name="T18" fmla="*/ 49 w 51"/>
                <a:gd name="T19" fmla="*/ 13 h 70"/>
                <a:gd name="T20" fmla="*/ 49 w 51"/>
                <a:gd name="T21" fmla="*/ 15 h 70"/>
                <a:gd name="T22" fmla="*/ 47 w 51"/>
                <a:gd name="T23" fmla="*/ 17 h 70"/>
                <a:gd name="T24" fmla="*/ 45 w 51"/>
                <a:gd name="T25" fmla="*/ 19 h 70"/>
                <a:gd name="T26" fmla="*/ 42 w 51"/>
                <a:gd name="T27" fmla="*/ 17 h 70"/>
                <a:gd name="T28" fmla="*/ 38 w 51"/>
                <a:gd name="T29" fmla="*/ 15 h 70"/>
                <a:gd name="T30" fmla="*/ 36 w 51"/>
                <a:gd name="T31" fmla="*/ 13 h 70"/>
                <a:gd name="T32" fmla="*/ 34 w 51"/>
                <a:gd name="T33" fmla="*/ 13 h 70"/>
                <a:gd name="T34" fmla="*/ 32 w 51"/>
                <a:gd name="T35" fmla="*/ 13 h 70"/>
                <a:gd name="T36" fmla="*/ 30 w 51"/>
                <a:gd name="T37" fmla="*/ 13 h 70"/>
                <a:gd name="T38" fmla="*/ 27 w 51"/>
                <a:gd name="T39" fmla="*/ 17 h 70"/>
                <a:gd name="T40" fmla="*/ 23 w 51"/>
                <a:gd name="T41" fmla="*/ 23 h 70"/>
                <a:gd name="T42" fmla="*/ 23 w 51"/>
                <a:gd name="T43" fmla="*/ 55 h 70"/>
                <a:gd name="T44" fmla="*/ 23 w 51"/>
                <a:gd name="T45" fmla="*/ 60 h 70"/>
                <a:gd name="T46" fmla="*/ 25 w 51"/>
                <a:gd name="T47" fmla="*/ 64 h 70"/>
                <a:gd name="T48" fmla="*/ 25 w 51"/>
                <a:gd name="T49" fmla="*/ 66 h 70"/>
                <a:gd name="T50" fmla="*/ 27 w 51"/>
                <a:gd name="T51" fmla="*/ 68 h 70"/>
                <a:gd name="T52" fmla="*/ 32 w 51"/>
                <a:gd name="T53" fmla="*/ 68 h 70"/>
                <a:gd name="T54" fmla="*/ 36 w 51"/>
                <a:gd name="T55" fmla="*/ 70 h 70"/>
                <a:gd name="T56" fmla="*/ 36 w 51"/>
                <a:gd name="T57" fmla="*/ 70 h 70"/>
                <a:gd name="T58" fmla="*/ 0 w 51"/>
                <a:gd name="T59" fmla="*/ 70 h 70"/>
                <a:gd name="T60" fmla="*/ 0 w 51"/>
                <a:gd name="T61" fmla="*/ 70 h 70"/>
                <a:gd name="T62" fmla="*/ 4 w 51"/>
                <a:gd name="T63" fmla="*/ 68 h 70"/>
                <a:gd name="T64" fmla="*/ 8 w 51"/>
                <a:gd name="T65" fmla="*/ 68 h 70"/>
                <a:gd name="T66" fmla="*/ 8 w 51"/>
                <a:gd name="T67" fmla="*/ 66 h 70"/>
                <a:gd name="T68" fmla="*/ 10 w 51"/>
                <a:gd name="T69" fmla="*/ 64 h 70"/>
                <a:gd name="T70" fmla="*/ 10 w 51"/>
                <a:gd name="T71" fmla="*/ 60 h 70"/>
                <a:gd name="T72" fmla="*/ 10 w 51"/>
                <a:gd name="T73" fmla="*/ 55 h 70"/>
                <a:gd name="T74" fmla="*/ 10 w 51"/>
                <a:gd name="T75" fmla="*/ 30 h 70"/>
                <a:gd name="T76" fmla="*/ 10 w 51"/>
                <a:gd name="T77" fmla="*/ 21 h 70"/>
                <a:gd name="T78" fmla="*/ 10 w 51"/>
                <a:gd name="T79" fmla="*/ 17 h 70"/>
                <a:gd name="T80" fmla="*/ 10 w 51"/>
                <a:gd name="T81" fmla="*/ 13 h 70"/>
                <a:gd name="T82" fmla="*/ 8 w 51"/>
                <a:gd name="T83" fmla="*/ 10 h 70"/>
                <a:gd name="T84" fmla="*/ 8 w 51"/>
                <a:gd name="T85" fmla="*/ 10 h 70"/>
                <a:gd name="T86" fmla="*/ 6 w 51"/>
                <a:gd name="T87" fmla="*/ 8 h 70"/>
                <a:gd name="T88" fmla="*/ 6 w 51"/>
                <a:gd name="T89" fmla="*/ 8 h 70"/>
                <a:gd name="T90" fmla="*/ 4 w 51"/>
                <a:gd name="T91" fmla="*/ 8 h 70"/>
                <a:gd name="T92" fmla="*/ 2 w 51"/>
                <a:gd name="T93" fmla="*/ 10 h 70"/>
                <a:gd name="T94" fmla="*/ 0 w 51"/>
                <a:gd name="T95" fmla="*/ 8 h 70"/>
                <a:gd name="T96" fmla="*/ 21 w 51"/>
                <a:gd name="T97" fmla="*/ 0 h 70"/>
                <a:gd name="T98" fmla="*/ 23 w 51"/>
                <a:gd name="T9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1" h="70">
                  <a:moveTo>
                    <a:pt x="23" y="0"/>
                  </a:moveTo>
                  <a:lnTo>
                    <a:pt x="23" y="19"/>
                  </a:lnTo>
                  <a:lnTo>
                    <a:pt x="30" y="8"/>
                  </a:lnTo>
                  <a:lnTo>
                    <a:pt x="34" y="2"/>
                  </a:lnTo>
                  <a:lnTo>
                    <a:pt x="40" y="0"/>
                  </a:lnTo>
                  <a:lnTo>
                    <a:pt x="45" y="2"/>
                  </a:lnTo>
                  <a:lnTo>
                    <a:pt x="47" y="4"/>
                  </a:lnTo>
                  <a:lnTo>
                    <a:pt x="49" y="6"/>
                  </a:lnTo>
                  <a:lnTo>
                    <a:pt x="51" y="10"/>
                  </a:lnTo>
                  <a:lnTo>
                    <a:pt x="49" y="13"/>
                  </a:lnTo>
                  <a:lnTo>
                    <a:pt x="49" y="15"/>
                  </a:lnTo>
                  <a:lnTo>
                    <a:pt x="47" y="17"/>
                  </a:lnTo>
                  <a:lnTo>
                    <a:pt x="45" y="19"/>
                  </a:lnTo>
                  <a:lnTo>
                    <a:pt x="42" y="17"/>
                  </a:lnTo>
                  <a:lnTo>
                    <a:pt x="38" y="15"/>
                  </a:lnTo>
                  <a:lnTo>
                    <a:pt x="36" y="13"/>
                  </a:lnTo>
                  <a:lnTo>
                    <a:pt x="34" y="13"/>
                  </a:lnTo>
                  <a:lnTo>
                    <a:pt x="32" y="13"/>
                  </a:lnTo>
                  <a:lnTo>
                    <a:pt x="30" y="13"/>
                  </a:lnTo>
                  <a:lnTo>
                    <a:pt x="27" y="17"/>
                  </a:lnTo>
                  <a:lnTo>
                    <a:pt x="23" y="23"/>
                  </a:lnTo>
                  <a:lnTo>
                    <a:pt x="23" y="55"/>
                  </a:lnTo>
                  <a:lnTo>
                    <a:pt x="23" y="60"/>
                  </a:lnTo>
                  <a:lnTo>
                    <a:pt x="25" y="64"/>
                  </a:lnTo>
                  <a:lnTo>
                    <a:pt x="25" y="66"/>
                  </a:lnTo>
                  <a:lnTo>
                    <a:pt x="27" y="68"/>
                  </a:lnTo>
                  <a:lnTo>
                    <a:pt x="32" y="68"/>
                  </a:lnTo>
                  <a:lnTo>
                    <a:pt x="36" y="70"/>
                  </a:lnTo>
                  <a:lnTo>
                    <a:pt x="36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4" y="68"/>
                  </a:lnTo>
                  <a:lnTo>
                    <a:pt x="8" y="68"/>
                  </a:lnTo>
                  <a:lnTo>
                    <a:pt x="8" y="66"/>
                  </a:lnTo>
                  <a:lnTo>
                    <a:pt x="10" y="64"/>
                  </a:lnTo>
                  <a:lnTo>
                    <a:pt x="10" y="60"/>
                  </a:lnTo>
                  <a:lnTo>
                    <a:pt x="10" y="55"/>
                  </a:lnTo>
                  <a:lnTo>
                    <a:pt x="10" y="30"/>
                  </a:lnTo>
                  <a:lnTo>
                    <a:pt x="10" y="21"/>
                  </a:lnTo>
                  <a:lnTo>
                    <a:pt x="10" y="17"/>
                  </a:lnTo>
                  <a:lnTo>
                    <a:pt x="10" y="13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6" y="8"/>
                  </a:lnTo>
                  <a:lnTo>
                    <a:pt x="6" y="8"/>
                  </a:lnTo>
                  <a:lnTo>
                    <a:pt x="4" y="8"/>
                  </a:lnTo>
                  <a:lnTo>
                    <a:pt x="2" y="10"/>
                  </a:lnTo>
                  <a:lnTo>
                    <a:pt x="0" y="8"/>
                  </a:lnTo>
                  <a:lnTo>
                    <a:pt x="21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2" name="Freeform 76"/>
            <p:cNvSpPr>
              <a:spLocks/>
            </p:cNvSpPr>
            <p:nvPr/>
          </p:nvSpPr>
          <p:spPr bwMode="auto">
            <a:xfrm>
              <a:off x="1477" y="2525"/>
              <a:ext cx="48" cy="72"/>
            </a:xfrm>
            <a:custGeom>
              <a:avLst/>
              <a:gdLst>
                <a:gd name="T0" fmla="*/ 43 w 48"/>
                <a:gd name="T1" fmla="*/ 25 h 72"/>
                <a:gd name="T2" fmla="*/ 39 w 48"/>
                <a:gd name="T3" fmla="*/ 17 h 72"/>
                <a:gd name="T4" fmla="*/ 35 w 48"/>
                <a:gd name="T5" fmla="*/ 8 h 72"/>
                <a:gd name="T6" fmla="*/ 22 w 48"/>
                <a:gd name="T7" fmla="*/ 6 h 72"/>
                <a:gd name="T8" fmla="*/ 13 w 48"/>
                <a:gd name="T9" fmla="*/ 8 h 72"/>
                <a:gd name="T10" fmla="*/ 11 w 48"/>
                <a:gd name="T11" fmla="*/ 15 h 72"/>
                <a:gd name="T12" fmla="*/ 13 w 48"/>
                <a:gd name="T13" fmla="*/ 21 h 72"/>
                <a:gd name="T14" fmla="*/ 22 w 48"/>
                <a:gd name="T15" fmla="*/ 28 h 72"/>
                <a:gd name="T16" fmla="*/ 39 w 48"/>
                <a:gd name="T17" fmla="*/ 36 h 72"/>
                <a:gd name="T18" fmla="*/ 48 w 48"/>
                <a:gd name="T19" fmla="*/ 47 h 72"/>
                <a:gd name="T20" fmla="*/ 48 w 48"/>
                <a:gd name="T21" fmla="*/ 58 h 72"/>
                <a:gd name="T22" fmla="*/ 41 w 48"/>
                <a:gd name="T23" fmla="*/ 66 h 72"/>
                <a:gd name="T24" fmla="*/ 24 w 48"/>
                <a:gd name="T25" fmla="*/ 72 h 72"/>
                <a:gd name="T26" fmla="*/ 9 w 48"/>
                <a:gd name="T27" fmla="*/ 70 h 72"/>
                <a:gd name="T28" fmla="*/ 7 w 48"/>
                <a:gd name="T29" fmla="*/ 70 h 72"/>
                <a:gd name="T30" fmla="*/ 3 w 48"/>
                <a:gd name="T31" fmla="*/ 72 h 72"/>
                <a:gd name="T32" fmla="*/ 0 w 48"/>
                <a:gd name="T33" fmla="*/ 49 h 72"/>
                <a:gd name="T34" fmla="*/ 5 w 48"/>
                <a:gd name="T35" fmla="*/ 55 h 72"/>
                <a:gd name="T36" fmla="*/ 11 w 48"/>
                <a:gd name="T37" fmla="*/ 64 h 72"/>
                <a:gd name="T38" fmla="*/ 24 w 48"/>
                <a:gd name="T39" fmla="*/ 68 h 72"/>
                <a:gd name="T40" fmla="*/ 33 w 48"/>
                <a:gd name="T41" fmla="*/ 64 h 72"/>
                <a:gd name="T42" fmla="*/ 37 w 48"/>
                <a:gd name="T43" fmla="*/ 58 h 72"/>
                <a:gd name="T44" fmla="*/ 33 w 48"/>
                <a:gd name="T45" fmla="*/ 49 h 72"/>
                <a:gd name="T46" fmla="*/ 26 w 48"/>
                <a:gd name="T47" fmla="*/ 43 h 72"/>
                <a:gd name="T48" fmla="*/ 11 w 48"/>
                <a:gd name="T49" fmla="*/ 34 h 72"/>
                <a:gd name="T50" fmla="*/ 3 w 48"/>
                <a:gd name="T51" fmla="*/ 25 h 72"/>
                <a:gd name="T52" fmla="*/ 3 w 48"/>
                <a:gd name="T53" fmla="*/ 15 h 72"/>
                <a:gd name="T54" fmla="*/ 7 w 48"/>
                <a:gd name="T55" fmla="*/ 6 h 72"/>
                <a:gd name="T56" fmla="*/ 18 w 48"/>
                <a:gd name="T57" fmla="*/ 2 h 72"/>
                <a:gd name="T58" fmla="*/ 28 w 48"/>
                <a:gd name="T59" fmla="*/ 0 h 72"/>
                <a:gd name="T60" fmla="*/ 37 w 48"/>
                <a:gd name="T61" fmla="*/ 4 h 72"/>
                <a:gd name="T62" fmla="*/ 39 w 48"/>
                <a:gd name="T63" fmla="*/ 4 h 72"/>
                <a:gd name="T64" fmla="*/ 41 w 48"/>
                <a:gd name="T65" fmla="*/ 2 h 72"/>
                <a:gd name="T66" fmla="*/ 43 w 48"/>
                <a:gd name="T6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8" h="72">
                  <a:moveTo>
                    <a:pt x="43" y="0"/>
                  </a:moveTo>
                  <a:lnTo>
                    <a:pt x="43" y="25"/>
                  </a:lnTo>
                  <a:lnTo>
                    <a:pt x="41" y="25"/>
                  </a:lnTo>
                  <a:lnTo>
                    <a:pt x="39" y="17"/>
                  </a:lnTo>
                  <a:lnTo>
                    <a:pt x="37" y="13"/>
                  </a:lnTo>
                  <a:lnTo>
                    <a:pt x="35" y="8"/>
                  </a:lnTo>
                  <a:lnTo>
                    <a:pt x="28" y="6"/>
                  </a:lnTo>
                  <a:lnTo>
                    <a:pt x="22" y="6"/>
                  </a:lnTo>
                  <a:lnTo>
                    <a:pt x="18" y="6"/>
                  </a:lnTo>
                  <a:lnTo>
                    <a:pt x="13" y="8"/>
                  </a:lnTo>
                  <a:lnTo>
                    <a:pt x="11" y="10"/>
                  </a:lnTo>
                  <a:lnTo>
                    <a:pt x="11" y="15"/>
                  </a:lnTo>
                  <a:lnTo>
                    <a:pt x="11" y="17"/>
                  </a:lnTo>
                  <a:lnTo>
                    <a:pt x="13" y="21"/>
                  </a:lnTo>
                  <a:lnTo>
                    <a:pt x="15" y="23"/>
                  </a:lnTo>
                  <a:lnTo>
                    <a:pt x="22" y="28"/>
                  </a:lnTo>
                  <a:lnTo>
                    <a:pt x="33" y="32"/>
                  </a:lnTo>
                  <a:lnTo>
                    <a:pt x="39" y="36"/>
                  </a:lnTo>
                  <a:lnTo>
                    <a:pt x="43" y="40"/>
                  </a:lnTo>
                  <a:lnTo>
                    <a:pt x="48" y="47"/>
                  </a:lnTo>
                  <a:lnTo>
                    <a:pt x="48" y="51"/>
                  </a:lnTo>
                  <a:lnTo>
                    <a:pt x="48" y="58"/>
                  </a:lnTo>
                  <a:lnTo>
                    <a:pt x="45" y="62"/>
                  </a:lnTo>
                  <a:lnTo>
                    <a:pt x="41" y="66"/>
                  </a:lnTo>
                  <a:lnTo>
                    <a:pt x="33" y="70"/>
                  </a:lnTo>
                  <a:lnTo>
                    <a:pt x="24" y="72"/>
                  </a:lnTo>
                  <a:lnTo>
                    <a:pt x="18" y="72"/>
                  </a:lnTo>
                  <a:lnTo>
                    <a:pt x="9" y="70"/>
                  </a:lnTo>
                  <a:lnTo>
                    <a:pt x="7" y="70"/>
                  </a:lnTo>
                  <a:lnTo>
                    <a:pt x="7" y="70"/>
                  </a:lnTo>
                  <a:lnTo>
                    <a:pt x="5" y="70"/>
                  </a:lnTo>
                  <a:lnTo>
                    <a:pt x="3" y="72"/>
                  </a:lnTo>
                  <a:lnTo>
                    <a:pt x="0" y="72"/>
                  </a:lnTo>
                  <a:lnTo>
                    <a:pt x="0" y="49"/>
                  </a:lnTo>
                  <a:lnTo>
                    <a:pt x="3" y="49"/>
                  </a:lnTo>
                  <a:lnTo>
                    <a:pt x="5" y="55"/>
                  </a:lnTo>
                  <a:lnTo>
                    <a:pt x="7" y="60"/>
                  </a:lnTo>
                  <a:lnTo>
                    <a:pt x="11" y="64"/>
                  </a:lnTo>
                  <a:lnTo>
                    <a:pt x="18" y="66"/>
                  </a:lnTo>
                  <a:lnTo>
                    <a:pt x="24" y="68"/>
                  </a:lnTo>
                  <a:lnTo>
                    <a:pt x="30" y="66"/>
                  </a:lnTo>
                  <a:lnTo>
                    <a:pt x="33" y="64"/>
                  </a:lnTo>
                  <a:lnTo>
                    <a:pt x="37" y="62"/>
                  </a:lnTo>
                  <a:lnTo>
                    <a:pt x="37" y="58"/>
                  </a:lnTo>
                  <a:lnTo>
                    <a:pt x="37" y="53"/>
                  </a:lnTo>
                  <a:lnTo>
                    <a:pt x="33" y="49"/>
                  </a:lnTo>
                  <a:lnTo>
                    <a:pt x="30" y="47"/>
                  </a:lnTo>
                  <a:lnTo>
                    <a:pt x="26" y="43"/>
                  </a:lnTo>
                  <a:lnTo>
                    <a:pt x="20" y="40"/>
                  </a:lnTo>
                  <a:lnTo>
                    <a:pt x="11" y="34"/>
                  </a:lnTo>
                  <a:lnTo>
                    <a:pt x="5" y="30"/>
                  </a:lnTo>
                  <a:lnTo>
                    <a:pt x="3" y="25"/>
                  </a:lnTo>
                  <a:lnTo>
                    <a:pt x="0" y="19"/>
                  </a:lnTo>
                  <a:lnTo>
                    <a:pt x="3" y="15"/>
                  </a:lnTo>
                  <a:lnTo>
                    <a:pt x="5" y="10"/>
                  </a:lnTo>
                  <a:lnTo>
                    <a:pt x="7" y="6"/>
                  </a:lnTo>
                  <a:lnTo>
                    <a:pt x="11" y="2"/>
                  </a:lnTo>
                  <a:lnTo>
                    <a:pt x="18" y="2"/>
                  </a:lnTo>
                  <a:lnTo>
                    <a:pt x="22" y="0"/>
                  </a:lnTo>
                  <a:lnTo>
                    <a:pt x="28" y="0"/>
                  </a:lnTo>
                  <a:lnTo>
                    <a:pt x="33" y="2"/>
                  </a:lnTo>
                  <a:lnTo>
                    <a:pt x="37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2"/>
                  </a:lnTo>
                  <a:lnTo>
                    <a:pt x="41" y="2"/>
                  </a:lnTo>
                  <a:lnTo>
                    <a:pt x="41" y="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3" name="Freeform 77"/>
            <p:cNvSpPr>
              <a:spLocks/>
            </p:cNvSpPr>
            <p:nvPr/>
          </p:nvSpPr>
          <p:spPr bwMode="auto">
            <a:xfrm>
              <a:off x="1531" y="2505"/>
              <a:ext cx="43" cy="92"/>
            </a:xfrm>
            <a:custGeom>
              <a:avLst/>
              <a:gdLst>
                <a:gd name="T0" fmla="*/ 24 w 43"/>
                <a:gd name="T1" fmla="*/ 0 h 92"/>
                <a:gd name="T2" fmla="*/ 24 w 43"/>
                <a:gd name="T3" fmla="*/ 22 h 92"/>
                <a:gd name="T4" fmla="*/ 39 w 43"/>
                <a:gd name="T5" fmla="*/ 22 h 92"/>
                <a:gd name="T6" fmla="*/ 39 w 43"/>
                <a:gd name="T7" fmla="*/ 26 h 92"/>
                <a:gd name="T8" fmla="*/ 24 w 43"/>
                <a:gd name="T9" fmla="*/ 26 h 92"/>
                <a:gd name="T10" fmla="*/ 24 w 43"/>
                <a:gd name="T11" fmla="*/ 71 h 92"/>
                <a:gd name="T12" fmla="*/ 24 w 43"/>
                <a:gd name="T13" fmla="*/ 78 h 92"/>
                <a:gd name="T14" fmla="*/ 26 w 43"/>
                <a:gd name="T15" fmla="*/ 80 h 92"/>
                <a:gd name="T16" fmla="*/ 28 w 43"/>
                <a:gd name="T17" fmla="*/ 82 h 92"/>
                <a:gd name="T18" fmla="*/ 30 w 43"/>
                <a:gd name="T19" fmla="*/ 84 h 92"/>
                <a:gd name="T20" fmla="*/ 32 w 43"/>
                <a:gd name="T21" fmla="*/ 82 h 92"/>
                <a:gd name="T22" fmla="*/ 36 w 43"/>
                <a:gd name="T23" fmla="*/ 82 h 92"/>
                <a:gd name="T24" fmla="*/ 39 w 43"/>
                <a:gd name="T25" fmla="*/ 80 h 92"/>
                <a:gd name="T26" fmla="*/ 39 w 43"/>
                <a:gd name="T27" fmla="*/ 78 h 92"/>
                <a:gd name="T28" fmla="*/ 43 w 43"/>
                <a:gd name="T29" fmla="*/ 78 h 92"/>
                <a:gd name="T30" fmla="*/ 39 w 43"/>
                <a:gd name="T31" fmla="*/ 84 h 92"/>
                <a:gd name="T32" fmla="*/ 34 w 43"/>
                <a:gd name="T33" fmla="*/ 88 h 92"/>
                <a:gd name="T34" fmla="*/ 30 w 43"/>
                <a:gd name="T35" fmla="*/ 92 h 92"/>
                <a:gd name="T36" fmla="*/ 24 w 43"/>
                <a:gd name="T37" fmla="*/ 92 h 92"/>
                <a:gd name="T38" fmla="*/ 21 w 43"/>
                <a:gd name="T39" fmla="*/ 92 h 92"/>
                <a:gd name="T40" fmla="*/ 17 w 43"/>
                <a:gd name="T41" fmla="*/ 90 h 92"/>
                <a:gd name="T42" fmla="*/ 15 w 43"/>
                <a:gd name="T43" fmla="*/ 88 h 92"/>
                <a:gd name="T44" fmla="*/ 13 w 43"/>
                <a:gd name="T45" fmla="*/ 86 h 92"/>
                <a:gd name="T46" fmla="*/ 11 w 43"/>
                <a:gd name="T47" fmla="*/ 80 h 92"/>
                <a:gd name="T48" fmla="*/ 11 w 43"/>
                <a:gd name="T49" fmla="*/ 73 h 92"/>
                <a:gd name="T50" fmla="*/ 11 w 43"/>
                <a:gd name="T51" fmla="*/ 26 h 92"/>
                <a:gd name="T52" fmla="*/ 0 w 43"/>
                <a:gd name="T53" fmla="*/ 26 h 92"/>
                <a:gd name="T54" fmla="*/ 0 w 43"/>
                <a:gd name="T55" fmla="*/ 24 h 92"/>
                <a:gd name="T56" fmla="*/ 4 w 43"/>
                <a:gd name="T57" fmla="*/ 22 h 92"/>
                <a:gd name="T58" fmla="*/ 9 w 43"/>
                <a:gd name="T59" fmla="*/ 20 h 92"/>
                <a:gd name="T60" fmla="*/ 13 w 43"/>
                <a:gd name="T61" fmla="*/ 15 h 92"/>
                <a:gd name="T62" fmla="*/ 17 w 43"/>
                <a:gd name="T63" fmla="*/ 9 h 92"/>
                <a:gd name="T64" fmla="*/ 19 w 43"/>
                <a:gd name="T65" fmla="*/ 7 h 92"/>
                <a:gd name="T66" fmla="*/ 21 w 43"/>
                <a:gd name="T67" fmla="*/ 0 h 92"/>
                <a:gd name="T68" fmla="*/ 24 w 43"/>
                <a:gd name="T6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" h="92">
                  <a:moveTo>
                    <a:pt x="24" y="0"/>
                  </a:moveTo>
                  <a:lnTo>
                    <a:pt x="24" y="22"/>
                  </a:lnTo>
                  <a:lnTo>
                    <a:pt x="39" y="22"/>
                  </a:lnTo>
                  <a:lnTo>
                    <a:pt x="39" y="26"/>
                  </a:lnTo>
                  <a:lnTo>
                    <a:pt x="24" y="26"/>
                  </a:lnTo>
                  <a:lnTo>
                    <a:pt x="24" y="71"/>
                  </a:lnTo>
                  <a:lnTo>
                    <a:pt x="24" y="78"/>
                  </a:lnTo>
                  <a:lnTo>
                    <a:pt x="26" y="80"/>
                  </a:lnTo>
                  <a:lnTo>
                    <a:pt x="28" y="82"/>
                  </a:lnTo>
                  <a:lnTo>
                    <a:pt x="30" y="84"/>
                  </a:lnTo>
                  <a:lnTo>
                    <a:pt x="32" y="82"/>
                  </a:lnTo>
                  <a:lnTo>
                    <a:pt x="36" y="82"/>
                  </a:lnTo>
                  <a:lnTo>
                    <a:pt x="39" y="80"/>
                  </a:lnTo>
                  <a:lnTo>
                    <a:pt x="39" y="78"/>
                  </a:lnTo>
                  <a:lnTo>
                    <a:pt x="43" y="78"/>
                  </a:lnTo>
                  <a:lnTo>
                    <a:pt x="39" y="84"/>
                  </a:lnTo>
                  <a:lnTo>
                    <a:pt x="34" y="88"/>
                  </a:lnTo>
                  <a:lnTo>
                    <a:pt x="30" y="92"/>
                  </a:lnTo>
                  <a:lnTo>
                    <a:pt x="24" y="92"/>
                  </a:lnTo>
                  <a:lnTo>
                    <a:pt x="21" y="92"/>
                  </a:lnTo>
                  <a:lnTo>
                    <a:pt x="17" y="90"/>
                  </a:lnTo>
                  <a:lnTo>
                    <a:pt x="15" y="88"/>
                  </a:lnTo>
                  <a:lnTo>
                    <a:pt x="13" y="86"/>
                  </a:lnTo>
                  <a:lnTo>
                    <a:pt x="11" y="80"/>
                  </a:lnTo>
                  <a:lnTo>
                    <a:pt x="11" y="73"/>
                  </a:lnTo>
                  <a:lnTo>
                    <a:pt x="11" y="26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4" y="22"/>
                  </a:lnTo>
                  <a:lnTo>
                    <a:pt x="9" y="20"/>
                  </a:lnTo>
                  <a:lnTo>
                    <a:pt x="13" y="15"/>
                  </a:lnTo>
                  <a:lnTo>
                    <a:pt x="17" y="9"/>
                  </a:lnTo>
                  <a:lnTo>
                    <a:pt x="19" y="7"/>
                  </a:lnTo>
                  <a:lnTo>
                    <a:pt x="21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4" name="Freeform 78"/>
            <p:cNvSpPr>
              <a:spLocks/>
            </p:cNvSpPr>
            <p:nvPr/>
          </p:nvSpPr>
          <p:spPr bwMode="auto">
            <a:xfrm>
              <a:off x="1582" y="2580"/>
              <a:ext cx="22" cy="41"/>
            </a:xfrm>
            <a:custGeom>
              <a:avLst/>
              <a:gdLst>
                <a:gd name="T0" fmla="*/ 0 w 22"/>
                <a:gd name="T1" fmla="*/ 41 h 41"/>
                <a:gd name="T2" fmla="*/ 0 w 22"/>
                <a:gd name="T3" fmla="*/ 37 h 41"/>
                <a:gd name="T4" fmla="*/ 7 w 22"/>
                <a:gd name="T5" fmla="*/ 35 h 41"/>
                <a:gd name="T6" fmla="*/ 13 w 22"/>
                <a:gd name="T7" fmla="*/ 28 h 41"/>
                <a:gd name="T8" fmla="*/ 15 w 22"/>
                <a:gd name="T9" fmla="*/ 24 h 41"/>
                <a:gd name="T10" fmla="*/ 18 w 22"/>
                <a:gd name="T11" fmla="*/ 17 h 41"/>
                <a:gd name="T12" fmla="*/ 18 w 22"/>
                <a:gd name="T13" fmla="*/ 17 h 41"/>
                <a:gd name="T14" fmla="*/ 18 w 22"/>
                <a:gd name="T15" fmla="*/ 15 h 41"/>
                <a:gd name="T16" fmla="*/ 15 w 22"/>
                <a:gd name="T17" fmla="*/ 15 h 41"/>
                <a:gd name="T18" fmla="*/ 15 w 22"/>
                <a:gd name="T19" fmla="*/ 15 h 41"/>
                <a:gd name="T20" fmla="*/ 13 w 22"/>
                <a:gd name="T21" fmla="*/ 15 h 41"/>
                <a:gd name="T22" fmla="*/ 11 w 22"/>
                <a:gd name="T23" fmla="*/ 17 h 41"/>
                <a:gd name="T24" fmla="*/ 9 w 22"/>
                <a:gd name="T25" fmla="*/ 17 h 41"/>
                <a:gd name="T26" fmla="*/ 9 w 22"/>
                <a:gd name="T27" fmla="*/ 17 h 41"/>
                <a:gd name="T28" fmla="*/ 5 w 22"/>
                <a:gd name="T29" fmla="*/ 17 h 41"/>
                <a:gd name="T30" fmla="*/ 3 w 22"/>
                <a:gd name="T31" fmla="*/ 15 h 41"/>
                <a:gd name="T32" fmla="*/ 0 w 22"/>
                <a:gd name="T33" fmla="*/ 13 h 41"/>
                <a:gd name="T34" fmla="*/ 0 w 22"/>
                <a:gd name="T35" fmla="*/ 9 h 41"/>
                <a:gd name="T36" fmla="*/ 0 w 22"/>
                <a:gd name="T37" fmla="*/ 5 h 41"/>
                <a:gd name="T38" fmla="*/ 3 w 22"/>
                <a:gd name="T39" fmla="*/ 3 h 41"/>
                <a:gd name="T40" fmla="*/ 5 w 22"/>
                <a:gd name="T41" fmla="*/ 0 h 41"/>
                <a:gd name="T42" fmla="*/ 9 w 22"/>
                <a:gd name="T43" fmla="*/ 0 h 41"/>
                <a:gd name="T44" fmla="*/ 13 w 22"/>
                <a:gd name="T45" fmla="*/ 0 h 41"/>
                <a:gd name="T46" fmla="*/ 18 w 22"/>
                <a:gd name="T47" fmla="*/ 5 h 41"/>
                <a:gd name="T48" fmla="*/ 22 w 22"/>
                <a:gd name="T49" fmla="*/ 9 h 41"/>
                <a:gd name="T50" fmla="*/ 22 w 22"/>
                <a:gd name="T51" fmla="*/ 15 h 41"/>
                <a:gd name="T52" fmla="*/ 20 w 22"/>
                <a:gd name="T53" fmla="*/ 22 h 41"/>
                <a:gd name="T54" fmla="*/ 18 w 22"/>
                <a:gd name="T55" fmla="*/ 30 h 41"/>
                <a:gd name="T56" fmla="*/ 13 w 22"/>
                <a:gd name="T57" fmla="*/ 35 h 41"/>
                <a:gd name="T58" fmla="*/ 7 w 22"/>
                <a:gd name="T59" fmla="*/ 37 h 41"/>
                <a:gd name="T60" fmla="*/ 0 w 22"/>
                <a:gd name="T6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41">
                  <a:moveTo>
                    <a:pt x="0" y="41"/>
                  </a:moveTo>
                  <a:lnTo>
                    <a:pt x="0" y="37"/>
                  </a:lnTo>
                  <a:lnTo>
                    <a:pt x="7" y="35"/>
                  </a:lnTo>
                  <a:lnTo>
                    <a:pt x="13" y="28"/>
                  </a:lnTo>
                  <a:lnTo>
                    <a:pt x="15" y="24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3" y="15"/>
                  </a:lnTo>
                  <a:lnTo>
                    <a:pt x="11" y="17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5" y="17"/>
                  </a:lnTo>
                  <a:lnTo>
                    <a:pt x="3" y="15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5"/>
                  </a:lnTo>
                  <a:lnTo>
                    <a:pt x="3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8" y="5"/>
                  </a:lnTo>
                  <a:lnTo>
                    <a:pt x="22" y="9"/>
                  </a:lnTo>
                  <a:lnTo>
                    <a:pt x="22" y="15"/>
                  </a:lnTo>
                  <a:lnTo>
                    <a:pt x="20" y="22"/>
                  </a:lnTo>
                  <a:lnTo>
                    <a:pt x="18" y="30"/>
                  </a:lnTo>
                  <a:lnTo>
                    <a:pt x="13" y="35"/>
                  </a:lnTo>
                  <a:lnTo>
                    <a:pt x="7" y="37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8" name="Freeform 82"/>
            <p:cNvSpPr>
              <a:spLocks/>
            </p:cNvSpPr>
            <p:nvPr/>
          </p:nvSpPr>
          <p:spPr bwMode="auto">
            <a:xfrm>
              <a:off x="1919" y="2505"/>
              <a:ext cx="43" cy="92"/>
            </a:xfrm>
            <a:custGeom>
              <a:avLst/>
              <a:gdLst>
                <a:gd name="T0" fmla="*/ 23 w 43"/>
                <a:gd name="T1" fmla="*/ 0 h 92"/>
                <a:gd name="T2" fmla="*/ 23 w 43"/>
                <a:gd name="T3" fmla="*/ 22 h 92"/>
                <a:gd name="T4" fmla="*/ 40 w 43"/>
                <a:gd name="T5" fmla="*/ 22 h 92"/>
                <a:gd name="T6" fmla="*/ 40 w 43"/>
                <a:gd name="T7" fmla="*/ 26 h 92"/>
                <a:gd name="T8" fmla="*/ 23 w 43"/>
                <a:gd name="T9" fmla="*/ 26 h 92"/>
                <a:gd name="T10" fmla="*/ 23 w 43"/>
                <a:gd name="T11" fmla="*/ 71 h 92"/>
                <a:gd name="T12" fmla="*/ 25 w 43"/>
                <a:gd name="T13" fmla="*/ 78 h 92"/>
                <a:gd name="T14" fmla="*/ 25 w 43"/>
                <a:gd name="T15" fmla="*/ 80 h 92"/>
                <a:gd name="T16" fmla="*/ 28 w 43"/>
                <a:gd name="T17" fmla="*/ 82 h 92"/>
                <a:gd name="T18" fmla="*/ 32 w 43"/>
                <a:gd name="T19" fmla="*/ 84 h 92"/>
                <a:gd name="T20" fmla="*/ 34 w 43"/>
                <a:gd name="T21" fmla="*/ 82 h 92"/>
                <a:gd name="T22" fmla="*/ 36 w 43"/>
                <a:gd name="T23" fmla="*/ 82 h 92"/>
                <a:gd name="T24" fmla="*/ 38 w 43"/>
                <a:gd name="T25" fmla="*/ 80 h 92"/>
                <a:gd name="T26" fmla="*/ 40 w 43"/>
                <a:gd name="T27" fmla="*/ 78 h 92"/>
                <a:gd name="T28" fmla="*/ 43 w 43"/>
                <a:gd name="T29" fmla="*/ 78 h 92"/>
                <a:gd name="T30" fmla="*/ 40 w 43"/>
                <a:gd name="T31" fmla="*/ 84 h 92"/>
                <a:gd name="T32" fmla="*/ 36 w 43"/>
                <a:gd name="T33" fmla="*/ 88 h 92"/>
                <a:gd name="T34" fmla="*/ 30 w 43"/>
                <a:gd name="T35" fmla="*/ 92 h 92"/>
                <a:gd name="T36" fmla="*/ 25 w 43"/>
                <a:gd name="T37" fmla="*/ 92 h 92"/>
                <a:gd name="T38" fmla="*/ 21 w 43"/>
                <a:gd name="T39" fmla="*/ 92 h 92"/>
                <a:gd name="T40" fmla="*/ 19 w 43"/>
                <a:gd name="T41" fmla="*/ 90 h 92"/>
                <a:gd name="T42" fmla="*/ 15 w 43"/>
                <a:gd name="T43" fmla="*/ 88 h 92"/>
                <a:gd name="T44" fmla="*/ 13 w 43"/>
                <a:gd name="T45" fmla="*/ 86 h 92"/>
                <a:gd name="T46" fmla="*/ 13 w 43"/>
                <a:gd name="T47" fmla="*/ 80 h 92"/>
                <a:gd name="T48" fmla="*/ 10 w 43"/>
                <a:gd name="T49" fmla="*/ 73 h 92"/>
                <a:gd name="T50" fmla="*/ 10 w 43"/>
                <a:gd name="T51" fmla="*/ 26 h 92"/>
                <a:gd name="T52" fmla="*/ 0 w 43"/>
                <a:gd name="T53" fmla="*/ 26 h 92"/>
                <a:gd name="T54" fmla="*/ 0 w 43"/>
                <a:gd name="T55" fmla="*/ 24 h 92"/>
                <a:gd name="T56" fmla="*/ 4 w 43"/>
                <a:gd name="T57" fmla="*/ 22 h 92"/>
                <a:gd name="T58" fmla="*/ 8 w 43"/>
                <a:gd name="T59" fmla="*/ 20 h 92"/>
                <a:gd name="T60" fmla="*/ 13 w 43"/>
                <a:gd name="T61" fmla="*/ 15 h 92"/>
                <a:gd name="T62" fmla="*/ 17 w 43"/>
                <a:gd name="T63" fmla="*/ 9 h 92"/>
                <a:gd name="T64" fmla="*/ 19 w 43"/>
                <a:gd name="T65" fmla="*/ 7 h 92"/>
                <a:gd name="T66" fmla="*/ 23 w 43"/>
                <a:gd name="T67" fmla="*/ 0 h 92"/>
                <a:gd name="T68" fmla="*/ 23 w 43"/>
                <a:gd name="T6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" h="92">
                  <a:moveTo>
                    <a:pt x="23" y="0"/>
                  </a:moveTo>
                  <a:lnTo>
                    <a:pt x="23" y="22"/>
                  </a:lnTo>
                  <a:lnTo>
                    <a:pt x="40" y="22"/>
                  </a:lnTo>
                  <a:lnTo>
                    <a:pt x="40" y="26"/>
                  </a:lnTo>
                  <a:lnTo>
                    <a:pt x="23" y="26"/>
                  </a:lnTo>
                  <a:lnTo>
                    <a:pt x="23" y="71"/>
                  </a:lnTo>
                  <a:lnTo>
                    <a:pt x="25" y="78"/>
                  </a:lnTo>
                  <a:lnTo>
                    <a:pt x="25" y="80"/>
                  </a:lnTo>
                  <a:lnTo>
                    <a:pt x="28" y="82"/>
                  </a:lnTo>
                  <a:lnTo>
                    <a:pt x="32" y="84"/>
                  </a:lnTo>
                  <a:lnTo>
                    <a:pt x="34" y="82"/>
                  </a:lnTo>
                  <a:lnTo>
                    <a:pt x="36" y="82"/>
                  </a:lnTo>
                  <a:lnTo>
                    <a:pt x="38" y="80"/>
                  </a:lnTo>
                  <a:lnTo>
                    <a:pt x="40" y="78"/>
                  </a:lnTo>
                  <a:lnTo>
                    <a:pt x="43" y="78"/>
                  </a:lnTo>
                  <a:lnTo>
                    <a:pt x="40" y="84"/>
                  </a:lnTo>
                  <a:lnTo>
                    <a:pt x="36" y="88"/>
                  </a:lnTo>
                  <a:lnTo>
                    <a:pt x="30" y="92"/>
                  </a:lnTo>
                  <a:lnTo>
                    <a:pt x="25" y="92"/>
                  </a:lnTo>
                  <a:lnTo>
                    <a:pt x="21" y="92"/>
                  </a:lnTo>
                  <a:lnTo>
                    <a:pt x="19" y="90"/>
                  </a:lnTo>
                  <a:lnTo>
                    <a:pt x="15" y="88"/>
                  </a:lnTo>
                  <a:lnTo>
                    <a:pt x="13" y="86"/>
                  </a:lnTo>
                  <a:lnTo>
                    <a:pt x="13" y="80"/>
                  </a:lnTo>
                  <a:lnTo>
                    <a:pt x="10" y="73"/>
                  </a:lnTo>
                  <a:lnTo>
                    <a:pt x="10" y="26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4" y="22"/>
                  </a:lnTo>
                  <a:lnTo>
                    <a:pt x="8" y="20"/>
                  </a:lnTo>
                  <a:lnTo>
                    <a:pt x="13" y="15"/>
                  </a:lnTo>
                  <a:lnTo>
                    <a:pt x="17" y="9"/>
                  </a:lnTo>
                  <a:lnTo>
                    <a:pt x="19" y="7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9" name="Freeform 83"/>
            <p:cNvSpPr>
              <a:spLocks/>
            </p:cNvSpPr>
            <p:nvPr/>
          </p:nvSpPr>
          <p:spPr bwMode="auto">
            <a:xfrm>
              <a:off x="1968" y="2488"/>
              <a:ext cx="73" cy="107"/>
            </a:xfrm>
            <a:custGeom>
              <a:avLst/>
              <a:gdLst>
                <a:gd name="T0" fmla="*/ 21 w 73"/>
                <a:gd name="T1" fmla="*/ 52 h 107"/>
                <a:gd name="T2" fmla="*/ 32 w 73"/>
                <a:gd name="T3" fmla="*/ 43 h 107"/>
                <a:gd name="T4" fmla="*/ 41 w 73"/>
                <a:gd name="T5" fmla="*/ 39 h 107"/>
                <a:gd name="T6" fmla="*/ 51 w 73"/>
                <a:gd name="T7" fmla="*/ 39 h 107"/>
                <a:gd name="T8" fmla="*/ 60 w 73"/>
                <a:gd name="T9" fmla="*/ 45 h 107"/>
                <a:gd name="T10" fmla="*/ 64 w 73"/>
                <a:gd name="T11" fmla="*/ 54 h 107"/>
                <a:gd name="T12" fmla="*/ 64 w 73"/>
                <a:gd name="T13" fmla="*/ 69 h 107"/>
                <a:gd name="T14" fmla="*/ 64 w 73"/>
                <a:gd name="T15" fmla="*/ 99 h 107"/>
                <a:gd name="T16" fmla="*/ 66 w 73"/>
                <a:gd name="T17" fmla="*/ 103 h 107"/>
                <a:gd name="T18" fmla="*/ 71 w 73"/>
                <a:gd name="T19" fmla="*/ 105 h 107"/>
                <a:gd name="T20" fmla="*/ 73 w 73"/>
                <a:gd name="T21" fmla="*/ 107 h 107"/>
                <a:gd name="T22" fmla="*/ 41 w 73"/>
                <a:gd name="T23" fmla="*/ 107 h 107"/>
                <a:gd name="T24" fmla="*/ 47 w 73"/>
                <a:gd name="T25" fmla="*/ 105 h 107"/>
                <a:gd name="T26" fmla="*/ 49 w 73"/>
                <a:gd name="T27" fmla="*/ 103 h 107"/>
                <a:gd name="T28" fmla="*/ 51 w 73"/>
                <a:gd name="T29" fmla="*/ 97 h 107"/>
                <a:gd name="T30" fmla="*/ 51 w 73"/>
                <a:gd name="T31" fmla="*/ 69 h 107"/>
                <a:gd name="T32" fmla="*/ 51 w 73"/>
                <a:gd name="T33" fmla="*/ 56 h 107"/>
                <a:gd name="T34" fmla="*/ 49 w 73"/>
                <a:gd name="T35" fmla="*/ 52 h 107"/>
                <a:gd name="T36" fmla="*/ 43 w 73"/>
                <a:gd name="T37" fmla="*/ 47 h 107"/>
                <a:gd name="T38" fmla="*/ 36 w 73"/>
                <a:gd name="T39" fmla="*/ 47 h 107"/>
                <a:gd name="T40" fmla="*/ 28 w 73"/>
                <a:gd name="T41" fmla="*/ 52 h 107"/>
                <a:gd name="T42" fmla="*/ 21 w 73"/>
                <a:gd name="T43" fmla="*/ 92 h 107"/>
                <a:gd name="T44" fmla="*/ 24 w 73"/>
                <a:gd name="T45" fmla="*/ 101 h 107"/>
                <a:gd name="T46" fmla="*/ 26 w 73"/>
                <a:gd name="T47" fmla="*/ 105 h 107"/>
                <a:gd name="T48" fmla="*/ 32 w 73"/>
                <a:gd name="T49" fmla="*/ 107 h 107"/>
                <a:gd name="T50" fmla="*/ 0 w 73"/>
                <a:gd name="T51" fmla="*/ 107 h 107"/>
                <a:gd name="T52" fmla="*/ 4 w 73"/>
                <a:gd name="T53" fmla="*/ 105 h 107"/>
                <a:gd name="T54" fmla="*/ 6 w 73"/>
                <a:gd name="T55" fmla="*/ 103 h 107"/>
                <a:gd name="T56" fmla="*/ 9 w 73"/>
                <a:gd name="T57" fmla="*/ 99 h 107"/>
                <a:gd name="T58" fmla="*/ 9 w 73"/>
                <a:gd name="T59" fmla="*/ 30 h 107"/>
                <a:gd name="T60" fmla="*/ 9 w 73"/>
                <a:gd name="T61" fmla="*/ 17 h 107"/>
                <a:gd name="T62" fmla="*/ 9 w 73"/>
                <a:gd name="T63" fmla="*/ 11 h 107"/>
                <a:gd name="T64" fmla="*/ 6 w 73"/>
                <a:gd name="T65" fmla="*/ 9 h 107"/>
                <a:gd name="T66" fmla="*/ 2 w 73"/>
                <a:gd name="T67" fmla="*/ 9 h 107"/>
                <a:gd name="T68" fmla="*/ 0 w 73"/>
                <a:gd name="T69" fmla="*/ 9 h 107"/>
                <a:gd name="T70" fmla="*/ 21 w 73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3" h="107">
                  <a:moveTo>
                    <a:pt x="21" y="0"/>
                  </a:moveTo>
                  <a:lnTo>
                    <a:pt x="21" y="52"/>
                  </a:lnTo>
                  <a:lnTo>
                    <a:pt x="28" y="47"/>
                  </a:lnTo>
                  <a:lnTo>
                    <a:pt x="32" y="43"/>
                  </a:lnTo>
                  <a:lnTo>
                    <a:pt x="36" y="41"/>
                  </a:lnTo>
                  <a:lnTo>
                    <a:pt x="41" y="39"/>
                  </a:lnTo>
                  <a:lnTo>
                    <a:pt x="45" y="37"/>
                  </a:lnTo>
                  <a:lnTo>
                    <a:pt x="51" y="39"/>
                  </a:lnTo>
                  <a:lnTo>
                    <a:pt x="56" y="41"/>
                  </a:lnTo>
                  <a:lnTo>
                    <a:pt x="60" y="45"/>
                  </a:lnTo>
                  <a:lnTo>
                    <a:pt x="62" y="50"/>
                  </a:lnTo>
                  <a:lnTo>
                    <a:pt x="64" y="54"/>
                  </a:lnTo>
                  <a:lnTo>
                    <a:pt x="64" y="60"/>
                  </a:lnTo>
                  <a:lnTo>
                    <a:pt x="64" y="69"/>
                  </a:lnTo>
                  <a:lnTo>
                    <a:pt x="64" y="92"/>
                  </a:lnTo>
                  <a:lnTo>
                    <a:pt x="64" y="99"/>
                  </a:lnTo>
                  <a:lnTo>
                    <a:pt x="64" y="101"/>
                  </a:lnTo>
                  <a:lnTo>
                    <a:pt x="66" y="103"/>
                  </a:lnTo>
                  <a:lnTo>
                    <a:pt x="66" y="105"/>
                  </a:lnTo>
                  <a:lnTo>
                    <a:pt x="71" y="105"/>
                  </a:lnTo>
                  <a:lnTo>
                    <a:pt x="73" y="107"/>
                  </a:lnTo>
                  <a:lnTo>
                    <a:pt x="73" y="107"/>
                  </a:lnTo>
                  <a:lnTo>
                    <a:pt x="41" y="107"/>
                  </a:lnTo>
                  <a:lnTo>
                    <a:pt x="41" y="107"/>
                  </a:lnTo>
                  <a:lnTo>
                    <a:pt x="43" y="107"/>
                  </a:lnTo>
                  <a:lnTo>
                    <a:pt x="47" y="105"/>
                  </a:lnTo>
                  <a:lnTo>
                    <a:pt x="49" y="105"/>
                  </a:lnTo>
                  <a:lnTo>
                    <a:pt x="49" y="103"/>
                  </a:lnTo>
                  <a:lnTo>
                    <a:pt x="51" y="99"/>
                  </a:lnTo>
                  <a:lnTo>
                    <a:pt x="51" y="97"/>
                  </a:lnTo>
                  <a:lnTo>
                    <a:pt x="51" y="92"/>
                  </a:lnTo>
                  <a:lnTo>
                    <a:pt x="51" y="69"/>
                  </a:lnTo>
                  <a:lnTo>
                    <a:pt x="51" y="62"/>
                  </a:lnTo>
                  <a:lnTo>
                    <a:pt x="51" y="56"/>
                  </a:lnTo>
                  <a:lnTo>
                    <a:pt x="49" y="54"/>
                  </a:lnTo>
                  <a:lnTo>
                    <a:pt x="49" y="52"/>
                  </a:lnTo>
                  <a:lnTo>
                    <a:pt x="45" y="50"/>
                  </a:lnTo>
                  <a:lnTo>
                    <a:pt x="43" y="47"/>
                  </a:lnTo>
                  <a:lnTo>
                    <a:pt x="41" y="47"/>
                  </a:lnTo>
                  <a:lnTo>
                    <a:pt x="36" y="47"/>
                  </a:lnTo>
                  <a:lnTo>
                    <a:pt x="32" y="50"/>
                  </a:lnTo>
                  <a:lnTo>
                    <a:pt x="28" y="52"/>
                  </a:lnTo>
                  <a:lnTo>
                    <a:pt x="21" y="56"/>
                  </a:lnTo>
                  <a:lnTo>
                    <a:pt x="21" y="92"/>
                  </a:lnTo>
                  <a:lnTo>
                    <a:pt x="21" y="99"/>
                  </a:lnTo>
                  <a:lnTo>
                    <a:pt x="24" y="101"/>
                  </a:lnTo>
                  <a:lnTo>
                    <a:pt x="24" y="103"/>
                  </a:lnTo>
                  <a:lnTo>
                    <a:pt x="26" y="105"/>
                  </a:lnTo>
                  <a:lnTo>
                    <a:pt x="28" y="105"/>
                  </a:lnTo>
                  <a:lnTo>
                    <a:pt x="32" y="107"/>
                  </a:lnTo>
                  <a:lnTo>
                    <a:pt x="32" y="107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6" y="103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2"/>
                  </a:lnTo>
                  <a:lnTo>
                    <a:pt x="9" y="30"/>
                  </a:lnTo>
                  <a:lnTo>
                    <a:pt x="9" y="22"/>
                  </a:lnTo>
                  <a:lnTo>
                    <a:pt x="9" y="17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6" y="9"/>
                  </a:lnTo>
                  <a:lnTo>
                    <a:pt x="6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9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0" name="Freeform 84"/>
            <p:cNvSpPr>
              <a:spLocks noEditPoints="1"/>
            </p:cNvSpPr>
            <p:nvPr/>
          </p:nvSpPr>
          <p:spPr bwMode="auto">
            <a:xfrm>
              <a:off x="2052" y="2525"/>
              <a:ext cx="57" cy="72"/>
            </a:xfrm>
            <a:custGeom>
              <a:avLst/>
              <a:gdLst>
                <a:gd name="T0" fmla="*/ 10 w 57"/>
                <a:gd name="T1" fmla="*/ 28 h 72"/>
                <a:gd name="T2" fmla="*/ 12 w 57"/>
                <a:gd name="T3" fmla="*/ 36 h 72"/>
                <a:gd name="T4" fmla="*/ 15 w 57"/>
                <a:gd name="T5" fmla="*/ 45 h 72"/>
                <a:gd name="T6" fmla="*/ 19 w 57"/>
                <a:gd name="T7" fmla="*/ 51 h 72"/>
                <a:gd name="T8" fmla="*/ 23 w 57"/>
                <a:gd name="T9" fmla="*/ 55 h 72"/>
                <a:gd name="T10" fmla="*/ 30 w 57"/>
                <a:gd name="T11" fmla="*/ 60 h 72"/>
                <a:gd name="T12" fmla="*/ 36 w 57"/>
                <a:gd name="T13" fmla="*/ 60 h 72"/>
                <a:gd name="T14" fmla="*/ 42 w 57"/>
                <a:gd name="T15" fmla="*/ 60 h 72"/>
                <a:gd name="T16" fmla="*/ 47 w 57"/>
                <a:gd name="T17" fmla="*/ 58 h 72"/>
                <a:gd name="T18" fmla="*/ 51 w 57"/>
                <a:gd name="T19" fmla="*/ 51 h 72"/>
                <a:gd name="T20" fmla="*/ 55 w 57"/>
                <a:gd name="T21" fmla="*/ 45 h 72"/>
                <a:gd name="T22" fmla="*/ 57 w 57"/>
                <a:gd name="T23" fmla="*/ 45 h 72"/>
                <a:gd name="T24" fmla="*/ 55 w 57"/>
                <a:gd name="T25" fmla="*/ 53 h 72"/>
                <a:gd name="T26" fmla="*/ 53 w 57"/>
                <a:gd name="T27" fmla="*/ 60 h 72"/>
                <a:gd name="T28" fmla="*/ 49 w 57"/>
                <a:gd name="T29" fmla="*/ 64 h 72"/>
                <a:gd name="T30" fmla="*/ 42 w 57"/>
                <a:gd name="T31" fmla="*/ 68 h 72"/>
                <a:gd name="T32" fmla="*/ 36 w 57"/>
                <a:gd name="T33" fmla="*/ 72 h 72"/>
                <a:gd name="T34" fmla="*/ 30 w 57"/>
                <a:gd name="T35" fmla="*/ 72 h 72"/>
                <a:gd name="T36" fmla="*/ 21 w 57"/>
                <a:gd name="T37" fmla="*/ 72 h 72"/>
                <a:gd name="T38" fmla="*/ 15 w 57"/>
                <a:gd name="T39" fmla="*/ 68 h 72"/>
                <a:gd name="T40" fmla="*/ 8 w 57"/>
                <a:gd name="T41" fmla="*/ 64 h 72"/>
                <a:gd name="T42" fmla="*/ 4 w 57"/>
                <a:gd name="T43" fmla="*/ 55 h 72"/>
                <a:gd name="T44" fmla="*/ 0 w 57"/>
                <a:gd name="T45" fmla="*/ 47 h 72"/>
                <a:gd name="T46" fmla="*/ 0 w 57"/>
                <a:gd name="T47" fmla="*/ 38 h 72"/>
                <a:gd name="T48" fmla="*/ 0 w 57"/>
                <a:gd name="T49" fmla="*/ 28 h 72"/>
                <a:gd name="T50" fmla="*/ 4 w 57"/>
                <a:gd name="T51" fmla="*/ 17 h 72"/>
                <a:gd name="T52" fmla="*/ 8 w 57"/>
                <a:gd name="T53" fmla="*/ 10 h 72"/>
                <a:gd name="T54" fmla="*/ 15 w 57"/>
                <a:gd name="T55" fmla="*/ 4 h 72"/>
                <a:gd name="T56" fmla="*/ 23 w 57"/>
                <a:gd name="T57" fmla="*/ 2 h 72"/>
                <a:gd name="T58" fmla="*/ 32 w 57"/>
                <a:gd name="T59" fmla="*/ 0 h 72"/>
                <a:gd name="T60" fmla="*/ 38 w 57"/>
                <a:gd name="T61" fmla="*/ 2 h 72"/>
                <a:gd name="T62" fmla="*/ 45 w 57"/>
                <a:gd name="T63" fmla="*/ 4 h 72"/>
                <a:gd name="T64" fmla="*/ 49 w 57"/>
                <a:gd name="T65" fmla="*/ 8 h 72"/>
                <a:gd name="T66" fmla="*/ 53 w 57"/>
                <a:gd name="T67" fmla="*/ 13 h 72"/>
                <a:gd name="T68" fmla="*/ 57 w 57"/>
                <a:gd name="T69" fmla="*/ 19 h 72"/>
                <a:gd name="T70" fmla="*/ 57 w 57"/>
                <a:gd name="T71" fmla="*/ 28 h 72"/>
                <a:gd name="T72" fmla="*/ 10 w 57"/>
                <a:gd name="T73" fmla="*/ 28 h 72"/>
                <a:gd name="T74" fmla="*/ 10 w 57"/>
                <a:gd name="T75" fmla="*/ 23 h 72"/>
                <a:gd name="T76" fmla="*/ 40 w 57"/>
                <a:gd name="T77" fmla="*/ 23 h 72"/>
                <a:gd name="T78" fmla="*/ 40 w 57"/>
                <a:gd name="T79" fmla="*/ 17 h 72"/>
                <a:gd name="T80" fmla="*/ 40 w 57"/>
                <a:gd name="T81" fmla="*/ 15 h 72"/>
                <a:gd name="T82" fmla="*/ 38 w 57"/>
                <a:gd name="T83" fmla="*/ 10 h 72"/>
                <a:gd name="T84" fmla="*/ 34 w 57"/>
                <a:gd name="T85" fmla="*/ 8 h 72"/>
                <a:gd name="T86" fmla="*/ 32 w 57"/>
                <a:gd name="T87" fmla="*/ 6 h 72"/>
                <a:gd name="T88" fmla="*/ 27 w 57"/>
                <a:gd name="T89" fmla="*/ 6 h 72"/>
                <a:gd name="T90" fmla="*/ 21 w 57"/>
                <a:gd name="T91" fmla="*/ 6 h 72"/>
                <a:gd name="T92" fmla="*/ 17 w 57"/>
                <a:gd name="T93" fmla="*/ 10 h 72"/>
                <a:gd name="T94" fmla="*/ 12 w 57"/>
                <a:gd name="T95" fmla="*/ 15 h 72"/>
                <a:gd name="T96" fmla="*/ 10 w 57"/>
                <a:gd name="T9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" h="72">
                  <a:moveTo>
                    <a:pt x="10" y="28"/>
                  </a:moveTo>
                  <a:lnTo>
                    <a:pt x="12" y="36"/>
                  </a:lnTo>
                  <a:lnTo>
                    <a:pt x="15" y="45"/>
                  </a:lnTo>
                  <a:lnTo>
                    <a:pt x="19" y="51"/>
                  </a:lnTo>
                  <a:lnTo>
                    <a:pt x="23" y="55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2" y="60"/>
                  </a:lnTo>
                  <a:lnTo>
                    <a:pt x="47" y="58"/>
                  </a:lnTo>
                  <a:lnTo>
                    <a:pt x="51" y="51"/>
                  </a:lnTo>
                  <a:lnTo>
                    <a:pt x="55" y="45"/>
                  </a:lnTo>
                  <a:lnTo>
                    <a:pt x="57" y="45"/>
                  </a:lnTo>
                  <a:lnTo>
                    <a:pt x="55" y="53"/>
                  </a:lnTo>
                  <a:lnTo>
                    <a:pt x="53" y="60"/>
                  </a:lnTo>
                  <a:lnTo>
                    <a:pt x="49" y="64"/>
                  </a:lnTo>
                  <a:lnTo>
                    <a:pt x="42" y="68"/>
                  </a:lnTo>
                  <a:lnTo>
                    <a:pt x="36" y="72"/>
                  </a:lnTo>
                  <a:lnTo>
                    <a:pt x="30" y="72"/>
                  </a:lnTo>
                  <a:lnTo>
                    <a:pt x="21" y="72"/>
                  </a:lnTo>
                  <a:lnTo>
                    <a:pt x="15" y="68"/>
                  </a:lnTo>
                  <a:lnTo>
                    <a:pt x="8" y="64"/>
                  </a:lnTo>
                  <a:lnTo>
                    <a:pt x="4" y="55"/>
                  </a:lnTo>
                  <a:lnTo>
                    <a:pt x="0" y="47"/>
                  </a:lnTo>
                  <a:lnTo>
                    <a:pt x="0" y="38"/>
                  </a:lnTo>
                  <a:lnTo>
                    <a:pt x="0" y="28"/>
                  </a:lnTo>
                  <a:lnTo>
                    <a:pt x="4" y="17"/>
                  </a:lnTo>
                  <a:lnTo>
                    <a:pt x="8" y="10"/>
                  </a:lnTo>
                  <a:lnTo>
                    <a:pt x="15" y="4"/>
                  </a:lnTo>
                  <a:lnTo>
                    <a:pt x="23" y="2"/>
                  </a:lnTo>
                  <a:lnTo>
                    <a:pt x="32" y="0"/>
                  </a:lnTo>
                  <a:lnTo>
                    <a:pt x="38" y="2"/>
                  </a:lnTo>
                  <a:lnTo>
                    <a:pt x="45" y="4"/>
                  </a:lnTo>
                  <a:lnTo>
                    <a:pt x="49" y="8"/>
                  </a:lnTo>
                  <a:lnTo>
                    <a:pt x="53" y="13"/>
                  </a:lnTo>
                  <a:lnTo>
                    <a:pt x="57" y="19"/>
                  </a:lnTo>
                  <a:lnTo>
                    <a:pt x="57" y="28"/>
                  </a:lnTo>
                  <a:lnTo>
                    <a:pt x="10" y="28"/>
                  </a:lnTo>
                  <a:close/>
                  <a:moveTo>
                    <a:pt x="10" y="23"/>
                  </a:moveTo>
                  <a:lnTo>
                    <a:pt x="40" y="23"/>
                  </a:lnTo>
                  <a:lnTo>
                    <a:pt x="40" y="17"/>
                  </a:lnTo>
                  <a:lnTo>
                    <a:pt x="40" y="15"/>
                  </a:lnTo>
                  <a:lnTo>
                    <a:pt x="38" y="10"/>
                  </a:lnTo>
                  <a:lnTo>
                    <a:pt x="34" y="8"/>
                  </a:lnTo>
                  <a:lnTo>
                    <a:pt x="32" y="6"/>
                  </a:lnTo>
                  <a:lnTo>
                    <a:pt x="27" y="6"/>
                  </a:lnTo>
                  <a:lnTo>
                    <a:pt x="21" y="6"/>
                  </a:lnTo>
                  <a:lnTo>
                    <a:pt x="17" y="10"/>
                  </a:lnTo>
                  <a:lnTo>
                    <a:pt x="12" y="15"/>
                  </a:lnTo>
                  <a:lnTo>
                    <a:pt x="10" y="2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1" name="Freeform 85"/>
            <p:cNvSpPr>
              <a:spLocks/>
            </p:cNvSpPr>
            <p:nvPr/>
          </p:nvSpPr>
          <p:spPr bwMode="auto">
            <a:xfrm>
              <a:off x="2120" y="2525"/>
              <a:ext cx="75" cy="70"/>
            </a:xfrm>
            <a:custGeom>
              <a:avLst/>
              <a:gdLst>
                <a:gd name="T0" fmla="*/ 32 w 75"/>
                <a:gd name="T1" fmla="*/ 6 h 70"/>
                <a:gd name="T2" fmla="*/ 47 w 75"/>
                <a:gd name="T3" fmla="*/ 0 h 70"/>
                <a:gd name="T4" fmla="*/ 56 w 75"/>
                <a:gd name="T5" fmla="*/ 4 h 70"/>
                <a:gd name="T6" fmla="*/ 64 w 75"/>
                <a:gd name="T7" fmla="*/ 13 h 70"/>
                <a:gd name="T8" fmla="*/ 64 w 75"/>
                <a:gd name="T9" fmla="*/ 25 h 70"/>
                <a:gd name="T10" fmla="*/ 64 w 75"/>
                <a:gd name="T11" fmla="*/ 62 h 70"/>
                <a:gd name="T12" fmla="*/ 67 w 75"/>
                <a:gd name="T13" fmla="*/ 66 h 70"/>
                <a:gd name="T14" fmla="*/ 71 w 75"/>
                <a:gd name="T15" fmla="*/ 68 h 70"/>
                <a:gd name="T16" fmla="*/ 75 w 75"/>
                <a:gd name="T17" fmla="*/ 70 h 70"/>
                <a:gd name="T18" fmla="*/ 43 w 75"/>
                <a:gd name="T19" fmla="*/ 70 h 70"/>
                <a:gd name="T20" fmla="*/ 47 w 75"/>
                <a:gd name="T21" fmla="*/ 68 h 70"/>
                <a:gd name="T22" fmla="*/ 52 w 75"/>
                <a:gd name="T23" fmla="*/ 66 h 70"/>
                <a:gd name="T24" fmla="*/ 52 w 75"/>
                <a:gd name="T25" fmla="*/ 60 h 70"/>
                <a:gd name="T26" fmla="*/ 52 w 75"/>
                <a:gd name="T27" fmla="*/ 28 h 70"/>
                <a:gd name="T28" fmla="*/ 49 w 75"/>
                <a:gd name="T29" fmla="*/ 15 h 70"/>
                <a:gd name="T30" fmla="*/ 41 w 75"/>
                <a:gd name="T31" fmla="*/ 10 h 70"/>
                <a:gd name="T32" fmla="*/ 30 w 75"/>
                <a:gd name="T33" fmla="*/ 15 h 70"/>
                <a:gd name="T34" fmla="*/ 24 w 75"/>
                <a:gd name="T35" fmla="*/ 55 h 70"/>
                <a:gd name="T36" fmla="*/ 24 w 75"/>
                <a:gd name="T37" fmla="*/ 64 h 70"/>
                <a:gd name="T38" fmla="*/ 26 w 75"/>
                <a:gd name="T39" fmla="*/ 68 h 70"/>
                <a:gd name="T40" fmla="*/ 32 w 75"/>
                <a:gd name="T41" fmla="*/ 70 h 70"/>
                <a:gd name="T42" fmla="*/ 0 w 75"/>
                <a:gd name="T43" fmla="*/ 70 h 70"/>
                <a:gd name="T44" fmla="*/ 2 w 75"/>
                <a:gd name="T45" fmla="*/ 70 h 70"/>
                <a:gd name="T46" fmla="*/ 9 w 75"/>
                <a:gd name="T47" fmla="*/ 66 h 70"/>
                <a:gd name="T48" fmla="*/ 11 w 75"/>
                <a:gd name="T49" fmla="*/ 55 h 70"/>
                <a:gd name="T50" fmla="*/ 11 w 75"/>
                <a:gd name="T51" fmla="*/ 21 h 70"/>
                <a:gd name="T52" fmla="*/ 11 w 75"/>
                <a:gd name="T53" fmla="*/ 13 h 70"/>
                <a:gd name="T54" fmla="*/ 9 w 75"/>
                <a:gd name="T55" fmla="*/ 10 h 70"/>
                <a:gd name="T56" fmla="*/ 7 w 75"/>
                <a:gd name="T57" fmla="*/ 8 h 70"/>
                <a:gd name="T58" fmla="*/ 2 w 75"/>
                <a:gd name="T59" fmla="*/ 10 h 70"/>
                <a:gd name="T60" fmla="*/ 19 w 75"/>
                <a:gd name="T61" fmla="*/ 0 h 70"/>
                <a:gd name="T62" fmla="*/ 24 w 75"/>
                <a:gd name="T63" fmla="*/ 1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" h="70">
                  <a:moveTo>
                    <a:pt x="24" y="15"/>
                  </a:moveTo>
                  <a:lnTo>
                    <a:pt x="32" y="6"/>
                  </a:lnTo>
                  <a:lnTo>
                    <a:pt x="39" y="2"/>
                  </a:lnTo>
                  <a:lnTo>
                    <a:pt x="47" y="0"/>
                  </a:lnTo>
                  <a:lnTo>
                    <a:pt x="52" y="2"/>
                  </a:lnTo>
                  <a:lnTo>
                    <a:pt x="56" y="4"/>
                  </a:lnTo>
                  <a:lnTo>
                    <a:pt x="60" y="6"/>
                  </a:lnTo>
                  <a:lnTo>
                    <a:pt x="64" y="13"/>
                  </a:lnTo>
                  <a:lnTo>
                    <a:pt x="64" y="17"/>
                  </a:lnTo>
                  <a:lnTo>
                    <a:pt x="64" y="25"/>
                  </a:lnTo>
                  <a:lnTo>
                    <a:pt x="64" y="55"/>
                  </a:lnTo>
                  <a:lnTo>
                    <a:pt x="64" y="62"/>
                  </a:lnTo>
                  <a:lnTo>
                    <a:pt x="67" y="64"/>
                  </a:lnTo>
                  <a:lnTo>
                    <a:pt x="67" y="66"/>
                  </a:lnTo>
                  <a:lnTo>
                    <a:pt x="69" y="68"/>
                  </a:lnTo>
                  <a:lnTo>
                    <a:pt x="71" y="68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43" y="70"/>
                  </a:lnTo>
                  <a:lnTo>
                    <a:pt x="43" y="70"/>
                  </a:lnTo>
                  <a:lnTo>
                    <a:pt x="43" y="70"/>
                  </a:lnTo>
                  <a:lnTo>
                    <a:pt x="47" y="68"/>
                  </a:lnTo>
                  <a:lnTo>
                    <a:pt x="49" y="68"/>
                  </a:lnTo>
                  <a:lnTo>
                    <a:pt x="52" y="66"/>
                  </a:lnTo>
                  <a:lnTo>
                    <a:pt x="52" y="62"/>
                  </a:lnTo>
                  <a:lnTo>
                    <a:pt x="52" y="60"/>
                  </a:lnTo>
                  <a:lnTo>
                    <a:pt x="52" y="55"/>
                  </a:lnTo>
                  <a:lnTo>
                    <a:pt x="52" y="28"/>
                  </a:lnTo>
                  <a:lnTo>
                    <a:pt x="52" y="19"/>
                  </a:lnTo>
                  <a:lnTo>
                    <a:pt x="49" y="15"/>
                  </a:lnTo>
                  <a:lnTo>
                    <a:pt x="47" y="10"/>
                  </a:lnTo>
                  <a:lnTo>
                    <a:pt x="41" y="10"/>
                  </a:lnTo>
                  <a:lnTo>
                    <a:pt x="34" y="10"/>
                  </a:lnTo>
                  <a:lnTo>
                    <a:pt x="30" y="15"/>
                  </a:lnTo>
                  <a:lnTo>
                    <a:pt x="24" y="19"/>
                  </a:lnTo>
                  <a:lnTo>
                    <a:pt x="24" y="55"/>
                  </a:lnTo>
                  <a:lnTo>
                    <a:pt x="24" y="62"/>
                  </a:lnTo>
                  <a:lnTo>
                    <a:pt x="24" y="64"/>
                  </a:lnTo>
                  <a:lnTo>
                    <a:pt x="26" y="66"/>
                  </a:lnTo>
                  <a:lnTo>
                    <a:pt x="26" y="68"/>
                  </a:lnTo>
                  <a:lnTo>
                    <a:pt x="28" y="68"/>
                  </a:lnTo>
                  <a:lnTo>
                    <a:pt x="32" y="70"/>
                  </a:lnTo>
                  <a:lnTo>
                    <a:pt x="32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2" y="70"/>
                  </a:lnTo>
                  <a:lnTo>
                    <a:pt x="7" y="68"/>
                  </a:lnTo>
                  <a:lnTo>
                    <a:pt x="9" y="66"/>
                  </a:lnTo>
                  <a:lnTo>
                    <a:pt x="11" y="62"/>
                  </a:lnTo>
                  <a:lnTo>
                    <a:pt x="11" y="55"/>
                  </a:lnTo>
                  <a:lnTo>
                    <a:pt x="11" y="30"/>
                  </a:lnTo>
                  <a:lnTo>
                    <a:pt x="11" y="21"/>
                  </a:lnTo>
                  <a:lnTo>
                    <a:pt x="11" y="17"/>
                  </a:lnTo>
                  <a:lnTo>
                    <a:pt x="11" y="13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7" y="8"/>
                  </a:lnTo>
                  <a:lnTo>
                    <a:pt x="7" y="8"/>
                  </a:lnTo>
                  <a:lnTo>
                    <a:pt x="4" y="8"/>
                  </a:lnTo>
                  <a:lnTo>
                    <a:pt x="2" y="10"/>
                  </a:lnTo>
                  <a:lnTo>
                    <a:pt x="0" y="8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24" y="1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2" name="Freeform 86"/>
            <p:cNvSpPr>
              <a:spLocks noEditPoints="1"/>
            </p:cNvSpPr>
            <p:nvPr/>
          </p:nvSpPr>
          <p:spPr bwMode="auto">
            <a:xfrm>
              <a:off x="2240" y="2525"/>
              <a:ext cx="75" cy="105"/>
            </a:xfrm>
            <a:custGeom>
              <a:avLst/>
              <a:gdLst>
                <a:gd name="T0" fmla="*/ 24 w 75"/>
                <a:gd name="T1" fmla="*/ 0 h 105"/>
                <a:gd name="T2" fmla="*/ 26 w 75"/>
                <a:gd name="T3" fmla="*/ 17 h 105"/>
                <a:gd name="T4" fmla="*/ 37 w 75"/>
                <a:gd name="T5" fmla="*/ 4 h 105"/>
                <a:gd name="T6" fmla="*/ 47 w 75"/>
                <a:gd name="T7" fmla="*/ 0 h 105"/>
                <a:gd name="T8" fmla="*/ 60 w 75"/>
                <a:gd name="T9" fmla="*/ 4 h 105"/>
                <a:gd name="T10" fmla="*/ 71 w 75"/>
                <a:gd name="T11" fmla="*/ 15 h 105"/>
                <a:gd name="T12" fmla="*/ 75 w 75"/>
                <a:gd name="T13" fmla="*/ 34 h 105"/>
                <a:gd name="T14" fmla="*/ 69 w 75"/>
                <a:gd name="T15" fmla="*/ 55 h 105"/>
                <a:gd name="T16" fmla="*/ 58 w 75"/>
                <a:gd name="T17" fmla="*/ 68 h 105"/>
                <a:gd name="T18" fmla="*/ 43 w 75"/>
                <a:gd name="T19" fmla="*/ 72 h 105"/>
                <a:gd name="T20" fmla="*/ 32 w 75"/>
                <a:gd name="T21" fmla="*/ 70 h 105"/>
                <a:gd name="T22" fmla="*/ 26 w 75"/>
                <a:gd name="T23" fmla="*/ 66 h 105"/>
                <a:gd name="T24" fmla="*/ 26 w 75"/>
                <a:gd name="T25" fmla="*/ 94 h 105"/>
                <a:gd name="T26" fmla="*/ 28 w 75"/>
                <a:gd name="T27" fmla="*/ 100 h 105"/>
                <a:gd name="T28" fmla="*/ 32 w 75"/>
                <a:gd name="T29" fmla="*/ 102 h 105"/>
                <a:gd name="T30" fmla="*/ 37 w 75"/>
                <a:gd name="T31" fmla="*/ 105 h 105"/>
                <a:gd name="T32" fmla="*/ 0 w 75"/>
                <a:gd name="T33" fmla="*/ 102 h 105"/>
                <a:gd name="T34" fmla="*/ 7 w 75"/>
                <a:gd name="T35" fmla="*/ 102 h 105"/>
                <a:gd name="T36" fmla="*/ 11 w 75"/>
                <a:gd name="T37" fmla="*/ 100 h 105"/>
                <a:gd name="T38" fmla="*/ 13 w 75"/>
                <a:gd name="T39" fmla="*/ 96 h 105"/>
                <a:gd name="T40" fmla="*/ 13 w 75"/>
                <a:gd name="T41" fmla="*/ 21 h 105"/>
                <a:gd name="T42" fmla="*/ 13 w 75"/>
                <a:gd name="T43" fmla="*/ 13 h 105"/>
                <a:gd name="T44" fmla="*/ 11 w 75"/>
                <a:gd name="T45" fmla="*/ 10 h 105"/>
                <a:gd name="T46" fmla="*/ 9 w 75"/>
                <a:gd name="T47" fmla="*/ 8 h 105"/>
                <a:gd name="T48" fmla="*/ 4 w 75"/>
                <a:gd name="T49" fmla="*/ 10 h 105"/>
                <a:gd name="T50" fmla="*/ 26 w 75"/>
                <a:gd name="T51" fmla="*/ 21 h 105"/>
                <a:gd name="T52" fmla="*/ 26 w 75"/>
                <a:gd name="T53" fmla="*/ 53 h 105"/>
                <a:gd name="T54" fmla="*/ 28 w 75"/>
                <a:gd name="T55" fmla="*/ 62 h 105"/>
                <a:gd name="T56" fmla="*/ 37 w 75"/>
                <a:gd name="T57" fmla="*/ 66 h 105"/>
                <a:gd name="T58" fmla="*/ 47 w 75"/>
                <a:gd name="T59" fmla="*/ 66 h 105"/>
                <a:gd name="T60" fmla="*/ 56 w 75"/>
                <a:gd name="T61" fmla="*/ 62 h 105"/>
                <a:gd name="T62" fmla="*/ 60 w 75"/>
                <a:gd name="T63" fmla="*/ 49 h 105"/>
                <a:gd name="T64" fmla="*/ 60 w 75"/>
                <a:gd name="T65" fmla="*/ 32 h 105"/>
                <a:gd name="T66" fmla="*/ 54 w 75"/>
                <a:gd name="T67" fmla="*/ 17 h 105"/>
                <a:gd name="T68" fmla="*/ 43 w 75"/>
                <a:gd name="T69" fmla="*/ 13 h 105"/>
                <a:gd name="T70" fmla="*/ 34 w 75"/>
                <a:gd name="T71" fmla="*/ 13 h 105"/>
                <a:gd name="T72" fmla="*/ 30 w 75"/>
                <a:gd name="T73" fmla="*/ 1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5" h="105">
                  <a:moveTo>
                    <a:pt x="4" y="8"/>
                  </a:moveTo>
                  <a:lnTo>
                    <a:pt x="24" y="0"/>
                  </a:lnTo>
                  <a:lnTo>
                    <a:pt x="26" y="0"/>
                  </a:lnTo>
                  <a:lnTo>
                    <a:pt x="26" y="17"/>
                  </a:lnTo>
                  <a:lnTo>
                    <a:pt x="32" y="8"/>
                  </a:lnTo>
                  <a:lnTo>
                    <a:pt x="37" y="4"/>
                  </a:lnTo>
                  <a:lnTo>
                    <a:pt x="43" y="2"/>
                  </a:lnTo>
                  <a:lnTo>
                    <a:pt x="47" y="0"/>
                  </a:lnTo>
                  <a:lnTo>
                    <a:pt x="54" y="2"/>
                  </a:lnTo>
                  <a:lnTo>
                    <a:pt x="60" y="4"/>
                  </a:lnTo>
                  <a:lnTo>
                    <a:pt x="67" y="8"/>
                  </a:lnTo>
                  <a:lnTo>
                    <a:pt x="71" y="15"/>
                  </a:lnTo>
                  <a:lnTo>
                    <a:pt x="73" y="23"/>
                  </a:lnTo>
                  <a:lnTo>
                    <a:pt x="75" y="34"/>
                  </a:lnTo>
                  <a:lnTo>
                    <a:pt x="73" y="45"/>
                  </a:lnTo>
                  <a:lnTo>
                    <a:pt x="69" y="55"/>
                  </a:lnTo>
                  <a:lnTo>
                    <a:pt x="64" y="64"/>
                  </a:lnTo>
                  <a:lnTo>
                    <a:pt x="58" y="68"/>
                  </a:lnTo>
                  <a:lnTo>
                    <a:pt x="52" y="72"/>
                  </a:lnTo>
                  <a:lnTo>
                    <a:pt x="43" y="72"/>
                  </a:lnTo>
                  <a:lnTo>
                    <a:pt x="37" y="72"/>
                  </a:lnTo>
                  <a:lnTo>
                    <a:pt x="32" y="70"/>
                  </a:lnTo>
                  <a:lnTo>
                    <a:pt x="30" y="68"/>
                  </a:lnTo>
                  <a:lnTo>
                    <a:pt x="26" y="66"/>
                  </a:lnTo>
                  <a:lnTo>
                    <a:pt x="26" y="90"/>
                  </a:lnTo>
                  <a:lnTo>
                    <a:pt x="26" y="94"/>
                  </a:lnTo>
                  <a:lnTo>
                    <a:pt x="26" y="98"/>
                  </a:lnTo>
                  <a:lnTo>
                    <a:pt x="28" y="100"/>
                  </a:lnTo>
                  <a:lnTo>
                    <a:pt x="30" y="102"/>
                  </a:lnTo>
                  <a:lnTo>
                    <a:pt x="32" y="102"/>
                  </a:lnTo>
                  <a:lnTo>
                    <a:pt x="37" y="102"/>
                  </a:lnTo>
                  <a:lnTo>
                    <a:pt x="37" y="105"/>
                  </a:lnTo>
                  <a:lnTo>
                    <a:pt x="0" y="105"/>
                  </a:lnTo>
                  <a:lnTo>
                    <a:pt x="0" y="102"/>
                  </a:lnTo>
                  <a:lnTo>
                    <a:pt x="2" y="102"/>
                  </a:lnTo>
                  <a:lnTo>
                    <a:pt x="7" y="102"/>
                  </a:lnTo>
                  <a:lnTo>
                    <a:pt x="11" y="100"/>
                  </a:lnTo>
                  <a:lnTo>
                    <a:pt x="11" y="100"/>
                  </a:lnTo>
                  <a:lnTo>
                    <a:pt x="13" y="98"/>
                  </a:lnTo>
                  <a:lnTo>
                    <a:pt x="13" y="96"/>
                  </a:lnTo>
                  <a:lnTo>
                    <a:pt x="13" y="90"/>
                  </a:lnTo>
                  <a:lnTo>
                    <a:pt x="13" y="21"/>
                  </a:lnTo>
                  <a:lnTo>
                    <a:pt x="13" y="15"/>
                  </a:lnTo>
                  <a:lnTo>
                    <a:pt x="13" y="13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9" y="8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10"/>
                  </a:lnTo>
                  <a:lnTo>
                    <a:pt x="4" y="8"/>
                  </a:lnTo>
                  <a:close/>
                  <a:moveTo>
                    <a:pt x="26" y="21"/>
                  </a:moveTo>
                  <a:lnTo>
                    <a:pt x="26" y="47"/>
                  </a:lnTo>
                  <a:lnTo>
                    <a:pt x="26" y="53"/>
                  </a:lnTo>
                  <a:lnTo>
                    <a:pt x="26" y="58"/>
                  </a:lnTo>
                  <a:lnTo>
                    <a:pt x="28" y="62"/>
                  </a:lnTo>
                  <a:lnTo>
                    <a:pt x="32" y="64"/>
                  </a:lnTo>
                  <a:lnTo>
                    <a:pt x="37" y="66"/>
                  </a:lnTo>
                  <a:lnTo>
                    <a:pt x="43" y="68"/>
                  </a:lnTo>
                  <a:lnTo>
                    <a:pt x="47" y="66"/>
                  </a:lnTo>
                  <a:lnTo>
                    <a:pt x="52" y="66"/>
                  </a:lnTo>
                  <a:lnTo>
                    <a:pt x="56" y="62"/>
                  </a:lnTo>
                  <a:lnTo>
                    <a:pt x="58" y="55"/>
                  </a:lnTo>
                  <a:lnTo>
                    <a:pt x="60" y="49"/>
                  </a:lnTo>
                  <a:lnTo>
                    <a:pt x="62" y="40"/>
                  </a:lnTo>
                  <a:lnTo>
                    <a:pt x="60" y="32"/>
                  </a:lnTo>
                  <a:lnTo>
                    <a:pt x="58" y="23"/>
                  </a:lnTo>
                  <a:lnTo>
                    <a:pt x="54" y="17"/>
                  </a:lnTo>
                  <a:lnTo>
                    <a:pt x="49" y="13"/>
                  </a:lnTo>
                  <a:lnTo>
                    <a:pt x="43" y="13"/>
                  </a:lnTo>
                  <a:lnTo>
                    <a:pt x="39" y="13"/>
                  </a:lnTo>
                  <a:lnTo>
                    <a:pt x="34" y="13"/>
                  </a:lnTo>
                  <a:lnTo>
                    <a:pt x="32" y="15"/>
                  </a:lnTo>
                  <a:lnTo>
                    <a:pt x="30" y="17"/>
                  </a:lnTo>
                  <a:lnTo>
                    <a:pt x="26" y="2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3" name="Rectangle 87"/>
            <p:cNvSpPr>
              <a:spLocks noChangeArrowheads="1"/>
            </p:cNvSpPr>
            <p:nvPr/>
          </p:nvSpPr>
          <p:spPr bwMode="auto">
            <a:xfrm>
              <a:off x="2328" y="2555"/>
              <a:ext cx="39" cy="13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4" name="Freeform 88"/>
            <p:cNvSpPr>
              <a:spLocks noEditPoints="1"/>
            </p:cNvSpPr>
            <p:nvPr/>
          </p:nvSpPr>
          <p:spPr bwMode="auto">
            <a:xfrm>
              <a:off x="2375" y="2525"/>
              <a:ext cx="75" cy="105"/>
            </a:xfrm>
            <a:custGeom>
              <a:avLst/>
              <a:gdLst>
                <a:gd name="T0" fmla="*/ 24 w 75"/>
                <a:gd name="T1" fmla="*/ 0 h 105"/>
                <a:gd name="T2" fmla="*/ 26 w 75"/>
                <a:gd name="T3" fmla="*/ 17 h 105"/>
                <a:gd name="T4" fmla="*/ 37 w 75"/>
                <a:gd name="T5" fmla="*/ 4 h 105"/>
                <a:gd name="T6" fmla="*/ 49 w 75"/>
                <a:gd name="T7" fmla="*/ 0 h 105"/>
                <a:gd name="T8" fmla="*/ 60 w 75"/>
                <a:gd name="T9" fmla="*/ 4 h 105"/>
                <a:gd name="T10" fmla="*/ 71 w 75"/>
                <a:gd name="T11" fmla="*/ 15 h 105"/>
                <a:gd name="T12" fmla="*/ 75 w 75"/>
                <a:gd name="T13" fmla="*/ 34 h 105"/>
                <a:gd name="T14" fmla="*/ 71 w 75"/>
                <a:gd name="T15" fmla="*/ 55 h 105"/>
                <a:gd name="T16" fmla="*/ 58 w 75"/>
                <a:gd name="T17" fmla="*/ 68 h 105"/>
                <a:gd name="T18" fmla="*/ 43 w 75"/>
                <a:gd name="T19" fmla="*/ 72 h 105"/>
                <a:gd name="T20" fmla="*/ 32 w 75"/>
                <a:gd name="T21" fmla="*/ 70 h 105"/>
                <a:gd name="T22" fmla="*/ 26 w 75"/>
                <a:gd name="T23" fmla="*/ 66 h 105"/>
                <a:gd name="T24" fmla="*/ 26 w 75"/>
                <a:gd name="T25" fmla="*/ 94 h 105"/>
                <a:gd name="T26" fmla="*/ 28 w 75"/>
                <a:gd name="T27" fmla="*/ 100 h 105"/>
                <a:gd name="T28" fmla="*/ 32 w 75"/>
                <a:gd name="T29" fmla="*/ 102 h 105"/>
                <a:gd name="T30" fmla="*/ 37 w 75"/>
                <a:gd name="T31" fmla="*/ 105 h 105"/>
                <a:gd name="T32" fmla="*/ 0 w 75"/>
                <a:gd name="T33" fmla="*/ 102 h 105"/>
                <a:gd name="T34" fmla="*/ 7 w 75"/>
                <a:gd name="T35" fmla="*/ 102 h 105"/>
                <a:gd name="T36" fmla="*/ 11 w 75"/>
                <a:gd name="T37" fmla="*/ 100 h 105"/>
                <a:gd name="T38" fmla="*/ 13 w 75"/>
                <a:gd name="T39" fmla="*/ 96 h 105"/>
                <a:gd name="T40" fmla="*/ 13 w 75"/>
                <a:gd name="T41" fmla="*/ 21 h 105"/>
                <a:gd name="T42" fmla="*/ 13 w 75"/>
                <a:gd name="T43" fmla="*/ 13 h 105"/>
                <a:gd name="T44" fmla="*/ 11 w 75"/>
                <a:gd name="T45" fmla="*/ 10 h 105"/>
                <a:gd name="T46" fmla="*/ 9 w 75"/>
                <a:gd name="T47" fmla="*/ 8 h 105"/>
                <a:gd name="T48" fmla="*/ 4 w 75"/>
                <a:gd name="T49" fmla="*/ 10 h 105"/>
                <a:gd name="T50" fmla="*/ 26 w 75"/>
                <a:gd name="T51" fmla="*/ 21 h 105"/>
                <a:gd name="T52" fmla="*/ 26 w 75"/>
                <a:gd name="T53" fmla="*/ 53 h 105"/>
                <a:gd name="T54" fmla="*/ 28 w 75"/>
                <a:gd name="T55" fmla="*/ 62 h 105"/>
                <a:gd name="T56" fmla="*/ 37 w 75"/>
                <a:gd name="T57" fmla="*/ 66 h 105"/>
                <a:gd name="T58" fmla="*/ 47 w 75"/>
                <a:gd name="T59" fmla="*/ 66 h 105"/>
                <a:gd name="T60" fmla="*/ 56 w 75"/>
                <a:gd name="T61" fmla="*/ 62 h 105"/>
                <a:gd name="T62" fmla="*/ 60 w 75"/>
                <a:gd name="T63" fmla="*/ 49 h 105"/>
                <a:gd name="T64" fmla="*/ 60 w 75"/>
                <a:gd name="T65" fmla="*/ 32 h 105"/>
                <a:gd name="T66" fmla="*/ 54 w 75"/>
                <a:gd name="T67" fmla="*/ 17 h 105"/>
                <a:gd name="T68" fmla="*/ 43 w 75"/>
                <a:gd name="T69" fmla="*/ 13 h 105"/>
                <a:gd name="T70" fmla="*/ 37 w 75"/>
                <a:gd name="T71" fmla="*/ 13 h 105"/>
                <a:gd name="T72" fmla="*/ 30 w 75"/>
                <a:gd name="T73" fmla="*/ 1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5" h="105">
                  <a:moveTo>
                    <a:pt x="4" y="8"/>
                  </a:moveTo>
                  <a:lnTo>
                    <a:pt x="24" y="0"/>
                  </a:lnTo>
                  <a:lnTo>
                    <a:pt x="26" y="0"/>
                  </a:lnTo>
                  <a:lnTo>
                    <a:pt x="26" y="17"/>
                  </a:lnTo>
                  <a:lnTo>
                    <a:pt x="32" y="8"/>
                  </a:lnTo>
                  <a:lnTo>
                    <a:pt x="37" y="4"/>
                  </a:lnTo>
                  <a:lnTo>
                    <a:pt x="43" y="2"/>
                  </a:lnTo>
                  <a:lnTo>
                    <a:pt x="49" y="0"/>
                  </a:lnTo>
                  <a:lnTo>
                    <a:pt x="56" y="2"/>
                  </a:lnTo>
                  <a:lnTo>
                    <a:pt x="60" y="4"/>
                  </a:lnTo>
                  <a:lnTo>
                    <a:pt x="67" y="8"/>
                  </a:lnTo>
                  <a:lnTo>
                    <a:pt x="71" y="15"/>
                  </a:lnTo>
                  <a:lnTo>
                    <a:pt x="73" y="23"/>
                  </a:lnTo>
                  <a:lnTo>
                    <a:pt x="75" y="34"/>
                  </a:lnTo>
                  <a:lnTo>
                    <a:pt x="73" y="45"/>
                  </a:lnTo>
                  <a:lnTo>
                    <a:pt x="71" y="55"/>
                  </a:lnTo>
                  <a:lnTo>
                    <a:pt x="64" y="64"/>
                  </a:lnTo>
                  <a:lnTo>
                    <a:pt x="58" y="68"/>
                  </a:lnTo>
                  <a:lnTo>
                    <a:pt x="52" y="72"/>
                  </a:lnTo>
                  <a:lnTo>
                    <a:pt x="43" y="72"/>
                  </a:lnTo>
                  <a:lnTo>
                    <a:pt x="39" y="72"/>
                  </a:lnTo>
                  <a:lnTo>
                    <a:pt x="32" y="70"/>
                  </a:lnTo>
                  <a:lnTo>
                    <a:pt x="30" y="68"/>
                  </a:lnTo>
                  <a:lnTo>
                    <a:pt x="26" y="66"/>
                  </a:lnTo>
                  <a:lnTo>
                    <a:pt x="26" y="90"/>
                  </a:lnTo>
                  <a:lnTo>
                    <a:pt x="26" y="94"/>
                  </a:lnTo>
                  <a:lnTo>
                    <a:pt x="28" y="98"/>
                  </a:lnTo>
                  <a:lnTo>
                    <a:pt x="28" y="100"/>
                  </a:lnTo>
                  <a:lnTo>
                    <a:pt x="30" y="102"/>
                  </a:lnTo>
                  <a:lnTo>
                    <a:pt x="32" y="102"/>
                  </a:lnTo>
                  <a:lnTo>
                    <a:pt x="37" y="102"/>
                  </a:lnTo>
                  <a:lnTo>
                    <a:pt x="37" y="105"/>
                  </a:lnTo>
                  <a:lnTo>
                    <a:pt x="0" y="105"/>
                  </a:lnTo>
                  <a:lnTo>
                    <a:pt x="0" y="102"/>
                  </a:lnTo>
                  <a:lnTo>
                    <a:pt x="2" y="102"/>
                  </a:lnTo>
                  <a:lnTo>
                    <a:pt x="7" y="102"/>
                  </a:lnTo>
                  <a:lnTo>
                    <a:pt x="11" y="100"/>
                  </a:lnTo>
                  <a:lnTo>
                    <a:pt x="11" y="100"/>
                  </a:lnTo>
                  <a:lnTo>
                    <a:pt x="13" y="98"/>
                  </a:lnTo>
                  <a:lnTo>
                    <a:pt x="13" y="96"/>
                  </a:lnTo>
                  <a:lnTo>
                    <a:pt x="13" y="90"/>
                  </a:lnTo>
                  <a:lnTo>
                    <a:pt x="13" y="21"/>
                  </a:lnTo>
                  <a:lnTo>
                    <a:pt x="13" y="15"/>
                  </a:lnTo>
                  <a:lnTo>
                    <a:pt x="13" y="13"/>
                  </a:lnTo>
                  <a:lnTo>
                    <a:pt x="13" y="10"/>
                  </a:lnTo>
                  <a:lnTo>
                    <a:pt x="11" y="10"/>
                  </a:lnTo>
                  <a:lnTo>
                    <a:pt x="11" y="8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10"/>
                  </a:lnTo>
                  <a:lnTo>
                    <a:pt x="4" y="8"/>
                  </a:lnTo>
                  <a:close/>
                  <a:moveTo>
                    <a:pt x="26" y="21"/>
                  </a:moveTo>
                  <a:lnTo>
                    <a:pt x="26" y="47"/>
                  </a:lnTo>
                  <a:lnTo>
                    <a:pt x="26" y="53"/>
                  </a:lnTo>
                  <a:lnTo>
                    <a:pt x="28" y="58"/>
                  </a:lnTo>
                  <a:lnTo>
                    <a:pt x="28" y="62"/>
                  </a:lnTo>
                  <a:lnTo>
                    <a:pt x="32" y="64"/>
                  </a:lnTo>
                  <a:lnTo>
                    <a:pt x="37" y="66"/>
                  </a:lnTo>
                  <a:lnTo>
                    <a:pt x="43" y="68"/>
                  </a:lnTo>
                  <a:lnTo>
                    <a:pt x="47" y="66"/>
                  </a:lnTo>
                  <a:lnTo>
                    <a:pt x="52" y="66"/>
                  </a:lnTo>
                  <a:lnTo>
                    <a:pt x="56" y="62"/>
                  </a:lnTo>
                  <a:lnTo>
                    <a:pt x="58" y="55"/>
                  </a:lnTo>
                  <a:lnTo>
                    <a:pt x="60" y="49"/>
                  </a:lnTo>
                  <a:lnTo>
                    <a:pt x="62" y="40"/>
                  </a:lnTo>
                  <a:lnTo>
                    <a:pt x="60" y="32"/>
                  </a:lnTo>
                  <a:lnTo>
                    <a:pt x="58" y="23"/>
                  </a:lnTo>
                  <a:lnTo>
                    <a:pt x="54" y="17"/>
                  </a:lnTo>
                  <a:lnTo>
                    <a:pt x="49" y="13"/>
                  </a:lnTo>
                  <a:lnTo>
                    <a:pt x="43" y="13"/>
                  </a:lnTo>
                  <a:lnTo>
                    <a:pt x="39" y="13"/>
                  </a:lnTo>
                  <a:lnTo>
                    <a:pt x="37" y="13"/>
                  </a:lnTo>
                  <a:lnTo>
                    <a:pt x="32" y="15"/>
                  </a:lnTo>
                  <a:lnTo>
                    <a:pt x="30" y="17"/>
                  </a:lnTo>
                  <a:lnTo>
                    <a:pt x="26" y="2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5" name="Freeform 89"/>
            <p:cNvSpPr>
              <a:spLocks/>
            </p:cNvSpPr>
            <p:nvPr/>
          </p:nvSpPr>
          <p:spPr bwMode="auto">
            <a:xfrm>
              <a:off x="3866" y="2368"/>
              <a:ext cx="52" cy="65"/>
            </a:xfrm>
            <a:custGeom>
              <a:avLst/>
              <a:gdLst>
                <a:gd name="T0" fmla="*/ 52 w 52"/>
                <a:gd name="T1" fmla="*/ 39 h 65"/>
                <a:gd name="T2" fmla="*/ 50 w 52"/>
                <a:gd name="T3" fmla="*/ 47 h 65"/>
                <a:gd name="T4" fmla="*/ 45 w 52"/>
                <a:gd name="T5" fmla="*/ 54 h 65"/>
                <a:gd name="T6" fmla="*/ 41 w 52"/>
                <a:gd name="T7" fmla="*/ 58 h 65"/>
                <a:gd name="T8" fmla="*/ 35 w 52"/>
                <a:gd name="T9" fmla="*/ 62 h 65"/>
                <a:gd name="T10" fmla="*/ 26 w 52"/>
                <a:gd name="T11" fmla="*/ 65 h 65"/>
                <a:gd name="T12" fmla="*/ 20 w 52"/>
                <a:gd name="T13" fmla="*/ 65 h 65"/>
                <a:gd name="T14" fmla="*/ 13 w 52"/>
                <a:gd name="T15" fmla="*/ 60 h 65"/>
                <a:gd name="T16" fmla="*/ 9 w 52"/>
                <a:gd name="T17" fmla="*/ 56 h 65"/>
                <a:gd name="T18" fmla="*/ 5 w 52"/>
                <a:gd name="T19" fmla="*/ 50 h 65"/>
                <a:gd name="T20" fmla="*/ 0 w 52"/>
                <a:gd name="T21" fmla="*/ 41 h 65"/>
                <a:gd name="T22" fmla="*/ 0 w 52"/>
                <a:gd name="T23" fmla="*/ 32 h 65"/>
                <a:gd name="T24" fmla="*/ 0 w 52"/>
                <a:gd name="T25" fmla="*/ 24 h 65"/>
                <a:gd name="T26" fmla="*/ 5 w 52"/>
                <a:gd name="T27" fmla="*/ 15 h 65"/>
                <a:gd name="T28" fmla="*/ 9 w 52"/>
                <a:gd name="T29" fmla="*/ 9 h 65"/>
                <a:gd name="T30" fmla="*/ 15 w 52"/>
                <a:gd name="T31" fmla="*/ 5 h 65"/>
                <a:gd name="T32" fmla="*/ 22 w 52"/>
                <a:gd name="T33" fmla="*/ 2 h 65"/>
                <a:gd name="T34" fmla="*/ 28 w 52"/>
                <a:gd name="T35" fmla="*/ 0 h 65"/>
                <a:gd name="T36" fmla="*/ 37 w 52"/>
                <a:gd name="T37" fmla="*/ 2 h 65"/>
                <a:gd name="T38" fmla="*/ 43 w 52"/>
                <a:gd name="T39" fmla="*/ 5 h 65"/>
                <a:gd name="T40" fmla="*/ 48 w 52"/>
                <a:gd name="T41" fmla="*/ 11 h 65"/>
                <a:gd name="T42" fmla="*/ 50 w 52"/>
                <a:gd name="T43" fmla="*/ 15 h 65"/>
                <a:gd name="T44" fmla="*/ 48 w 52"/>
                <a:gd name="T45" fmla="*/ 17 h 65"/>
                <a:gd name="T46" fmla="*/ 48 w 52"/>
                <a:gd name="T47" fmla="*/ 20 h 65"/>
                <a:gd name="T48" fmla="*/ 45 w 52"/>
                <a:gd name="T49" fmla="*/ 20 h 65"/>
                <a:gd name="T50" fmla="*/ 43 w 52"/>
                <a:gd name="T51" fmla="*/ 20 h 65"/>
                <a:gd name="T52" fmla="*/ 39 w 52"/>
                <a:gd name="T53" fmla="*/ 20 h 65"/>
                <a:gd name="T54" fmla="*/ 39 w 52"/>
                <a:gd name="T55" fmla="*/ 17 h 65"/>
                <a:gd name="T56" fmla="*/ 37 w 52"/>
                <a:gd name="T57" fmla="*/ 15 h 65"/>
                <a:gd name="T58" fmla="*/ 37 w 52"/>
                <a:gd name="T59" fmla="*/ 13 h 65"/>
                <a:gd name="T60" fmla="*/ 35 w 52"/>
                <a:gd name="T61" fmla="*/ 9 h 65"/>
                <a:gd name="T62" fmla="*/ 33 w 52"/>
                <a:gd name="T63" fmla="*/ 7 h 65"/>
                <a:gd name="T64" fmla="*/ 30 w 52"/>
                <a:gd name="T65" fmla="*/ 5 h 65"/>
                <a:gd name="T66" fmla="*/ 28 w 52"/>
                <a:gd name="T67" fmla="*/ 5 h 65"/>
                <a:gd name="T68" fmla="*/ 22 w 52"/>
                <a:gd name="T69" fmla="*/ 7 h 65"/>
                <a:gd name="T70" fmla="*/ 18 w 52"/>
                <a:gd name="T71" fmla="*/ 9 h 65"/>
                <a:gd name="T72" fmla="*/ 13 w 52"/>
                <a:gd name="T73" fmla="*/ 15 h 65"/>
                <a:gd name="T74" fmla="*/ 13 w 52"/>
                <a:gd name="T75" fmla="*/ 20 h 65"/>
                <a:gd name="T76" fmla="*/ 11 w 52"/>
                <a:gd name="T77" fmla="*/ 26 h 65"/>
                <a:gd name="T78" fmla="*/ 13 w 52"/>
                <a:gd name="T79" fmla="*/ 37 h 65"/>
                <a:gd name="T80" fmla="*/ 18 w 52"/>
                <a:gd name="T81" fmla="*/ 45 h 65"/>
                <a:gd name="T82" fmla="*/ 22 w 52"/>
                <a:gd name="T83" fmla="*/ 50 h 65"/>
                <a:gd name="T84" fmla="*/ 26 w 52"/>
                <a:gd name="T85" fmla="*/ 52 h 65"/>
                <a:gd name="T86" fmla="*/ 33 w 52"/>
                <a:gd name="T87" fmla="*/ 54 h 65"/>
                <a:gd name="T88" fmla="*/ 37 w 52"/>
                <a:gd name="T89" fmla="*/ 52 h 65"/>
                <a:gd name="T90" fmla="*/ 43 w 52"/>
                <a:gd name="T91" fmla="*/ 50 h 65"/>
                <a:gd name="T92" fmla="*/ 48 w 52"/>
                <a:gd name="T93" fmla="*/ 45 h 65"/>
                <a:gd name="T94" fmla="*/ 50 w 52"/>
                <a:gd name="T95" fmla="*/ 37 h 65"/>
                <a:gd name="T96" fmla="*/ 52 w 52"/>
                <a:gd name="T97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2" h="65">
                  <a:moveTo>
                    <a:pt x="52" y="39"/>
                  </a:moveTo>
                  <a:lnTo>
                    <a:pt x="50" y="47"/>
                  </a:lnTo>
                  <a:lnTo>
                    <a:pt x="45" y="54"/>
                  </a:lnTo>
                  <a:lnTo>
                    <a:pt x="41" y="58"/>
                  </a:lnTo>
                  <a:lnTo>
                    <a:pt x="35" y="62"/>
                  </a:lnTo>
                  <a:lnTo>
                    <a:pt x="26" y="65"/>
                  </a:lnTo>
                  <a:lnTo>
                    <a:pt x="20" y="65"/>
                  </a:lnTo>
                  <a:lnTo>
                    <a:pt x="13" y="60"/>
                  </a:lnTo>
                  <a:lnTo>
                    <a:pt x="9" y="56"/>
                  </a:lnTo>
                  <a:lnTo>
                    <a:pt x="5" y="50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4"/>
                  </a:lnTo>
                  <a:lnTo>
                    <a:pt x="5" y="15"/>
                  </a:lnTo>
                  <a:lnTo>
                    <a:pt x="9" y="9"/>
                  </a:lnTo>
                  <a:lnTo>
                    <a:pt x="15" y="5"/>
                  </a:lnTo>
                  <a:lnTo>
                    <a:pt x="22" y="2"/>
                  </a:lnTo>
                  <a:lnTo>
                    <a:pt x="28" y="0"/>
                  </a:lnTo>
                  <a:lnTo>
                    <a:pt x="37" y="2"/>
                  </a:lnTo>
                  <a:lnTo>
                    <a:pt x="43" y="5"/>
                  </a:lnTo>
                  <a:lnTo>
                    <a:pt x="48" y="11"/>
                  </a:lnTo>
                  <a:lnTo>
                    <a:pt x="50" y="15"/>
                  </a:lnTo>
                  <a:lnTo>
                    <a:pt x="48" y="17"/>
                  </a:lnTo>
                  <a:lnTo>
                    <a:pt x="48" y="20"/>
                  </a:lnTo>
                  <a:lnTo>
                    <a:pt x="45" y="20"/>
                  </a:lnTo>
                  <a:lnTo>
                    <a:pt x="43" y="20"/>
                  </a:lnTo>
                  <a:lnTo>
                    <a:pt x="39" y="20"/>
                  </a:lnTo>
                  <a:lnTo>
                    <a:pt x="39" y="17"/>
                  </a:lnTo>
                  <a:lnTo>
                    <a:pt x="37" y="15"/>
                  </a:lnTo>
                  <a:lnTo>
                    <a:pt x="37" y="13"/>
                  </a:lnTo>
                  <a:lnTo>
                    <a:pt x="35" y="9"/>
                  </a:lnTo>
                  <a:lnTo>
                    <a:pt x="33" y="7"/>
                  </a:lnTo>
                  <a:lnTo>
                    <a:pt x="30" y="5"/>
                  </a:lnTo>
                  <a:lnTo>
                    <a:pt x="28" y="5"/>
                  </a:lnTo>
                  <a:lnTo>
                    <a:pt x="22" y="7"/>
                  </a:lnTo>
                  <a:lnTo>
                    <a:pt x="18" y="9"/>
                  </a:lnTo>
                  <a:lnTo>
                    <a:pt x="13" y="15"/>
                  </a:lnTo>
                  <a:lnTo>
                    <a:pt x="13" y="20"/>
                  </a:lnTo>
                  <a:lnTo>
                    <a:pt x="11" y="26"/>
                  </a:lnTo>
                  <a:lnTo>
                    <a:pt x="13" y="37"/>
                  </a:lnTo>
                  <a:lnTo>
                    <a:pt x="18" y="45"/>
                  </a:lnTo>
                  <a:lnTo>
                    <a:pt x="22" y="50"/>
                  </a:lnTo>
                  <a:lnTo>
                    <a:pt x="26" y="52"/>
                  </a:lnTo>
                  <a:lnTo>
                    <a:pt x="33" y="54"/>
                  </a:lnTo>
                  <a:lnTo>
                    <a:pt x="37" y="52"/>
                  </a:lnTo>
                  <a:lnTo>
                    <a:pt x="43" y="50"/>
                  </a:lnTo>
                  <a:lnTo>
                    <a:pt x="48" y="45"/>
                  </a:lnTo>
                  <a:lnTo>
                    <a:pt x="50" y="37"/>
                  </a:lnTo>
                  <a:lnTo>
                    <a:pt x="52" y="3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6" name="Freeform 90"/>
            <p:cNvSpPr>
              <a:spLocks noEditPoints="1"/>
            </p:cNvSpPr>
            <p:nvPr/>
          </p:nvSpPr>
          <p:spPr bwMode="auto">
            <a:xfrm>
              <a:off x="3929" y="2368"/>
              <a:ext cx="57" cy="65"/>
            </a:xfrm>
            <a:custGeom>
              <a:avLst/>
              <a:gdLst>
                <a:gd name="T0" fmla="*/ 27 w 57"/>
                <a:gd name="T1" fmla="*/ 0 h 65"/>
                <a:gd name="T2" fmla="*/ 36 w 57"/>
                <a:gd name="T3" fmla="*/ 2 h 65"/>
                <a:gd name="T4" fmla="*/ 44 w 57"/>
                <a:gd name="T5" fmla="*/ 5 h 65"/>
                <a:gd name="T6" fmla="*/ 51 w 57"/>
                <a:gd name="T7" fmla="*/ 11 h 65"/>
                <a:gd name="T8" fmla="*/ 55 w 57"/>
                <a:gd name="T9" fmla="*/ 17 h 65"/>
                <a:gd name="T10" fmla="*/ 57 w 57"/>
                <a:gd name="T11" fmla="*/ 24 h 65"/>
                <a:gd name="T12" fmla="*/ 57 w 57"/>
                <a:gd name="T13" fmla="*/ 32 h 65"/>
                <a:gd name="T14" fmla="*/ 57 w 57"/>
                <a:gd name="T15" fmla="*/ 39 h 65"/>
                <a:gd name="T16" fmla="*/ 53 w 57"/>
                <a:gd name="T17" fmla="*/ 47 h 65"/>
                <a:gd name="T18" fmla="*/ 49 w 57"/>
                <a:gd name="T19" fmla="*/ 56 h 65"/>
                <a:gd name="T20" fmla="*/ 42 w 57"/>
                <a:gd name="T21" fmla="*/ 60 h 65"/>
                <a:gd name="T22" fmla="*/ 36 w 57"/>
                <a:gd name="T23" fmla="*/ 65 h 65"/>
                <a:gd name="T24" fmla="*/ 27 w 57"/>
                <a:gd name="T25" fmla="*/ 65 h 65"/>
                <a:gd name="T26" fmla="*/ 19 w 57"/>
                <a:gd name="T27" fmla="*/ 65 h 65"/>
                <a:gd name="T28" fmla="*/ 12 w 57"/>
                <a:gd name="T29" fmla="*/ 60 h 65"/>
                <a:gd name="T30" fmla="*/ 6 w 57"/>
                <a:gd name="T31" fmla="*/ 54 h 65"/>
                <a:gd name="T32" fmla="*/ 2 w 57"/>
                <a:gd name="T33" fmla="*/ 47 h 65"/>
                <a:gd name="T34" fmla="*/ 0 w 57"/>
                <a:gd name="T35" fmla="*/ 41 h 65"/>
                <a:gd name="T36" fmla="*/ 0 w 57"/>
                <a:gd name="T37" fmla="*/ 32 h 65"/>
                <a:gd name="T38" fmla="*/ 0 w 57"/>
                <a:gd name="T39" fmla="*/ 26 h 65"/>
                <a:gd name="T40" fmla="*/ 4 w 57"/>
                <a:gd name="T41" fmla="*/ 17 h 65"/>
                <a:gd name="T42" fmla="*/ 8 w 57"/>
                <a:gd name="T43" fmla="*/ 9 h 65"/>
                <a:gd name="T44" fmla="*/ 15 w 57"/>
                <a:gd name="T45" fmla="*/ 5 h 65"/>
                <a:gd name="T46" fmla="*/ 21 w 57"/>
                <a:gd name="T47" fmla="*/ 2 h 65"/>
                <a:gd name="T48" fmla="*/ 27 w 57"/>
                <a:gd name="T49" fmla="*/ 0 h 65"/>
                <a:gd name="T50" fmla="*/ 25 w 57"/>
                <a:gd name="T51" fmla="*/ 5 h 65"/>
                <a:gd name="T52" fmla="*/ 23 w 57"/>
                <a:gd name="T53" fmla="*/ 5 h 65"/>
                <a:gd name="T54" fmla="*/ 19 w 57"/>
                <a:gd name="T55" fmla="*/ 7 h 65"/>
                <a:gd name="T56" fmla="*/ 15 w 57"/>
                <a:gd name="T57" fmla="*/ 9 h 65"/>
                <a:gd name="T58" fmla="*/ 12 w 57"/>
                <a:gd name="T59" fmla="*/ 15 h 65"/>
                <a:gd name="T60" fmla="*/ 10 w 57"/>
                <a:gd name="T61" fmla="*/ 20 h 65"/>
                <a:gd name="T62" fmla="*/ 10 w 57"/>
                <a:gd name="T63" fmla="*/ 28 h 65"/>
                <a:gd name="T64" fmla="*/ 10 w 57"/>
                <a:gd name="T65" fmla="*/ 37 h 65"/>
                <a:gd name="T66" fmla="*/ 12 w 57"/>
                <a:gd name="T67" fmla="*/ 43 h 65"/>
                <a:gd name="T68" fmla="*/ 17 w 57"/>
                <a:gd name="T69" fmla="*/ 52 h 65"/>
                <a:gd name="T70" fmla="*/ 19 w 57"/>
                <a:gd name="T71" fmla="*/ 56 h 65"/>
                <a:gd name="T72" fmla="*/ 25 w 57"/>
                <a:gd name="T73" fmla="*/ 60 h 65"/>
                <a:gd name="T74" fmla="*/ 29 w 57"/>
                <a:gd name="T75" fmla="*/ 60 h 65"/>
                <a:gd name="T76" fmla="*/ 36 w 57"/>
                <a:gd name="T77" fmla="*/ 60 h 65"/>
                <a:gd name="T78" fmla="*/ 42 w 57"/>
                <a:gd name="T79" fmla="*/ 56 h 65"/>
                <a:gd name="T80" fmla="*/ 44 w 57"/>
                <a:gd name="T81" fmla="*/ 52 h 65"/>
                <a:gd name="T82" fmla="*/ 44 w 57"/>
                <a:gd name="T83" fmla="*/ 45 h 65"/>
                <a:gd name="T84" fmla="*/ 47 w 57"/>
                <a:gd name="T85" fmla="*/ 37 h 65"/>
                <a:gd name="T86" fmla="*/ 44 w 57"/>
                <a:gd name="T87" fmla="*/ 26 h 65"/>
                <a:gd name="T88" fmla="*/ 42 w 57"/>
                <a:gd name="T89" fmla="*/ 17 h 65"/>
                <a:gd name="T90" fmla="*/ 38 w 57"/>
                <a:gd name="T91" fmla="*/ 11 h 65"/>
                <a:gd name="T92" fmla="*/ 36 w 57"/>
                <a:gd name="T93" fmla="*/ 7 h 65"/>
                <a:gd name="T94" fmla="*/ 32 w 57"/>
                <a:gd name="T95" fmla="*/ 5 h 65"/>
                <a:gd name="T96" fmla="*/ 25 w 57"/>
                <a:gd name="T97" fmla="*/ 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" h="65">
                  <a:moveTo>
                    <a:pt x="27" y="0"/>
                  </a:moveTo>
                  <a:lnTo>
                    <a:pt x="36" y="2"/>
                  </a:lnTo>
                  <a:lnTo>
                    <a:pt x="44" y="5"/>
                  </a:lnTo>
                  <a:lnTo>
                    <a:pt x="51" y="11"/>
                  </a:lnTo>
                  <a:lnTo>
                    <a:pt x="55" y="17"/>
                  </a:lnTo>
                  <a:lnTo>
                    <a:pt x="57" y="24"/>
                  </a:lnTo>
                  <a:lnTo>
                    <a:pt x="57" y="32"/>
                  </a:lnTo>
                  <a:lnTo>
                    <a:pt x="57" y="39"/>
                  </a:lnTo>
                  <a:lnTo>
                    <a:pt x="53" y="47"/>
                  </a:lnTo>
                  <a:lnTo>
                    <a:pt x="49" y="56"/>
                  </a:lnTo>
                  <a:lnTo>
                    <a:pt x="42" y="60"/>
                  </a:lnTo>
                  <a:lnTo>
                    <a:pt x="36" y="65"/>
                  </a:lnTo>
                  <a:lnTo>
                    <a:pt x="27" y="65"/>
                  </a:lnTo>
                  <a:lnTo>
                    <a:pt x="19" y="65"/>
                  </a:lnTo>
                  <a:lnTo>
                    <a:pt x="12" y="60"/>
                  </a:lnTo>
                  <a:lnTo>
                    <a:pt x="6" y="54"/>
                  </a:lnTo>
                  <a:lnTo>
                    <a:pt x="2" y="47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4" y="17"/>
                  </a:lnTo>
                  <a:lnTo>
                    <a:pt x="8" y="9"/>
                  </a:lnTo>
                  <a:lnTo>
                    <a:pt x="15" y="5"/>
                  </a:lnTo>
                  <a:lnTo>
                    <a:pt x="21" y="2"/>
                  </a:lnTo>
                  <a:lnTo>
                    <a:pt x="27" y="0"/>
                  </a:lnTo>
                  <a:close/>
                  <a:moveTo>
                    <a:pt x="25" y="5"/>
                  </a:moveTo>
                  <a:lnTo>
                    <a:pt x="23" y="5"/>
                  </a:lnTo>
                  <a:lnTo>
                    <a:pt x="19" y="7"/>
                  </a:lnTo>
                  <a:lnTo>
                    <a:pt x="15" y="9"/>
                  </a:lnTo>
                  <a:lnTo>
                    <a:pt x="12" y="15"/>
                  </a:lnTo>
                  <a:lnTo>
                    <a:pt x="10" y="20"/>
                  </a:lnTo>
                  <a:lnTo>
                    <a:pt x="10" y="28"/>
                  </a:lnTo>
                  <a:lnTo>
                    <a:pt x="10" y="37"/>
                  </a:lnTo>
                  <a:lnTo>
                    <a:pt x="12" y="43"/>
                  </a:lnTo>
                  <a:lnTo>
                    <a:pt x="17" y="52"/>
                  </a:lnTo>
                  <a:lnTo>
                    <a:pt x="19" y="56"/>
                  </a:lnTo>
                  <a:lnTo>
                    <a:pt x="25" y="60"/>
                  </a:lnTo>
                  <a:lnTo>
                    <a:pt x="29" y="60"/>
                  </a:lnTo>
                  <a:lnTo>
                    <a:pt x="36" y="60"/>
                  </a:lnTo>
                  <a:lnTo>
                    <a:pt x="42" y="56"/>
                  </a:lnTo>
                  <a:lnTo>
                    <a:pt x="44" y="52"/>
                  </a:lnTo>
                  <a:lnTo>
                    <a:pt x="44" y="45"/>
                  </a:lnTo>
                  <a:lnTo>
                    <a:pt x="47" y="37"/>
                  </a:lnTo>
                  <a:lnTo>
                    <a:pt x="44" y="26"/>
                  </a:lnTo>
                  <a:lnTo>
                    <a:pt x="42" y="17"/>
                  </a:lnTo>
                  <a:lnTo>
                    <a:pt x="38" y="11"/>
                  </a:lnTo>
                  <a:lnTo>
                    <a:pt x="36" y="7"/>
                  </a:lnTo>
                  <a:lnTo>
                    <a:pt x="32" y="5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7" name="Freeform 91"/>
            <p:cNvSpPr>
              <a:spLocks/>
            </p:cNvSpPr>
            <p:nvPr/>
          </p:nvSpPr>
          <p:spPr bwMode="auto">
            <a:xfrm>
              <a:off x="3993" y="2368"/>
              <a:ext cx="66" cy="62"/>
            </a:xfrm>
            <a:custGeom>
              <a:avLst/>
              <a:gdLst>
                <a:gd name="T0" fmla="*/ 28 w 66"/>
                <a:gd name="T1" fmla="*/ 7 h 62"/>
                <a:gd name="T2" fmla="*/ 40 w 66"/>
                <a:gd name="T3" fmla="*/ 0 h 62"/>
                <a:gd name="T4" fmla="*/ 51 w 66"/>
                <a:gd name="T5" fmla="*/ 2 h 62"/>
                <a:gd name="T6" fmla="*/ 55 w 66"/>
                <a:gd name="T7" fmla="*/ 11 h 62"/>
                <a:gd name="T8" fmla="*/ 58 w 66"/>
                <a:gd name="T9" fmla="*/ 24 h 62"/>
                <a:gd name="T10" fmla="*/ 58 w 66"/>
                <a:gd name="T11" fmla="*/ 54 h 62"/>
                <a:gd name="T12" fmla="*/ 60 w 66"/>
                <a:gd name="T13" fmla="*/ 60 h 62"/>
                <a:gd name="T14" fmla="*/ 62 w 66"/>
                <a:gd name="T15" fmla="*/ 62 h 62"/>
                <a:gd name="T16" fmla="*/ 66 w 66"/>
                <a:gd name="T17" fmla="*/ 62 h 62"/>
                <a:gd name="T18" fmla="*/ 38 w 66"/>
                <a:gd name="T19" fmla="*/ 62 h 62"/>
                <a:gd name="T20" fmla="*/ 43 w 66"/>
                <a:gd name="T21" fmla="*/ 62 h 62"/>
                <a:gd name="T22" fmla="*/ 45 w 66"/>
                <a:gd name="T23" fmla="*/ 58 h 62"/>
                <a:gd name="T24" fmla="*/ 47 w 66"/>
                <a:gd name="T25" fmla="*/ 54 h 62"/>
                <a:gd name="T26" fmla="*/ 47 w 66"/>
                <a:gd name="T27" fmla="*/ 24 h 62"/>
                <a:gd name="T28" fmla="*/ 45 w 66"/>
                <a:gd name="T29" fmla="*/ 13 h 62"/>
                <a:gd name="T30" fmla="*/ 36 w 66"/>
                <a:gd name="T31" fmla="*/ 9 h 62"/>
                <a:gd name="T32" fmla="*/ 25 w 66"/>
                <a:gd name="T33" fmla="*/ 13 h 62"/>
                <a:gd name="T34" fmla="*/ 21 w 66"/>
                <a:gd name="T35" fmla="*/ 50 h 62"/>
                <a:gd name="T36" fmla="*/ 21 w 66"/>
                <a:gd name="T37" fmla="*/ 58 h 62"/>
                <a:gd name="T38" fmla="*/ 23 w 66"/>
                <a:gd name="T39" fmla="*/ 60 h 62"/>
                <a:gd name="T40" fmla="*/ 30 w 66"/>
                <a:gd name="T41" fmla="*/ 62 h 62"/>
                <a:gd name="T42" fmla="*/ 0 w 66"/>
                <a:gd name="T43" fmla="*/ 62 h 62"/>
                <a:gd name="T44" fmla="*/ 2 w 66"/>
                <a:gd name="T45" fmla="*/ 62 h 62"/>
                <a:gd name="T46" fmla="*/ 8 w 66"/>
                <a:gd name="T47" fmla="*/ 60 h 62"/>
                <a:gd name="T48" fmla="*/ 8 w 66"/>
                <a:gd name="T49" fmla="*/ 50 h 62"/>
                <a:gd name="T50" fmla="*/ 8 w 66"/>
                <a:gd name="T51" fmla="*/ 20 h 62"/>
                <a:gd name="T52" fmla="*/ 8 w 66"/>
                <a:gd name="T53" fmla="*/ 13 h 62"/>
                <a:gd name="T54" fmla="*/ 8 w 66"/>
                <a:gd name="T55" fmla="*/ 9 h 62"/>
                <a:gd name="T56" fmla="*/ 4 w 66"/>
                <a:gd name="T57" fmla="*/ 9 h 62"/>
                <a:gd name="T58" fmla="*/ 2 w 66"/>
                <a:gd name="T59" fmla="*/ 9 h 62"/>
                <a:gd name="T60" fmla="*/ 17 w 66"/>
                <a:gd name="T61" fmla="*/ 0 h 62"/>
                <a:gd name="T62" fmla="*/ 21 w 66"/>
                <a:gd name="T63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2">
                  <a:moveTo>
                    <a:pt x="21" y="13"/>
                  </a:moveTo>
                  <a:lnTo>
                    <a:pt x="28" y="7"/>
                  </a:lnTo>
                  <a:lnTo>
                    <a:pt x="34" y="2"/>
                  </a:lnTo>
                  <a:lnTo>
                    <a:pt x="40" y="0"/>
                  </a:lnTo>
                  <a:lnTo>
                    <a:pt x="47" y="0"/>
                  </a:lnTo>
                  <a:lnTo>
                    <a:pt x="51" y="2"/>
                  </a:lnTo>
                  <a:lnTo>
                    <a:pt x="53" y="7"/>
                  </a:lnTo>
                  <a:lnTo>
                    <a:pt x="55" y="11"/>
                  </a:lnTo>
                  <a:lnTo>
                    <a:pt x="58" y="15"/>
                  </a:lnTo>
                  <a:lnTo>
                    <a:pt x="58" y="24"/>
                  </a:lnTo>
                  <a:lnTo>
                    <a:pt x="58" y="50"/>
                  </a:lnTo>
                  <a:lnTo>
                    <a:pt x="58" y="54"/>
                  </a:lnTo>
                  <a:lnTo>
                    <a:pt x="58" y="58"/>
                  </a:lnTo>
                  <a:lnTo>
                    <a:pt x="60" y="60"/>
                  </a:lnTo>
                  <a:lnTo>
                    <a:pt x="60" y="60"/>
                  </a:lnTo>
                  <a:lnTo>
                    <a:pt x="62" y="62"/>
                  </a:lnTo>
                  <a:lnTo>
                    <a:pt x="66" y="62"/>
                  </a:lnTo>
                  <a:lnTo>
                    <a:pt x="66" y="62"/>
                  </a:lnTo>
                  <a:lnTo>
                    <a:pt x="38" y="62"/>
                  </a:lnTo>
                  <a:lnTo>
                    <a:pt x="38" y="62"/>
                  </a:lnTo>
                  <a:lnTo>
                    <a:pt x="38" y="62"/>
                  </a:lnTo>
                  <a:lnTo>
                    <a:pt x="43" y="62"/>
                  </a:lnTo>
                  <a:lnTo>
                    <a:pt x="45" y="60"/>
                  </a:lnTo>
                  <a:lnTo>
                    <a:pt x="45" y="58"/>
                  </a:lnTo>
                  <a:lnTo>
                    <a:pt x="47" y="56"/>
                  </a:lnTo>
                  <a:lnTo>
                    <a:pt x="47" y="54"/>
                  </a:lnTo>
                  <a:lnTo>
                    <a:pt x="47" y="50"/>
                  </a:lnTo>
                  <a:lnTo>
                    <a:pt x="47" y="24"/>
                  </a:lnTo>
                  <a:lnTo>
                    <a:pt x="45" y="17"/>
                  </a:lnTo>
                  <a:lnTo>
                    <a:pt x="45" y="13"/>
                  </a:lnTo>
                  <a:lnTo>
                    <a:pt x="40" y="11"/>
                  </a:lnTo>
                  <a:lnTo>
                    <a:pt x="36" y="9"/>
                  </a:lnTo>
                  <a:lnTo>
                    <a:pt x="32" y="11"/>
                  </a:lnTo>
                  <a:lnTo>
                    <a:pt x="25" y="13"/>
                  </a:lnTo>
                  <a:lnTo>
                    <a:pt x="21" y="17"/>
                  </a:lnTo>
                  <a:lnTo>
                    <a:pt x="21" y="50"/>
                  </a:lnTo>
                  <a:lnTo>
                    <a:pt x="21" y="54"/>
                  </a:lnTo>
                  <a:lnTo>
                    <a:pt x="21" y="58"/>
                  </a:lnTo>
                  <a:lnTo>
                    <a:pt x="21" y="60"/>
                  </a:lnTo>
                  <a:lnTo>
                    <a:pt x="23" y="60"/>
                  </a:lnTo>
                  <a:lnTo>
                    <a:pt x="25" y="62"/>
                  </a:lnTo>
                  <a:lnTo>
                    <a:pt x="30" y="62"/>
                  </a:lnTo>
                  <a:lnTo>
                    <a:pt x="30" y="62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62"/>
                  </a:lnTo>
                  <a:lnTo>
                    <a:pt x="6" y="62"/>
                  </a:lnTo>
                  <a:lnTo>
                    <a:pt x="8" y="60"/>
                  </a:lnTo>
                  <a:lnTo>
                    <a:pt x="8" y="56"/>
                  </a:lnTo>
                  <a:lnTo>
                    <a:pt x="8" y="5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8" y="15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8" y="9"/>
                  </a:lnTo>
                  <a:lnTo>
                    <a:pt x="6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7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1" y="1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8" name="Freeform 92"/>
            <p:cNvSpPr>
              <a:spLocks/>
            </p:cNvSpPr>
            <p:nvPr/>
          </p:nvSpPr>
          <p:spPr bwMode="auto">
            <a:xfrm>
              <a:off x="4061" y="2370"/>
              <a:ext cx="65" cy="63"/>
            </a:xfrm>
            <a:custGeom>
              <a:avLst/>
              <a:gdLst>
                <a:gd name="T0" fmla="*/ 0 w 65"/>
                <a:gd name="T1" fmla="*/ 0 h 63"/>
                <a:gd name="T2" fmla="*/ 30 w 65"/>
                <a:gd name="T3" fmla="*/ 0 h 63"/>
                <a:gd name="T4" fmla="*/ 30 w 65"/>
                <a:gd name="T5" fmla="*/ 0 h 63"/>
                <a:gd name="T6" fmla="*/ 28 w 65"/>
                <a:gd name="T7" fmla="*/ 0 h 63"/>
                <a:gd name="T8" fmla="*/ 26 w 65"/>
                <a:gd name="T9" fmla="*/ 3 h 63"/>
                <a:gd name="T10" fmla="*/ 24 w 65"/>
                <a:gd name="T11" fmla="*/ 3 h 63"/>
                <a:gd name="T12" fmla="*/ 22 w 65"/>
                <a:gd name="T13" fmla="*/ 5 h 63"/>
                <a:gd name="T14" fmla="*/ 22 w 65"/>
                <a:gd name="T15" fmla="*/ 7 h 63"/>
                <a:gd name="T16" fmla="*/ 22 w 65"/>
                <a:gd name="T17" fmla="*/ 9 h 63"/>
                <a:gd name="T18" fmla="*/ 24 w 65"/>
                <a:gd name="T19" fmla="*/ 11 h 63"/>
                <a:gd name="T20" fmla="*/ 37 w 65"/>
                <a:gd name="T21" fmla="*/ 45 h 63"/>
                <a:gd name="T22" fmla="*/ 52 w 65"/>
                <a:gd name="T23" fmla="*/ 11 h 63"/>
                <a:gd name="T24" fmla="*/ 52 w 65"/>
                <a:gd name="T25" fmla="*/ 7 h 63"/>
                <a:gd name="T26" fmla="*/ 52 w 65"/>
                <a:gd name="T27" fmla="*/ 5 h 63"/>
                <a:gd name="T28" fmla="*/ 52 w 65"/>
                <a:gd name="T29" fmla="*/ 5 h 63"/>
                <a:gd name="T30" fmla="*/ 52 w 65"/>
                <a:gd name="T31" fmla="*/ 3 h 63"/>
                <a:gd name="T32" fmla="*/ 52 w 65"/>
                <a:gd name="T33" fmla="*/ 3 h 63"/>
                <a:gd name="T34" fmla="*/ 50 w 65"/>
                <a:gd name="T35" fmla="*/ 3 h 63"/>
                <a:gd name="T36" fmla="*/ 47 w 65"/>
                <a:gd name="T37" fmla="*/ 3 h 63"/>
                <a:gd name="T38" fmla="*/ 45 w 65"/>
                <a:gd name="T39" fmla="*/ 0 h 63"/>
                <a:gd name="T40" fmla="*/ 45 w 65"/>
                <a:gd name="T41" fmla="*/ 0 h 63"/>
                <a:gd name="T42" fmla="*/ 65 w 65"/>
                <a:gd name="T43" fmla="*/ 0 h 63"/>
                <a:gd name="T44" fmla="*/ 65 w 65"/>
                <a:gd name="T45" fmla="*/ 0 h 63"/>
                <a:gd name="T46" fmla="*/ 62 w 65"/>
                <a:gd name="T47" fmla="*/ 3 h 63"/>
                <a:gd name="T48" fmla="*/ 60 w 65"/>
                <a:gd name="T49" fmla="*/ 3 h 63"/>
                <a:gd name="T50" fmla="*/ 58 w 65"/>
                <a:gd name="T51" fmla="*/ 7 h 63"/>
                <a:gd name="T52" fmla="*/ 56 w 65"/>
                <a:gd name="T53" fmla="*/ 11 h 63"/>
                <a:gd name="T54" fmla="*/ 37 w 65"/>
                <a:gd name="T55" fmla="*/ 63 h 63"/>
                <a:gd name="T56" fmla="*/ 32 w 65"/>
                <a:gd name="T57" fmla="*/ 63 h 63"/>
                <a:gd name="T58" fmla="*/ 11 w 65"/>
                <a:gd name="T59" fmla="*/ 11 h 63"/>
                <a:gd name="T60" fmla="*/ 9 w 65"/>
                <a:gd name="T61" fmla="*/ 7 h 63"/>
                <a:gd name="T62" fmla="*/ 9 w 65"/>
                <a:gd name="T63" fmla="*/ 5 h 63"/>
                <a:gd name="T64" fmla="*/ 7 w 65"/>
                <a:gd name="T65" fmla="*/ 5 h 63"/>
                <a:gd name="T66" fmla="*/ 5 w 65"/>
                <a:gd name="T67" fmla="*/ 3 h 63"/>
                <a:gd name="T68" fmla="*/ 2 w 65"/>
                <a:gd name="T69" fmla="*/ 3 h 63"/>
                <a:gd name="T70" fmla="*/ 0 w 65"/>
                <a:gd name="T71" fmla="*/ 0 h 63"/>
                <a:gd name="T72" fmla="*/ 0 w 65"/>
                <a:gd name="T7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5" h="63">
                  <a:moveTo>
                    <a:pt x="0" y="0"/>
                  </a:moveTo>
                  <a:lnTo>
                    <a:pt x="30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6" y="3"/>
                  </a:lnTo>
                  <a:lnTo>
                    <a:pt x="24" y="3"/>
                  </a:lnTo>
                  <a:lnTo>
                    <a:pt x="22" y="5"/>
                  </a:lnTo>
                  <a:lnTo>
                    <a:pt x="22" y="7"/>
                  </a:lnTo>
                  <a:lnTo>
                    <a:pt x="22" y="9"/>
                  </a:lnTo>
                  <a:lnTo>
                    <a:pt x="24" y="11"/>
                  </a:lnTo>
                  <a:lnTo>
                    <a:pt x="37" y="45"/>
                  </a:lnTo>
                  <a:lnTo>
                    <a:pt x="52" y="11"/>
                  </a:lnTo>
                  <a:lnTo>
                    <a:pt x="52" y="7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0" y="3"/>
                  </a:lnTo>
                  <a:lnTo>
                    <a:pt x="47" y="3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2" y="3"/>
                  </a:lnTo>
                  <a:lnTo>
                    <a:pt x="60" y="3"/>
                  </a:lnTo>
                  <a:lnTo>
                    <a:pt x="58" y="7"/>
                  </a:lnTo>
                  <a:lnTo>
                    <a:pt x="56" y="11"/>
                  </a:lnTo>
                  <a:lnTo>
                    <a:pt x="37" y="63"/>
                  </a:lnTo>
                  <a:lnTo>
                    <a:pt x="32" y="63"/>
                  </a:lnTo>
                  <a:lnTo>
                    <a:pt x="11" y="11"/>
                  </a:lnTo>
                  <a:lnTo>
                    <a:pt x="9" y="7"/>
                  </a:lnTo>
                  <a:lnTo>
                    <a:pt x="9" y="5"/>
                  </a:lnTo>
                  <a:lnTo>
                    <a:pt x="7" y="5"/>
                  </a:lnTo>
                  <a:lnTo>
                    <a:pt x="5" y="3"/>
                  </a:lnTo>
                  <a:lnTo>
                    <a:pt x="2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9" name="Freeform 93"/>
            <p:cNvSpPr>
              <a:spLocks noEditPoints="1"/>
            </p:cNvSpPr>
            <p:nvPr/>
          </p:nvSpPr>
          <p:spPr bwMode="auto">
            <a:xfrm>
              <a:off x="4132" y="2368"/>
              <a:ext cx="51" cy="65"/>
            </a:xfrm>
            <a:custGeom>
              <a:avLst/>
              <a:gdLst>
                <a:gd name="T0" fmla="*/ 11 w 51"/>
                <a:gd name="T1" fmla="*/ 24 h 65"/>
                <a:gd name="T2" fmla="*/ 11 w 51"/>
                <a:gd name="T3" fmla="*/ 32 h 65"/>
                <a:gd name="T4" fmla="*/ 13 w 51"/>
                <a:gd name="T5" fmla="*/ 41 h 65"/>
                <a:gd name="T6" fmla="*/ 17 w 51"/>
                <a:gd name="T7" fmla="*/ 45 h 65"/>
                <a:gd name="T8" fmla="*/ 21 w 51"/>
                <a:gd name="T9" fmla="*/ 50 h 65"/>
                <a:gd name="T10" fmla="*/ 26 w 51"/>
                <a:gd name="T11" fmla="*/ 52 h 65"/>
                <a:gd name="T12" fmla="*/ 32 w 51"/>
                <a:gd name="T13" fmla="*/ 54 h 65"/>
                <a:gd name="T14" fmla="*/ 39 w 51"/>
                <a:gd name="T15" fmla="*/ 52 h 65"/>
                <a:gd name="T16" fmla="*/ 43 w 51"/>
                <a:gd name="T17" fmla="*/ 50 h 65"/>
                <a:gd name="T18" fmla="*/ 47 w 51"/>
                <a:gd name="T19" fmla="*/ 45 h 65"/>
                <a:gd name="T20" fmla="*/ 49 w 51"/>
                <a:gd name="T21" fmla="*/ 39 h 65"/>
                <a:gd name="T22" fmla="*/ 51 w 51"/>
                <a:gd name="T23" fmla="*/ 41 h 65"/>
                <a:gd name="T24" fmla="*/ 49 w 51"/>
                <a:gd name="T25" fmla="*/ 50 h 65"/>
                <a:gd name="T26" fmla="*/ 43 w 51"/>
                <a:gd name="T27" fmla="*/ 58 h 65"/>
                <a:gd name="T28" fmla="*/ 39 w 51"/>
                <a:gd name="T29" fmla="*/ 62 h 65"/>
                <a:gd name="T30" fmla="*/ 32 w 51"/>
                <a:gd name="T31" fmla="*/ 65 h 65"/>
                <a:gd name="T32" fmla="*/ 26 w 51"/>
                <a:gd name="T33" fmla="*/ 65 h 65"/>
                <a:gd name="T34" fmla="*/ 19 w 51"/>
                <a:gd name="T35" fmla="*/ 65 h 65"/>
                <a:gd name="T36" fmla="*/ 13 w 51"/>
                <a:gd name="T37" fmla="*/ 60 h 65"/>
                <a:gd name="T38" fmla="*/ 9 w 51"/>
                <a:gd name="T39" fmla="*/ 56 h 65"/>
                <a:gd name="T40" fmla="*/ 4 w 51"/>
                <a:gd name="T41" fmla="*/ 50 h 65"/>
                <a:gd name="T42" fmla="*/ 0 w 51"/>
                <a:gd name="T43" fmla="*/ 43 h 65"/>
                <a:gd name="T44" fmla="*/ 0 w 51"/>
                <a:gd name="T45" fmla="*/ 35 h 65"/>
                <a:gd name="T46" fmla="*/ 0 w 51"/>
                <a:gd name="T47" fmla="*/ 24 h 65"/>
                <a:gd name="T48" fmla="*/ 4 w 51"/>
                <a:gd name="T49" fmla="*/ 15 h 65"/>
                <a:gd name="T50" fmla="*/ 9 w 51"/>
                <a:gd name="T51" fmla="*/ 9 h 65"/>
                <a:gd name="T52" fmla="*/ 13 w 51"/>
                <a:gd name="T53" fmla="*/ 5 h 65"/>
                <a:gd name="T54" fmla="*/ 21 w 51"/>
                <a:gd name="T55" fmla="*/ 2 h 65"/>
                <a:gd name="T56" fmla="*/ 28 w 51"/>
                <a:gd name="T57" fmla="*/ 0 h 65"/>
                <a:gd name="T58" fmla="*/ 34 w 51"/>
                <a:gd name="T59" fmla="*/ 2 h 65"/>
                <a:gd name="T60" fmla="*/ 41 w 51"/>
                <a:gd name="T61" fmla="*/ 5 h 65"/>
                <a:gd name="T62" fmla="*/ 45 w 51"/>
                <a:gd name="T63" fmla="*/ 7 h 65"/>
                <a:gd name="T64" fmla="*/ 49 w 51"/>
                <a:gd name="T65" fmla="*/ 13 h 65"/>
                <a:gd name="T66" fmla="*/ 51 w 51"/>
                <a:gd name="T67" fmla="*/ 17 h 65"/>
                <a:gd name="T68" fmla="*/ 51 w 51"/>
                <a:gd name="T69" fmla="*/ 24 h 65"/>
                <a:gd name="T70" fmla="*/ 11 w 51"/>
                <a:gd name="T71" fmla="*/ 24 h 65"/>
                <a:gd name="T72" fmla="*/ 11 w 51"/>
                <a:gd name="T73" fmla="*/ 20 h 65"/>
                <a:gd name="T74" fmla="*/ 36 w 51"/>
                <a:gd name="T75" fmla="*/ 20 h 65"/>
                <a:gd name="T76" fmla="*/ 36 w 51"/>
                <a:gd name="T77" fmla="*/ 15 h 65"/>
                <a:gd name="T78" fmla="*/ 36 w 51"/>
                <a:gd name="T79" fmla="*/ 13 h 65"/>
                <a:gd name="T80" fmla="*/ 34 w 51"/>
                <a:gd name="T81" fmla="*/ 9 h 65"/>
                <a:gd name="T82" fmla="*/ 30 w 51"/>
                <a:gd name="T83" fmla="*/ 7 h 65"/>
                <a:gd name="T84" fmla="*/ 28 w 51"/>
                <a:gd name="T85" fmla="*/ 5 h 65"/>
                <a:gd name="T86" fmla="*/ 24 w 51"/>
                <a:gd name="T87" fmla="*/ 5 h 65"/>
                <a:gd name="T88" fmla="*/ 19 w 51"/>
                <a:gd name="T89" fmla="*/ 7 h 65"/>
                <a:gd name="T90" fmla="*/ 15 w 51"/>
                <a:gd name="T91" fmla="*/ 9 h 65"/>
                <a:gd name="T92" fmla="*/ 11 w 51"/>
                <a:gd name="T93" fmla="*/ 13 h 65"/>
                <a:gd name="T94" fmla="*/ 11 w 51"/>
                <a:gd name="T95" fmla="*/ 2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1" h="65">
                  <a:moveTo>
                    <a:pt x="11" y="24"/>
                  </a:moveTo>
                  <a:lnTo>
                    <a:pt x="11" y="32"/>
                  </a:lnTo>
                  <a:lnTo>
                    <a:pt x="13" y="41"/>
                  </a:lnTo>
                  <a:lnTo>
                    <a:pt x="17" y="45"/>
                  </a:lnTo>
                  <a:lnTo>
                    <a:pt x="21" y="50"/>
                  </a:lnTo>
                  <a:lnTo>
                    <a:pt x="26" y="52"/>
                  </a:lnTo>
                  <a:lnTo>
                    <a:pt x="32" y="54"/>
                  </a:lnTo>
                  <a:lnTo>
                    <a:pt x="39" y="52"/>
                  </a:lnTo>
                  <a:lnTo>
                    <a:pt x="43" y="50"/>
                  </a:lnTo>
                  <a:lnTo>
                    <a:pt x="47" y="45"/>
                  </a:lnTo>
                  <a:lnTo>
                    <a:pt x="49" y="39"/>
                  </a:lnTo>
                  <a:lnTo>
                    <a:pt x="51" y="41"/>
                  </a:lnTo>
                  <a:lnTo>
                    <a:pt x="49" y="50"/>
                  </a:lnTo>
                  <a:lnTo>
                    <a:pt x="43" y="58"/>
                  </a:lnTo>
                  <a:lnTo>
                    <a:pt x="39" y="62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5"/>
                  </a:lnTo>
                  <a:lnTo>
                    <a:pt x="13" y="60"/>
                  </a:lnTo>
                  <a:lnTo>
                    <a:pt x="9" y="56"/>
                  </a:lnTo>
                  <a:lnTo>
                    <a:pt x="4" y="50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4"/>
                  </a:lnTo>
                  <a:lnTo>
                    <a:pt x="4" y="15"/>
                  </a:lnTo>
                  <a:lnTo>
                    <a:pt x="9" y="9"/>
                  </a:lnTo>
                  <a:lnTo>
                    <a:pt x="13" y="5"/>
                  </a:lnTo>
                  <a:lnTo>
                    <a:pt x="21" y="2"/>
                  </a:lnTo>
                  <a:lnTo>
                    <a:pt x="28" y="0"/>
                  </a:lnTo>
                  <a:lnTo>
                    <a:pt x="34" y="2"/>
                  </a:lnTo>
                  <a:lnTo>
                    <a:pt x="41" y="5"/>
                  </a:lnTo>
                  <a:lnTo>
                    <a:pt x="45" y="7"/>
                  </a:lnTo>
                  <a:lnTo>
                    <a:pt x="49" y="13"/>
                  </a:lnTo>
                  <a:lnTo>
                    <a:pt x="51" y="17"/>
                  </a:lnTo>
                  <a:lnTo>
                    <a:pt x="51" y="24"/>
                  </a:lnTo>
                  <a:lnTo>
                    <a:pt x="11" y="24"/>
                  </a:lnTo>
                  <a:close/>
                  <a:moveTo>
                    <a:pt x="11" y="20"/>
                  </a:moveTo>
                  <a:lnTo>
                    <a:pt x="36" y="20"/>
                  </a:lnTo>
                  <a:lnTo>
                    <a:pt x="36" y="15"/>
                  </a:lnTo>
                  <a:lnTo>
                    <a:pt x="36" y="13"/>
                  </a:lnTo>
                  <a:lnTo>
                    <a:pt x="34" y="9"/>
                  </a:lnTo>
                  <a:lnTo>
                    <a:pt x="30" y="7"/>
                  </a:lnTo>
                  <a:lnTo>
                    <a:pt x="28" y="5"/>
                  </a:lnTo>
                  <a:lnTo>
                    <a:pt x="24" y="5"/>
                  </a:lnTo>
                  <a:lnTo>
                    <a:pt x="19" y="7"/>
                  </a:lnTo>
                  <a:lnTo>
                    <a:pt x="15" y="9"/>
                  </a:lnTo>
                  <a:lnTo>
                    <a:pt x="11" y="13"/>
                  </a:lnTo>
                  <a:lnTo>
                    <a:pt x="11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50" name="Freeform 94"/>
            <p:cNvSpPr>
              <a:spLocks/>
            </p:cNvSpPr>
            <p:nvPr/>
          </p:nvSpPr>
          <p:spPr bwMode="auto">
            <a:xfrm>
              <a:off x="4194" y="2368"/>
              <a:ext cx="52" cy="65"/>
            </a:xfrm>
            <a:custGeom>
              <a:avLst/>
              <a:gdLst>
                <a:gd name="T0" fmla="*/ 52 w 52"/>
                <a:gd name="T1" fmla="*/ 39 h 65"/>
                <a:gd name="T2" fmla="*/ 49 w 52"/>
                <a:gd name="T3" fmla="*/ 47 h 65"/>
                <a:gd name="T4" fmla="*/ 45 w 52"/>
                <a:gd name="T5" fmla="*/ 54 h 65"/>
                <a:gd name="T6" fmla="*/ 41 w 52"/>
                <a:gd name="T7" fmla="*/ 58 h 65"/>
                <a:gd name="T8" fmla="*/ 34 w 52"/>
                <a:gd name="T9" fmla="*/ 62 h 65"/>
                <a:gd name="T10" fmla="*/ 26 w 52"/>
                <a:gd name="T11" fmla="*/ 65 h 65"/>
                <a:gd name="T12" fmla="*/ 19 w 52"/>
                <a:gd name="T13" fmla="*/ 65 h 65"/>
                <a:gd name="T14" fmla="*/ 13 w 52"/>
                <a:gd name="T15" fmla="*/ 60 h 65"/>
                <a:gd name="T16" fmla="*/ 7 w 52"/>
                <a:gd name="T17" fmla="*/ 56 h 65"/>
                <a:gd name="T18" fmla="*/ 2 w 52"/>
                <a:gd name="T19" fmla="*/ 50 h 65"/>
                <a:gd name="T20" fmla="*/ 0 w 52"/>
                <a:gd name="T21" fmla="*/ 41 h 65"/>
                <a:gd name="T22" fmla="*/ 0 w 52"/>
                <a:gd name="T23" fmla="*/ 32 h 65"/>
                <a:gd name="T24" fmla="*/ 0 w 52"/>
                <a:gd name="T25" fmla="*/ 24 h 65"/>
                <a:gd name="T26" fmla="*/ 2 w 52"/>
                <a:gd name="T27" fmla="*/ 15 h 65"/>
                <a:gd name="T28" fmla="*/ 9 w 52"/>
                <a:gd name="T29" fmla="*/ 9 h 65"/>
                <a:gd name="T30" fmla="*/ 13 w 52"/>
                <a:gd name="T31" fmla="*/ 5 h 65"/>
                <a:gd name="T32" fmla="*/ 19 w 52"/>
                <a:gd name="T33" fmla="*/ 2 h 65"/>
                <a:gd name="T34" fmla="*/ 28 w 52"/>
                <a:gd name="T35" fmla="*/ 0 h 65"/>
                <a:gd name="T36" fmla="*/ 37 w 52"/>
                <a:gd name="T37" fmla="*/ 2 h 65"/>
                <a:gd name="T38" fmla="*/ 43 w 52"/>
                <a:gd name="T39" fmla="*/ 5 h 65"/>
                <a:gd name="T40" fmla="*/ 47 w 52"/>
                <a:gd name="T41" fmla="*/ 11 h 65"/>
                <a:gd name="T42" fmla="*/ 47 w 52"/>
                <a:gd name="T43" fmla="*/ 15 h 65"/>
                <a:gd name="T44" fmla="*/ 47 w 52"/>
                <a:gd name="T45" fmla="*/ 17 h 65"/>
                <a:gd name="T46" fmla="*/ 47 w 52"/>
                <a:gd name="T47" fmla="*/ 20 h 65"/>
                <a:gd name="T48" fmla="*/ 45 w 52"/>
                <a:gd name="T49" fmla="*/ 20 h 65"/>
                <a:gd name="T50" fmla="*/ 43 w 52"/>
                <a:gd name="T51" fmla="*/ 20 h 65"/>
                <a:gd name="T52" fmla="*/ 39 w 52"/>
                <a:gd name="T53" fmla="*/ 20 h 65"/>
                <a:gd name="T54" fmla="*/ 37 w 52"/>
                <a:gd name="T55" fmla="*/ 17 h 65"/>
                <a:gd name="T56" fmla="*/ 37 w 52"/>
                <a:gd name="T57" fmla="*/ 15 h 65"/>
                <a:gd name="T58" fmla="*/ 34 w 52"/>
                <a:gd name="T59" fmla="*/ 13 h 65"/>
                <a:gd name="T60" fmla="*/ 34 w 52"/>
                <a:gd name="T61" fmla="*/ 9 h 65"/>
                <a:gd name="T62" fmla="*/ 32 w 52"/>
                <a:gd name="T63" fmla="*/ 7 h 65"/>
                <a:gd name="T64" fmla="*/ 30 w 52"/>
                <a:gd name="T65" fmla="*/ 5 h 65"/>
                <a:gd name="T66" fmla="*/ 26 w 52"/>
                <a:gd name="T67" fmla="*/ 5 h 65"/>
                <a:gd name="T68" fmla="*/ 19 w 52"/>
                <a:gd name="T69" fmla="*/ 7 h 65"/>
                <a:gd name="T70" fmla="*/ 15 w 52"/>
                <a:gd name="T71" fmla="*/ 9 h 65"/>
                <a:gd name="T72" fmla="*/ 13 w 52"/>
                <a:gd name="T73" fmla="*/ 15 h 65"/>
                <a:gd name="T74" fmla="*/ 11 w 52"/>
                <a:gd name="T75" fmla="*/ 20 h 65"/>
                <a:gd name="T76" fmla="*/ 11 w 52"/>
                <a:gd name="T77" fmla="*/ 26 h 65"/>
                <a:gd name="T78" fmla="*/ 13 w 52"/>
                <a:gd name="T79" fmla="*/ 37 h 65"/>
                <a:gd name="T80" fmla="*/ 15 w 52"/>
                <a:gd name="T81" fmla="*/ 45 h 65"/>
                <a:gd name="T82" fmla="*/ 19 w 52"/>
                <a:gd name="T83" fmla="*/ 50 h 65"/>
                <a:gd name="T84" fmla="*/ 26 w 52"/>
                <a:gd name="T85" fmla="*/ 52 h 65"/>
                <a:gd name="T86" fmla="*/ 30 w 52"/>
                <a:gd name="T87" fmla="*/ 54 h 65"/>
                <a:gd name="T88" fmla="*/ 37 w 52"/>
                <a:gd name="T89" fmla="*/ 52 h 65"/>
                <a:gd name="T90" fmla="*/ 43 w 52"/>
                <a:gd name="T91" fmla="*/ 50 h 65"/>
                <a:gd name="T92" fmla="*/ 45 w 52"/>
                <a:gd name="T93" fmla="*/ 45 h 65"/>
                <a:gd name="T94" fmla="*/ 49 w 52"/>
                <a:gd name="T95" fmla="*/ 37 h 65"/>
                <a:gd name="T96" fmla="*/ 52 w 52"/>
                <a:gd name="T97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2" h="65">
                  <a:moveTo>
                    <a:pt x="52" y="39"/>
                  </a:moveTo>
                  <a:lnTo>
                    <a:pt x="49" y="47"/>
                  </a:lnTo>
                  <a:lnTo>
                    <a:pt x="45" y="54"/>
                  </a:lnTo>
                  <a:lnTo>
                    <a:pt x="41" y="58"/>
                  </a:lnTo>
                  <a:lnTo>
                    <a:pt x="34" y="62"/>
                  </a:lnTo>
                  <a:lnTo>
                    <a:pt x="26" y="65"/>
                  </a:lnTo>
                  <a:lnTo>
                    <a:pt x="19" y="65"/>
                  </a:lnTo>
                  <a:lnTo>
                    <a:pt x="13" y="60"/>
                  </a:lnTo>
                  <a:lnTo>
                    <a:pt x="7" y="56"/>
                  </a:lnTo>
                  <a:lnTo>
                    <a:pt x="2" y="50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4"/>
                  </a:lnTo>
                  <a:lnTo>
                    <a:pt x="2" y="15"/>
                  </a:lnTo>
                  <a:lnTo>
                    <a:pt x="9" y="9"/>
                  </a:lnTo>
                  <a:lnTo>
                    <a:pt x="13" y="5"/>
                  </a:lnTo>
                  <a:lnTo>
                    <a:pt x="19" y="2"/>
                  </a:lnTo>
                  <a:lnTo>
                    <a:pt x="28" y="0"/>
                  </a:lnTo>
                  <a:lnTo>
                    <a:pt x="37" y="2"/>
                  </a:lnTo>
                  <a:lnTo>
                    <a:pt x="43" y="5"/>
                  </a:lnTo>
                  <a:lnTo>
                    <a:pt x="47" y="11"/>
                  </a:lnTo>
                  <a:lnTo>
                    <a:pt x="47" y="15"/>
                  </a:lnTo>
                  <a:lnTo>
                    <a:pt x="47" y="17"/>
                  </a:lnTo>
                  <a:lnTo>
                    <a:pt x="47" y="20"/>
                  </a:lnTo>
                  <a:lnTo>
                    <a:pt x="45" y="20"/>
                  </a:lnTo>
                  <a:lnTo>
                    <a:pt x="43" y="20"/>
                  </a:lnTo>
                  <a:lnTo>
                    <a:pt x="39" y="20"/>
                  </a:lnTo>
                  <a:lnTo>
                    <a:pt x="37" y="17"/>
                  </a:lnTo>
                  <a:lnTo>
                    <a:pt x="37" y="15"/>
                  </a:lnTo>
                  <a:lnTo>
                    <a:pt x="34" y="13"/>
                  </a:lnTo>
                  <a:lnTo>
                    <a:pt x="34" y="9"/>
                  </a:lnTo>
                  <a:lnTo>
                    <a:pt x="32" y="7"/>
                  </a:lnTo>
                  <a:lnTo>
                    <a:pt x="30" y="5"/>
                  </a:lnTo>
                  <a:lnTo>
                    <a:pt x="26" y="5"/>
                  </a:lnTo>
                  <a:lnTo>
                    <a:pt x="19" y="7"/>
                  </a:lnTo>
                  <a:lnTo>
                    <a:pt x="15" y="9"/>
                  </a:lnTo>
                  <a:lnTo>
                    <a:pt x="13" y="15"/>
                  </a:lnTo>
                  <a:lnTo>
                    <a:pt x="11" y="20"/>
                  </a:lnTo>
                  <a:lnTo>
                    <a:pt x="11" y="26"/>
                  </a:lnTo>
                  <a:lnTo>
                    <a:pt x="13" y="37"/>
                  </a:lnTo>
                  <a:lnTo>
                    <a:pt x="15" y="45"/>
                  </a:lnTo>
                  <a:lnTo>
                    <a:pt x="19" y="50"/>
                  </a:lnTo>
                  <a:lnTo>
                    <a:pt x="26" y="52"/>
                  </a:lnTo>
                  <a:lnTo>
                    <a:pt x="30" y="54"/>
                  </a:lnTo>
                  <a:lnTo>
                    <a:pt x="37" y="52"/>
                  </a:lnTo>
                  <a:lnTo>
                    <a:pt x="43" y="50"/>
                  </a:lnTo>
                  <a:lnTo>
                    <a:pt x="45" y="45"/>
                  </a:lnTo>
                  <a:lnTo>
                    <a:pt x="49" y="37"/>
                  </a:lnTo>
                  <a:lnTo>
                    <a:pt x="52" y="3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51" name="Freeform 95"/>
            <p:cNvSpPr>
              <a:spLocks/>
            </p:cNvSpPr>
            <p:nvPr/>
          </p:nvSpPr>
          <p:spPr bwMode="auto">
            <a:xfrm>
              <a:off x="4250" y="2349"/>
              <a:ext cx="38" cy="84"/>
            </a:xfrm>
            <a:custGeom>
              <a:avLst/>
              <a:gdLst>
                <a:gd name="T0" fmla="*/ 21 w 38"/>
                <a:gd name="T1" fmla="*/ 0 h 84"/>
                <a:gd name="T2" fmla="*/ 21 w 38"/>
                <a:gd name="T3" fmla="*/ 21 h 84"/>
                <a:gd name="T4" fmla="*/ 36 w 38"/>
                <a:gd name="T5" fmla="*/ 21 h 84"/>
                <a:gd name="T6" fmla="*/ 36 w 38"/>
                <a:gd name="T7" fmla="*/ 26 h 84"/>
                <a:gd name="T8" fmla="*/ 21 w 38"/>
                <a:gd name="T9" fmla="*/ 26 h 84"/>
                <a:gd name="T10" fmla="*/ 21 w 38"/>
                <a:gd name="T11" fmla="*/ 64 h 84"/>
                <a:gd name="T12" fmla="*/ 21 w 38"/>
                <a:gd name="T13" fmla="*/ 71 h 84"/>
                <a:gd name="T14" fmla="*/ 23 w 38"/>
                <a:gd name="T15" fmla="*/ 73 h 84"/>
                <a:gd name="T16" fmla="*/ 26 w 38"/>
                <a:gd name="T17" fmla="*/ 75 h 84"/>
                <a:gd name="T18" fmla="*/ 28 w 38"/>
                <a:gd name="T19" fmla="*/ 75 h 84"/>
                <a:gd name="T20" fmla="*/ 30 w 38"/>
                <a:gd name="T21" fmla="*/ 75 h 84"/>
                <a:gd name="T22" fmla="*/ 32 w 38"/>
                <a:gd name="T23" fmla="*/ 75 h 84"/>
                <a:gd name="T24" fmla="*/ 34 w 38"/>
                <a:gd name="T25" fmla="*/ 73 h 84"/>
                <a:gd name="T26" fmla="*/ 36 w 38"/>
                <a:gd name="T27" fmla="*/ 71 h 84"/>
                <a:gd name="T28" fmla="*/ 38 w 38"/>
                <a:gd name="T29" fmla="*/ 71 h 84"/>
                <a:gd name="T30" fmla="*/ 36 w 38"/>
                <a:gd name="T31" fmla="*/ 77 h 84"/>
                <a:gd name="T32" fmla="*/ 32 w 38"/>
                <a:gd name="T33" fmla="*/ 81 h 84"/>
                <a:gd name="T34" fmla="*/ 28 w 38"/>
                <a:gd name="T35" fmla="*/ 84 h 84"/>
                <a:gd name="T36" fmla="*/ 23 w 38"/>
                <a:gd name="T37" fmla="*/ 84 h 84"/>
                <a:gd name="T38" fmla="*/ 19 w 38"/>
                <a:gd name="T39" fmla="*/ 84 h 84"/>
                <a:gd name="T40" fmla="*/ 17 w 38"/>
                <a:gd name="T41" fmla="*/ 81 h 84"/>
                <a:gd name="T42" fmla="*/ 15 w 38"/>
                <a:gd name="T43" fmla="*/ 79 h 84"/>
                <a:gd name="T44" fmla="*/ 13 w 38"/>
                <a:gd name="T45" fmla="*/ 77 h 84"/>
                <a:gd name="T46" fmla="*/ 11 w 38"/>
                <a:gd name="T47" fmla="*/ 73 h 84"/>
                <a:gd name="T48" fmla="*/ 11 w 38"/>
                <a:gd name="T49" fmla="*/ 66 h 84"/>
                <a:gd name="T50" fmla="*/ 11 w 38"/>
                <a:gd name="T51" fmla="*/ 26 h 84"/>
                <a:gd name="T52" fmla="*/ 0 w 38"/>
                <a:gd name="T53" fmla="*/ 26 h 84"/>
                <a:gd name="T54" fmla="*/ 0 w 38"/>
                <a:gd name="T55" fmla="*/ 24 h 84"/>
                <a:gd name="T56" fmla="*/ 4 w 38"/>
                <a:gd name="T57" fmla="*/ 21 h 84"/>
                <a:gd name="T58" fmla="*/ 8 w 38"/>
                <a:gd name="T59" fmla="*/ 19 h 84"/>
                <a:gd name="T60" fmla="*/ 13 w 38"/>
                <a:gd name="T61" fmla="*/ 15 h 84"/>
                <a:gd name="T62" fmla="*/ 15 w 38"/>
                <a:gd name="T63" fmla="*/ 11 h 84"/>
                <a:gd name="T64" fmla="*/ 17 w 38"/>
                <a:gd name="T65" fmla="*/ 6 h 84"/>
                <a:gd name="T66" fmla="*/ 21 w 38"/>
                <a:gd name="T67" fmla="*/ 0 h 84"/>
                <a:gd name="T68" fmla="*/ 21 w 38"/>
                <a:gd name="T6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8" h="84">
                  <a:moveTo>
                    <a:pt x="21" y="0"/>
                  </a:moveTo>
                  <a:lnTo>
                    <a:pt x="21" y="21"/>
                  </a:lnTo>
                  <a:lnTo>
                    <a:pt x="36" y="21"/>
                  </a:lnTo>
                  <a:lnTo>
                    <a:pt x="36" y="26"/>
                  </a:lnTo>
                  <a:lnTo>
                    <a:pt x="21" y="26"/>
                  </a:lnTo>
                  <a:lnTo>
                    <a:pt x="21" y="64"/>
                  </a:lnTo>
                  <a:lnTo>
                    <a:pt x="21" y="71"/>
                  </a:lnTo>
                  <a:lnTo>
                    <a:pt x="23" y="73"/>
                  </a:lnTo>
                  <a:lnTo>
                    <a:pt x="26" y="75"/>
                  </a:lnTo>
                  <a:lnTo>
                    <a:pt x="28" y="75"/>
                  </a:lnTo>
                  <a:lnTo>
                    <a:pt x="30" y="75"/>
                  </a:lnTo>
                  <a:lnTo>
                    <a:pt x="32" y="75"/>
                  </a:lnTo>
                  <a:lnTo>
                    <a:pt x="34" y="73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6" y="77"/>
                  </a:lnTo>
                  <a:lnTo>
                    <a:pt x="32" y="81"/>
                  </a:lnTo>
                  <a:lnTo>
                    <a:pt x="28" y="84"/>
                  </a:lnTo>
                  <a:lnTo>
                    <a:pt x="23" y="84"/>
                  </a:lnTo>
                  <a:lnTo>
                    <a:pt x="19" y="84"/>
                  </a:lnTo>
                  <a:lnTo>
                    <a:pt x="17" y="81"/>
                  </a:lnTo>
                  <a:lnTo>
                    <a:pt x="15" y="79"/>
                  </a:lnTo>
                  <a:lnTo>
                    <a:pt x="13" y="77"/>
                  </a:lnTo>
                  <a:lnTo>
                    <a:pt x="11" y="73"/>
                  </a:lnTo>
                  <a:lnTo>
                    <a:pt x="11" y="66"/>
                  </a:lnTo>
                  <a:lnTo>
                    <a:pt x="11" y="26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4" y="21"/>
                  </a:lnTo>
                  <a:lnTo>
                    <a:pt x="8" y="19"/>
                  </a:lnTo>
                  <a:lnTo>
                    <a:pt x="13" y="15"/>
                  </a:lnTo>
                  <a:lnTo>
                    <a:pt x="15" y="11"/>
                  </a:lnTo>
                  <a:lnTo>
                    <a:pt x="17" y="6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52" name="Freeform 96"/>
            <p:cNvSpPr>
              <a:spLocks noEditPoints="1"/>
            </p:cNvSpPr>
            <p:nvPr/>
          </p:nvSpPr>
          <p:spPr bwMode="auto">
            <a:xfrm>
              <a:off x="4295" y="2336"/>
              <a:ext cx="28" cy="94"/>
            </a:xfrm>
            <a:custGeom>
              <a:avLst/>
              <a:gdLst>
                <a:gd name="T0" fmla="*/ 13 w 28"/>
                <a:gd name="T1" fmla="*/ 0 h 94"/>
                <a:gd name="T2" fmla="*/ 17 w 28"/>
                <a:gd name="T3" fmla="*/ 0 h 94"/>
                <a:gd name="T4" fmla="*/ 19 w 28"/>
                <a:gd name="T5" fmla="*/ 2 h 94"/>
                <a:gd name="T6" fmla="*/ 21 w 28"/>
                <a:gd name="T7" fmla="*/ 4 h 94"/>
                <a:gd name="T8" fmla="*/ 21 w 28"/>
                <a:gd name="T9" fmla="*/ 7 h 94"/>
                <a:gd name="T10" fmla="*/ 21 w 28"/>
                <a:gd name="T11" fmla="*/ 11 h 94"/>
                <a:gd name="T12" fmla="*/ 19 w 28"/>
                <a:gd name="T13" fmla="*/ 13 h 94"/>
                <a:gd name="T14" fmla="*/ 17 w 28"/>
                <a:gd name="T15" fmla="*/ 15 h 94"/>
                <a:gd name="T16" fmla="*/ 13 w 28"/>
                <a:gd name="T17" fmla="*/ 15 h 94"/>
                <a:gd name="T18" fmla="*/ 11 w 28"/>
                <a:gd name="T19" fmla="*/ 15 h 94"/>
                <a:gd name="T20" fmla="*/ 8 w 28"/>
                <a:gd name="T21" fmla="*/ 13 h 94"/>
                <a:gd name="T22" fmla="*/ 6 w 28"/>
                <a:gd name="T23" fmla="*/ 11 h 94"/>
                <a:gd name="T24" fmla="*/ 6 w 28"/>
                <a:gd name="T25" fmla="*/ 7 h 94"/>
                <a:gd name="T26" fmla="*/ 6 w 28"/>
                <a:gd name="T27" fmla="*/ 4 h 94"/>
                <a:gd name="T28" fmla="*/ 8 w 28"/>
                <a:gd name="T29" fmla="*/ 2 h 94"/>
                <a:gd name="T30" fmla="*/ 11 w 28"/>
                <a:gd name="T31" fmla="*/ 0 h 94"/>
                <a:gd name="T32" fmla="*/ 13 w 28"/>
                <a:gd name="T33" fmla="*/ 0 h 94"/>
                <a:gd name="T34" fmla="*/ 19 w 28"/>
                <a:gd name="T35" fmla="*/ 32 h 94"/>
                <a:gd name="T36" fmla="*/ 19 w 28"/>
                <a:gd name="T37" fmla="*/ 82 h 94"/>
                <a:gd name="T38" fmla="*/ 19 w 28"/>
                <a:gd name="T39" fmla="*/ 86 h 94"/>
                <a:gd name="T40" fmla="*/ 21 w 28"/>
                <a:gd name="T41" fmla="*/ 90 h 94"/>
                <a:gd name="T42" fmla="*/ 21 w 28"/>
                <a:gd name="T43" fmla="*/ 92 h 94"/>
                <a:gd name="T44" fmla="*/ 23 w 28"/>
                <a:gd name="T45" fmla="*/ 92 h 94"/>
                <a:gd name="T46" fmla="*/ 26 w 28"/>
                <a:gd name="T47" fmla="*/ 94 h 94"/>
                <a:gd name="T48" fmla="*/ 28 w 28"/>
                <a:gd name="T49" fmla="*/ 94 h 94"/>
                <a:gd name="T50" fmla="*/ 28 w 28"/>
                <a:gd name="T51" fmla="*/ 94 h 94"/>
                <a:gd name="T52" fmla="*/ 0 w 28"/>
                <a:gd name="T53" fmla="*/ 94 h 94"/>
                <a:gd name="T54" fmla="*/ 0 w 28"/>
                <a:gd name="T55" fmla="*/ 94 h 94"/>
                <a:gd name="T56" fmla="*/ 4 w 28"/>
                <a:gd name="T57" fmla="*/ 94 h 94"/>
                <a:gd name="T58" fmla="*/ 6 w 28"/>
                <a:gd name="T59" fmla="*/ 92 h 94"/>
                <a:gd name="T60" fmla="*/ 6 w 28"/>
                <a:gd name="T61" fmla="*/ 92 h 94"/>
                <a:gd name="T62" fmla="*/ 8 w 28"/>
                <a:gd name="T63" fmla="*/ 90 h 94"/>
                <a:gd name="T64" fmla="*/ 8 w 28"/>
                <a:gd name="T65" fmla="*/ 86 h 94"/>
                <a:gd name="T66" fmla="*/ 8 w 28"/>
                <a:gd name="T67" fmla="*/ 82 h 94"/>
                <a:gd name="T68" fmla="*/ 8 w 28"/>
                <a:gd name="T69" fmla="*/ 58 h 94"/>
                <a:gd name="T70" fmla="*/ 8 w 28"/>
                <a:gd name="T71" fmla="*/ 49 h 94"/>
                <a:gd name="T72" fmla="*/ 8 w 28"/>
                <a:gd name="T73" fmla="*/ 45 h 94"/>
                <a:gd name="T74" fmla="*/ 6 w 28"/>
                <a:gd name="T75" fmla="*/ 43 h 94"/>
                <a:gd name="T76" fmla="*/ 6 w 28"/>
                <a:gd name="T77" fmla="*/ 41 h 94"/>
                <a:gd name="T78" fmla="*/ 6 w 28"/>
                <a:gd name="T79" fmla="*/ 41 h 94"/>
                <a:gd name="T80" fmla="*/ 4 w 28"/>
                <a:gd name="T81" fmla="*/ 41 h 94"/>
                <a:gd name="T82" fmla="*/ 2 w 28"/>
                <a:gd name="T83" fmla="*/ 41 h 94"/>
                <a:gd name="T84" fmla="*/ 0 w 28"/>
                <a:gd name="T85" fmla="*/ 41 h 94"/>
                <a:gd name="T86" fmla="*/ 0 w 28"/>
                <a:gd name="T87" fmla="*/ 39 h 94"/>
                <a:gd name="T88" fmla="*/ 17 w 28"/>
                <a:gd name="T89" fmla="*/ 32 h 94"/>
                <a:gd name="T90" fmla="*/ 19 w 28"/>
                <a:gd name="T91" fmla="*/ 3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8" h="94">
                  <a:moveTo>
                    <a:pt x="13" y="0"/>
                  </a:moveTo>
                  <a:lnTo>
                    <a:pt x="17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1" y="7"/>
                  </a:lnTo>
                  <a:lnTo>
                    <a:pt x="21" y="11"/>
                  </a:lnTo>
                  <a:lnTo>
                    <a:pt x="19" y="13"/>
                  </a:lnTo>
                  <a:lnTo>
                    <a:pt x="17" y="15"/>
                  </a:lnTo>
                  <a:lnTo>
                    <a:pt x="13" y="15"/>
                  </a:lnTo>
                  <a:lnTo>
                    <a:pt x="11" y="15"/>
                  </a:lnTo>
                  <a:lnTo>
                    <a:pt x="8" y="13"/>
                  </a:lnTo>
                  <a:lnTo>
                    <a:pt x="6" y="11"/>
                  </a:lnTo>
                  <a:lnTo>
                    <a:pt x="6" y="7"/>
                  </a:lnTo>
                  <a:lnTo>
                    <a:pt x="6" y="4"/>
                  </a:lnTo>
                  <a:lnTo>
                    <a:pt x="8" y="2"/>
                  </a:lnTo>
                  <a:lnTo>
                    <a:pt x="11" y="0"/>
                  </a:lnTo>
                  <a:lnTo>
                    <a:pt x="13" y="0"/>
                  </a:lnTo>
                  <a:close/>
                  <a:moveTo>
                    <a:pt x="19" y="32"/>
                  </a:moveTo>
                  <a:lnTo>
                    <a:pt x="19" y="82"/>
                  </a:lnTo>
                  <a:lnTo>
                    <a:pt x="19" y="86"/>
                  </a:lnTo>
                  <a:lnTo>
                    <a:pt x="21" y="90"/>
                  </a:lnTo>
                  <a:lnTo>
                    <a:pt x="21" y="92"/>
                  </a:lnTo>
                  <a:lnTo>
                    <a:pt x="23" y="92"/>
                  </a:lnTo>
                  <a:lnTo>
                    <a:pt x="26" y="94"/>
                  </a:lnTo>
                  <a:lnTo>
                    <a:pt x="28" y="94"/>
                  </a:lnTo>
                  <a:lnTo>
                    <a:pt x="28" y="94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4" y="94"/>
                  </a:lnTo>
                  <a:lnTo>
                    <a:pt x="6" y="92"/>
                  </a:lnTo>
                  <a:lnTo>
                    <a:pt x="6" y="92"/>
                  </a:lnTo>
                  <a:lnTo>
                    <a:pt x="8" y="90"/>
                  </a:lnTo>
                  <a:lnTo>
                    <a:pt x="8" y="86"/>
                  </a:lnTo>
                  <a:lnTo>
                    <a:pt x="8" y="82"/>
                  </a:lnTo>
                  <a:lnTo>
                    <a:pt x="8" y="58"/>
                  </a:lnTo>
                  <a:lnTo>
                    <a:pt x="8" y="49"/>
                  </a:lnTo>
                  <a:lnTo>
                    <a:pt x="8" y="45"/>
                  </a:lnTo>
                  <a:lnTo>
                    <a:pt x="6" y="43"/>
                  </a:lnTo>
                  <a:lnTo>
                    <a:pt x="6" y="41"/>
                  </a:lnTo>
                  <a:lnTo>
                    <a:pt x="6" y="41"/>
                  </a:lnTo>
                  <a:lnTo>
                    <a:pt x="4" y="41"/>
                  </a:lnTo>
                  <a:lnTo>
                    <a:pt x="2" y="41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17" y="32"/>
                  </a:lnTo>
                  <a:lnTo>
                    <a:pt x="19" y="3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53" name="Freeform 97"/>
            <p:cNvSpPr>
              <a:spLocks/>
            </p:cNvSpPr>
            <p:nvPr/>
          </p:nvSpPr>
          <p:spPr bwMode="auto">
            <a:xfrm>
              <a:off x="4329" y="2370"/>
              <a:ext cx="64" cy="63"/>
            </a:xfrm>
            <a:custGeom>
              <a:avLst/>
              <a:gdLst>
                <a:gd name="T0" fmla="*/ 0 w 64"/>
                <a:gd name="T1" fmla="*/ 0 h 63"/>
                <a:gd name="T2" fmla="*/ 28 w 64"/>
                <a:gd name="T3" fmla="*/ 0 h 63"/>
                <a:gd name="T4" fmla="*/ 28 w 64"/>
                <a:gd name="T5" fmla="*/ 0 h 63"/>
                <a:gd name="T6" fmla="*/ 26 w 64"/>
                <a:gd name="T7" fmla="*/ 0 h 63"/>
                <a:gd name="T8" fmla="*/ 24 w 64"/>
                <a:gd name="T9" fmla="*/ 3 h 63"/>
                <a:gd name="T10" fmla="*/ 24 w 64"/>
                <a:gd name="T11" fmla="*/ 3 h 63"/>
                <a:gd name="T12" fmla="*/ 22 w 64"/>
                <a:gd name="T13" fmla="*/ 5 h 63"/>
                <a:gd name="T14" fmla="*/ 22 w 64"/>
                <a:gd name="T15" fmla="*/ 7 h 63"/>
                <a:gd name="T16" fmla="*/ 22 w 64"/>
                <a:gd name="T17" fmla="*/ 9 h 63"/>
                <a:gd name="T18" fmla="*/ 24 w 64"/>
                <a:gd name="T19" fmla="*/ 11 h 63"/>
                <a:gd name="T20" fmla="*/ 37 w 64"/>
                <a:gd name="T21" fmla="*/ 45 h 63"/>
                <a:gd name="T22" fmla="*/ 49 w 64"/>
                <a:gd name="T23" fmla="*/ 11 h 63"/>
                <a:gd name="T24" fmla="*/ 52 w 64"/>
                <a:gd name="T25" fmla="*/ 7 h 63"/>
                <a:gd name="T26" fmla="*/ 52 w 64"/>
                <a:gd name="T27" fmla="*/ 5 h 63"/>
                <a:gd name="T28" fmla="*/ 52 w 64"/>
                <a:gd name="T29" fmla="*/ 5 h 63"/>
                <a:gd name="T30" fmla="*/ 52 w 64"/>
                <a:gd name="T31" fmla="*/ 3 h 63"/>
                <a:gd name="T32" fmla="*/ 49 w 64"/>
                <a:gd name="T33" fmla="*/ 3 h 63"/>
                <a:gd name="T34" fmla="*/ 49 w 64"/>
                <a:gd name="T35" fmla="*/ 3 h 63"/>
                <a:gd name="T36" fmla="*/ 47 w 64"/>
                <a:gd name="T37" fmla="*/ 3 h 63"/>
                <a:gd name="T38" fmla="*/ 45 w 64"/>
                <a:gd name="T39" fmla="*/ 0 h 63"/>
                <a:gd name="T40" fmla="*/ 45 w 64"/>
                <a:gd name="T41" fmla="*/ 0 h 63"/>
                <a:gd name="T42" fmla="*/ 64 w 64"/>
                <a:gd name="T43" fmla="*/ 0 h 63"/>
                <a:gd name="T44" fmla="*/ 64 w 64"/>
                <a:gd name="T45" fmla="*/ 0 h 63"/>
                <a:gd name="T46" fmla="*/ 60 w 64"/>
                <a:gd name="T47" fmla="*/ 3 h 63"/>
                <a:gd name="T48" fmla="*/ 58 w 64"/>
                <a:gd name="T49" fmla="*/ 3 h 63"/>
                <a:gd name="T50" fmla="*/ 56 w 64"/>
                <a:gd name="T51" fmla="*/ 7 h 63"/>
                <a:gd name="T52" fmla="*/ 54 w 64"/>
                <a:gd name="T53" fmla="*/ 11 h 63"/>
                <a:gd name="T54" fmla="*/ 34 w 64"/>
                <a:gd name="T55" fmla="*/ 63 h 63"/>
                <a:gd name="T56" fmla="*/ 30 w 64"/>
                <a:gd name="T57" fmla="*/ 63 h 63"/>
                <a:gd name="T58" fmla="*/ 11 w 64"/>
                <a:gd name="T59" fmla="*/ 11 h 63"/>
                <a:gd name="T60" fmla="*/ 9 w 64"/>
                <a:gd name="T61" fmla="*/ 7 h 63"/>
                <a:gd name="T62" fmla="*/ 7 w 64"/>
                <a:gd name="T63" fmla="*/ 5 h 63"/>
                <a:gd name="T64" fmla="*/ 7 w 64"/>
                <a:gd name="T65" fmla="*/ 5 h 63"/>
                <a:gd name="T66" fmla="*/ 4 w 64"/>
                <a:gd name="T67" fmla="*/ 3 h 63"/>
                <a:gd name="T68" fmla="*/ 2 w 64"/>
                <a:gd name="T69" fmla="*/ 3 h 63"/>
                <a:gd name="T70" fmla="*/ 0 w 64"/>
                <a:gd name="T71" fmla="*/ 0 h 63"/>
                <a:gd name="T72" fmla="*/ 0 w 64"/>
                <a:gd name="T7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" h="63">
                  <a:moveTo>
                    <a:pt x="0" y="0"/>
                  </a:moveTo>
                  <a:lnTo>
                    <a:pt x="28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2" y="5"/>
                  </a:lnTo>
                  <a:lnTo>
                    <a:pt x="22" y="7"/>
                  </a:lnTo>
                  <a:lnTo>
                    <a:pt x="22" y="9"/>
                  </a:lnTo>
                  <a:lnTo>
                    <a:pt x="24" y="11"/>
                  </a:lnTo>
                  <a:lnTo>
                    <a:pt x="37" y="45"/>
                  </a:lnTo>
                  <a:lnTo>
                    <a:pt x="49" y="11"/>
                  </a:lnTo>
                  <a:lnTo>
                    <a:pt x="52" y="7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3"/>
                  </a:lnTo>
                  <a:lnTo>
                    <a:pt x="49" y="3"/>
                  </a:lnTo>
                  <a:lnTo>
                    <a:pt x="49" y="3"/>
                  </a:lnTo>
                  <a:lnTo>
                    <a:pt x="47" y="3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0" y="3"/>
                  </a:lnTo>
                  <a:lnTo>
                    <a:pt x="58" y="3"/>
                  </a:lnTo>
                  <a:lnTo>
                    <a:pt x="56" y="7"/>
                  </a:lnTo>
                  <a:lnTo>
                    <a:pt x="54" y="11"/>
                  </a:lnTo>
                  <a:lnTo>
                    <a:pt x="34" y="63"/>
                  </a:lnTo>
                  <a:lnTo>
                    <a:pt x="30" y="63"/>
                  </a:lnTo>
                  <a:lnTo>
                    <a:pt x="11" y="11"/>
                  </a:lnTo>
                  <a:lnTo>
                    <a:pt x="9" y="7"/>
                  </a:lnTo>
                  <a:lnTo>
                    <a:pt x="7" y="5"/>
                  </a:lnTo>
                  <a:lnTo>
                    <a:pt x="7" y="5"/>
                  </a:lnTo>
                  <a:lnTo>
                    <a:pt x="4" y="3"/>
                  </a:lnTo>
                  <a:lnTo>
                    <a:pt x="2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54" name="Freeform 98"/>
            <p:cNvSpPr>
              <a:spLocks noEditPoints="1"/>
            </p:cNvSpPr>
            <p:nvPr/>
          </p:nvSpPr>
          <p:spPr bwMode="auto">
            <a:xfrm>
              <a:off x="4400" y="2368"/>
              <a:ext cx="51" cy="65"/>
            </a:xfrm>
            <a:custGeom>
              <a:avLst/>
              <a:gdLst>
                <a:gd name="T0" fmla="*/ 8 w 51"/>
                <a:gd name="T1" fmla="*/ 24 h 65"/>
                <a:gd name="T2" fmla="*/ 11 w 51"/>
                <a:gd name="T3" fmla="*/ 32 h 65"/>
                <a:gd name="T4" fmla="*/ 13 w 51"/>
                <a:gd name="T5" fmla="*/ 41 h 65"/>
                <a:gd name="T6" fmla="*/ 15 w 51"/>
                <a:gd name="T7" fmla="*/ 45 h 65"/>
                <a:gd name="T8" fmla="*/ 21 w 51"/>
                <a:gd name="T9" fmla="*/ 50 h 65"/>
                <a:gd name="T10" fmla="*/ 26 w 51"/>
                <a:gd name="T11" fmla="*/ 52 h 65"/>
                <a:gd name="T12" fmla="*/ 32 w 51"/>
                <a:gd name="T13" fmla="*/ 54 h 65"/>
                <a:gd name="T14" fmla="*/ 36 w 51"/>
                <a:gd name="T15" fmla="*/ 52 h 65"/>
                <a:gd name="T16" fmla="*/ 41 w 51"/>
                <a:gd name="T17" fmla="*/ 50 h 65"/>
                <a:gd name="T18" fmla="*/ 45 w 51"/>
                <a:gd name="T19" fmla="*/ 45 h 65"/>
                <a:gd name="T20" fmla="*/ 49 w 51"/>
                <a:gd name="T21" fmla="*/ 39 h 65"/>
                <a:gd name="T22" fmla="*/ 51 w 51"/>
                <a:gd name="T23" fmla="*/ 41 h 65"/>
                <a:gd name="T24" fmla="*/ 47 w 51"/>
                <a:gd name="T25" fmla="*/ 50 h 65"/>
                <a:gd name="T26" fmla="*/ 43 w 51"/>
                <a:gd name="T27" fmla="*/ 58 h 65"/>
                <a:gd name="T28" fmla="*/ 38 w 51"/>
                <a:gd name="T29" fmla="*/ 62 h 65"/>
                <a:gd name="T30" fmla="*/ 32 w 51"/>
                <a:gd name="T31" fmla="*/ 65 h 65"/>
                <a:gd name="T32" fmla="*/ 26 w 51"/>
                <a:gd name="T33" fmla="*/ 65 h 65"/>
                <a:gd name="T34" fmla="*/ 19 w 51"/>
                <a:gd name="T35" fmla="*/ 65 h 65"/>
                <a:gd name="T36" fmla="*/ 13 w 51"/>
                <a:gd name="T37" fmla="*/ 60 h 65"/>
                <a:gd name="T38" fmla="*/ 6 w 51"/>
                <a:gd name="T39" fmla="*/ 56 h 65"/>
                <a:gd name="T40" fmla="*/ 2 w 51"/>
                <a:gd name="T41" fmla="*/ 50 h 65"/>
                <a:gd name="T42" fmla="*/ 0 w 51"/>
                <a:gd name="T43" fmla="*/ 43 h 65"/>
                <a:gd name="T44" fmla="*/ 0 w 51"/>
                <a:gd name="T45" fmla="*/ 35 h 65"/>
                <a:gd name="T46" fmla="*/ 0 w 51"/>
                <a:gd name="T47" fmla="*/ 24 h 65"/>
                <a:gd name="T48" fmla="*/ 2 w 51"/>
                <a:gd name="T49" fmla="*/ 15 h 65"/>
                <a:gd name="T50" fmla="*/ 6 w 51"/>
                <a:gd name="T51" fmla="*/ 9 h 65"/>
                <a:gd name="T52" fmla="*/ 13 w 51"/>
                <a:gd name="T53" fmla="*/ 5 h 65"/>
                <a:gd name="T54" fmla="*/ 19 w 51"/>
                <a:gd name="T55" fmla="*/ 2 h 65"/>
                <a:gd name="T56" fmla="*/ 28 w 51"/>
                <a:gd name="T57" fmla="*/ 0 h 65"/>
                <a:gd name="T58" fmla="*/ 34 w 51"/>
                <a:gd name="T59" fmla="*/ 2 h 65"/>
                <a:gd name="T60" fmla="*/ 38 w 51"/>
                <a:gd name="T61" fmla="*/ 5 h 65"/>
                <a:gd name="T62" fmla="*/ 45 w 51"/>
                <a:gd name="T63" fmla="*/ 7 h 65"/>
                <a:gd name="T64" fmla="*/ 47 w 51"/>
                <a:gd name="T65" fmla="*/ 13 h 65"/>
                <a:gd name="T66" fmla="*/ 49 w 51"/>
                <a:gd name="T67" fmla="*/ 17 h 65"/>
                <a:gd name="T68" fmla="*/ 51 w 51"/>
                <a:gd name="T69" fmla="*/ 24 h 65"/>
                <a:gd name="T70" fmla="*/ 8 w 51"/>
                <a:gd name="T71" fmla="*/ 24 h 65"/>
                <a:gd name="T72" fmla="*/ 8 w 51"/>
                <a:gd name="T73" fmla="*/ 20 h 65"/>
                <a:gd name="T74" fmla="*/ 36 w 51"/>
                <a:gd name="T75" fmla="*/ 20 h 65"/>
                <a:gd name="T76" fmla="*/ 36 w 51"/>
                <a:gd name="T77" fmla="*/ 15 h 65"/>
                <a:gd name="T78" fmla="*/ 34 w 51"/>
                <a:gd name="T79" fmla="*/ 13 h 65"/>
                <a:gd name="T80" fmla="*/ 32 w 51"/>
                <a:gd name="T81" fmla="*/ 9 h 65"/>
                <a:gd name="T82" fmla="*/ 30 w 51"/>
                <a:gd name="T83" fmla="*/ 7 h 65"/>
                <a:gd name="T84" fmla="*/ 28 w 51"/>
                <a:gd name="T85" fmla="*/ 5 h 65"/>
                <a:gd name="T86" fmla="*/ 23 w 51"/>
                <a:gd name="T87" fmla="*/ 5 h 65"/>
                <a:gd name="T88" fmla="*/ 19 w 51"/>
                <a:gd name="T89" fmla="*/ 7 h 65"/>
                <a:gd name="T90" fmla="*/ 15 w 51"/>
                <a:gd name="T91" fmla="*/ 9 h 65"/>
                <a:gd name="T92" fmla="*/ 11 w 51"/>
                <a:gd name="T93" fmla="*/ 13 h 65"/>
                <a:gd name="T94" fmla="*/ 8 w 51"/>
                <a:gd name="T95" fmla="*/ 2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1" h="65">
                  <a:moveTo>
                    <a:pt x="8" y="24"/>
                  </a:moveTo>
                  <a:lnTo>
                    <a:pt x="11" y="32"/>
                  </a:lnTo>
                  <a:lnTo>
                    <a:pt x="13" y="41"/>
                  </a:lnTo>
                  <a:lnTo>
                    <a:pt x="15" y="45"/>
                  </a:lnTo>
                  <a:lnTo>
                    <a:pt x="21" y="50"/>
                  </a:lnTo>
                  <a:lnTo>
                    <a:pt x="26" y="52"/>
                  </a:lnTo>
                  <a:lnTo>
                    <a:pt x="32" y="54"/>
                  </a:lnTo>
                  <a:lnTo>
                    <a:pt x="36" y="52"/>
                  </a:lnTo>
                  <a:lnTo>
                    <a:pt x="41" y="50"/>
                  </a:lnTo>
                  <a:lnTo>
                    <a:pt x="45" y="45"/>
                  </a:lnTo>
                  <a:lnTo>
                    <a:pt x="49" y="39"/>
                  </a:lnTo>
                  <a:lnTo>
                    <a:pt x="51" y="41"/>
                  </a:lnTo>
                  <a:lnTo>
                    <a:pt x="47" y="50"/>
                  </a:lnTo>
                  <a:lnTo>
                    <a:pt x="43" y="58"/>
                  </a:lnTo>
                  <a:lnTo>
                    <a:pt x="38" y="62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5"/>
                  </a:lnTo>
                  <a:lnTo>
                    <a:pt x="13" y="60"/>
                  </a:lnTo>
                  <a:lnTo>
                    <a:pt x="6" y="56"/>
                  </a:lnTo>
                  <a:lnTo>
                    <a:pt x="2" y="50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4"/>
                  </a:lnTo>
                  <a:lnTo>
                    <a:pt x="2" y="15"/>
                  </a:lnTo>
                  <a:lnTo>
                    <a:pt x="6" y="9"/>
                  </a:lnTo>
                  <a:lnTo>
                    <a:pt x="13" y="5"/>
                  </a:lnTo>
                  <a:lnTo>
                    <a:pt x="19" y="2"/>
                  </a:lnTo>
                  <a:lnTo>
                    <a:pt x="28" y="0"/>
                  </a:lnTo>
                  <a:lnTo>
                    <a:pt x="34" y="2"/>
                  </a:lnTo>
                  <a:lnTo>
                    <a:pt x="38" y="5"/>
                  </a:lnTo>
                  <a:lnTo>
                    <a:pt x="45" y="7"/>
                  </a:lnTo>
                  <a:lnTo>
                    <a:pt x="47" y="13"/>
                  </a:lnTo>
                  <a:lnTo>
                    <a:pt x="49" y="17"/>
                  </a:lnTo>
                  <a:lnTo>
                    <a:pt x="51" y="24"/>
                  </a:lnTo>
                  <a:lnTo>
                    <a:pt x="8" y="24"/>
                  </a:lnTo>
                  <a:close/>
                  <a:moveTo>
                    <a:pt x="8" y="20"/>
                  </a:moveTo>
                  <a:lnTo>
                    <a:pt x="36" y="20"/>
                  </a:lnTo>
                  <a:lnTo>
                    <a:pt x="36" y="15"/>
                  </a:lnTo>
                  <a:lnTo>
                    <a:pt x="34" y="13"/>
                  </a:lnTo>
                  <a:lnTo>
                    <a:pt x="32" y="9"/>
                  </a:lnTo>
                  <a:lnTo>
                    <a:pt x="30" y="7"/>
                  </a:lnTo>
                  <a:lnTo>
                    <a:pt x="28" y="5"/>
                  </a:lnTo>
                  <a:lnTo>
                    <a:pt x="23" y="5"/>
                  </a:lnTo>
                  <a:lnTo>
                    <a:pt x="19" y="7"/>
                  </a:lnTo>
                  <a:lnTo>
                    <a:pt x="15" y="9"/>
                  </a:lnTo>
                  <a:lnTo>
                    <a:pt x="11" y="13"/>
                  </a:lnTo>
                  <a:lnTo>
                    <a:pt x="8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55" name="Freeform 99"/>
            <p:cNvSpPr>
              <a:spLocks/>
            </p:cNvSpPr>
            <p:nvPr/>
          </p:nvSpPr>
          <p:spPr bwMode="auto">
            <a:xfrm>
              <a:off x="3866" y="2505"/>
              <a:ext cx="52" cy="65"/>
            </a:xfrm>
            <a:custGeom>
              <a:avLst/>
              <a:gdLst>
                <a:gd name="T0" fmla="*/ 52 w 52"/>
                <a:gd name="T1" fmla="*/ 39 h 65"/>
                <a:gd name="T2" fmla="*/ 50 w 52"/>
                <a:gd name="T3" fmla="*/ 48 h 65"/>
                <a:gd name="T4" fmla="*/ 45 w 52"/>
                <a:gd name="T5" fmla="*/ 54 h 65"/>
                <a:gd name="T6" fmla="*/ 41 w 52"/>
                <a:gd name="T7" fmla="*/ 58 h 65"/>
                <a:gd name="T8" fmla="*/ 35 w 52"/>
                <a:gd name="T9" fmla="*/ 63 h 65"/>
                <a:gd name="T10" fmla="*/ 26 w 52"/>
                <a:gd name="T11" fmla="*/ 65 h 65"/>
                <a:gd name="T12" fmla="*/ 20 w 52"/>
                <a:gd name="T13" fmla="*/ 65 h 65"/>
                <a:gd name="T14" fmla="*/ 13 w 52"/>
                <a:gd name="T15" fmla="*/ 60 h 65"/>
                <a:gd name="T16" fmla="*/ 9 w 52"/>
                <a:gd name="T17" fmla="*/ 56 h 65"/>
                <a:gd name="T18" fmla="*/ 5 w 52"/>
                <a:gd name="T19" fmla="*/ 50 h 65"/>
                <a:gd name="T20" fmla="*/ 0 w 52"/>
                <a:gd name="T21" fmla="*/ 41 h 65"/>
                <a:gd name="T22" fmla="*/ 0 w 52"/>
                <a:gd name="T23" fmla="*/ 33 h 65"/>
                <a:gd name="T24" fmla="*/ 0 w 52"/>
                <a:gd name="T25" fmla="*/ 24 h 65"/>
                <a:gd name="T26" fmla="*/ 5 w 52"/>
                <a:gd name="T27" fmla="*/ 15 h 65"/>
                <a:gd name="T28" fmla="*/ 9 w 52"/>
                <a:gd name="T29" fmla="*/ 9 h 65"/>
                <a:gd name="T30" fmla="*/ 15 w 52"/>
                <a:gd name="T31" fmla="*/ 5 h 65"/>
                <a:gd name="T32" fmla="*/ 22 w 52"/>
                <a:gd name="T33" fmla="*/ 3 h 65"/>
                <a:gd name="T34" fmla="*/ 28 w 52"/>
                <a:gd name="T35" fmla="*/ 0 h 65"/>
                <a:gd name="T36" fmla="*/ 37 w 52"/>
                <a:gd name="T37" fmla="*/ 3 h 65"/>
                <a:gd name="T38" fmla="*/ 43 w 52"/>
                <a:gd name="T39" fmla="*/ 5 h 65"/>
                <a:gd name="T40" fmla="*/ 48 w 52"/>
                <a:gd name="T41" fmla="*/ 11 h 65"/>
                <a:gd name="T42" fmla="*/ 50 w 52"/>
                <a:gd name="T43" fmla="*/ 15 h 65"/>
                <a:gd name="T44" fmla="*/ 48 w 52"/>
                <a:gd name="T45" fmla="*/ 18 h 65"/>
                <a:gd name="T46" fmla="*/ 48 w 52"/>
                <a:gd name="T47" fmla="*/ 20 h 65"/>
                <a:gd name="T48" fmla="*/ 45 w 52"/>
                <a:gd name="T49" fmla="*/ 20 h 65"/>
                <a:gd name="T50" fmla="*/ 43 w 52"/>
                <a:gd name="T51" fmla="*/ 20 h 65"/>
                <a:gd name="T52" fmla="*/ 39 w 52"/>
                <a:gd name="T53" fmla="*/ 20 h 65"/>
                <a:gd name="T54" fmla="*/ 39 w 52"/>
                <a:gd name="T55" fmla="*/ 18 h 65"/>
                <a:gd name="T56" fmla="*/ 37 w 52"/>
                <a:gd name="T57" fmla="*/ 15 h 65"/>
                <a:gd name="T58" fmla="*/ 37 w 52"/>
                <a:gd name="T59" fmla="*/ 13 h 65"/>
                <a:gd name="T60" fmla="*/ 35 w 52"/>
                <a:gd name="T61" fmla="*/ 9 h 65"/>
                <a:gd name="T62" fmla="*/ 33 w 52"/>
                <a:gd name="T63" fmla="*/ 7 h 65"/>
                <a:gd name="T64" fmla="*/ 30 w 52"/>
                <a:gd name="T65" fmla="*/ 5 h 65"/>
                <a:gd name="T66" fmla="*/ 28 w 52"/>
                <a:gd name="T67" fmla="*/ 5 h 65"/>
                <a:gd name="T68" fmla="*/ 22 w 52"/>
                <a:gd name="T69" fmla="*/ 7 h 65"/>
                <a:gd name="T70" fmla="*/ 18 w 52"/>
                <a:gd name="T71" fmla="*/ 9 h 65"/>
                <a:gd name="T72" fmla="*/ 13 w 52"/>
                <a:gd name="T73" fmla="*/ 15 h 65"/>
                <a:gd name="T74" fmla="*/ 13 w 52"/>
                <a:gd name="T75" fmla="*/ 20 h 65"/>
                <a:gd name="T76" fmla="*/ 11 w 52"/>
                <a:gd name="T77" fmla="*/ 26 h 65"/>
                <a:gd name="T78" fmla="*/ 13 w 52"/>
                <a:gd name="T79" fmla="*/ 37 h 65"/>
                <a:gd name="T80" fmla="*/ 18 w 52"/>
                <a:gd name="T81" fmla="*/ 45 h 65"/>
                <a:gd name="T82" fmla="*/ 22 w 52"/>
                <a:gd name="T83" fmla="*/ 50 h 65"/>
                <a:gd name="T84" fmla="*/ 26 w 52"/>
                <a:gd name="T85" fmla="*/ 52 h 65"/>
                <a:gd name="T86" fmla="*/ 33 w 52"/>
                <a:gd name="T87" fmla="*/ 54 h 65"/>
                <a:gd name="T88" fmla="*/ 37 w 52"/>
                <a:gd name="T89" fmla="*/ 52 h 65"/>
                <a:gd name="T90" fmla="*/ 43 w 52"/>
                <a:gd name="T91" fmla="*/ 50 h 65"/>
                <a:gd name="T92" fmla="*/ 48 w 52"/>
                <a:gd name="T93" fmla="*/ 45 h 65"/>
                <a:gd name="T94" fmla="*/ 50 w 52"/>
                <a:gd name="T95" fmla="*/ 37 h 65"/>
                <a:gd name="T96" fmla="*/ 52 w 52"/>
                <a:gd name="T97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2" h="65">
                  <a:moveTo>
                    <a:pt x="52" y="39"/>
                  </a:moveTo>
                  <a:lnTo>
                    <a:pt x="50" y="48"/>
                  </a:lnTo>
                  <a:lnTo>
                    <a:pt x="45" y="54"/>
                  </a:lnTo>
                  <a:lnTo>
                    <a:pt x="41" y="58"/>
                  </a:lnTo>
                  <a:lnTo>
                    <a:pt x="35" y="63"/>
                  </a:lnTo>
                  <a:lnTo>
                    <a:pt x="26" y="65"/>
                  </a:lnTo>
                  <a:lnTo>
                    <a:pt x="20" y="65"/>
                  </a:lnTo>
                  <a:lnTo>
                    <a:pt x="13" y="60"/>
                  </a:lnTo>
                  <a:lnTo>
                    <a:pt x="9" y="56"/>
                  </a:lnTo>
                  <a:lnTo>
                    <a:pt x="5" y="50"/>
                  </a:lnTo>
                  <a:lnTo>
                    <a:pt x="0" y="41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5" y="15"/>
                  </a:lnTo>
                  <a:lnTo>
                    <a:pt x="9" y="9"/>
                  </a:lnTo>
                  <a:lnTo>
                    <a:pt x="15" y="5"/>
                  </a:lnTo>
                  <a:lnTo>
                    <a:pt x="22" y="3"/>
                  </a:lnTo>
                  <a:lnTo>
                    <a:pt x="28" y="0"/>
                  </a:lnTo>
                  <a:lnTo>
                    <a:pt x="37" y="3"/>
                  </a:lnTo>
                  <a:lnTo>
                    <a:pt x="43" y="5"/>
                  </a:lnTo>
                  <a:lnTo>
                    <a:pt x="48" y="11"/>
                  </a:lnTo>
                  <a:lnTo>
                    <a:pt x="50" y="15"/>
                  </a:lnTo>
                  <a:lnTo>
                    <a:pt x="48" y="18"/>
                  </a:lnTo>
                  <a:lnTo>
                    <a:pt x="48" y="20"/>
                  </a:lnTo>
                  <a:lnTo>
                    <a:pt x="45" y="20"/>
                  </a:lnTo>
                  <a:lnTo>
                    <a:pt x="43" y="20"/>
                  </a:lnTo>
                  <a:lnTo>
                    <a:pt x="39" y="20"/>
                  </a:lnTo>
                  <a:lnTo>
                    <a:pt x="39" y="18"/>
                  </a:lnTo>
                  <a:lnTo>
                    <a:pt x="37" y="15"/>
                  </a:lnTo>
                  <a:lnTo>
                    <a:pt x="37" y="13"/>
                  </a:lnTo>
                  <a:lnTo>
                    <a:pt x="35" y="9"/>
                  </a:lnTo>
                  <a:lnTo>
                    <a:pt x="33" y="7"/>
                  </a:lnTo>
                  <a:lnTo>
                    <a:pt x="30" y="5"/>
                  </a:lnTo>
                  <a:lnTo>
                    <a:pt x="28" y="5"/>
                  </a:lnTo>
                  <a:lnTo>
                    <a:pt x="22" y="7"/>
                  </a:lnTo>
                  <a:lnTo>
                    <a:pt x="18" y="9"/>
                  </a:lnTo>
                  <a:lnTo>
                    <a:pt x="13" y="15"/>
                  </a:lnTo>
                  <a:lnTo>
                    <a:pt x="13" y="20"/>
                  </a:lnTo>
                  <a:lnTo>
                    <a:pt x="11" y="26"/>
                  </a:lnTo>
                  <a:lnTo>
                    <a:pt x="13" y="37"/>
                  </a:lnTo>
                  <a:lnTo>
                    <a:pt x="18" y="45"/>
                  </a:lnTo>
                  <a:lnTo>
                    <a:pt x="22" y="50"/>
                  </a:lnTo>
                  <a:lnTo>
                    <a:pt x="26" y="52"/>
                  </a:lnTo>
                  <a:lnTo>
                    <a:pt x="33" y="54"/>
                  </a:lnTo>
                  <a:lnTo>
                    <a:pt x="37" y="52"/>
                  </a:lnTo>
                  <a:lnTo>
                    <a:pt x="43" y="50"/>
                  </a:lnTo>
                  <a:lnTo>
                    <a:pt x="48" y="45"/>
                  </a:lnTo>
                  <a:lnTo>
                    <a:pt x="50" y="37"/>
                  </a:lnTo>
                  <a:lnTo>
                    <a:pt x="52" y="3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56" name="Freeform 100"/>
            <p:cNvSpPr>
              <a:spLocks noEditPoints="1"/>
            </p:cNvSpPr>
            <p:nvPr/>
          </p:nvSpPr>
          <p:spPr bwMode="auto">
            <a:xfrm>
              <a:off x="3929" y="2505"/>
              <a:ext cx="57" cy="65"/>
            </a:xfrm>
            <a:custGeom>
              <a:avLst/>
              <a:gdLst>
                <a:gd name="T0" fmla="*/ 27 w 57"/>
                <a:gd name="T1" fmla="*/ 0 h 65"/>
                <a:gd name="T2" fmla="*/ 36 w 57"/>
                <a:gd name="T3" fmla="*/ 3 h 65"/>
                <a:gd name="T4" fmla="*/ 44 w 57"/>
                <a:gd name="T5" fmla="*/ 5 h 65"/>
                <a:gd name="T6" fmla="*/ 51 w 57"/>
                <a:gd name="T7" fmla="*/ 11 h 65"/>
                <a:gd name="T8" fmla="*/ 53 w 57"/>
                <a:gd name="T9" fmla="*/ 18 h 65"/>
                <a:gd name="T10" fmla="*/ 57 w 57"/>
                <a:gd name="T11" fmla="*/ 24 h 65"/>
                <a:gd name="T12" fmla="*/ 57 w 57"/>
                <a:gd name="T13" fmla="*/ 33 h 65"/>
                <a:gd name="T14" fmla="*/ 55 w 57"/>
                <a:gd name="T15" fmla="*/ 39 h 65"/>
                <a:gd name="T16" fmla="*/ 53 w 57"/>
                <a:gd name="T17" fmla="*/ 48 h 65"/>
                <a:gd name="T18" fmla="*/ 49 w 57"/>
                <a:gd name="T19" fmla="*/ 56 h 65"/>
                <a:gd name="T20" fmla="*/ 42 w 57"/>
                <a:gd name="T21" fmla="*/ 60 h 65"/>
                <a:gd name="T22" fmla="*/ 36 w 57"/>
                <a:gd name="T23" fmla="*/ 65 h 65"/>
                <a:gd name="T24" fmla="*/ 27 w 57"/>
                <a:gd name="T25" fmla="*/ 65 h 65"/>
                <a:gd name="T26" fmla="*/ 19 w 57"/>
                <a:gd name="T27" fmla="*/ 65 h 65"/>
                <a:gd name="T28" fmla="*/ 12 w 57"/>
                <a:gd name="T29" fmla="*/ 60 h 65"/>
                <a:gd name="T30" fmla="*/ 6 w 57"/>
                <a:gd name="T31" fmla="*/ 54 h 65"/>
                <a:gd name="T32" fmla="*/ 2 w 57"/>
                <a:gd name="T33" fmla="*/ 48 h 65"/>
                <a:gd name="T34" fmla="*/ 0 w 57"/>
                <a:gd name="T35" fmla="*/ 41 h 65"/>
                <a:gd name="T36" fmla="*/ 0 w 57"/>
                <a:gd name="T37" fmla="*/ 33 h 65"/>
                <a:gd name="T38" fmla="*/ 0 w 57"/>
                <a:gd name="T39" fmla="*/ 26 h 65"/>
                <a:gd name="T40" fmla="*/ 2 w 57"/>
                <a:gd name="T41" fmla="*/ 18 h 65"/>
                <a:gd name="T42" fmla="*/ 8 w 57"/>
                <a:gd name="T43" fmla="*/ 9 h 65"/>
                <a:gd name="T44" fmla="*/ 15 w 57"/>
                <a:gd name="T45" fmla="*/ 5 h 65"/>
                <a:gd name="T46" fmla="*/ 21 w 57"/>
                <a:gd name="T47" fmla="*/ 3 h 65"/>
                <a:gd name="T48" fmla="*/ 27 w 57"/>
                <a:gd name="T49" fmla="*/ 0 h 65"/>
                <a:gd name="T50" fmla="*/ 25 w 57"/>
                <a:gd name="T51" fmla="*/ 5 h 65"/>
                <a:gd name="T52" fmla="*/ 21 w 57"/>
                <a:gd name="T53" fmla="*/ 5 h 65"/>
                <a:gd name="T54" fmla="*/ 19 w 57"/>
                <a:gd name="T55" fmla="*/ 7 h 65"/>
                <a:gd name="T56" fmla="*/ 15 w 57"/>
                <a:gd name="T57" fmla="*/ 9 h 65"/>
                <a:gd name="T58" fmla="*/ 12 w 57"/>
                <a:gd name="T59" fmla="*/ 15 h 65"/>
                <a:gd name="T60" fmla="*/ 10 w 57"/>
                <a:gd name="T61" fmla="*/ 20 h 65"/>
                <a:gd name="T62" fmla="*/ 10 w 57"/>
                <a:gd name="T63" fmla="*/ 28 h 65"/>
                <a:gd name="T64" fmla="*/ 10 w 57"/>
                <a:gd name="T65" fmla="*/ 37 h 65"/>
                <a:gd name="T66" fmla="*/ 12 w 57"/>
                <a:gd name="T67" fmla="*/ 43 h 65"/>
                <a:gd name="T68" fmla="*/ 15 w 57"/>
                <a:gd name="T69" fmla="*/ 52 h 65"/>
                <a:gd name="T70" fmla="*/ 19 w 57"/>
                <a:gd name="T71" fmla="*/ 56 h 65"/>
                <a:gd name="T72" fmla="*/ 25 w 57"/>
                <a:gd name="T73" fmla="*/ 60 h 65"/>
                <a:gd name="T74" fmla="*/ 29 w 57"/>
                <a:gd name="T75" fmla="*/ 60 h 65"/>
                <a:gd name="T76" fmla="*/ 36 w 57"/>
                <a:gd name="T77" fmla="*/ 60 h 65"/>
                <a:gd name="T78" fmla="*/ 40 w 57"/>
                <a:gd name="T79" fmla="*/ 56 h 65"/>
                <a:gd name="T80" fmla="*/ 44 w 57"/>
                <a:gd name="T81" fmla="*/ 52 h 65"/>
                <a:gd name="T82" fmla="*/ 44 w 57"/>
                <a:gd name="T83" fmla="*/ 45 h 65"/>
                <a:gd name="T84" fmla="*/ 47 w 57"/>
                <a:gd name="T85" fmla="*/ 37 h 65"/>
                <a:gd name="T86" fmla="*/ 44 w 57"/>
                <a:gd name="T87" fmla="*/ 26 h 65"/>
                <a:gd name="T88" fmla="*/ 42 w 57"/>
                <a:gd name="T89" fmla="*/ 18 h 65"/>
                <a:gd name="T90" fmla="*/ 38 w 57"/>
                <a:gd name="T91" fmla="*/ 11 h 65"/>
                <a:gd name="T92" fmla="*/ 34 w 57"/>
                <a:gd name="T93" fmla="*/ 7 h 65"/>
                <a:gd name="T94" fmla="*/ 29 w 57"/>
                <a:gd name="T95" fmla="*/ 5 h 65"/>
                <a:gd name="T96" fmla="*/ 25 w 57"/>
                <a:gd name="T97" fmla="*/ 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" h="65">
                  <a:moveTo>
                    <a:pt x="27" y="0"/>
                  </a:moveTo>
                  <a:lnTo>
                    <a:pt x="36" y="3"/>
                  </a:lnTo>
                  <a:lnTo>
                    <a:pt x="44" y="5"/>
                  </a:lnTo>
                  <a:lnTo>
                    <a:pt x="51" y="11"/>
                  </a:lnTo>
                  <a:lnTo>
                    <a:pt x="53" y="18"/>
                  </a:lnTo>
                  <a:lnTo>
                    <a:pt x="57" y="24"/>
                  </a:lnTo>
                  <a:lnTo>
                    <a:pt x="57" y="33"/>
                  </a:lnTo>
                  <a:lnTo>
                    <a:pt x="55" y="39"/>
                  </a:lnTo>
                  <a:lnTo>
                    <a:pt x="53" y="48"/>
                  </a:lnTo>
                  <a:lnTo>
                    <a:pt x="49" y="56"/>
                  </a:lnTo>
                  <a:lnTo>
                    <a:pt x="42" y="60"/>
                  </a:lnTo>
                  <a:lnTo>
                    <a:pt x="36" y="65"/>
                  </a:lnTo>
                  <a:lnTo>
                    <a:pt x="27" y="65"/>
                  </a:lnTo>
                  <a:lnTo>
                    <a:pt x="19" y="65"/>
                  </a:lnTo>
                  <a:lnTo>
                    <a:pt x="12" y="60"/>
                  </a:lnTo>
                  <a:lnTo>
                    <a:pt x="6" y="54"/>
                  </a:lnTo>
                  <a:lnTo>
                    <a:pt x="2" y="48"/>
                  </a:lnTo>
                  <a:lnTo>
                    <a:pt x="0" y="41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8"/>
                  </a:lnTo>
                  <a:lnTo>
                    <a:pt x="8" y="9"/>
                  </a:lnTo>
                  <a:lnTo>
                    <a:pt x="15" y="5"/>
                  </a:lnTo>
                  <a:lnTo>
                    <a:pt x="21" y="3"/>
                  </a:lnTo>
                  <a:lnTo>
                    <a:pt x="27" y="0"/>
                  </a:lnTo>
                  <a:close/>
                  <a:moveTo>
                    <a:pt x="25" y="5"/>
                  </a:moveTo>
                  <a:lnTo>
                    <a:pt x="21" y="5"/>
                  </a:lnTo>
                  <a:lnTo>
                    <a:pt x="19" y="7"/>
                  </a:lnTo>
                  <a:lnTo>
                    <a:pt x="15" y="9"/>
                  </a:lnTo>
                  <a:lnTo>
                    <a:pt x="12" y="15"/>
                  </a:lnTo>
                  <a:lnTo>
                    <a:pt x="10" y="20"/>
                  </a:lnTo>
                  <a:lnTo>
                    <a:pt x="10" y="28"/>
                  </a:lnTo>
                  <a:lnTo>
                    <a:pt x="10" y="37"/>
                  </a:lnTo>
                  <a:lnTo>
                    <a:pt x="12" y="43"/>
                  </a:lnTo>
                  <a:lnTo>
                    <a:pt x="15" y="52"/>
                  </a:lnTo>
                  <a:lnTo>
                    <a:pt x="19" y="56"/>
                  </a:lnTo>
                  <a:lnTo>
                    <a:pt x="25" y="60"/>
                  </a:lnTo>
                  <a:lnTo>
                    <a:pt x="29" y="60"/>
                  </a:lnTo>
                  <a:lnTo>
                    <a:pt x="36" y="60"/>
                  </a:lnTo>
                  <a:lnTo>
                    <a:pt x="40" y="56"/>
                  </a:lnTo>
                  <a:lnTo>
                    <a:pt x="44" y="52"/>
                  </a:lnTo>
                  <a:lnTo>
                    <a:pt x="44" y="45"/>
                  </a:lnTo>
                  <a:lnTo>
                    <a:pt x="47" y="37"/>
                  </a:lnTo>
                  <a:lnTo>
                    <a:pt x="44" y="26"/>
                  </a:lnTo>
                  <a:lnTo>
                    <a:pt x="42" y="18"/>
                  </a:lnTo>
                  <a:lnTo>
                    <a:pt x="38" y="11"/>
                  </a:lnTo>
                  <a:lnTo>
                    <a:pt x="34" y="7"/>
                  </a:lnTo>
                  <a:lnTo>
                    <a:pt x="29" y="5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57" name="Freeform 101"/>
            <p:cNvSpPr>
              <a:spLocks/>
            </p:cNvSpPr>
            <p:nvPr/>
          </p:nvSpPr>
          <p:spPr bwMode="auto">
            <a:xfrm>
              <a:off x="3993" y="2505"/>
              <a:ext cx="45" cy="63"/>
            </a:xfrm>
            <a:custGeom>
              <a:avLst/>
              <a:gdLst>
                <a:gd name="T0" fmla="*/ 19 w 45"/>
                <a:gd name="T1" fmla="*/ 0 h 63"/>
                <a:gd name="T2" fmla="*/ 19 w 45"/>
                <a:gd name="T3" fmla="*/ 18 h 63"/>
                <a:gd name="T4" fmla="*/ 25 w 45"/>
                <a:gd name="T5" fmla="*/ 7 h 63"/>
                <a:gd name="T6" fmla="*/ 30 w 45"/>
                <a:gd name="T7" fmla="*/ 3 h 63"/>
                <a:gd name="T8" fmla="*/ 36 w 45"/>
                <a:gd name="T9" fmla="*/ 0 h 63"/>
                <a:gd name="T10" fmla="*/ 38 w 45"/>
                <a:gd name="T11" fmla="*/ 0 h 63"/>
                <a:gd name="T12" fmla="*/ 43 w 45"/>
                <a:gd name="T13" fmla="*/ 3 h 63"/>
                <a:gd name="T14" fmla="*/ 43 w 45"/>
                <a:gd name="T15" fmla="*/ 7 h 63"/>
                <a:gd name="T16" fmla="*/ 45 w 45"/>
                <a:gd name="T17" fmla="*/ 9 h 63"/>
                <a:gd name="T18" fmla="*/ 45 w 45"/>
                <a:gd name="T19" fmla="*/ 11 h 63"/>
                <a:gd name="T20" fmla="*/ 43 w 45"/>
                <a:gd name="T21" fmla="*/ 15 h 63"/>
                <a:gd name="T22" fmla="*/ 40 w 45"/>
                <a:gd name="T23" fmla="*/ 15 h 63"/>
                <a:gd name="T24" fmla="*/ 38 w 45"/>
                <a:gd name="T25" fmla="*/ 15 h 63"/>
                <a:gd name="T26" fmla="*/ 36 w 45"/>
                <a:gd name="T27" fmla="*/ 15 h 63"/>
                <a:gd name="T28" fmla="*/ 34 w 45"/>
                <a:gd name="T29" fmla="*/ 13 h 63"/>
                <a:gd name="T30" fmla="*/ 32 w 45"/>
                <a:gd name="T31" fmla="*/ 11 h 63"/>
                <a:gd name="T32" fmla="*/ 30 w 45"/>
                <a:gd name="T33" fmla="*/ 11 h 63"/>
                <a:gd name="T34" fmla="*/ 28 w 45"/>
                <a:gd name="T35" fmla="*/ 11 h 63"/>
                <a:gd name="T36" fmla="*/ 25 w 45"/>
                <a:gd name="T37" fmla="*/ 13 h 63"/>
                <a:gd name="T38" fmla="*/ 23 w 45"/>
                <a:gd name="T39" fmla="*/ 15 h 63"/>
                <a:gd name="T40" fmla="*/ 19 w 45"/>
                <a:gd name="T41" fmla="*/ 22 h 63"/>
                <a:gd name="T42" fmla="*/ 19 w 45"/>
                <a:gd name="T43" fmla="*/ 50 h 63"/>
                <a:gd name="T44" fmla="*/ 21 w 45"/>
                <a:gd name="T45" fmla="*/ 54 h 63"/>
                <a:gd name="T46" fmla="*/ 21 w 45"/>
                <a:gd name="T47" fmla="*/ 56 h 63"/>
                <a:gd name="T48" fmla="*/ 23 w 45"/>
                <a:gd name="T49" fmla="*/ 58 h 63"/>
                <a:gd name="T50" fmla="*/ 25 w 45"/>
                <a:gd name="T51" fmla="*/ 60 h 63"/>
                <a:gd name="T52" fmla="*/ 28 w 45"/>
                <a:gd name="T53" fmla="*/ 63 h 63"/>
                <a:gd name="T54" fmla="*/ 32 w 45"/>
                <a:gd name="T55" fmla="*/ 63 h 63"/>
                <a:gd name="T56" fmla="*/ 32 w 45"/>
                <a:gd name="T57" fmla="*/ 63 h 63"/>
                <a:gd name="T58" fmla="*/ 0 w 45"/>
                <a:gd name="T59" fmla="*/ 63 h 63"/>
                <a:gd name="T60" fmla="*/ 0 w 45"/>
                <a:gd name="T61" fmla="*/ 63 h 63"/>
                <a:gd name="T62" fmla="*/ 4 w 45"/>
                <a:gd name="T63" fmla="*/ 63 h 63"/>
                <a:gd name="T64" fmla="*/ 6 w 45"/>
                <a:gd name="T65" fmla="*/ 60 h 63"/>
                <a:gd name="T66" fmla="*/ 8 w 45"/>
                <a:gd name="T67" fmla="*/ 58 h 63"/>
                <a:gd name="T68" fmla="*/ 8 w 45"/>
                <a:gd name="T69" fmla="*/ 56 h 63"/>
                <a:gd name="T70" fmla="*/ 8 w 45"/>
                <a:gd name="T71" fmla="*/ 54 h 63"/>
                <a:gd name="T72" fmla="*/ 8 w 45"/>
                <a:gd name="T73" fmla="*/ 50 h 63"/>
                <a:gd name="T74" fmla="*/ 8 w 45"/>
                <a:gd name="T75" fmla="*/ 26 h 63"/>
                <a:gd name="T76" fmla="*/ 8 w 45"/>
                <a:gd name="T77" fmla="*/ 20 h 63"/>
                <a:gd name="T78" fmla="*/ 8 w 45"/>
                <a:gd name="T79" fmla="*/ 15 h 63"/>
                <a:gd name="T80" fmla="*/ 8 w 45"/>
                <a:gd name="T81" fmla="*/ 13 h 63"/>
                <a:gd name="T82" fmla="*/ 8 w 45"/>
                <a:gd name="T83" fmla="*/ 11 h 63"/>
                <a:gd name="T84" fmla="*/ 6 w 45"/>
                <a:gd name="T85" fmla="*/ 9 h 63"/>
                <a:gd name="T86" fmla="*/ 6 w 45"/>
                <a:gd name="T87" fmla="*/ 9 h 63"/>
                <a:gd name="T88" fmla="*/ 4 w 45"/>
                <a:gd name="T89" fmla="*/ 9 h 63"/>
                <a:gd name="T90" fmla="*/ 2 w 45"/>
                <a:gd name="T91" fmla="*/ 9 h 63"/>
                <a:gd name="T92" fmla="*/ 0 w 45"/>
                <a:gd name="T93" fmla="*/ 9 h 63"/>
                <a:gd name="T94" fmla="*/ 0 w 45"/>
                <a:gd name="T95" fmla="*/ 7 h 63"/>
                <a:gd name="T96" fmla="*/ 17 w 45"/>
                <a:gd name="T97" fmla="*/ 0 h 63"/>
                <a:gd name="T98" fmla="*/ 19 w 45"/>
                <a:gd name="T9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" h="63">
                  <a:moveTo>
                    <a:pt x="19" y="0"/>
                  </a:moveTo>
                  <a:lnTo>
                    <a:pt x="19" y="18"/>
                  </a:lnTo>
                  <a:lnTo>
                    <a:pt x="25" y="7"/>
                  </a:lnTo>
                  <a:lnTo>
                    <a:pt x="30" y="3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3" y="3"/>
                  </a:lnTo>
                  <a:lnTo>
                    <a:pt x="43" y="7"/>
                  </a:lnTo>
                  <a:lnTo>
                    <a:pt x="45" y="9"/>
                  </a:lnTo>
                  <a:lnTo>
                    <a:pt x="45" y="11"/>
                  </a:lnTo>
                  <a:lnTo>
                    <a:pt x="43" y="15"/>
                  </a:lnTo>
                  <a:lnTo>
                    <a:pt x="40" y="15"/>
                  </a:lnTo>
                  <a:lnTo>
                    <a:pt x="38" y="15"/>
                  </a:lnTo>
                  <a:lnTo>
                    <a:pt x="36" y="15"/>
                  </a:lnTo>
                  <a:lnTo>
                    <a:pt x="34" y="13"/>
                  </a:lnTo>
                  <a:lnTo>
                    <a:pt x="32" y="11"/>
                  </a:lnTo>
                  <a:lnTo>
                    <a:pt x="30" y="11"/>
                  </a:lnTo>
                  <a:lnTo>
                    <a:pt x="28" y="11"/>
                  </a:lnTo>
                  <a:lnTo>
                    <a:pt x="25" y="13"/>
                  </a:lnTo>
                  <a:lnTo>
                    <a:pt x="23" y="15"/>
                  </a:lnTo>
                  <a:lnTo>
                    <a:pt x="19" y="22"/>
                  </a:lnTo>
                  <a:lnTo>
                    <a:pt x="19" y="50"/>
                  </a:lnTo>
                  <a:lnTo>
                    <a:pt x="21" y="54"/>
                  </a:lnTo>
                  <a:lnTo>
                    <a:pt x="21" y="56"/>
                  </a:lnTo>
                  <a:lnTo>
                    <a:pt x="23" y="58"/>
                  </a:lnTo>
                  <a:lnTo>
                    <a:pt x="25" y="60"/>
                  </a:lnTo>
                  <a:lnTo>
                    <a:pt x="28" y="63"/>
                  </a:lnTo>
                  <a:lnTo>
                    <a:pt x="32" y="63"/>
                  </a:lnTo>
                  <a:lnTo>
                    <a:pt x="32" y="63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4" y="63"/>
                  </a:lnTo>
                  <a:lnTo>
                    <a:pt x="6" y="60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4"/>
                  </a:lnTo>
                  <a:lnTo>
                    <a:pt x="8" y="5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8" y="15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6" y="9"/>
                  </a:lnTo>
                  <a:lnTo>
                    <a:pt x="6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7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58" name="Freeform 102"/>
            <p:cNvSpPr>
              <a:spLocks noEditPoints="1"/>
            </p:cNvSpPr>
            <p:nvPr/>
          </p:nvSpPr>
          <p:spPr bwMode="auto">
            <a:xfrm>
              <a:off x="4042" y="2505"/>
              <a:ext cx="51" cy="65"/>
            </a:xfrm>
            <a:custGeom>
              <a:avLst/>
              <a:gdLst>
                <a:gd name="T0" fmla="*/ 9 w 51"/>
                <a:gd name="T1" fmla="*/ 24 h 65"/>
                <a:gd name="T2" fmla="*/ 11 w 51"/>
                <a:gd name="T3" fmla="*/ 33 h 65"/>
                <a:gd name="T4" fmla="*/ 13 w 51"/>
                <a:gd name="T5" fmla="*/ 41 h 65"/>
                <a:gd name="T6" fmla="*/ 15 w 51"/>
                <a:gd name="T7" fmla="*/ 45 h 65"/>
                <a:gd name="T8" fmla="*/ 21 w 51"/>
                <a:gd name="T9" fmla="*/ 50 h 65"/>
                <a:gd name="T10" fmla="*/ 26 w 51"/>
                <a:gd name="T11" fmla="*/ 52 h 65"/>
                <a:gd name="T12" fmla="*/ 32 w 51"/>
                <a:gd name="T13" fmla="*/ 54 h 65"/>
                <a:gd name="T14" fmla="*/ 36 w 51"/>
                <a:gd name="T15" fmla="*/ 52 h 65"/>
                <a:gd name="T16" fmla="*/ 41 w 51"/>
                <a:gd name="T17" fmla="*/ 50 h 65"/>
                <a:gd name="T18" fmla="*/ 45 w 51"/>
                <a:gd name="T19" fmla="*/ 45 h 65"/>
                <a:gd name="T20" fmla="*/ 49 w 51"/>
                <a:gd name="T21" fmla="*/ 39 h 65"/>
                <a:gd name="T22" fmla="*/ 51 w 51"/>
                <a:gd name="T23" fmla="*/ 41 h 65"/>
                <a:gd name="T24" fmla="*/ 47 w 51"/>
                <a:gd name="T25" fmla="*/ 50 h 65"/>
                <a:gd name="T26" fmla="*/ 43 w 51"/>
                <a:gd name="T27" fmla="*/ 58 h 65"/>
                <a:gd name="T28" fmla="*/ 39 w 51"/>
                <a:gd name="T29" fmla="*/ 63 h 65"/>
                <a:gd name="T30" fmla="*/ 32 w 51"/>
                <a:gd name="T31" fmla="*/ 65 h 65"/>
                <a:gd name="T32" fmla="*/ 26 w 51"/>
                <a:gd name="T33" fmla="*/ 65 h 65"/>
                <a:gd name="T34" fmla="*/ 19 w 51"/>
                <a:gd name="T35" fmla="*/ 65 h 65"/>
                <a:gd name="T36" fmla="*/ 13 w 51"/>
                <a:gd name="T37" fmla="*/ 60 h 65"/>
                <a:gd name="T38" fmla="*/ 6 w 51"/>
                <a:gd name="T39" fmla="*/ 56 h 65"/>
                <a:gd name="T40" fmla="*/ 2 w 51"/>
                <a:gd name="T41" fmla="*/ 50 h 65"/>
                <a:gd name="T42" fmla="*/ 0 w 51"/>
                <a:gd name="T43" fmla="*/ 43 h 65"/>
                <a:gd name="T44" fmla="*/ 0 w 51"/>
                <a:gd name="T45" fmla="*/ 35 h 65"/>
                <a:gd name="T46" fmla="*/ 0 w 51"/>
                <a:gd name="T47" fmla="*/ 24 h 65"/>
                <a:gd name="T48" fmla="*/ 2 w 51"/>
                <a:gd name="T49" fmla="*/ 15 h 65"/>
                <a:gd name="T50" fmla="*/ 6 w 51"/>
                <a:gd name="T51" fmla="*/ 9 h 65"/>
                <a:gd name="T52" fmla="*/ 13 w 51"/>
                <a:gd name="T53" fmla="*/ 5 h 65"/>
                <a:gd name="T54" fmla="*/ 19 w 51"/>
                <a:gd name="T55" fmla="*/ 3 h 65"/>
                <a:gd name="T56" fmla="*/ 28 w 51"/>
                <a:gd name="T57" fmla="*/ 0 h 65"/>
                <a:gd name="T58" fmla="*/ 34 w 51"/>
                <a:gd name="T59" fmla="*/ 3 h 65"/>
                <a:gd name="T60" fmla="*/ 39 w 51"/>
                <a:gd name="T61" fmla="*/ 5 h 65"/>
                <a:gd name="T62" fmla="*/ 45 w 51"/>
                <a:gd name="T63" fmla="*/ 7 h 65"/>
                <a:gd name="T64" fmla="*/ 47 w 51"/>
                <a:gd name="T65" fmla="*/ 13 h 65"/>
                <a:gd name="T66" fmla="*/ 49 w 51"/>
                <a:gd name="T67" fmla="*/ 18 h 65"/>
                <a:gd name="T68" fmla="*/ 51 w 51"/>
                <a:gd name="T69" fmla="*/ 24 h 65"/>
                <a:gd name="T70" fmla="*/ 9 w 51"/>
                <a:gd name="T71" fmla="*/ 24 h 65"/>
                <a:gd name="T72" fmla="*/ 9 w 51"/>
                <a:gd name="T73" fmla="*/ 20 h 65"/>
                <a:gd name="T74" fmla="*/ 36 w 51"/>
                <a:gd name="T75" fmla="*/ 20 h 65"/>
                <a:gd name="T76" fmla="*/ 36 w 51"/>
                <a:gd name="T77" fmla="*/ 15 h 65"/>
                <a:gd name="T78" fmla="*/ 34 w 51"/>
                <a:gd name="T79" fmla="*/ 13 h 65"/>
                <a:gd name="T80" fmla="*/ 32 w 51"/>
                <a:gd name="T81" fmla="*/ 9 h 65"/>
                <a:gd name="T82" fmla="*/ 30 w 51"/>
                <a:gd name="T83" fmla="*/ 7 h 65"/>
                <a:gd name="T84" fmla="*/ 28 w 51"/>
                <a:gd name="T85" fmla="*/ 5 h 65"/>
                <a:gd name="T86" fmla="*/ 24 w 51"/>
                <a:gd name="T87" fmla="*/ 5 h 65"/>
                <a:gd name="T88" fmla="*/ 19 w 51"/>
                <a:gd name="T89" fmla="*/ 7 h 65"/>
                <a:gd name="T90" fmla="*/ 15 w 51"/>
                <a:gd name="T91" fmla="*/ 9 h 65"/>
                <a:gd name="T92" fmla="*/ 11 w 51"/>
                <a:gd name="T93" fmla="*/ 13 h 65"/>
                <a:gd name="T94" fmla="*/ 9 w 51"/>
                <a:gd name="T95" fmla="*/ 2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1" h="65">
                  <a:moveTo>
                    <a:pt x="9" y="24"/>
                  </a:moveTo>
                  <a:lnTo>
                    <a:pt x="11" y="33"/>
                  </a:lnTo>
                  <a:lnTo>
                    <a:pt x="13" y="41"/>
                  </a:lnTo>
                  <a:lnTo>
                    <a:pt x="15" y="45"/>
                  </a:lnTo>
                  <a:lnTo>
                    <a:pt x="21" y="50"/>
                  </a:lnTo>
                  <a:lnTo>
                    <a:pt x="26" y="52"/>
                  </a:lnTo>
                  <a:lnTo>
                    <a:pt x="32" y="54"/>
                  </a:lnTo>
                  <a:lnTo>
                    <a:pt x="36" y="52"/>
                  </a:lnTo>
                  <a:lnTo>
                    <a:pt x="41" y="50"/>
                  </a:lnTo>
                  <a:lnTo>
                    <a:pt x="45" y="45"/>
                  </a:lnTo>
                  <a:lnTo>
                    <a:pt x="49" y="39"/>
                  </a:lnTo>
                  <a:lnTo>
                    <a:pt x="51" y="41"/>
                  </a:lnTo>
                  <a:lnTo>
                    <a:pt x="47" y="50"/>
                  </a:lnTo>
                  <a:lnTo>
                    <a:pt x="43" y="58"/>
                  </a:lnTo>
                  <a:lnTo>
                    <a:pt x="39" y="63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5"/>
                  </a:lnTo>
                  <a:lnTo>
                    <a:pt x="13" y="60"/>
                  </a:lnTo>
                  <a:lnTo>
                    <a:pt x="6" y="56"/>
                  </a:lnTo>
                  <a:lnTo>
                    <a:pt x="2" y="50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4"/>
                  </a:lnTo>
                  <a:lnTo>
                    <a:pt x="2" y="15"/>
                  </a:lnTo>
                  <a:lnTo>
                    <a:pt x="6" y="9"/>
                  </a:lnTo>
                  <a:lnTo>
                    <a:pt x="13" y="5"/>
                  </a:lnTo>
                  <a:lnTo>
                    <a:pt x="19" y="3"/>
                  </a:lnTo>
                  <a:lnTo>
                    <a:pt x="28" y="0"/>
                  </a:lnTo>
                  <a:lnTo>
                    <a:pt x="34" y="3"/>
                  </a:lnTo>
                  <a:lnTo>
                    <a:pt x="39" y="5"/>
                  </a:lnTo>
                  <a:lnTo>
                    <a:pt x="45" y="7"/>
                  </a:lnTo>
                  <a:lnTo>
                    <a:pt x="47" y="13"/>
                  </a:lnTo>
                  <a:lnTo>
                    <a:pt x="49" y="18"/>
                  </a:lnTo>
                  <a:lnTo>
                    <a:pt x="51" y="24"/>
                  </a:lnTo>
                  <a:lnTo>
                    <a:pt x="9" y="24"/>
                  </a:lnTo>
                  <a:close/>
                  <a:moveTo>
                    <a:pt x="9" y="20"/>
                  </a:moveTo>
                  <a:lnTo>
                    <a:pt x="36" y="20"/>
                  </a:lnTo>
                  <a:lnTo>
                    <a:pt x="36" y="15"/>
                  </a:lnTo>
                  <a:lnTo>
                    <a:pt x="34" y="13"/>
                  </a:lnTo>
                  <a:lnTo>
                    <a:pt x="32" y="9"/>
                  </a:lnTo>
                  <a:lnTo>
                    <a:pt x="30" y="7"/>
                  </a:lnTo>
                  <a:lnTo>
                    <a:pt x="28" y="5"/>
                  </a:lnTo>
                  <a:lnTo>
                    <a:pt x="24" y="5"/>
                  </a:lnTo>
                  <a:lnTo>
                    <a:pt x="19" y="7"/>
                  </a:lnTo>
                  <a:lnTo>
                    <a:pt x="15" y="9"/>
                  </a:lnTo>
                  <a:lnTo>
                    <a:pt x="11" y="13"/>
                  </a:lnTo>
                  <a:lnTo>
                    <a:pt x="9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359" name="TextBox 13358"/>
          <p:cNvSpPr txBox="1"/>
          <p:nvPr/>
        </p:nvSpPr>
        <p:spPr>
          <a:xfrm>
            <a:off x="2545080" y="3867090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Li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r_p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688"/>
            <a:ext cx="4302125" cy="750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4643438" y="333375"/>
            <a:ext cx="41767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 altLang="en-US"/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1905135"/>
              </p:ext>
            </p:extLst>
          </p:nvPr>
        </p:nvGraphicFramePr>
        <p:xfrm>
          <a:off x="4429125" y="261938"/>
          <a:ext cx="4500563" cy="627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" name="Document" r:id="rId5" imgW="3780025" imgH="5267650" progId="Word.Document.8">
                  <p:embed/>
                </p:oleObj>
              </mc:Choice>
              <mc:Fallback>
                <p:oleObj name="Document" r:id="rId5" imgW="3780025" imgH="526765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261938"/>
                        <a:ext cx="4500563" cy="627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Tauri_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-387350"/>
            <a:ext cx="8713788" cy="653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333500" y="6238875"/>
          <a:ext cx="73152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8" name="Document" r:id="rId4" imgW="7418798" imgH="589265" progId="Word.Document.8">
                  <p:embed/>
                </p:oleObj>
              </mc:Choice>
              <mc:Fallback>
                <p:oleObj name="Document" r:id="rId4" imgW="7418798" imgH="589265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0" y="6238875"/>
                        <a:ext cx="7315200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Main-sequence evolution</a:t>
            </a:r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652941"/>
              </p:ext>
            </p:extLst>
          </p:nvPr>
        </p:nvGraphicFramePr>
        <p:xfrm>
          <a:off x="4940300" y="1282700"/>
          <a:ext cx="4049713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Document" r:id="rId4" imgW="1715666" imgH="2315853" progId="Word.Document.8">
                  <p:embed/>
                </p:oleObj>
              </mc:Choice>
              <mc:Fallback>
                <p:oleObj name="Document" r:id="rId4" imgW="1715666" imgH="2315853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1282700"/>
                        <a:ext cx="4049713" cy="548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6" name="Picture 4" descr="sun_ev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3813"/>
            <a:ext cx="4800600" cy="518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556669" y="4174331"/>
            <a:ext cx="1469598" cy="369332"/>
            <a:chOff x="2556669" y="4174331"/>
            <a:chExt cx="1469598" cy="369332"/>
          </a:xfrm>
        </p:grpSpPr>
        <p:cxnSp>
          <p:nvCxnSpPr>
            <p:cNvPr id="3" name="Straight Arrow Connector 2"/>
            <p:cNvCxnSpPr/>
            <p:nvPr/>
          </p:nvCxnSpPr>
          <p:spPr bwMode="auto">
            <a:xfrm flipH="1" flipV="1">
              <a:off x="2556669" y="4233863"/>
              <a:ext cx="719931" cy="114300"/>
            </a:xfrm>
            <a:prstGeom prst="straightConnector1">
              <a:avLst/>
            </a:prstGeom>
            <a:solidFill>
              <a:srgbClr val="F7FEA0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" name="TextBox 5"/>
            <p:cNvSpPr txBox="1"/>
            <p:nvPr/>
          </p:nvSpPr>
          <p:spPr>
            <a:xfrm>
              <a:off x="3200400" y="4174331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ZAMS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en-US" dirty="0"/>
              <a:t>Post-Main Sequence Evolution</a:t>
            </a: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308463"/>
              </p:ext>
            </p:extLst>
          </p:nvPr>
        </p:nvGraphicFramePr>
        <p:xfrm>
          <a:off x="4724400" y="914400"/>
          <a:ext cx="4179887" cy="407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2" name="Document" r:id="rId4" imgW="2169548" imgH="2107416" progId="Word.Document.8">
                  <p:embed/>
                </p:oleObj>
              </mc:Choice>
              <mc:Fallback>
                <p:oleObj name="Document" r:id="rId4" imgW="2169548" imgH="2107416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914400"/>
                        <a:ext cx="4179887" cy="407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2" descr="m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" y="1143000"/>
            <a:ext cx="4233863" cy="339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6610487"/>
              </p:ext>
            </p:extLst>
          </p:nvPr>
        </p:nvGraphicFramePr>
        <p:xfrm>
          <a:off x="381000" y="4921106"/>
          <a:ext cx="8324850" cy="188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3" name="Document" r:id="rId8" imgW="4308814" imgH="975950" progId="Word.Document.8">
                  <p:embed/>
                </p:oleObj>
              </mc:Choice>
              <mc:Fallback>
                <p:oleObj name="Document" r:id="rId8" imgW="4308814" imgH="97595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921106"/>
                        <a:ext cx="8324850" cy="188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1348947"/>
              </p:ext>
            </p:extLst>
          </p:nvPr>
        </p:nvGraphicFramePr>
        <p:xfrm>
          <a:off x="5033963" y="230188"/>
          <a:ext cx="3713162" cy="636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" name="Document" r:id="rId4" imgW="3812484" imgH="6531395" progId="Word.Document.8">
                  <p:embed/>
                </p:oleObj>
              </mc:Choice>
              <mc:Fallback>
                <p:oleObj name="Document" r:id="rId4" imgW="3812484" imgH="6531395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3963" y="230188"/>
                        <a:ext cx="3713162" cy="6369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455551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-171450"/>
            <a:ext cx="7772400" cy="1470025"/>
          </a:xfrm>
        </p:spPr>
        <p:txBody>
          <a:bodyPr/>
          <a:lstStyle/>
          <a:p>
            <a:r>
              <a:rPr lang="en-US" altLang="en-US" sz="3600"/>
              <a:t>Formation and Evolution of the Sun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052513"/>
            <a:ext cx="6400800" cy="4586287"/>
          </a:xfrm>
        </p:spPr>
        <p:txBody>
          <a:bodyPr/>
          <a:lstStyle/>
          <a:p>
            <a:pPr marL="609600" indent="-609600" algn="l">
              <a:lnSpc>
                <a:spcPct val="90000"/>
              </a:lnSpc>
              <a:buFontTx/>
              <a:buAutoNum type="arabicPeriod"/>
            </a:pPr>
            <a:r>
              <a:rPr lang="en-US" altLang="en-US" sz="2400"/>
              <a:t>Determination of the Sun’s age </a:t>
            </a:r>
          </a:p>
          <a:p>
            <a:pPr marL="609600" indent="-609600" algn="l">
              <a:lnSpc>
                <a:spcPct val="90000"/>
              </a:lnSpc>
              <a:buFontTx/>
              <a:buAutoNum type="arabicPeriod"/>
            </a:pPr>
            <a:r>
              <a:rPr lang="en-US" altLang="en-US" sz="2400"/>
              <a:t>Pre-main sequence evolution </a:t>
            </a:r>
          </a:p>
          <a:p>
            <a:pPr marL="609600" indent="-609600" algn="l">
              <a:lnSpc>
                <a:spcPct val="90000"/>
              </a:lnSpc>
              <a:buFontTx/>
              <a:buAutoNum type="arabicPeriod"/>
            </a:pPr>
            <a:r>
              <a:rPr lang="en-US" altLang="en-US" sz="2400"/>
              <a:t>Jeans instability </a:t>
            </a:r>
          </a:p>
          <a:p>
            <a:pPr marL="609600" indent="-609600" algn="l">
              <a:lnSpc>
                <a:spcPct val="90000"/>
              </a:lnSpc>
              <a:buFontTx/>
              <a:buAutoNum type="arabicPeriod"/>
            </a:pPr>
            <a:r>
              <a:rPr lang="en-US" altLang="en-US" sz="2400"/>
              <a:t>Kelvin-Helmholtz stage </a:t>
            </a:r>
          </a:p>
          <a:p>
            <a:pPr marL="609600" indent="-609600" algn="l">
              <a:lnSpc>
                <a:spcPct val="90000"/>
              </a:lnSpc>
              <a:buFontTx/>
              <a:buAutoNum type="arabicPeriod"/>
            </a:pPr>
            <a:r>
              <a:rPr lang="en-US" altLang="en-US" sz="2400"/>
              <a:t>Evolution of the Sun on the HR diagram </a:t>
            </a:r>
          </a:p>
          <a:p>
            <a:pPr marL="609600" indent="-609600" algn="l">
              <a:lnSpc>
                <a:spcPct val="90000"/>
              </a:lnSpc>
              <a:buFontTx/>
              <a:buAutoNum type="arabicPeriod"/>
            </a:pPr>
            <a:r>
              <a:rPr lang="en-US" altLang="en-US" sz="2400"/>
              <a:t>Equations of stellar structure </a:t>
            </a:r>
          </a:p>
          <a:p>
            <a:pPr marL="609600" indent="-609600" algn="l">
              <a:lnSpc>
                <a:spcPct val="90000"/>
              </a:lnSpc>
              <a:buFontTx/>
              <a:buAutoNum type="arabicPeriod"/>
            </a:pPr>
            <a:r>
              <a:rPr lang="en-US" altLang="en-US" sz="2400"/>
              <a:t>Hydrostatic equations </a:t>
            </a:r>
          </a:p>
          <a:p>
            <a:pPr marL="609600" indent="-609600" algn="l">
              <a:lnSpc>
                <a:spcPct val="90000"/>
              </a:lnSpc>
              <a:buFontTx/>
              <a:buAutoNum type="arabicPeriod"/>
            </a:pPr>
            <a:r>
              <a:rPr lang="en-US" altLang="en-US" sz="2400"/>
              <a:t>Radiative energy transfer </a:t>
            </a:r>
          </a:p>
          <a:p>
            <a:pPr marL="609600" indent="-609600" algn="l">
              <a:lnSpc>
                <a:spcPct val="90000"/>
              </a:lnSpc>
              <a:buFontTx/>
              <a:buAutoNum type="arabicPeriod"/>
            </a:pPr>
            <a:r>
              <a:rPr lang="en-US" altLang="en-US" sz="2400"/>
              <a:t>Equation of state </a:t>
            </a:r>
            <a:endParaRPr lang="en-US" altLang="ja-JP" sz="2400">
              <a:ea typeface="ＭＳ Ｐゴシック" charset="-128"/>
            </a:endParaRPr>
          </a:p>
          <a:p>
            <a:pPr marL="609600" indent="-609600" algn="l">
              <a:lnSpc>
                <a:spcPct val="90000"/>
              </a:lnSpc>
              <a:buFontTx/>
              <a:buAutoNum type="arabicPeriod"/>
            </a:pPr>
            <a:r>
              <a:rPr lang="en-US" altLang="ja-JP" sz="2400">
                <a:ea typeface="ＭＳ Ｐゴシック" charset="-128"/>
              </a:rPr>
              <a:t>Nuclear reactions </a:t>
            </a: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08314"/>
            <a:ext cx="6772275" cy="536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5400" y="4572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 Main-Sequence Evolution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red_giant_OTIother.mo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49275"/>
            <a:ext cx="6121400" cy="612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835150" y="0"/>
            <a:ext cx="5734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altLang="en-US" b="1"/>
              <a:t>Simulating a Pulsating Red Giant Star, Porter, et al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5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35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55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r_lates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35600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5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9693718"/>
              </p:ext>
            </p:extLst>
          </p:nvPr>
        </p:nvGraphicFramePr>
        <p:xfrm>
          <a:off x="5407025" y="341313"/>
          <a:ext cx="3586163" cy="614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6" name="Document" r:id="rId5" imgW="3780025" imgH="6472281" progId="Word.Document.8">
                  <p:embed/>
                </p:oleObj>
              </mc:Choice>
              <mc:Fallback>
                <p:oleObj name="Document" r:id="rId5" imgW="3780025" imgH="6472281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341313"/>
                        <a:ext cx="3586163" cy="614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R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5724525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5842000" y="1193800"/>
          <a:ext cx="3054350" cy="488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0" name="Document" r:id="rId4" imgW="3094499" imgH="4960530" progId="Word.Document.8">
                  <p:embed/>
                </p:oleObj>
              </mc:Choice>
              <mc:Fallback>
                <p:oleObj name="Document" r:id="rId4" imgW="3094499" imgH="496053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0" y="1193800"/>
                        <a:ext cx="3054350" cy="4884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pic>
        <p:nvPicPr>
          <p:cNvPr id="27651" name="suntrackson.mpeg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5875"/>
            <a:ext cx="9685338" cy="484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519238" y="404813"/>
            <a:ext cx="5540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7FEA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solidFill>
                  <a:schemeClr val="bg1"/>
                </a:solidFill>
              </a:rPr>
              <a:t>Sun’s Evolution on HR Diagram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6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76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1"/>
                  </p:tgtEl>
                </p:cond>
              </p:nextCondLst>
            </p:seq>
            <p:video>
              <p:cMediaNode vol="86792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7651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581400" y="3689866"/>
            <a:ext cx="1638300" cy="729734"/>
          </a:xfrm>
          <a:prstGeom prst="rect">
            <a:avLst/>
          </a:prstGeom>
          <a:solidFill>
            <a:srgbClr val="F7FE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348038" y="5516563"/>
            <a:ext cx="1871662" cy="936625"/>
          </a:xfrm>
          <a:prstGeom prst="rect">
            <a:avLst/>
          </a:prstGeom>
          <a:solidFill>
            <a:srgbClr val="F7FEA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9167259"/>
              </p:ext>
            </p:extLst>
          </p:nvPr>
        </p:nvGraphicFramePr>
        <p:xfrm>
          <a:off x="760413" y="225425"/>
          <a:ext cx="7326312" cy="452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7" name="Document" r:id="rId3" imgW="3780025" imgH="2333208" progId="Word.Document.8">
                  <p:embed/>
                </p:oleObj>
              </mc:Choice>
              <mc:Fallback>
                <p:oleObj name="Document" r:id="rId3" imgW="3780025" imgH="2333208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13" y="225425"/>
                        <a:ext cx="7326312" cy="452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val 1"/>
          <p:cNvSpPr/>
          <p:nvPr/>
        </p:nvSpPr>
        <p:spPr bwMode="auto">
          <a:xfrm>
            <a:off x="7021286" y="3048000"/>
            <a:ext cx="1371600" cy="1371600"/>
          </a:xfrm>
          <a:prstGeom prst="ellipse">
            <a:avLst/>
          </a:prstGeom>
          <a:solidFill>
            <a:srgbClr val="F7FE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7249886" y="3276600"/>
            <a:ext cx="914400" cy="91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33190" y="3091934"/>
            <a:ext cx="505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dm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8127040" y="3505200"/>
            <a:ext cx="389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dr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8127040" y="4050268"/>
            <a:ext cx="466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dP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7239000" y="2967335"/>
            <a:ext cx="352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Symbol" panose="05050102010706020507" pitchFamily="18" charset="2"/>
              </a:rPr>
              <a:t>r</a:t>
            </a:r>
            <a:endParaRPr lang="en-US" sz="2400" i="1" dirty="0">
              <a:latin typeface="Symbol" panose="05050102010706020507" pitchFamily="18" charset="2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811530"/>
              </p:ext>
            </p:extLst>
          </p:nvPr>
        </p:nvGraphicFramePr>
        <p:xfrm>
          <a:off x="501650" y="4492625"/>
          <a:ext cx="7362825" cy="222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8" name="Document" r:id="rId6" imgW="3780025" imgH="1140831" progId="Word.Document.8">
                  <p:embed/>
                </p:oleObj>
              </mc:Choice>
              <mc:Fallback>
                <p:oleObj name="Document" r:id="rId6" imgW="3780025" imgH="1140831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" y="4492625"/>
                        <a:ext cx="7362825" cy="222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505200" y="3333690"/>
            <a:ext cx="1905000" cy="247710"/>
          </a:xfrm>
          <a:prstGeom prst="rect">
            <a:avLst/>
          </a:prstGeom>
          <a:solidFill>
            <a:srgbClr val="F7FE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296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9506996"/>
              </p:ext>
            </p:extLst>
          </p:nvPr>
        </p:nvGraphicFramePr>
        <p:xfrm>
          <a:off x="763588" y="150813"/>
          <a:ext cx="8039100" cy="372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0" name="Document" r:id="rId4" imgW="4824703" imgH="2235009" progId="Word.Document.8">
                  <p:embed/>
                </p:oleObj>
              </mc:Choice>
              <mc:Fallback>
                <p:oleObj name="Document" r:id="rId4" imgW="4824703" imgH="223500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588" y="150813"/>
                        <a:ext cx="8039100" cy="3729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 bwMode="auto">
          <a:xfrm>
            <a:off x="6629400" y="2647890"/>
            <a:ext cx="2133600" cy="685800"/>
          </a:xfrm>
          <a:prstGeom prst="rect">
            <a:avLst/>
          </a:prstGeom>
          <a:solidFill>
            <a:srgbClr val="F7FE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V="1">
            <a:off x="7086600" y="2495490"/>
            <a:ext cx="762000" cy="914400"/>
          </a:xfrm>
          <a:prstGeom prst="straightConnector1">
            <a:avLst/>
          </a:prstGeom>
          <a:solidFill>
            <a:srgbClr val="F7FE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8763000" y="2806124"/>
            <a:ext cx="389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0284" y="2768024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26085" y="3028890"/>
            <a:ext cx="317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latin typeface="Symbol" panose="05050102010706020507" pitchFamily="18" charset="2"/>
              </a:rPr>
              <a:t>q</a:t>
            </a:r>
            <a:endParaRPr lang="en-US" sz="2000" i="1" dirty="0">
              <a:latin typeface="Symbol" panose="05050102010706020507" pitchFamily="18" charset="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72646" y="216147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i="1" baseline="-25000" dirty="0" err="1" smtClean="0">
                <a:latin typeface="Symbol" panose="05050102010706020507" pitchFamily="18" charset="2"/>
              </a:rPr>
              <a:t>n</a:t>
            </a:r>
            <a:endParaRPr lang="en-US" i="1" baseline="-25000" dirty="0">
              <a:latin typeface="Symbol" panose="05050102010706020507" pitchFamily="18" charset="2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2902911"/>
              </p:ext>
            </p:extLst>
          </p:nvPr>
        </p:nvGraphicFramePr>
        <p:xfrm>
          <a:off x="612775" y="3887788"/>
          <a:ext cx="8037513" cy="291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1" name="Document" r:id="rId7" imgW="4824703" imgH="1747573" progId="Word.Document.8">
                  <p:embed/>
                </p:oleObj>
              </mc:Choice>
              <mc:Fallback>
                <p:oleObj name="Document" r:id="rId7" imgW="4824703" imgH="1747573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3887788"/>
                        <a:ext cx="8037513" cy="291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191809"/>
              </p:ext>
            </p:extLst>
          </p:nvPr>
        </p:nvGraphicFramePr>
        <p:xfrm>
          <a:off x="609600" y="685800"/>
          <a:ext cx="7489825" cy="522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2" name="Document" r:id="rId4" imgW="3780025" imgH="2636348" progId="Word.Document.8">
                  <p:embed/>
                </p:oleObj>
              </mc:Choice>
              <mc:Fallback>
                <p:oleObj name="Document" r:id="rId4" imgW="3780025" imgH="2636348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685800"/>
                        <a:ext cx="7489825" cy="5224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039983"/>
              </p:ext>
            </p:extLst>
          </p:nvPr>
        </p:nvGraphicFramePr>
        <p:xfrm>
          <a:off x="304800" y="3810000"/>
          <a:ext cx="8061325" cy="298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9" name="Document" r:id="rId4" imgW="4499524" imgH="1668792" progId="Word.Document.8">
                  <p:embed/>
                </p:oleObj>
              </mc:Choice>
              <mc:Fallback>
                <p:oleObj name="Document" r:id="rId4" imgW="4499524" imgH="1668792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810000"/>
                        <a:ext cx="8061325" cy="298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1331927"/>
              </p:ext>
            </p:extLst>
          </p:nvPr>
        </p:nvGraphicFramePr>
        <p:xfrm>
          <a:off x="228600" y="609600"/>
          <a:ext cx="7491413" cy="297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0" name="Document" r:id="rId7" imgW="3780025" imgH="1500563" progId="Word.Document.8">
                  <p:embed/>
                </p:oleObj>
              </mc:Choice>
              <mc:Fallback>
                <p:oleObj name="Document" r:id="rId7" imgW="3780025" imgH="1500563" progId="Word.Documen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609600"/>
                        <a:ext cx="7491413" cy="297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9147"/>
            <a:ext cx="3000375" cy="2176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581400" y="5706382"/>
            <a:ext cx="2303462" cy="908050"/>
          </a:xfrm>
          <a:prstGeom prst="rect">
            <a:avLst/>
          </a:prstGeom>
          <a:solidFill>
            <a:srgbClr val="F7FEA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174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087181"/>
              </p:ext>
            </p:extLst>
          </p:nvPr>
        </p:nvGraphicFramePr>
        <p:xfrm>
          <a:off x="808038" y="166688"/>
          <a:ext cx="8062912" cy="691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3" name="Document" r:id="rId4" imgW="4499524" imgH="3843726" progId="Word.Document.8">
                  <p:embed/>
                </p:oleObj>
              </mc:Choice>
              <mc:Fallback>
                <p:oleObj name="Document" r:id="rId4" imgW="4499524" imgH="384372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038" y="166688"/>
                        <a:ext cx="8062912" cy="691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646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en-US" altLang="en-US" sz="3600"/>
              <a:t>Sun’s age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811918"/>
              </p:ext>
            </p:extLst>
          </p:nvPr>
        </p:nvGraphicFramePr>
        <p:xfrm>
          <a:off x="755650" y="981075"/>
          <a:ext cx="7950200" cy="192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5" name="Document" r:id="rId3" imgW="4310616" imgH="1041468" progId="Word.Document.8">
                  <p:embed/>
                </p:oleObj>
              </mc:Choice>
              <mc:Fallback>
                <p:oleObj name="Document" r:id="rId3" imgW="4310616" imgH="1041468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981075"/>
                        <a:ext cx="7950200" cy="1925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1547813" y="2573338"/>
          <a:ext cx="5719762" cy="55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6" name="Equation" r:id="rId5" imgW="2510394" imgH="243771" progId="Equation.DSMT4">
                  <p:embed/>
                </p:oleObj>
              </mc:Choice>
              <mc:Fallback>
                <p:oleObj name="Equation" r:id="rId5" imgW="2510394" imgH="24377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2573338"/>
                        <a:ext cx="5719762" cy="55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2051050" y="3284538"/>
          <a:ext cx="355282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7" name="Equation" r:id="rId7" imgW="1536646" imgH="243771" progId="Equation.DSMT4">
                  <p:embed/>
                </p:oleObj>
              </mc:Choice>
              <mc:Fallback>
                <p:oleObj name="Equation" r:id="rId7" imgW="1536646" imgH="243771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3284538"/>
                        <a:ext cx="3552825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2195513" y="4076700"/>
          <a:ext cx="516890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8" name="Equation" r:id="rId9" imgW="2358347" imgH="281996" progId="Equation.DSMT4">
                  <p:embed/>
                </p:oleObj>
              </mc:Choice>
              <mc:Fallback>
                <p:oleObj name="Equation" r:id="rId9" imgW="2358347" imgH="281996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4076700"/>
                        <a:ext cx="5168900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2268538" y="4797425"/>
          <a:ext cx="5195887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9" name="Equation" r:id="rId11" imgW="2457196" imgH="419388" progId="Equation.DSMT4">
                  <p:embed/>
                </p:oleObj>
              </mc:Choice>
              <mc:Fallback>
                <p:oleObj name="Equation" r:id="rId11" imgW="2457196" imgH="419388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4797425"/>
                        <a:ext cx="5195887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6372225" y="3089275"/>
            <a:ext cx="1584325" cy="661988"/>
            <a:chOff x="4014" y="1946"/>
            <a:chExt cx="998" cy="417"/>
          </a:xfrm>
        </p:grpSpPr>
        <p:sp>
          <p:nvSpPr>
            <p:cNvPr id="4106" name="AutoShape 10"/>
            <p:cNvSpPr>
              <a:spLocks noChangeArrowheads="1"/>
            </p:cNvSpPr>
            <p:nvPr/>
          </p:nvSpPr>
          <p:spPr bwMode="auto">
            <a:xfrm>
              <a:off x="4014" y="1979"/>
              <a:ext cx="998" cy="384"/>
            </a:xfrm>
            <a:prstGeom prst="wedgeRoundRectCallout">
              <a:avLst>
                <a:gd name="adj1" fmla="val -106713"/>
                <a:gd name="adj2" fmla="val 34375"/>
                <a:gd name="adj3" fmla="val 16667"/>
              </a:avLst>
            </a:prstGeom>
            <a:solidFill>
              <a:srgbClr val="F7FE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4107" name="Text Box 11"/>
            <p:cNvSpPr txBox="1">
              <a:spLocks noChangeArrowheads="1"/>
            </p:cNvSpPr>
            <p:nvPr/>
          </p:nvSpPr>
          <p:spPr bwMode="auto">
            <a:xfrm>
              <a:off x="4047" y="1946"/>
              <a:ext cx="86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>
                  <a:solidFill>
                    <a:schemeClr val="accent2"/>
                  </a:solidFill>
                </a:rPr>
                <a:t>Radioactive</a:t>
              </a:r>
            </a:p>
            <a:p>
              <a:pPr algn="l"/>
              <a:r>
                <a:rPr lang="en-US" altLang="en-US">
                  <a:solidFill>
                    <a:schemeClr val="accent2"/>
                  </a:solidFill>
                </a:rPr>
                <a:t>decay</a:t>
              </a:r>
            </a:p>
          </p:txBody>
        </p:sp>
      </p:grpSp>
      <p:grpSp>
        <p:nvGrpSpPr>
          <p:cNvPr id="4108" name="Group 12"/>
          <p:cNvGrpSpPr>
            <a:grpSpLocks/>
          </p:cNvGrpSpPr>
          <p:nvPr/>
        </p:nvGrpSpPr>
        <p:grpSpPr bwMode="auto">
          <a:xfrm>
            <a:off x="179388" y="5445125"/>
            <a:ext cx="1911350" cy="641350"/>
            <a:chOff x="113" y="3430"/>
            <a:chExt cx="1204" cy="404"/>
          </a:xfrm>
        </p:grpSpPr>
        <p:sp>
          <p:nvSpPr>
            <p:cNvPr id="4109" name="AutoShape 13"/>
            <p:cNvSpPr>
              <a:spLocks noChangeArrowheads="1"/>
            </p:cNvSpPr>
            <p:nvPr/>
          </p:nvSpPr>
          <p:spPr bwMode="auto">
            <a:xfrm>
              <a:off x="113" y="3430"/>
              <a:ext cx="1075" cy="384"/>
            </a:xfrm>
            <a:prstGeom prst="wedgeRoundRectCallout">
              <a:avLst>
                <a:gd name="adj1" fmla="val 81347"/>
                <a:gd name="adj2" fmla="val -30468"/>
                <a:gd name="adj3" fmla="val 16667"/>
              </a:avLst>
            </a:prstGeom>
            <a:solidFill>
              <a:srgbClr val="F7FE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4110" name="Text Box 14"/>
            <p:cNvSpPr txBox="1">
              <a:spLocks noChangeArrowheads="1"/>
            </p:cNvSpPr>
            <p:nvPr/>
          </p:nvSpPr>
          <p:spPr bwMode="auto">
            <a:xfrm>
              <a:off x="113" y="3430"/>
              <a:ext cx="120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>
                  <a:solidFill>
                    <a:schemeClr val="accent2"/>
                  </a:solidFill>
                </a:rPr>
                <a:t>Does not change</a:t>
              </a:r>
            </a:p>
            <a:p>
              <a:pPr algn="l"/>
              <a:r>
                <a:rPr lang="en-US" altLang="en-US">
                  <a:solidFill>
                    <a:schemeClr val="accent2"/>
                  </a:solidFill>
                </a:rPr>
                <a:t>over time</a:t>
              </a:r>
            </a:p>
          </p:txBody>
        </p:sp>
      </p:grpSp>
      <p:grpSp>
        <p:nvGrpSpPr>
          <p:cNvPr id="4111" name="Group 15"/>
          <p:cNvGrpSpPr>
            <a:grpSpLocks/>
          </p:cNvGrpSpPr>
          <p:nvPr/>
        </p:nvGrpSpPr>
        <p:grpSpPr bwMode="auto">
          <a:xfrm>
            <a:off x="2895600" y="5661025"/>
            <a:ext cx="3511550" cy="890588"/>
            <a:chOff x="1824" y="3566"/>
            <a:chExt cx="2212" cy="561"/>
          </a:xfrm>
        </p:grpSpPr>
        <p:sp>
          <p:nvSpPr>
            <p:cNvPr id="4112" name="Line 16"/>
            <p:cNvSpPr>
              <a:spLocks noChangeShapeType="1"/>
            </p:cNvSpPr>
            <p:nvPr/>
          </p:nvSpPr>
          <p:spPr bwMode="auto">
            <a:xfrm flipH="1" flipV="1">
              <a:off x="1973" y="3566"/>
              <a:ext cx="635" cy="363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Line 17"/>
            <p:cNvSpPr>
              <a:spLocks noChangeShapeType="1"/>
            </p:cNvSpPr>
            <p:nvPr/>
          </p:nvSpPr>
          <p:spPr bwMode="auto">
            <a:xfrm flipV="1">
              <a:off x="2880" y="3612"/>
              <a:ext cx="590" cy="317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Text Box 18"/>
            <p:cNvSpPr txBox="1">
              <a:spLocks noChangeArrowheads="1"/>
            </p:cNvSpPr>
            <p:nvPr/>
          </p:nvSpPr>
          <p:spPr bwMode="auto">
            <a:xfrm>
              <a:off x="1824" y="3896"/>
              <a:ext cx="2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>
                  <a:solidFill>
                    <a:srgbClr val="FF3300"/>
                  </a:solidFill>
                </a:rPr>
                <a:t>Measured by mass spectrometer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4114800" y="4495800"/>
            <a:ext cx="1905000" cy="914400"/>
          </a:xfrm>
          <a:prstGeom prst="rect">
            <a:avLst/>
          </a:prstGeom>
          <a:solidFill>
            <a:srgbClr val="F7FE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756373"/>
              </p:ext>
            </p:extLst>
          </p:nvPr>
        </p:nvGraphicFramePr>
        <p:xfrm>
          <a:off x="4100513" y="4495800"/>
          <a:ext cx="1933575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0" name="Equation" r:id="rId3" imgW="838080" imgH="393480" progId="Equation.DSMT4">
                  <p:embed/>
                </p:oleObj>
              </mc:Choice>
              <mc:Fallback>
                <p:oleObj name="Equation" r:id="rId3" imgW="8380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00513" y="4495800"/>
                        <a:ext cx="1933575" cy="908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Energy transfer and balance equations</a:t>
            </a:r>
            <a:endParaRPr lang="en-US" sz="36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5073405"/>
              </p:ext>
            </p:extLst>
          </p:nvPr>
        </p:nvGraphicFramePr>
        <p:xfrm>
          <a:off x="685800" y="1295400"/>
          <a:ext cx="8062913" cy="170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1" name="Document" r:id="rId6" imgW="4488966" imgH="952234" progId="Word.Document.8">
                  <p:embed/>
                </p:oleObj>
              </mc:Choice>
              <mc:Fallback>
                <p:oleObj name="Document" r:id="rId6" imgW="4488966" imgH="95223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295400"/>
                        <a:ext cx="8062913" cy="170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457200" y="2819400"/>
            <a:ext cx="3058886" cy="3048000"/>
            <a:chOff x="7021286" y="3048000"/>
            <a:chExt cx="1371600" cy="1371600"/>
          </a:xfrm>
        </p:grpSpPr>
        <p:sp>
          <p:nvSpPr>
            <p:cNvPr id="6" name="Oval 5"/>
            <p:cNvSpPr/>
            <p:nvPr/>
          </p:nvSpPr>
          <p:spPr bwMode="auto">
            <a:xfrm>
              <a:off x="7021286" y="3048000"/>
              <a:ext cx="1371600" cy="1371600"/>
            </a:xfrm>
            <a:prstGeom prst="ellipse">
              <a:avLst/>
            </a:prstGeom>
            <a:solidFill>
              <a:srgbClr val="F7FEA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7249886" y="3276600"/>
              <a:ext cx="914400" cy="9144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10" name="Straight Arrow Connector 9"/>
          <p:cNvCxnSpPr>
            <a:endCxn id="7" idx="7"/>
          </p:cNvCxnSpPr>
          <p:nvPr/>
        </p:nvCxnSpPr>
        <p:spPr>
          <a:xfrm flipV="1">
            <a:off x="2362200" y="3624980"/>
            <a:ext cx="345429" cy="3374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083571" y="2895600"/>
            <a:ext cx="345429" cy="3374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86642" y="3609024"/>
            <a:ext cx="527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34914" y="2438400"/>
            <a:ext cx="981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L+dL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35391" y="3373587"/>
            <a:ext cx="341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Symbol" panose="05050102010706020507" pitchFamily="18" charset="2"/>
              </a:rPr>
              <a:t>e</a:t>
            </a:r>
            <a:endParaRPr lang="en-US" sz="2800" dirty="0">
              <a:latin typeface="Symbol" panose="05050102010706020507" pitchFamily="18" charset="2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3325314"/>
              </p:ext>
            </p:extLst>
          </p:nvPr>
        </p:nvGraphicFramePr>
        <p:xfrm>
          <a:off x="4038600" y="3864693"/>
          <a:ext cx="2021207" cy="478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2" name="Equation" r:id="rId8" imgW="965160" imgH="228600" progId="Equation.DSMT4">
                  <p:embed/>
                </p:oleObj>
              </mc:Choice>
              <mc:Fallback>
                <p:oleObj name="Equation" r:id="rId8" imgW="965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38600" y="3864693"/>
                        <a:ext cx="2021207" cy="4787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537857" y="3002187"/>
            <a:ext cx="55042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400" dirty="0" smtClean="0">
                <a:latin typeface="Symbol" panose="05050102010706020507" pitchFamily="18" charset="2"/>
              </a:rPr>
              <a:t>e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 energy release per unit mass then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energy flux change in a shell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47841" y="5565837"/>
            <a:ext cx="46842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quation for conservation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energy (energy balance).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51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6494052"/>
              </p:ext>
            </p:extLst>
          </p:nvPr>
        </p:nvGraphicFramePr>
        <p:xfrm>
          <a:off x="396875" y="301625"/>
          <a:ext cx="8421688" cy="303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1" name="Document" r:id="rId4" imgW="3787599" imgH="1370079" progId="Word.Document.8">
                  <p:embed/>
                </p:oleObj>
              </mc:Choice>
              <mc:Fallback>
                <p:oleObj name="Document" r:id="rId4" imgW="3787599" imgH="137007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301625"/>
                        <a:ext cx="8421688" cy="303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3965080"/>
              </p:ext>
            </p:extLst>
          </p:nvPr>
        </p:nvGraphicFramePr>
        <p:xfrm>
          <a:off x="457200" y="3429000"/>
          <a:ext cx="8420100" cy="325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2" name="Document" r:id="rId7" imgW="3787599" imgH="1460553" progId="Word.Document.8">
                  <p:embed/>
                </p:oleObj>
              </mc:Choice>
              <mc:Fallback>
                <p:oleObj name="Document" r:id="rId7" imgW="3787599" imgH="1460553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429000"/>
                        <a:ext cx="8420100" cy="325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642353"/>
              </p:ext>
            </p:extLst>
          </p:nvPr>
        </p:nvGraphicFramePr>
        <p:xfrm>
          <a:off x="254000" y="317500"/>
          <a:ext cx="8643938" cy="372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4" name="Document" r:id="rId4" imgW="3787599" imgH="1632128" progId="Word.Document.8">
                  <p:embed/>
                </p:oleObj>
              </mc:Choice>
              <mc:Fallback>
                <p:oleObj name="Document" r:id="rId4" imgW="3787599" imgH="1632128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" y="317500"/>
                        <a:ext cx="8643938" cy="372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1906338"/>
              </p:ext>
            </p:extLst>
          </p:nvPr>
        </p:nvGraphicFramePr>
        <p:xfrm>
          <a:off x="225425" y="4346575"/>
          <a:ext cx="8621713" cy="283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5" name="Document" r:id="rId6" imgW="3787599" imgH="1247886" progId="Word.Document.8">
                  <p:embed/>
                </p:oleObj>
              </mc:Choice>
              <mc:Fallback>
                <p:oleObj name="Document" r:id="rId6" imgW="3787599" imgH="1247886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425" y="4346575"/>
                        <a:ext cx="8621713" cy="283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612775" y="1085850"/>
          <a:ext cx="9072563" cy="397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5" name="Document" r:id="rId3" imgW="3767029" imgH="1657356" progId="Word.Document.8">
                  <p:embed/>
                </p:oleObj>
              </mc:Choice>
              <mc:Fallback>
                <p:oleObj name="Document" r:id="rId3" imgW="3767029" imgH="1657356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1085850"/>
                        <a:ext cx="9072563" cy="3978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569913" y="193675"/>
          <a:ext cx="8121650" cy="654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9" name="Document" r:id="rId3" imgW="4844053" imgH="3894258" progId="Word.Document.8">
                  <p:embed/>
                </p:oleObj>
              </mc:Choice>
              <mc:Fallback>
                <p:oleObj name="Document" r:id="rId3" imgW="4844053" imgH="3894258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913" y="193675"/>
                        <a:ext cx="8121650" cy="654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sochr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619250"/>
            <a:ext cx="5715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2124075" y="0"/>
          <a:ext cx="5195888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1" name="Equation" r:id="rId4" imgW="2457196" imgH="419388" progId="Equation.DSMT4">
                  <p:embed/>
                </p:oleObj>
              </mc:Choice>
              <mc:Fallback>
                <p:oleObj name="Equation" r:id="rId4" imgW="2457196" imgH="419388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0"/>
                        <a:ext cx="5195888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1692275" y="908050"/>
          <a:ext cx="6443663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Document" r:id="rId6" imgW="5927679" imgH="1155029" progId="Word.Document.8">
                  <p:embed/>
                </p:oleObj>
              </mc:Choice>
              <mc:Fallback>
                <p:oleObj name="Document" r:id="rId6" imgW="5927679" imgH="1155029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908050"/>
                        <a:ext cx="6443663" cy="1247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827088" y="333375"/>
            <a:ext cx="576262" cy="3095625"/>
          </a:xfrm>
          <a:prstGeom prst="curvedRightArrow">
            <a:avLst>
              <a:gd name="adj1" fmla="val 107438"/>
              <a:gd name="adj2" fmla="val 214876"/>
              <a:gd name="adj3" fmla="val 399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7092950" y="2133600"/>
            <a:ext cx="2266950" cy="1008063"/>
            <a:chOff x="4468" y="1344"/>
            <a:chExt cx="1428" cy="635"/>
          </a:xfrm>
        </p:grpSpPr>
        <p:sp>
          <p:nvSpPr>
            <p:cNvPr id="5127" name="AutoShape 7"/>
            <p:cNvSpPr>
              <a:spLocks noChangeArrowheads="1"/>
            </p:cNvSpPr>
            <p:nvPr/>
          </p:nvSpPr>
          <p:spPr bwMode="auto">
            <a:xfrm>
              <a:off x="4468" y="1344"/>
              <a:ext cx="1179" cy="635"/>
            </a:xfrm>
            <a:prstGeom prst="wedgeRectCallout">
              <a:avLst>
                <a:gd name="adj1" fmla="val -122773"/>
                <a:gd name="adj2" fmla="val 9528"/>
              </a:avLst>
            </a:prstGeom>
            <a:solidFill>
              <a:srgbClr val="F7FE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5128" name="Text Box 8"/>
            <p:cNvSpPr txBox="1">
              <a:spLocks noChangeArrowheads="1"/>
            </p:cNvSpPr>
            <p:nvPr/>
          </p:nvSpPr>
          <p:spPr bwMode="auto">
            <a:xfrm>
              <a:off x="4513" y="1344"/>
              <a:ext cx="1383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en-US"/>
                <a:t>The age is </a:t>
              </a:r>
            </a:p>
            <a:p>
              <a:pPr algn="l"/>
              <a:r>
                <a:rPr lang="en-US" altLang="en-US"/>
                <a:t>determined from</a:t>
              </a:r>
            </a:p>
            <a:p>
              <a:pPr algn="l"/>
              <a:r>
                <a:rPr lang="en-US" altLang="en-US"/>
                <a:t>the slope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un_e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90563"/>
            <a:ext cx="7920038" cy="536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176463" y="6061075"/>
            <a:ext cx="2181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2800" b="1">
                <a:solidFill>
                  <a:srgbClr val="FF3300"/>
                </a:solidFill>
              </a:rPr>
              <a:t>HR diagram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7072313" y="4313238"/>
            <a:ext cx="179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>
                <a:solidFill>
                  <a:srgbClr val="FF3300"/>
                </a:solidFill>
              </a:rPr>
              <a:t>Jeans instability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435600" y="3068638"/>
            <a:ext cx="2520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dirty="0">
                <a:solidFill>
                  <a:srgbClr val="FF3300"/>
                </a:solidFill>
              </a:rPr>
              <a:t>Kelvin-Helmholtz stage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 rot="-1071388">
            <a:off x="4427538" y="3573463"/>
            <a:ext cx="360362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419475" y="2205038"/>
            <a:ext cx="2266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>
                <a:solidFill>
                  <a:srgbClr val="FF3300"/>
                </a:solidFill>
              </a:rPr>
              <a:t>Post-main sequence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6588125" y="3860800"/>
            <a:ext cx="2165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>
                <a:solidFill>
                  <a:srgbClr val="FF3300"/>
                </a:solidFill>
              </a:rPr>
              <a:t>Pre-main sequence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9" grpId="0"/>
      <p:bldP spid="6150" grpId="0" animBg="1"/>
      <p:bldP spid="6151" grpId="0"/>
      <p:bldP spid="61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Stages of </a:t>
            </a:r>
            <a:r>
              <a:rPr lang="en-US" altLang="en-US" dirty="0" smtClean="0"/>
              <a:t>the solar </a:t>
            </a:r>
            <a:r>
              <a:rPr lang="en-US" altLang="en-US" dirty="0"/>
              <a:t>evolution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76200" y="1676400"/>
            <a:ext cx="49530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b="1" dirty="0"/>
              <a:t>Pre-main sequence evolution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Jeans instability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Kelvin-Helmholtz stage 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Zero-age main </a:t>
            </a:r>
            <a:r>
              <a:rPr lang="en-US" altLang="en-US" sz="2000" dirty="0" smtClean="0"/>
              <a:t>sequence (ZAMS)</a:t>
            </a:r>
            <a:endParaRPr lang="en-US" altLang="en-US" sz="2000" dirty="0"/>
          </a:p>
          <a:p>
            <a:pPr>
              <a:lnSpc>
                <a:spcPct val="90000"/>
              </a:lnSpc>
            </a:pPr>
            <a:r>
              <a:rPr lang="en-US" altLang="en-US" sz="2400" b="1" dirty="0"/>
              <a:t>Main sequence evolution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/>
              <a:t>Post-main sequence evolution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Red giant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Helium flash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White dwarf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Black dwarf</a:t>
            </a:r>
          </a:p>
          <a:p>
            <a:pPr lvl="1">
              <a:lnSpc>
                <a:spcPct val="90000"/>
              </a:lnSpc>
            </a:pPr>
            <a:endParaRPr lang="en-US" altLang="en-US" sz="2400" dirty="0"/>
          </a:p>
          <a:p>
            <a:pPr lvl="1">
              <a:lnSpc>
                <a:spcPct val="90000"/>
              </a:lnSpc>
            </a:pPr>
            <a:endParaRPr lang="en-US" altLang="en-US" sz="2400" dirty="0"/>
          </a:p>
        </p:txBody>
      </p:sp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00200"/>
            <a:ext cx="4482548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 bwMode="auto">
          <a:xfrm flipH="1" flipV="1">
            <a:off x="6965674" y="3962400"/>
            <a:ext cx="174763" cy="381000"/>
          </a:xfrm>
          <a:prstGeom prst="straightConnector1">
            <a:avLst/>
          </a:prstGeom>
          <a:solidFill>
            <a:srgbClr val="F7FEA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/>
          <p:cNvSpPr txBox="1"/>
          <p:nvPr/>
        </p:nvSpPr>
        <p:spPr>
          <a:xfrm>
            <a:off x="6834103" y="4322859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ZAMS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6705600" y="3581400"/>
            <a:ext cx="228600" cy="304800"/>
          </a:xfrm>
          <a:prstGeom prst="straightConnector1">
            <a:avLst/>
          </a:prstGeom>
          <a:solidFill>
            <a:srgbClr val="F7FEA0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Box 9"/>
          <p:cNvSpPr txBox="1"/>
          <p:nvPr/>
        </p:nvSpPr>
        <p:spPr>
          <a:xfrm>
            <a:off x="6038074" y="3290499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  <a:latin typeface="Arial Narrow" pitchFamily="34" charset="0"/>
              </a:rPr>
              <a:t>Main sequence</a:t>
            </a:r>
            <a:endParaRPr lang="en-US" sz="1200" dirty="0">
              <a:solidFill>
                <a:srgbClr val="FF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Jeans instability</a:t>
            </a:r>
          </a:p>
        </p:txBody>
      </p:sp>
      <p:pic>
        <p:nvPicPr>
          <p:cNvPr id="8195" name="Picture 3" descr="jeans_inst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341438"/>
            <a:ext cx="2786063" cy="278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196" name="Group 4"/>
          <p:cNvGrpSpPr>
            <a:grpSpLocks/>
          </p:cNvGrpSpPr>
          <p:nvPr/>
        </p:nvGrpSpPr>
        <p:grpSpPr bwMode="auto">
          <a:xfrm>
            <a:off x="395288" y="3952875"/>
            <a:ext cx="1582737" cy="844550"/>
            <a:chOff x="249" y="2490"/>
            <a:chExt cx="997" cy="532"/>
          </a:xfrm>
        </p:grpSpPr>
        <p:sp>
          <p:nvSpPr>
            <p:cNvPr id="8197" name="AutoShape 5"/>
            <p:cNvSpPr>
              <a:spLocks noChangeArrowheads="1"/>
            </p:cNvSpPr>
            <p:nvPr/>
          </p:nvSpPr>
          <p:spPr bwMode="auto">
            <a:xfrm>
              <a:off x="249" y="2523"/>
              <a:ext cx="997" cy="499"/>
            </a:xfrm>
            <a:prstGeom prst="wedgeRoundRectCallout">
              <a:avLst>
                <a:gd name="adj1" fmla="val 62134"/>
                <a:gd name="adj2" fmla="val -138375"/>
                <a:gd name="adj3" fmla="val 16667"/>
              </a:avLst>
            </a:prstGeom>
            <a:solidFill>
              <a:srgbClr val="F7FE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8198" name="Text Box 6"/>
            <p:cNvSpPr txBox="1">
              <a:spLocks noChangeArrowheads="1"/>
            </p:cNvSpPr>
            <p:nvPr/>
          </p:nvSpPr>
          <p:spPr bwMode="auto">
            <a:xfrm>
              <a:off x="327" y="2490"/>
              <a:ext cx="8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dirty="0"/>
                <a:t>Density </a:t>
              </a:r>
            </a:p>
            <a:p>
              <a:pPr algn="l"/>
              <a:r>
                <a:rPr lang="en-US" altLang="en-US" dirty="0"/>
                <a:t>perturbation</a:t>
              </a:r>
            </a:p>
          </p:txBody>
        </p:sp>
      </p:grpSp>
      <p:grpSp>
        <p:nvGrpSpPr>
          <p:cNvPr id="8199" name="Group 7"/>
          <p:cNvGrpSpPr>
            <a:grpSpLocks/>
          </p:cNvGrpSpPr>
          <p:nvPr/>
        </p:nvGrpSpPr>
        <p:grpSpPr bwMode="auto">
          <a:xfrm>
            <a:off x="4067175" y="1360488"/>
            <a:ext cx="4537075" cy="1492250"/>
            <a:chOff x="2562" y="857"/>
            <a:chExt cx="2858" cy="940"/>
          </a:xfrm>
        </p:grpSpPr>
        <p:graphicFrame>
          <p:nvGraphicFramePr>
            <p:cNvPr id="8200" name="Object 8"/>
            <p:cNvGraphicFramePr>
              <a:graphicFrameLocks noChangeAspect="1"/>
            </p:cNvGraphicFramePr>
            <p:nvPr/>
          </p:nvGraphicFramePr>
          <p:xfrm>
            <a:off x="2562" y="1207"/>
            <a:ext cx="2858" cy="5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88" name="Equation" r:id="rId4" imgW="2107092" imgH="434533" progId="Equation.DSMT4">
                    <p:embed/>
                  </p:oleObj>
                </mc:Choice>
                <mc:Fallback>
                  <p:oleObj name="Equation" r:id="rId4" imgW="2107092" imgH="434533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1207"/>
                          <a:ext cx="2858" cy="5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1" name="Text Box 9"/>
            <p:cNvSpPr txBox="1">
              <a:spLocks noChangeArrowheads="1"/>
            </p:cNvSpPr>
            <p:nvPr/>
          </p:nvSpPr>
          <p:spPr bwMode="auto">
            <a:xfrm>
              <a:off x="2686" y="857"/>
              <a:ext cx="16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/>
                <a:t>Excess of gravity force:</a:t>
              </a:r>
            </a:p>
          </p:txBody>
        </p:sp>
      </p:grpSp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409758"/>
              </p:ext>
            </p:extLst>
          </p:nvPr>
        </p:nvGraphicFramePr>
        <p:xfrm>
          <a:off x="2362200" y="5181600"/>
          <a:ext cx="5427662" cy="1423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9" name="Document" r:id="rId7" imgW="4219278" imgH="1111360" progId="Word.Document.8">
                  <p:embed/>
                </p:oleObj>
              </mc:Choice>
              <mc:Fallback>
                <p:oleObj name="Document" r:id="rId7" imgW="4219278" imgH="1111360" progId="Word.Document.8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181600"/>
                        <a:ext cx="5427662" cy="1423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Arrow Connector 11"/>
          <p:cNvCxnSpPr/>
          <p:nvPr/>
        </p:nvCxnSpPr>
        <p:spPr bwMode="auto">
          <a:xfrm flipV="1">
            <a:off x="2895600" y="1543844"/>
            <a:ext cx="457200" cy="361156"/>
          </a:xfrm>
          <a:prstGeom prst="straightConnector1">
            <a:avLst/>
          </a:prstGeom>
          <a:solidFill>
            <a:srgbClr val="F7FEA0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Box 12"/>
          <p:cNvSpPr txBox="1"/>
          <p:nvPr/>
        </p:nvSpPr>
        <p:spPr>
          <a:xfrm>
            <a:off x="2438400" y="1559209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endPara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77411" y="1212273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endPara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822700" y="2966244"/>
            <a:ext cx="4997629" cy="2078038"/>
            <a:chOff x="3822700" y="2966244"/>
            <a:chExt cx="4997629" cy="2078038"/>
          </a:xfrm>
        </p:grpSpPr>
        <p:grpSp>
          <p:nvGrpSpPr>
            <p:cNvPr id="10" name="Group 9"/>
            <p:cNvGrpSpPr/>
            <p:nvPr/>
          </p:nvGrpSpPr>
          <p:grpSpPr>
            <a:xfrm>
              <a:off x="3822700" y="2966244"/>
              <a:ext cx="4960313" cy="2078038"/>
              <a:chOff x="3822700" y="2966244"/>
              <a:chExt cx="4960313" cy="2078038"/>
            </a:xfrm>
          </p:grpSpPr>
          <p:grpSp>
            <p:nvGrpSpPr>
              <p:cNvPr id="8202" name="Group 10"/>
              <p:cNvGrpSpPr>
                <a:grpSpLocks/>
              </p:cNvGrpSpPr>
              <p:nvPr/>
            </p:nvGrpSpPr>
            <p:grpSpPr bwMode="auto">
              <a:xfrm>
                <a:off x="3822700" y="2966244"/>
                <a:ext cx="2762250" cy="2078038"/>
                <a:chOff x="2777" y="1900"/>
                <a:chExt cx="1740" cy="1309"/>
              </a:xfrm>
            </p:grpSpPr>
            <p:graphicFrame>
              <p:nvGraphicFramePr>
                <p:cNvPr id="8203" name="Object 11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972370513"/>
                    </p:ext>
                  </p:extLst>
                </p:nvPr>
              </p:nvGraphicFramePr>
              <p:xfrm>
                <a:off x="2835" y="2205"/>
                <a:ext cx="1670" cy="52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8390" name="Equation" r:id="rId9" imgW="1270294" imgH="396669" progId="Equation.DSMT4">
                        <p:embed/>
                      </p:oleObj>
                    </mc:Choice>
                    <mc:Fallback>
                      <p:oleObj name="Equation" r:id="rId9" imgW="1270294" imgH="396669" progId="Equation.DSMT4">
                        <p:embed/>
                        <p:pic>
                          <p:nvPicPr>
                            <p:cNvPr id="0" name="Object 1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35" y="2205"/>
                              <a:ext cx="1670" cy="521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8204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2777" y="1900"/>
                  <a:ext cx="1740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en-US" dirty="0"/>
                    <a:t>Excess of pressure force:</a:t>
                  </a:r>
                </a:p>
              </p:txBody>
            </p:sp>
            <p:graphicFrame>
              <p:nvGraphicFramePr>
                <p:cNvPr id="8205" name="Object 13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23522615"/>
                    </p:ext>
                  </p:extLst>
                </p:nvPr>
              </p:nvGraphicFramePr>
              <p:xfrm>
                <a:off x="2817" y="2795"/>
                <a:ext cx="1695" cy="41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8391" name="Equation" r:id="rId11" imgW="1143000" imgH="279360" progId="Equation.DSMT4">
                        <p:embed/>
                      </p:oleObj>
                    </mc:Choice>
                    <mc:Fallback>
                      <p:oleObj name="Equation" r:id="rId11" imgW="1143000" imgH="279360" progId="Equation.DSMT4">
                        <p:embed/>
                        <p:pic>
                          <p:nvPicPr>
                            <p:cNvPr id="0" name="Object 1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17" y="2795"/>
                              <a:ext cx="1695" cy="41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9" name="Group 8"/>
              <p:cNvGrpSpPr/>
              <p:nvPr/>
            </p:nvGrpSpPr>
            <p:grpSpPr>
              <a:xfrm>
                <a:off x="7239000" y="3688443"/>
                <a:ext cx="1544013" cy="1264557"/>
                <a:chOff x="7239000" y="3688443"/>
                <a:chExt cx="1544013" cy="1264557"/>
              </a:xfrm>
            </p:grpSpPr>
            <p:grpSp>
              <p:nvGrpSpPr>
                <p:cNvPr id="7" name="Group 6"/>
                <p:cNvGrpSpPr/>
                <p:nvPr/>
              </p:nvGrpSpPr>
              <p:grpSpPr>
                <a:xfrm>
                  <a:off x="7239000" y="3688443"/>
                  <a:ext cx="1544013" cy="1264557"/>
                  <a:chOff x="7239000" y="3688443"/>
                  <a:chExt cx="1544013" cy="1264557"/>
                </a:xfrm>
              </p:grpSpPr>
              <p:graphicFrame>
                <p:nvGraphicFramePr>
                  <p:cNvPr id="2" name="Object 1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864229879"/>
                      </p:ext>
                    </p:extLst>
                  </p:nvPr>
                </p:nvGraphicFramePr>
                <p:xfrm>
                  <a:off x="7391399" y="4050268"/>
                  <a:ext cx="1316121" cy="568325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8392" name="Equation" r:id="rId13" imgW="558720" imgH="241200" progId="Equation.DSMT4">
                          <p:embed/>
                        </p:oleObj>
                      </mc:Choice>
                      <mc:Fallback>
                        <p:oleObj name="Equation" r:id="rId13" imgW="558720" imgH="241200" progId="Equation.DSMT4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14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7391399" y="4050268"/>
                                <a:ext cx="1316121" cy="568325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3" name="TextBox 2"/>
                  <p:cNvSpPr txBox="1"/>
                  <p:nvPr/>
                </p:nvSpPr>
                <p:spPr>
                  <a:xfrm>
                    <a:off x="7239000" y="4583668"/>
                    <a:ext cx="154401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Gas constant</a:t>
                    </a:r>
                    <a:endParaRPr lang="en-US" dirty="0"/>
                  </a:p>
                </p:txBody>
              </p:sp>
              <p:graphicFrame>
                <p:nvGraphicFramePr>
                  <p:cNvPr id="6" name="Object 5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096173236"/>
                      </p:ext>
                    </p:extLst>
                  </p:nvPr>
                </p:nvGraphicFramePr>
                <p:xfrm>
                  <a:off x="7543800" y="3688443"/>
                  <a:ext cx="1219200" cy="406400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8393" name="Equation" r:id="rId15" imgW="609480" imgH="203040" progId="Equation.DSMT4">
                          <p:embed/>
                        </p:oleObj>
                      </mc:Choice>
                      <mc:Fallback>
                        <p:oleObj name="Equation" r:id="rId15" imgW="609480" imgH="203040" progId="Equation.DSMT4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16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7543800" y="3688443"/>
                                <a:ext cx="1219200" cy="406400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  <p:cxnSp>
              <p:nvCxnSpPr>
                <p:cNvPr id="5" name="Straight Arrow Connector 4"/>
                <p:cNvCxnSpPr/>
                <p:nvPr/>
              </p:nvCxnSpPr>
              <p:spPr bwMode="auto">
                <a:xfrm flipV="1">
                  <a:off x="8153400" y="4497943"/>
                  <a:ext cx="76200" cy="174625"/>
                </a:xfrm>
                <a:prstGeom prst="straightConnector1">
                  <a:avLst/>
                </a:prstGeom>
                <a:solidFill>
                  <a:srgbClr val="F7FEA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60647792"/>
                </p:ext>
              </p:extLst>
            </p:nvPr>
          </p:nvGraphicFramePr>
          <p:xfrm>
            <a:off x="7556279" y="3149600"/>
            <a:ext cx="1264050" cy="3611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94" name="Equation" r:id="rId17" imgW="622080" imgH="177480" progId="Equation.DSMT4">
                    <p:embed/>
                  </p:oleObj>
                </mc:Choice>
                <mc:Fallback>
                  <p:oleObj name="Equation" r:id="rId17" imgW="622080" imgH="177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7556279" y="3149600"/>
                          <a:ext cx="1264050" cy="36115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73"/>
            <a:ext cx="8229600" cy="1143000"/>
          </a:xfrm>
        </p:spPr>
        <p:txBody>
          <a:bodyPr/>
          <a:lstStyle/>
          <a:p>
            <a:r>
              <a:rPr lang="en-US" altLang="en-US"/>
              <a:t>Jeans instability</a:t>
            </a:r>
          </a:p>
        </p:txBody>
      </p:sp>
      <p:graphicFrame>
        <p:nvGraphicFramePr>
          <p:cNvPr id="820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9614745"/>
              </p:ext>
            </p:extLst>
          </p:nvPr>
        </p:nvGraphicFramePr>
        <p:xfrm>
          <a:off x="1149350" y="2362200"/>
          <a:ext cx="311785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04" name="Equation" r:id="rId3" imgW="1447560" imgH="431640" progId="Equation.DSMT4">
                  <p:embed/>
                </p:oleObj>
              </mc:Choice>
              <mc:Fallback>
                <p:oleObj name="Equation" r:id="rId3" imgW="14475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9350" y="2362200"/>
                        <a:ext cx="311785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145451"/>
              </p:ext>
            </p:extLst>
          </p:nvPr>
        </p:nvGraphicFramePr>
        <p:xfrm>
          <a:off x="1144588" y="1144588"/>
          <a:ext cx="7386637" cy="103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05" name="Document" r:id="rId6" imgW="5750493" imgH="803871" progId="Word.Document.8">
                  <p:embed/>
                </p:oleObj>
              </mc:Choice>
              <mc:Fallback>
                <p:oleObj name="Document" r:id="rId6" imgW="5750493" imgH="80387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4588" y="1144588"/>
                        <a:ext cx="7386637" cy="1033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3200400" y="5298341"/>
            <a:ext cx="4565996" cy="1079500"/>
            <a:chOff x="4427538" y="5589588"/>
            <a:chExt cx="4565996" cy="1079500"/>
          </a:xfrm>
        </p:grpSpPr>
        <p:grpSp>
          <p:nvGrpSpPr>
            <p:cNvPr id="8207" name="Group 15"/>
            <p:cNvGrpSpPr>
              <a:grpSpLocks/>
            </p:cNvGrpSpPr>
            <p:nvPr/>
          </p:nvGrpSpPr>
          <p:grpSpPr bwMode="auto">
            <a:xfrm>
              <a:off x="4427538" y="5589588"/>
              <a:ext cx="2665412" cy="1079500"/>
              <a:chOff x="2789" y="3521"/>
              <a:chExt cx="1679" cy="680"/>
            </a:xfrm>
          </p:grpSpPr>
          <p:sp>
            <p:nvSpPr>
              <p:cNvPr id="8208" name="Rectangle 16"/>
              <p:cNvSpPr>
                <a:spLocks noChangeArrowheads="1"/>
              </p:cNvSpPr>
              <p:nvPr/>
            </p:nvSpPr>
            <p:spPr bwMode="auto">
              <a:xfrm>
                <a:off x="2789" y="3521"/>
                <a:ext cx="1679" cy="680"/>
              </a:xfrm>
              <a:prstGeom prst="rect">
                <a:avLst/>
              </a:prstGeom>
              <a:solidFill>
                <a:srgbClr val="F7FEA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8209" name="Object 1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13238876"/>
                  </p:ext>
                </p:extLst>
              </p:nvPr>
            </p:nvGraphicFramePr>
            <p:xfrm>
              <a:off x="2789" y="3530"/>
              <a:ext cx="1633" cy="6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06" name="Equation" r:id="rId8" imgW="1163897" imgH="457612" progId="Equation.DSMT4">
                      <p:embed/>
                    </p:oleObj>
                  </mc:Choice>
                  <mc:Fallback>
                    <p:oleObj name="Equation" r:id="rId8" imgW="1163897" imgH="457612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89" y="3530"/>
                            <a:ext cx="1633" cy="64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8" name="TextBox 7"/>
            <p:cNvSpPr txBox="1"/>
            <p:nvPr/>
          </p:nvSpPr>
          <p:spPr>
            <a:xfrm>
              <a:off x="7313266" y="5838091"/>
              <a:ext cx="16802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Jeans radius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820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9926406"/>
              </p:ext>
            </p:extLst>
          </p:nvPr>
        </p:nvGraphicFramePr>
        <p:xfrm>
          <a:off x="5105400" y="2438400"/>
          <a:ext cx="1882775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07" name="Equation" r:id="rId10" imgW="901440" imgH="393480" progId="Equation.DSMT4">
                  <p:embed/>
                </p:oleObj>
              </mc:Choice>
              <mc:Fallback>
                <p:oleObj name="Equation" r:id="rId10" imgW="9014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438400"/>
                        <a:ext cx="1882775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2045879"/>
              </p:ext>
            </p:extLst>
          </p:nvPr>
        </p:nvGraphicFramePr>
        <p:xfrm>
          <a:off x="685800" y="3733800"/>
          <a:ext cx="317182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08" name="Equation" r:id="rId12" imgW="1473120" imgH="431640" progId="Equation.DSMT4">
                  <p:embed/>
                </p:oleObj>
              </mc:Choice>
              <mc:Fallback>
                <p:oleObj name="Equation" r:id="rId12" imgW="1473120" imgH="4316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733800"/>
                        <a:ext cx="3171825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088865"/>
              </p:ext>
            </p:extLst>
          </p:nvPr>
        </p:nvGraphicFramePr>
        <p:xfrm>
          <a:off x="5402263" y="3773488"/>
          <a:ext cx="1968500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09" name="Equation" r:id="rId14" imgW="914400" imgH="393480" progId="Equation.DSMT4">
                  <p:embed/>
                </p:oleObj>
              </mc:Choice>
              <mc:Fallback>
                <p:oleObj name="Equation" r:id="rId14" imgW="914400" imgH="3934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2263" y="3773488"/>
                        <a:ext cx="1968500" cy="849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ight Arrow 16"/>
          <p:cNvSpPr/>
          <p:nvPr/>
        </p:nvSpPr>
        <p:spPr bwMode="auto">
          <a:xfrm>
            <a:off x="4408322" y="4055165"/>
            <a:ext cx="754062" cy="304800"/>
          </a:xfrm>
          <a:prstGeom prst="rightArrow">
            <a:avLst/>
          </a:prstGeom>
          <a:solidFill>
            <a:srgbClr val="F7FE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80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9051257"/>
              </p:ext>
            </p:extLst>
          </p:nvPr>
        </p:nvGraphicFramePr>
        <p:xfrm>
          <a:off x="225425" y="225425"/>
          <a:ext cx="8632825" cy="376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1" name="Document" r:id="rId3" imgW="5936020" imgH="2589129" progId="Word.Document.8">
                  <p:embed/>
                </p:oleObj>
              </mc:Choice>
              <mc:Fallback>
                <p:oleObj name="Document" r:id="rId3" imgW="5936020" imgH="258912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425" y="225425"/>
                        <a:ext cx="8632825" cy="3763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3974875"/>
              </p:ext>
            </p:extLst>
          </p:nvPr>
        </p:nvGraphicFramePr>
        <p:xfrm>
          <a:off x="152400" y="4343400"/>
          <a:ext cx="8751888" cy="206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2" name="Document" r:id="rId6" imgW="5936020" imgH="1405764" progId="Word.Document.8">
                  <p:embed/>
                </p:oleObj>
              </mc:Choice>
              <mc:Fallback>
                <p:oleObj name="Document" r:id="rId6" imgW="5936020" imgH="1405764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343400"/>
                        <a:ext cx="8751888" cy="206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FEA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FEA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10671</TotalTime>
  <Words>205</Words>
  <Application>Microsoft Office PowerPoint</Application>
  <PresentationFormat>On-screen Show (4:3)</PresentationFormat>
  <Paragraphs>74</Paragraphs>
  <Slides>34</Slides>
  <Notes>0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Default Design</vt:lpstr>
      <vt:lpstr>Microsoft Word 97 - 2003 Document</vt:lpstr>
      <vt:lpstr>Equation</vt:lpstr>
      <vt:lpstr>Document</vt:lpstr>
      <vt:lpstr>   6. Evolution and internal  structure of the Sun. I.   </vt:lpstr>
      <vt:lpstr>Formation and Evolution of the Sun</vt:lpstr>
      <vt:lpstr>Sun’s age</vt:lpstr>
      <vt:lpstr>PowerPoint Presentation</vt:lpstr>
      <vt:lpstr>PowerPoint Presentation</vt:lpstr>
      <vt:lpstr>Stages of the solar evolution</vt:lpstr>
      <vt:lpstr>Jeans instability</vt:lpstr>
      <vt:lpstr>Jeans instability</vt:lpstr>
      <vt:lpstr>PowerPoint Presentation</vt:lpstr>
      <vt:lpstr>PowerPoint Presentation</vt:lpstr>
      <vt:lpstr>PowerPoint Presentation</vt:lpstr>
      <vt:lpstr>Kelvin-Helmholtz stage</vt:lpstr>
      <vt:lpstr>Kelvin-Helmholtz stage</vt:lpstr>
      <vt:lpstr>PowerPoint Presentation</vt:lpstr>
      <vt:lpstr>PowerPoint Presentation</vt:lpstr>
      <vt:lpstr>PowerPoint Presentation</vt:lpstr>
      <vt:lpstr>Main-sequence evolution</vt:lpstr>
      <vt:lpstr>Post-Main Sequence Evolution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Energy transfer and balance equations</vt:lpstr>
      <vt:lpstr>PowerPoint Presentation</vt:lpstr>
      <vt:lpstr>PowerPoint Presentation</vt:lpstr>
      <vt:lpstr>PowerPoint Presentation</vt:lpstr>
      <vt:lpstr>PowerPoint Presentation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Formation and Evolution of the Sun</dc:title>
  <dc:creator>Alexander Kosovichev</dc:creator>
  <cp:lastModifiedBy>sasha</cp:lastModifiedBy>
  <cp:revision>38</cp:revision>
  <cp:lastPrinted>2018-09-24T16:43:15Z</cp:lastPrinted>
  <dcterms:created xsi:type="dcterms:W3CDTF">2008-01-10T20:05:24Z</dcterms:created>
  <dcterms:modified xsi:type="dcterms:W3CDTF">2018-09-24T22:19:05Z</dcterms:modified>
</cp:coreProperties>
</file>