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doc" ContentType="application/msword"/>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08" r:id="rId2"/>
    <p:sldId id="256" r:id="rId3"/>
    <p:sldId id="310" r:id="rId4"/>
    <p:sldId id="257" r:id="rId5"/>
    <p:sldId id="258" r:id="rId6"/>
    <p:sldId id="259" r:id="rId7"/>
    <p:sldId id="260" r:id="rId8"/>
    <p:sldId id="312" r:id="rId9"/>
    <p:sldId id="261" r:id="rId10"/>
    <p:sldId id="262" r:id="rId11"/>
    <p:sldId id="313" r:id="rId12"/>
    <p:sldId id="314" r:id="rId13"/>
    <p:sldId id="263" r:id="rId14"/>
    <p:sldId id="264" r:id="rId15"/>
    <p:sldId id="266" r:id="rId16"/>
    <p:sldId id="280" r:id="rId17"/>
    <p:sldId id="281" r:id="rId18"/>
    <p:sldId id="282" r:id="rId19"/>
    <p:sldId id="283" r:id="rId20"/>
    <p:sldId id="284" r:id="rId21"/>
    <p:sldId id="285" r:id="rId22"/>
    <p:sldId id="265" r:id="rId23"/>
    <p:sldId id="268" r:id="rId24"/>
    <p:sldId id="271" r:id="rId25"/>
    <p:sldId id="272" r:id="rId26"/>
    <p:sldId id="273" r:id="rId27"/>
    <p:sldId id="274" r:id="rId28"/>
    <p:sldId id="275" r:id="rId29"/>
    <p:sldId id="276" r:id="rId30"/>
    <p:sldId id="315" r:id="rId31"/>
    <p:sldId id="277" r:id="rId32"/>
    <p:sldId id="306" r:id="rId33"/>
    <p:sldId id="307" r:id="rId34"/>
    <p:sldId id="278" r:id="rId35"/>
    <p:sldId id="279" r:id="rId36"/>
    <p:sldId id="292" r:id="rId37"/>
    <p:sldId id="287" r:id="rId38"/>
    <p:sldId id="291" r:id="rId39"/>
    <p:sldId id="298" r:id="rId40"/>
    <p:sldId id="293" r:id="rId41"/>
    <p:sldId id="294" r:id="rId42"/>
    <p:sldId id="295" r:id="rId43"/>
    <p:sldId id="290" r:id="rId44"/>
    <p:sldId id="288" r:id="rId45"/>
    <p:sldId id="303" r:id="rId46"/>
    <p:sldId id="289" r:id="rId4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140" autoAdjust="0"/>
    <p:restoredTop sz="94660"/>
  </p:normalViewPr>
  <p:slideViewPr>
    <p:cSldViewPr>
      <p:cViewPr varScale="1">
        <p:scale>
          <a:sx n="112" d="100"/>
          <a:sy n="112" d="100"/>
        </p:scale>
        <p:origin x="-486" y="-7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386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image" Target="../media/image22.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25.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26.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29.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30.emf"/></Relationships>
</file>

<file path=ppt/drawings/_rels/vmlDrawing18.v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image" Target="../media/image32.emf"/></Relationships>
</file>

<file path=ppt/drawings/_rels/vmlDrawing19.vml.rels><?xml version="1.0" encoding="UTF-8" standalone="yes"?>
<Relationships xmlns="http://schemas.openxmlformats.org/package/2006/relationships"><Relationship Id="rId2" Type="http://schemas.openxmlformats.org/officeDocument/2006/relationships/image" Target="../media/image36.wmf"/><Relationship Id="rId1" Type="http://schemas.openxmlformats.org/officeDocument/2006/relationships/image" Target="../media/image35.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image" Target="../media/image4.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37.emf"/></Relationships>
</file>

<file path=ppt/drawings/_rels/vmlDrawing21.v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image" Target="../media/image38.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41.emf"/></Relationships>
</file>

<file path=ppt/drawings/_rels/vmlDrawing23.vml.rels><?xml version="1.0" encoding="UTF-8" standalone="yes"?>
<Relationships xmlns="http://schemas.openxmlformats.org/package/2006/relationships"><Relationship Id="rId2" Type="http://schemas.openxmlformats.org/officeDocument/2006/relationships/image" Target="../media/image43.wmf"/><Relationship Id="rId1" Type="http://schemas.openxmlformats.org/officeDocument/2006/relationships/image" Target="../media/image42.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44.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45.e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46.e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52.emf"/></Relationships>
</file>

<file path=ppt/drawings/_rels/vmlDrawing28.vml.rels><?xml version="1.0" encoding="UTF-8" standalone="yes"?>
<Relationships xmlns="http://schemas.openxmlformats.org/package/2006/relationships"><Relationship Id="rId2" Type="http://schemas.openxmlformats.org/officeDocument/2006/relationships/image" Target="../media/image54.emf"/><Relationship Id="rId1" Type="http://schemas.openxmlformats.org/officeDocument/2006/relationships/image" Target="../media/image53.emf"/></Relationships>
</file>

<file path=ppt/drawings/_rels/vmlDrawing29.vml.rels><?xml version="1.0" encoding="UTF-8" standalone="yes"?>
<Relationships xmlns="http://schemas.openxmlformats.org/package/2006/relationships"><Relationship Id="rId2" Type="http://schemas.openxmlformats.org/officeDocument/2006/relationships/image" Target="../media/image69.emf"/><Relationship Id="rId1" Type="http://schemas.openxmlformats.org/officeDocument/2006/relationships/image" Target="../media/image68.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image" Target="../media/image7.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5.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07E4A250-E140-416B-B622-917E0FDC0FD5}" type="slidenum">
              <a:rPr lang="en-US" altLang="en-US"/>
              <a:pPr>
                <a:defRPr/>
              </a:pPr>
              <a:t>‹#›</a:t>
            </a:fld>
            <a:endParaRPr lang="en-US" altLang="en-US"/>
          </a:p>
        </p:txBody>
      </p:sp>
    </p:spTree>
    <p:extLst>
      <p:ext uri="{BB962C8B-B14F-4D97-AF65-F5344CB8AC3E}">
        <p14:creationId xmlns:p14="http://schemas.microsoft.com/office/powerpoint/2010/main" val="1325679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A084CC84-267D-4A8A-824E-1487240780F7}" type="slidenum">
              <a:rPr lang="en-US" altLang="en-US"/>
              <a:pPr>
                <a:defRPr/>
              </a:pPr>
              <a:t>‹#›</a:t>
            </a:fld>
            <a:endParaRPr lang="en-US" altLang="en-US"/>
          </a:p>
        </p:txBody>
      </p:sp>
    </p:spTree>
    <p:extLst>
      <p:ext uri="{BB962C8B-B14F-4D97-AF65-F5344CB8AC3E}">
        <p14:creationId xmlns:p14="http://schemas.microsoft.com/office/powerpoint/2010/main" val="2943648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CB576850-A980-442C-864E-DB25D156C8F1}" type="slidenum">
              <a:rPr lang="en-US" altLang="en-US"/>
              <a:pPr>
                <a:defRPr/>
              </a:pPr>
              <a:t>‹#›</a:t>
            </a:fld>
            <a:endParaRPr lang="en-US" altLang="en-US"/>
          </a:p>
        </p:txBody>
      </p:sp>
    </p:spTree>
    <p:extLst>
      <p:ext uri="{BB962C8B-B14F-4D97-AF65-F5344CB8AC3E}">
        <p14:creationId xmlns:p14="http://schemas.microsoft.com/office/powerpoint/2010/main" val="1581020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9CF93895-3153-4B44-8467-9AD3CAC1F229}" type="slidenum">
              <a:rPr lang="en-US" altLang="en-US"/>
              <a:pPr>
                <a:defRPr/>
              </a:pPr>
              <a:t>‹#›</a:t>
            </a:fld>
            <a:endParaRPr lang="en-US" altLang="en-US"/>
          </a:p>
        </p:txBody>
      </p:sp>
    </p:spTree>
    <p:extLst>
      <p:ext uri="{BB962C8B-B14F-4D97-AF65-F5344CB8AC3E}">
        <p14:creationId xmlns:p14="http://schemas.microsoft.com/office/powerpoint/2010/main" val="25330730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4AC4BD7A-4F1A-4397-9950-074C92BA4117}" type="slidenum">
              <a:rPr lang="en-US" altLang="en-US"/>
              <a:pPr>
                <a:defRPr/>
              </a:pPr>
              <a:t>‹#›</a:t>
            </a:fld>
            <a:endParaRPr lang="en-US" altLang="en-US"/>
          </a:p>
        </p:txBody>
      </p:sp>
    </p:spTree>
    <p:extLst>
      <p:ext uri="{BB962C8B-B14F-4D97-AF65-F5344CB8AC3E}">
        <p14:creationId xmlns:p14="http://schemas.microsoft.com/office/powerpoint/2010/main" val="35460756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ABDD659D-FCC4-4996-A5D8-C2943D78B0CE}" type="slidenum">
              <a:rPr lang="en-US" altLang="en-US"/>
              <a:pPr>
                <a:defRPr/>
              </a:pPr>
              <a:t>‹#›</a:t>
            </a:fld>
            <a:endParaRPr lang="en-US" altLang="en-US"/>
          </a:p>
        </p:txBody>
      </p:sp>
    </p:spTree>
    <p:extLst>
      <p:ext uri="{BB962C8B-B14F-4D97-AF65-F5344CB8AC3E}">
        <p14:creationId xmlns:p14="http://schemas.microsoft.com/office/powerpoint/2010/main" val="24099955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0B7900F4-0D35-4B4F-BE2D-25EFB8103D96}" type="slidenum">
              <a:rPr lang="en-US" altLang="en-US"/>
              <a:pPr>
                <a:defRPr/>
              </a:pPr>
              <a:t>‹#›</a:t>
            </a:fld>
            <a:endParaRPr lang="en-US" altLang="en-US"/>
          </a:p>
        </p:txBody>
      </p:sp>
    </p:spTree>
    <p:extLst>
      <p:ext uri="{BB962C8B-B14F-4D97-AF65-F5344CB8AC3E}">
        <p14:creationId xmlns:p14="http://schemas.microsoft.com/office/powerpoint/2010/main" val="23214771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B9AE53D7-639C-4439-85B7-16054EA9F4D8}" type="slidenum">
              <a:rPr lang="en-US" altLang="en-US"/>
              <a:pPr>
                <a:defRPr/>
              </a:pPr>
              <a:t>‹#›</a:t>
            </a:fld>
            <a:endParaRPr lang="en-US" altLang="en-US"/>
          </a:p>
        </p:txBody>
      </p:sp>
    </p:spTree>
    <p:extLst>
      <p:ext uri="{BB962C8B-B14F-4D97-AF65-F5344CB8AC3E}">
        <p14:creationId xmlns:p14="http://schemas.microsoft.com/office/powerpoint/2010/main" val="19459678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449DB66A-B727-4786-90BA-F5AD2C26C93F}" type="slidenum">
              <a:rPr lang="en-US" altLang="en-US"/>
              <a:pPr>
                <a:defRPr/>
              </a:pPr>
              <a:t>‹#›</a:t>
            </a:fld>
            <a:endParaRPr lang="en-US" altLang="en-US"/>
          </a:p>
        </p:txBody>
      </p:sp>
    </p:spTree>
    <p:extLst>
      <p:ext uri="{BB962C8B-B14F-4D97-AF65-F5344CB8AC3E}">
        <p14:creationId xmlns:p14="http://schemas.microsoft.com/office/powerpoint/2010/main" val="5677108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45EC4954-1BEB-4CEF-A6C8-1E6D31CDDA33}" type="slidenum">
              <a:rPr lang="en-US" altLang="en-US"/>
              <a:pPr>
                <a:defRPr/>
              </a:pPr>
              <a:t>‹#›</a:t>
            </a:fld>
            <a:endParaRPr lang="en-US" altLang="en-US"/>
          </a:p>
        </p:txBody>
      </p:sp>
    </p:spTree>
    <p:extLst>
      <p:ext uri="{BB962C8B-B14F-4D97-AF65-F5344CB8AC3E}">
        <p14:creationId xmlns:p14="http://schemas.microsoft.com/office/powerpoint/2010/main" val="2040169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A59537EA-218F-41CC-B97E-29625325297C}" type="slidenum">
              <a:rPr lang="en-US" altLang="en-US"/>
              <a:pPr>
                <a:defRPr/>
              </a:pPr>
              <a:t>‹#›</a:t>
            </a:fld>
            <a:endParaRPr lang="en-US" altLang="en-US"/>
          </a:p>
        </p:txBody>
      </p:sp>
    </p:spTree>
    <p:extLst>
      <p:ext uri="{BB962C8B-B14F-4D97-AF65-F5344CB8AC3E}">
        <p14:creationId xmlns:p14="http://schemas.microsoft.com/office/powerpoint/2010/main" val="1988894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smtClean="0">
                <a:latin typeface="Arial" charset="0"/>
              </a:defRPr>
            </a:lvl1pPr>
          </a:lstStyle>
          <a:p>
            <a:pPr>
              <a:defRPr/>
            </a:pPr>
            <a:endParaRPr lang="en-US"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smtClean="0">
                <a:latin typeface="Arial" charset="0"/>
              </a:defRPr>
            </a:lvl1pPr>
          </a:lstStyle>
          <a:p>
            <a:pPr>
              <a:defRPr/>
            </a:pPr>
            <a:endParaRPr lang="en-US"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smtClean="0">
                <a:latin typeface="Arial" charset="0"/>
              </a:defRPr>
            </a:lvl1pPr>
          </a:lstStyle>
          <a:p>
            <a:pPr>
              <a:defRPr/>
            </a:pPr>
            <a:fld id="{E41A986E-B9F6-49B9-8683-CED54B18CEA8}"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Microsoft_Word_97_-_2003_Document8.doc"/><Relationship Id="rId2" Type="http://schemas.openxmlformats.org/officeDocument/2006/relationships/slideLayout" Target="../slideLayouts/slideLayout7.xml"/><Relationship Id="rId1" Type="http://schemas.openxmlformats.org/officeDocument/2006/relationships/vmlDrawing" Target="../drawings/vmlDrawing8.vml"/><Relationship Id="rId4" Type="http://schemas.openxmlformats.org/officeDocument/2006/relationships/image" Target="../media/image14.emf"/></Relationships>
</file>

<file path=ppt/slides/_rels/slide11.xml.rels><?xml version="1.0" encoding="UTF-8" standalone="yes"?>
<Relationships xmlns="http://schemas.openxmlformats.org/package/2006/relationships"><Relationship Id="rId3" Type="http://schemas.openxmlformats.org/officeDocument/2006/relationships/oleObject" Target="../embeddings/Microsoft_Word_97_-_2003_Document9.doc"/><Relationship Id="rId2" Type="http://schemas.openxmlformats.org/officeDocument/2006/relationships/slideLayout" Target="../slideLayouts/slideLayout7.xml"/><Relationship Id="rId1" Type="http://schemas.openxmlformats.org/officeDocument/2006/relationships/vmlDrawing" Target="../drawings/vmlDrawing9.vml"/><Relationship Id="rId4" Type="http://schemas.openxmlformats.org/officeDocument/2006/relationships/image" Target="../media/image15.emf"/></Relationships>
</file>

<file path=ppt/slides/_rels/slide12.xml.rels><?xml version="1.0" encoding="UTF-8" standalone="yes"?>
<Relationships xmlns="http://schemas.openxmlformats.org/package/2006/relationships"><Relationship Id="rId3" Type="http://schemas.openxmlformats.org/officeDocument/2006/relationships/oleObject" Target="../embeddings/Microsoft_Word_97_-_2003_Document10.doc"/><Relationship Id="rId2" Type="http://schemas.openxmlformats.org/officeDocument/2006/relationships/slideLayout" Target="../slideLayouts/slideLayout7.xml"/><Relationship Id="rId1" Type="http://schemas.openxmlformats.org/officeDocument/2006/relationships/vmlDrawing" Target="../drawings/vmlDrawing10.vml"/><Relationship Id="rId4" Type="http://schemas.openxmlformats.org/officeDocument/2006/relationships/image" Target="../media/image16.e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vmlDrawing" Target="../drawings/vmlDrawing11.vml"/><Relationship Id="rId5" Type="http://schemas.openxmlformats.org/officeDocument/2006/relationships/image" Target="../media/image18.png"/><Relationship Id="rId4" Type="http://schemas.openxmlformats.org/officeDocument/2006/relationships/image" Target="../media/image17.emf"/></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7.bin"/><Relationship Id="rId7" Type="http://schemas.openxmlformats.org/officeDocument/2006/relationships/image" Target="../media/image23.emf"/><Relationship Id="rId2" Type="http://schemas.openxmlformats.org/officeDocument/2006/relationships/slideLayout" Target="../slideLayouts/slideLayout7.xml"/><Relationship Id="rId1" Type="http://schemas.openxmlformats.org/officeDocument/2006/relationships/vmlDrawing" Target="../drawings/vmlDrawing12.vml"/><Relationship Id="rId6" Type="http://schemas.openxmlformats.org/officeDocument/2006/relationships/oleObject" Target="../embeddings/oleObject8.bin"/><Relationship Id="rId5" Type="http://schemas.openxmlformats.org/officeDocument/2006/relationships/image" Target="../media/image24.wmf"/><Relationship Id="rId4" Type="http://schemas.openxmlformats.org/officeDocument/2006/relationships/image" Target="../media/image22.emf"/></Relationships>
</file>

<file path=ppt/slides/_rels/slide18.xml.rels><?xml version="1.0" encoding="UTF-8" standalone="yes"?>
<Relationships xmlns="http://schemas.openxmlformats.org/package/2006/relationships"><Relationship Id="rId3" Type="http://schemas.openxmlformats.org/officeDocument/2006/relationships/oleObject" Target="../embeddings/Microsoft_Word_97_-_2003_Document11.doc"/><Relationship Id="rId2" Type="http://schemas.openxmlformats.org/officeDocument/2006/relationships/slideLayout" Target="../slideLayouts/slideLayout7.xml"/><Relationship Id="rId1" Type="http://schemas.openxmlformats.org/officeDocument/2006/relationships/vmlDrawing" Target="../drawings/vmlDrawing13.vml"/><Relationship Id="rId4" Type="http://schemas.openxmlformats.org/officeDocument/2006/relationships/image" Target="../media/image25.emf"/></Relationships>
</file>

<file path=ppt/slides/_rels/slide19.xml.rels><?xml version="1.0" encoding="UTF-8" standalone="yes"?>
<Relationships xmlns="http://schemas.openxmlformats.org/package/2006/relationships"><Relationship Id="rId3" Type="http://schemas.openxmlformats.org/officeDocument/2006/relationships/oleObject" Target="../embeddings/Microsoft_Word_97_-_2003_Document12.doc"/><Relationship Id="rId2" Type="http://schemas.openxmlformats.org/officeDocument/2006/relationships/slideLayout" Target="../slideLayouts/slideLayout7.xml"/><Relationship Id="rId1" Type="http://schemas.openxmlformats.org/officeDocument/2006/relationships/vmlDrawing" Target="../drawings/vmlDrawing14.vml"/><Relationship Id="rId4" Type="http://schemas.openxmlformats.org/officeDocument/2006/relationships/image" Target="../media/image26.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Microsoft_Word_97_-_2003_Document13.doc"/><Relationship Id="rId2" Type="http://schemas.openxmlformats.org/officeDocument/2006/relationships/slideLayout" Target="../slideLayouts/slideLayout7.xml"/><Relationship Id="rId1" Type="http://schemas.openxmlformats.org/officeDocument/2006/relationships/vmlDrawing" Target="../drawings/vmlDrawing15.vml"/><Relationship Id="rId5" Type="http://schemas.openxmlformats.org/officeDocument/2006/relationships/image" Target="../media/image28.wmf"/><Relationship Id="rId4" Type="http://schemas.openxmlformats.org/officeDocument/2006/relationships/image" Target="../media/image27.emf"/></Relationships>
</file>

<file path=ppt/slides/_rels/slide21.xml.rels><?xml version="1.0" encoding="UTF-8" standalone="yes"?>
<Relationships xmlns="http://schemas.openxmlformats.org/package/2006/relationships"><Relationship Id="rId3" Type="http://schemas.openxmlformats.org/officeDocument/2006/relationships/oleObject" Target="../embeddings/Microsoft_Word_97_-_2003_Document14.doc"/><Relationship Id="rId2" Type="http://schemas.openxmlformats.org/officeDocument/2006/relationships/slideLayout" Target="../slideLayouts/slideLayout7.xml"/><Relationship Id="rId1" Type="http://schemas.openxmlformats.org/officeDocument/2006/relationships/vmlDrawing" Target="../drawings/vmlDrawing16.vml"/><Relationship Id="rId4" Type="http://schemas.openxmlformats.org/officeDocument/2006/relationships/image" Target="../media/image29.emf"/></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7.xml"/><Relationship Id="rId1" Type="http://schemas.openxmlformats.org/officeDocument/2006/relationships/vmlDrawing" Target="../drawings/vmlDrawing17.vml"/><Relationship Id="rId5" Type="http://schemas.openxmlformats.org/officeDocument/2006/relationships/image" Target="../media/image31.jpeg"/><Relationship Id="rId4" Type="http://schemas.openxmlformats.org/officeDocument/2006/relationships/image" Target="../media/image30.emf"/></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10.bin"/><Relationship Id="rId7" Type="http://schemas.openxmlformats.org/officeDocument/2006/relationships/image" Target="../media/image33.emf"/><Relationship Id="rId2" Type="http://schemas.openxmlformats.org/officeDocument/2006/relationships/slideLayout" Target="../slideLayouts/slideLayout7.xml"/><Relationship Id="rId1" Type="http://schemas.openxmlformats.org/officeDocument/2006/relationships/vmlDrawing" Target="../drawings/vmlDrawing18.vml"/><Relationship Id="rId6" Type="http://schemas.openxmlformats.org/officeDocument/2006/relationships/oleObject" Target="../embeddings/oleObject11.bin"/><Relationship Id="rId5" Type="http://schemas.openxmlformats.org/officeDocument/2006/relationships/image" Target="../media/image34.png"/><Relationship Id="rId4" Type="http://schemas.openxmlformats.org/officeDocument/2006/relationships/image" Target="../media/image32.emf"/></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7.xml"/><Relationship Id="rId1" Type="http://schemas.openxmlformats.org/officeDocument/2006/relationships/vmlDrawing" Target="../drawings/vmlDrawing19.vml"/><Relationship Id="rId6" Type="http://schemas.openxmlformats.org/officeDocument/2006/relationships/image" Target="../media/image36.wmf"/><Relationship Id="rId5" Type="http://schemas.openxmlformats.org/officeDocument/2006/relationships/oleObject" Target="../embeddings/oleObject13.bin"/><Relationship Id="rId4" Type="http://schemas.openxmlformats.org/officeDocument/2006/relationships/image" Target="../media/image35.emf"/></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7.xml"/><Relationship Id="rId1" Type="http://schemas.openxmlformats.org/officeDocument/2006/relationships/vmlDrawing" Target="../drawings/vmlDrawing20.vml"/><Relationship Id="rId5" Type="http://schemas.openxmlformats.org/officeDocument/2006/relationships/image" Target="../media/image34.png"/><Relationship Id="rId4" Type="http://schemas.openxmlformats.org/officeDocument/2006/relationships/image" Target="../media/image37.emf"/></Relationships>
</file>

<file path=ppt/slides/_rels/slide26.xml.rels><?xml version="1.0" encoding="UTF-8" standalone="yes"?>
<Relationships xmlns="http://schemas.openxmlformats.org/package/2006/relationships"><Relationship Id="rId3" Type="http://schemas.openxmlformats.org/officeDocument/2006/relationships/oleObject" Target="../embeddings/Microsoft_Word_97_-_2003_Document15.doc"/><Relationship Id="rId7" Type="http://schemas.openxmlformats.org/officeDocument/2006/relationships/image" Target="../media/image39.emf"/><Relationship Id="rId2" Type="http://schemas.openxmlformats.org/officeDocument/2006/relationships/slideLayout" Target="../slideLayouts/slideLayout7.xml"/><Relationship Id="rId1" Type="http://schemas.openxmlformats.org/officeDocument/2006/relationships/vmlDrawing" Target="../drawings/vmlDrawing21.vml"/><Relationship Id="rId6" Type="http://schemas.openxmlformats.org/officeDocument/2006/relationships/oleObject" Target="../embeddings/Microsoft_Word_97_-_2003_Document16.doc"/><Relationship Id="rId5" Type="http://schemas.openxmlformats.org/officeDocument/2006/relationships/image" Target="../media/image40.wmf"/><Relationship Id="rId4" Type="http://schemas.openxmlformats.org/officeDocument/2006/relationships/image" Target="../media/image38.emf"/></Relationships>
</file>

<file path=ppt/slides/_rels/slide27.xml.rels><?xml version="1.0" encoding="UTF-8" standalone="yes"?>
<Relationships xmlns="http://schemas.openxmlformats.org/package/2006/relationships"><Relationship Id="rId3" Type="http://schemas.openxmlformats.org/officeDocument/2006/relationships/oleObject" Target="../embeddings/Microsoft_Word_97_-_2003_Document17.doc"/><Relationship Id="rId2" Type="http://schemas.openxmlformats.org/officeDocument/2006/relationships/slideLayout" Target="../slideLayouts/slideLayout7.xml"/><Relationship Id="rId1" Type="http://schemas.openxmlformats.org/officeDocument/2006/relationships/vmlDrawing" Target="../drawings/vmlDrawing22.vml"/><Relationship Id="rId4" Type="http://schemas.openxmlformats.org/officeDocument/2006/relationships/image" Target="../media/image41.emf"/></Relationships>
</file>

<file path=ppt/slides/_rels/slide28.xml.rels><?xml version="1.0" encoding="UTF-8" standalone="yes"?>
<Relationships xmlns="http://schemas.openxmlformats.org/package/2006/relationships"><Relationship Id="rId3" Type="http://schemas.openxmlformats.org/officeDocument/2006/relationships/oleObject" Target="../embeddings/Microsoft_Word_97_-_2003_Document18.doc"/><Relationship Id="rId7" Type="http://schemas.openxmlformats.org/officeDocument/2006/relationships/image" Target="../media/image40.wmf"/><Relationship Id="rId2" Type="http://schemas.openxmlformats.org/officeDocument/2006/relationships/slideLayout" Target="../slideLayouts/slideLayout7.xml"/><Relationship Id="rId1" Type="http://schemas.openxmlformats.org/officeDocument/2006/relationships/vmlDrawing" Target="../drawings/vmlDrawing23.vml"/><Relationship Id="rId6" Type="http://schemas.openxmlformats.org/officeDocument/2006/relationships/image" Target="../media/image43.wmf"/><Relationship Id="rId5" Type="http://schemas.openxmlformats.org/officeDocument/2006/relationships/oleObject" Target="../embeddings/oleObject15.bin"/><Relationship Id="rId4" Type="http://schemas.openxmlformats.org/officeDocument/2006/relationships/image" Target="../media/image42.emf"/></Relationships>
</file>

<file path=ppt/slides/_rels/slide29.xml.rels><?xml version="1.0" encoding="UTF-8" standalone="yes"?>
<Relationships xmlns="http://schemas.openxmlformats.org/package/2006/relationships"><Relationship Id="rId3" Type="http://schemas.openxmlformats.org/officeDocument/2006/relationships/oleObject" Target="../embeddings/Microsoft_Word_97_-_2003_Document19.doc"/><Relationship Id="rId2" Type="http://schemas.openxmlformats.org/officeDocument/2006/relationships/slideLayout" Target="../slideLayouts/slideLayout7.xml"/><Relationship Id="rId1" Type="http://schemas.openxmlformats.org/officeDocument/2006/relationships/vmlDrawing" Target="../drawings/vmlDrawing24.vml"/><Relationship Id="rId4" Type="http://schemas.openxmlformats.org/officeDocument/2006/relationships/image" Target="../media/image44.emf"/></Relationships>
</file>

<file path=ppt/slides/_rels/slide3.xml.rels><?xml version="1.0" encoding="UTF-8" standalone="yes"?>
<Relationships xmlns="http://schemas.openxmlformats.org/package/2006/relationships"><Relationship Id="rId8" Type="http://schemas.openxmlformats.org/officeDocument/2006/relationships/image" Target="../media/image3.wmf"/><Relationship Id="rId3" Type="http://schemas.openxmlformats.org/officeDocument/2006/relationships/oleObject" Target="../embeddings/Microsoft_Word_97_-_2003_Document1.doc"/><Relationship Id="rId7" Type="http://schemas.openxmlformats.org/officeDocument/2006/relationships/oleObject" Target="../embeddings/oleObject2.bin"/><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image" Target="../media/image2.wmf"/><Relationship Id="rId5" Type="http://schemas.openxmlformats.org/officeDocument/2006/relationships/oleObject" Target="../embeddings/oleObject1.bin"/><Relationship Id="rId4" Type="http://schemas.openxmlformats.org/officeDocument/2006/relationships/image" Target="../media/image1.emf"/></Relationships>
</file>

<file path=ppt/slides/_rels/slide30.xml.rels><?xml version="1.0" encoding="UTF-8" standalone="yes"?>
<Relationships xmlns="http://schemas.openxmlformats.org/package/2006/relationships"><Relationship Id="rId3" Type="http://schemas.openxmlformats.org/officeDocument/2006/relationships/oleObject" Target="../embeddings/Microsoft_Word_97_-_2003_Document20.doc"/><Relationship Id="rId2" Type="http://schemas.openxmlformats.org/officeDocument/2006/relationships/slideLayout" Target="../slideLayouts/slideLayout7.xml"/><Relationship Id="rId1" Type="http://schemas.openxmlformats.org/officeDocument/2006/relationships/vmlDrawing" Target="../drawings/vmlDrawing25.vml"/><Relationship Id="rId4" Type="http://schemas.openxmlformats.org/officeDocument/2006/relationships/image" Target="../media/image45.emf"/></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7.xml"/><Relationship Id="rId1" Type="http://schemas.openxmlformats.org/officeDocument/2006/relationships/vmlDrawing" Target="../drawings/vmlDrawing26.vml"/><Relationship Id="rId5" Type="http://schemas.openxmlformats.org/officeDocument/2006/relationships/hyperlink" Target="http://mesa-web.asu.edu/index.html" TargetMode="External"/><Relationship Id="rId4" Type="http://schemas.openxmlformats.org/officeDocument/2006/relationships/image" Target="../media/image46.emf"/></Relationships>
</file>

<file path=ppt/slides/_rels/slide32.xml.rels><?xml version="1.0" encoding="UTF-8" standalone="yes"?>
<Relationships xmlns="http://schemas.openxmlformats.org/package/2006/relationships"><Relationship Id="rId3" Type="http://schemas.openxmlformats.org/officeDocument/2006/relationships/image" Target="../media/image48.wmf"/><Relationship Id="rId2" Type="http://schemas.openxmlformats.org/officeDocument/2006/relationships/image" Target="../media/image47.wmf"/><Relationship Id="rId1" Type="http://schemas.openxmlformats.org/officeDocument/2006/relationships/slideLayout" Target="../slideLayouts/slideLayout6.xml"/><Relationship Id="rId5" Type="http://schemas.openxmlformats.org/officeDocument/2006/relationships/image" Target="../media/image50.wmf"/><Relationship Id="rId4" Type="http://schemas.openxmlformats.org/officeDocument/2006/relationships/image" Target="../media/image49.wmf"/></Relationships>
</file>

<file path=ppt/slides/_rels/slide33.xml.rels><?xml version="1.0" encoding="UTF-8" standalone="yes"?>
<Relationships xmlns="http://schemas.openxmlformats.org/package/2006/relationships"><Relationship Id="rId2" Type="http://schemas.openxmlformats.org/officeDocument/2006/relationships/image" Target="../media/image51.wmf"/><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oleObject" Target="../embeddings/Microsoft_Word_97_-_2003_Document21.doc"/><Relationship Id="rId2" Type="http://schemas.openxmlformats.org/officeDocument/2006/relationships/slideLayout" Target="../slideLayouts/slideLayout7.xml"/><Relationship Id="rId1" Type="http://schemas.openxmlformats.org/officeDocument/2006/relationships/vmlDrawing" Target="../drawings/vmlDrawing27.vml"/><Relationship Id="rId4" Type="http://schemas.openxmlformats.org/officeDocument/2006/relationships/image" Target="../media/image52.emf"/></Relationships>
</file>

<file path=ppt/slides/_rels/slide35.xml.rels><?xml version="1.0" encoding="UTF-8" standalone="yes"?>
<Relationships xmlns="http://schemas.openxmlformats.org/package/2006/relationships"><Relationship Id="rId3" Type="http://schemas.openxmlformats.org/officeDocument/2006/relationships/oleObject" Target="../embeddings/Microsoft_Word_97_-_2003_Document22.doc"/><Relationship Id="rId2" Type="http://schemas.openxmlformats.org/officeDocument/2006/relationships/slideLayout" Target="../slideLayouts/slideLayout7.xml"/><Relationship Id="rId1" Type="http://schemas.openxmlformats.org/officeDocument/2006/relationships/vmlDrawing" Target="../drawings/vmlDrawing28.vml"/><Relationship Id="rId6" Type="http://schemas.openxmlformats.org/officeDocument/2006/relationships/image" Target="../media/image54.emf"/><Relationship Id="rId5" Type="http://schemas.openxmlformats.org/officeDocument/2006/relationships/oleObject" Target="../embeddings/Microsoft_Word_97_-_2003_Document23.doc"/><Relationship Id="rId4" Type="http://schemas.openxmlformats.org/officeDocument/2006/relationships/image" Target="../media/image53.emf"/></Relationships>
</file>

<file path=ppt/slides/_rels/slide3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oleObject" Target="../embeddings/Microsoft_Word_97_-_2003_Document2.doc"/><Relationship Id="rId7" Type="http://schemas.openxmlformats.org/officeDocument/2006/relationships/oleObject" Target="../embeddings/oleObject4.bin"/><Relationship Id="rId2" Type="http://schemas.openxmlformats.org/officeDocument/2006/relationships/slideLayout" Target="../slideLayouts/slideLayout6.xml"/><Relationship Id="rId1" Type="http://schemas.openxmlformats.org/officeDocument/2006/relationships/vmlDrawing" Target="../drawings/vmlDrawing2.vml"/><Relationship Id="rId6" Type="http://schemas.openxmlformats.org/officeDocument/2006/relationships/image" Target="../media/image5.emf"/><Relationship Id="rId5" Type="http://schemas.openxmlformats.org/officeDocument/2006/relationships/oleObject" Target="../embeddings/oleObject3.bin"/><Relationship Id="rId4" Type="http://schemas.openxmlformats.org/officeDocument/2006/relationships/image" Target="../media/image4.emf"/></Relationships>
</file>

<file path=ppt/slides/_rels/slide40.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oleObject" Target="../embeddings/Microsoft_Word_97_-_2003_Document24.doc"/><Relationship Id="rId7" Type="http://schemas.openxmlformats.org/officeDocument/2006/relationships/image" Target="../media/image69.emf"/><Relationship Id="rId2" Type="http://schemas.openxmlformats.org/officeDocument/2006/relationships/slideLayout" Target="../slideLayouts/slideLayout7.xml"/><Relationship Id="rId1" Type="http://schemas.openxmlformats.org/officeDocument/2006/relationships/vmlDrawing" Target="../drawings/vmlDrawing29.vml"/><Relationship Id="rId6" Type="http://schemas.openxmlformats.org/officeDocument/2006/relationships/oleObject" Target="../embeddings/oleObject17.bin"/><Relationship Id="rId5" Type="http://schemas.openxmlformats.org/officeDocument/2006/relationships/image" Target="../media/image70.wmf"/><Relationship Id="rId4" Type="http://schemas.openxmlformats.org/officeDocument/2006/relationships/image" Target="../media/image68.emf"/></Relationships>
</file>

<file path=ppt/slides/_rels/slide5.xml.rels><?xml version="1.0" encoding="UTF-8" standalone="yes"?>
<Relationships xmlns="http://schemas.openxmlformats.org/package/2006/relationships"><Relationship Id="rId3" Type="http://schemas.openxmlformats.org/officeDocument/2006/relationships/oleObject" Target="../embeddings/Microsoft_Word_97_-_2003_Document3.doc"/><Relationship Id="rId2" Type="http://schemas.openxmlformats.org/officeDocument/2006/relationships/slideLayout" Target="../slideLayouts/slideLayout6.xml"/><Relationship Id="rId1" Type="http://schemas.openxmlformats.org/officeDocument/2006/relationships/vmlDrawing" Target="../drawings/vmlDrawing3.vml"/><Relationship Id="rId6" Type="http://schemas.openxmlformats.org/officeDocument/2006/relationships/image" Target="../media/image8.emf"/><Relationship Id="rId5" Type="http://schemas.openxmlformats.org/officeDocument/2006/relationships/oleObject" Target="../embeddings/Microsoft_Word_97_-_2003_Document4.doc"/><Relationship Id="rId4" Type="http://schemas.openxmlformats.org/officeDocument/2006/relationships/image" Target="../media/image7.emf"/></Relationships>
</file>

<file path=ppt/slides/_rels/slide6.xml.rels><?xml version="1.0" encoding="UTF-8" standalone="yes"?>
<Relationships xmlns="http://schemas.openxmlformats.org/package/2006/relationships"><Relationship Id="rId3" Type="http://schemas.openxmlformats.org/officeDocument/2006/relationships/oleObject" Target="../embeddings/Microsoft_Word_97_-_2003_Document5.doc"/><Relationship Id="rId2" Type="http://schemas.openxmlformats.org/officeDocument/2006/relationships/slideLayout" Target="../slideLayouts/slideLayout7.xml"/><Relationship Id="rId1" Type="http://schemas.openxmlformats.org/officeDocument/2006/relationships/vmlDrawing" Target="../drawings/vmlDrawing4.vml"/><Relationship Id="rId4" Type="http://schemas.openxmlformats.org/officeDocument/2006/relationships/image" Target="../media/image9.emf"/></Relationships>
</file>

<file path=ppt/slides/_rels/slide7.xml.rels><?xml version="1.0" encoding="UTF-8" standalone="yes"?>
<Relationships xmlns="http://schemas.openxmlformats.org/package/2006/relationships"><Relationship Id="rId3" Type="http://schemas.openxmlformats.org/officeDocument/2006/relationships/oleObject" Target="../embeddings/Microsoft_Word_97_-_2003_Document6.doc"/><Relationship Id="rId2" Type="http://schemas.openxmlformats.org/officeDocument/2006/relationships/slideLayout" Target="../slideLayouts/slideLayout7.xml"/><Relationship Id="rId1" Type="http://schemas.openxmlformats.org/officeDocument/2006/relationships/vmlDrawing" Target="../drawings/vmlDrawing5.vml"/><Relationship Id="rId4" Type="http://schemas.openxmlformats.org/officeDocument/2006/relationships/image" Target="../media/image10.emf"/></Relationships>
</file>

<file path=ppt/slides/_rels/slide8.xml.rels><?xml version="1.0" encoding="UTF-8" standalone="yes"?>
<Relationships xmlns="http://schemas.openxmlformats.org/package/2006/relationships"><Relationship Id="rId3" Type="http://schemas.openxmlformats.org/officeDocument/2006/relationships/oleObject" Target="../embeddings/Microsoft_Word_97_-_2003_Document7.doc"/><Relationship Id="rId2" Type="http://schemas.openxmlformats.org/officeDocument/2006/relationships/slideLayout" Target="../slideLayouts/slideLayout7.xml"/><Relationship Id="rId1" Type="http://schemas.openxmlformats.org/officeDocument/2006/relationships/vmlDrawing" Target="../drawings/vmlDrawing6.vml"/><Relationship Id="rId4" Type="http://schemas.openxmlformats.org/officeDocument/2006/relationships/image" Target="../media/image11.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7.vml"/><Relationship Id="rId5" Type="http://schemas.openxmlformats.org/officeDocument/2006/relationships/image" Target="../media/image13.png"/><Relationship Id="rId4" Type="http://schemas.openxmlformats.org/officeDocument/2006/relationships/image" Target="../media/image1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130425"/>
            <a:ext cx="9144000" cy="1470025"/>
          </a:xfrm>
        </p:spPr>
        <p:txBody>
          <a:bodyPr>
            <a:normAutofit fontScale="90000"/>
          </a:bodyPr>
          <a:lstStyle/>
          <a:p>
            <a:pPr eaLnBrk="1" hangingPunct="1">
              <a:defRPr/>
            </a:pPr>
            <a:r>
              <a:rPr lang="en-US" sz="3200" dirty="0">
                <a:solidFill>
                  <a:srgbClr val="000000"/>
                </a:solidFill>
              </a:rPr>
              <a:t/>
            </a:r>
            <a:br>
              <a:rPr lang="en-US" sz="3200" dirty="0">
                <a:solidFill>
                  <a:srgbClr val="000000"/>
                </a:solidFill>
              </a:rPr>
            </a:br>
            <a:r>
              <a:rPr lang="en-US" sz="2400" b="1" u="sng" dirty="0" smtClean="0">
                <a:solidFill>
                  <a:srgbClr val="0000FF"/>
                </a:solidFill>
              </a:rPr>
              <a:t/>
            </a:r>
            <a:br>
              <a:rPr lang="en-US" sz="2400" b="1" u="sng" dirty="0" smtClean="0">
                <a:solidFill>
                  <a:srgbClr val="0000FF"/>
                </a:solidFill>
              </a:rPr>
            </a:br>
            <a:r>
              <a:rPr lang="en-US" sz="2400" b="1" u="sng" dirty="0">
                <a:solidFill>
                  <a:srgbClr val="0000FF"/>
                </a:solidFill>
              </a:rPr>
              <a:t/>
            </a:r>
            <a:br>
              <a:rPr lang="en-US" sz="2400" b="1" u="sng" dirty="0">
                <a:solidFill>
                  <a:srgbClr val="0000FF"/>
                </a:solidFill>
              </a:rPr>
            </a:br>
            <a:r>
              <a:rPr lang="en-US" b="1" u="sng" dirty="0" smtClean="0">
                <a:solidFill>
                  <a:srgbClr val="FF0000"/>
                </a:solidFill>
              </a:rPr>
              <a:t>7. Internal structure. II</a:t>
            </a:r>
            <a:br>
              <a:rPr lang="en-US" b="1" u="sng" dirty="0" smtClean="0">
                <a:solidFill>
                  <a:srgbClr val="FF0000"/>
                </a:solidFill>
              </a:rPr>
            </a:br>
            <a:r>
              <a:rPr lang="en-US" b="1" u="sng" dirty="0">
                <a:solidFill>
                  <a:srgbClr val="FF0000"/>
                </a:solidFill>
              </a:rPr>
              <a:t/>
            </a:r>
            <a:br>
              <a:rPr lang="en-US" b="1" u="sng" dirty="0">
                <a:solidFill>
                  <a:srgbClr val="FF0000"/>
                </a:solidFill>
              </a:rPr>
            </a:br>
            <a:r>
              <a:rPr lang="en-US" sz="2800" b="1" dirty="0" smtClean="0"/>
              <a:t> </a:t>
            </a:r>
            <a:endParaRPr lang="en-US" sz="28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218" name="Object 2"/>
          <p:cNvGraphicFramePr>
            <a:graphicFrameLocks noChangeAspect="1"/>
          </p:cNvGraphicFramePr>
          <p:nvPr>
            <p:extLst>
              <p:ext uri="{D42A27DB-BD31-4B8C-83A1-F6EECF244321}">
                <p14:modId xmlns:p14="http://schemas.microsoft.com/office/powerpoint/2010/main" val="3816368317"/>
              </p:ext>
            </p:extLst>
          </p:nvPr>
        </p:nvGraphicFramePr>
        <p:xfrm>
          <a:off x="914400" y="557213"/>
          <a:ext cx="7924800" cy="6873875"/>
        </p:xfrm>
        <a:graphic>
          <a:graphicData uri="http://schemas.openxmlformats.org/presentationml/2006/ole">
            <mc:AlternateContent xmlns:mc="http://schemas.openxmlformats.org/markup-compatibility/2006">
              <mc:Choice xmlns:v="urn:schemas-microsoft-com:vml" Requires="v">
                <p:oleObj spid="_x0000_s9243" name="Document" r:id="rId3" imgW="5070088" imgH="4398960" progId="Word.Document.8">
                  <p:embed/>
                </p:oleObj>
              </mc:Choice>
              <mc:Fallback>
                <p:oleObj name="Document" r:id="rId3" imgW="5070088" imgH="4398960" progId="Word.Document.8">
                  <p:embed/>
                  <p:pic>
                    <p:nvPicPr>
                      <p:cNvPr id="0" name="Object 2"/>
                      <p:cNvPicPr>
                        <a:picLocks noChangeAspect="1" noChangeArrowheads="1"/>
                      </p:cNvPicPr>
                      <p:nvPr/>
                    </p:nvPicPr>
                    <p:blipFill>
                      <a:blip r:embed="rId4"/>
                      <a:srcRect/>
                      <a:stretch>
                        <a:fillRect/>
                      </a:stretch>
                    </p:blipFill>
                    <p:spPr bwMode="auto">
                      <a:xfrm>
                        <a:off x="914400" y="557213"/>
                        <a:ext cx="7924800" cy="687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218" name="Object 2"/>
          <p:cNvGraphicFramePr>
            <a:graphicFrameLocks noChangeAspect="1"/>
          </p:cNvGraphicFramePr>
          <p:nvPr>
            <p:extLst>
              <p:ext uri="{D42A27DB-BD31-4B8C-83A1-F6EECF244321}">
                <p14:modId xmlns:p14="http://schemas.microsoft.com/office/powerpoint/2010/main" val="2122788108"/>
              </p:ext>
            </p:extLst>
          </p:nvPr>
        </p:nvGraphicFramePr>
        <p:xfrm>
          <a:off x="382587" y="304800"/>
          <a:ext cx="8075613" cy="6799263"/>
        </p:xfrm>
        <a:graphic>
          <a:graphicData uri="http://schemas.openxmlformats.org/presentationml/2006/ole">
            <mc:AlternateContent xmlns:mc="http://schemas.openxmlformats.org/markup-compatibility/2006">
              <mc:Choice xmlns:v="urn:schemas-microsoft-com:vml" Requires="v">
                <p:oleObj spid="_x0000_s58380" name="Document" r:id="rId3" imgW="5222706" imgH="4392670" progId="Word.Document.8">
                  <p:embed/>
                </p:oleObj>
              </mc:Choice>
              <mc:Fallback>
                <p:oleObj name="Document" r:id="rId3" imgW="5222706" imgH="4392670" progId="Word.Document.8">
                  <p:embed/>
                  <p:pic>
                    <p:nvPicPr>
                      <p:cNvPr id="0" name=""/>
                      <p:cNvPicPr>
                        <a:picLocks noChangeAspect="1" noChangeArrowheads="1"/>
                      </p:cNvPicPr>
                      <p:nvPr/>
                    </p:nvPicPr>
                    <p:blipFill>
                      <a:blip r:embed="rId4"/>
                      <a:srcRect/>
                      <a:stretch>
                        <a:fillRect/>
                      </a:stretch>
                    </p:blipFill>
                    <p:spPr bwMode="auto">
                      <a:xfrm>
                        <a:off x="382587" y="304800"/>
                        <a:ext cx="8075613" cy="6799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768759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218" name="Object 2"/>
          <p:cNvGraphicFramePr>
            <a:graphicFrameLocks noChangeAspect="1"/>
          </p:cNvGraphicFramePr>
          <p:nvPr>
            <p:extLst>
              <p:ext uri="{D42A27DB-BD31-4B8C-83A1-F6EECF244321}">
                <p14:modId xmlns:p14="http://schemas.microsoft.com/office/powerpoint/2010/main" val="3385321599"/>
              </p:ext>
            </p:extLst>
          </p:nvPr>
        </p:nvGraphicFramePr>
        <p:xfrm>
          <a:off x="457200" y="457200"/>
          <a:ext cx="8121650" cy="6843713"/>
        </p:xfrm>
        <a:graphic>
          <a:graphicData uri="http://schemas.openxmlformats.org/presentationml/2006/ole">
            <mc:AlternateContent xmlns:mc="http://schemas.openxmlformats.org/markup-compatibility/2006">
              <mc:Choice xmlns:v="urn:schemas-microsoft-com:vml" Requires="v">
                <p:oleObj spid="_x0000_s59402" name="Document" r:id="rId3" imgW="5222706" imgH="4392670" progId="Word.Document.8">
                  <p:embed/>
                </p:oleObj>
              </mc:Choice>
              <mc:Fallback>
                <p:oleObj name="Document" r:id="rId3" imgW="5222706" imgH="4392670" progId="Word.Document.8">
                  <p:embed/>
                  <p:pic>
                    <p:nvPicPr>
                      <p:cNvPr id="0" name=""/>
                      <p:cNvPicPr>
                        <a:picLocks noChangeAspect="1" noChangeArrowheads="1"/>
                      </p:cNvPicPr>
                      <p:nvPr/>
                    </p:nvPicPr>
                    <p:blipFill>
                      <a:blip r:embed="rId4"/>
                      <a:srcRect/>
                      <a:stretch>
                        <a:fillRect/>
                      </a:stretch>
                    </p:blipFill>
                    <p:spPr bwMode="auto">
                      <a:xfrm>
                        <a:off x="457200" y="457200"/>
                        <a:ext cx="8121650" cy="684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42881264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42" name="Object 2"/>
          <p:cNvGraphicFramePr>
            <a:graphicFrameLocks noChangeAspect="1"/>
          </p:cNvGraphicFramePr>
          <p:nvPr/>
        </p:nvGraphicFramePr>
        <p:xfrm>
          <a:off x="323850" y="188913"/>
          <a:ext cx="8351838" cy="871537"/>
        </p:xfrm>
        <a:graphic>
          <a:graphicData uri="http://schemas.openxmlformats.org/presentationml/2006/ole">
            <mc:AlternateContent xmlns:mc="http://schemas.openxmlformats.org/markup-compatibility/2006">
              <mc:Choice xmlns:v="urn:schemas-microsoft-com:vml" Requires="v">
                <p:oleObj spid="_x0000_s10268" name="Document" r:id="rId3" imgW="5032650" imgH="526128" progId="Word.Document.8">
                  <p:embed/>
                </p:oleObj>
              </mc:Choice>
              <mc:Fallback>
                <p:oleObj name="Document" r:id="rId3" imgW="5032650" imgH="526128" progId="Word.Document.8">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850" y="188913"/>
                        <a:ext cx="8351838" cy="871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0243" name="Picture 3" descr="pp_chai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1384300"/>
            <a:ext cx="8748712" cy="547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nuclear_fus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438" y="188913"/>
            <a:ext cx="9072562" cy="5976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reactions_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417" y="1143000"/>
            <a:ext cx="901065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74638"/>
            <a:ext cx="8229600" cy="639762"/>
          </a:xfrm>
        </p:spPr>
        <p:txBody>
          <a:bodyPr/>
          <a:lstStyle/>
          <a:p>
            <a:r>
              <a:rPr lang="en-US" sz="3600" dirty="0" smtClean="0"/>
              <a:t>The p-p chain</a:t>
            </a:r>
            <a:endParaRPr lang="en-US" sz="36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nuc_p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913" y="1700213"/>
            <a:ext cx="6480175" cy="3662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sz="3600" dirty="0" smtClean="0"/>
              <a:t>Nuclear potential</a:t>
            </a:r>
            <a:endParaRPr lang="en-US" sz="36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386" name="Object 2"/>
          <p:cNvGraphicFramePr>
            <a:graphicFrameLocks noChangeAspect="1"/>
          </p:cNvGraphicFramePr>
          <p:nvPr>
            <p:extLst>
              <p:ext uri="{D42A27DB-BD31-4B8C-83A1-F6EECF244321}">
                <p14:modId xmlns:p14="http://schemas.microsoft.com/office/powerpoint/2010/main" val="3088477183"/>
              </p:ext>
            </p:extLst>
          </p:nvPr>
        </p:nvGraphicFramePr>
        <p:xfrm>
          <a:off x="611188" y="446087"/>
          <a:ext cx="8064500" cy="1876425"/>
        </p:xfrm>
        <a:graphic>
          <a:graphicData uri="http://schemas.openxmlformats.org/presentationml/2006/ole">
            <mc:AlternateContent xmlns:mc="http://schemas.openxmlformats.org/markup-compatibility/2006">
              <mc:Choice xmlns:v="urn:schemas-microsoft-com:vml" Requires="v">
                <p:oleObj spid="_x0000_s16444" name="Document" r:id="rId3" imgW="3759481" imgH="880606" progId="Word.Document.8">
                  <p:embed/>
                </p:oleObj>
              </mc:Choice>
              <mc:Fallback>
                <p:oleObj name="Document" r:id="rId3" imgW="3759481" imgH="880606" progId="Word.Document.8">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188" y="446087"/>
                        <a:ext cx="8064500" cy="1876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6387" name="Picture 3" descr="nuclear_bar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30588" y="2319337"/>
            <a:ext cx="5256212" cy="351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6388" name="Object 4"/>
          <p:cNvGraphicFramePr>
            <a:graphicFrameLocks noChangeAspect="1"/>
          </p:cNvGraphicFramePr>
          <p:nvPr>
            <p:extLst>
              <p:ext uri="{D42A27DB-BD31-4B8C-83A1-F6EECF244321}">
                <p14:modId xmlns:p14="http://schemas.microsoft.com/office/powerpoint/2010/main" val="192564017"/>
              </p:ext>
            </p:extLst>
          </p:nvPr>
        </p:nvGraphicFramePr>
        <p:xfrm>
          <a:off x="2914650" y="6273800"/>
          <a:ext cx="3668713" cy="431800"/>
        </p:xfrm>
        <a:graphic>
          <a:graphicData uri="http://schemas.openxmlformats.org/presentationml/2006/ole">
            <mc:AlternateContent xmlns:mc="http://schemas.openxmlformats.org/markup-compatibility/2006">
              <mc:Choice xmlns:v="urn:schemas-microsoft-com:vml" Requires="v">
                <p:oleObj spid="_x0000_s16445" name="Document" r:id="rId6" imgW="3767029" imgH="444630" progId="Word.Document.8">
                  <p:embed/>
                </p:oleObj>
              </mc:Choice>
              <mc:Fallback>
                <p:oleObj name="Document" r:id="rId6" imgW="3767029" imgH="444630" progId="Word.Document.8">
                  <p:embed/>
                  <p:pic>
                    <p:nvPicPr>
                      <p:cNvPr id="0"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14650" y="6273800"/>
                        <a:ext cx="3668713"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6389" name="Text Box 5"/>
          <p:cNvSpPr txBox="1">
            <a:spLocks noChangeArrowheads="1"/>
          </p:cNvSpPr>
          <p:nvPr/>
        </p:nvSpPr>
        <p:spPr bwMode="auto">
          <a:xfrm>
            <a:off x="3248706" y="3182937"/>
            <a:ext cx="768350" cy="366713"/>
          </a:xfrm>
          <a:prstGeom prst="rect">
            <a:avLst/>
          </a:prstGeom>
          <a:noFill/>
          <a:ln>
            <a:noFill/>
          </a:ln>
          <a:effectLst/>
          <a:extLst>
            <a:ext uri="{909E8E84-426E-40DD-AFC4-6F175D3DCCD1}">
              <a14:hiddenFill xmlns:a14="http://schemas.microsoft.com/office/drawing/2010/main">
                <a:solidFill>
                  <a:srgbClr val="F7FEA0"/>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altLang="en-US" dirty="0"/>
              <a:t>1 keV</a:t>
            </a:r>
          </a:p>
        </p:txBody>
      </p:sp>
      <p:sp>
        <p:nvSpPr>
          <p:cNvPr id="16390" name="Line 6"/>
          <p:cNvSpPr>
            <a:spLocks noChangeShapeType="1"/>
          </p:cNvSpPr>
          <p:nvPr/>
        </p:nvSpPr>
        <p:spPr bwMode="auto">
          <a:xfrm>
            <a:off x="3995738" y="2822575"/>
            <a:ext cx="0" cy="863600"/>
          </a:xfrm>
          <a:prstGeom prst="line">
            <a:avLst/>
          </a:prstGeom>
          <a:noFill/>
          <a:ln w="28575">
            <a:solidFill>
              <a:schemeClr val="tx1"/>
            </a:solidFill>
            <a:round/>
            <a:headEnd type="stealth" w="med" len="me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391" name="Text Box 7"/>
          <p:cNvSpPr txBox="1">
            <a:spLocks noChangeArrowheads="1"/>
          </p:cNvSpPr>
          <p:nvPr/>
        </p:nvSpPr>
        <p:spPr bwMode="auto">
          <a:xfrm>
            <a:off x="2951163" y="4046537"/>
            <a:ext cx="18224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dirty="0">
                <a:solidFill>
                  <a:schemeClr val="hlink"/>
                </a:solidFill>
              </a:rPr>
              <a:t>Coulomb barrier</a:t>
            </a:r>
          </a:p>
        </p:txBody>
      </p:sp>
      <p:sp>
        <p:nvSpPr>
          <p:cNvPr id="16392" name="Text Box 8"/>
          <p:cNvSpPr txBox="1">
            <a:spLocks noChangeArrowheads="1"/>
          </p:cNvSpPr>
          <p:nvPr/>
        </p:nvSpPr>
        <p:spPr bwMode="auto">
          <a:xfrm>
            <a:off x="1239838" y="4859337"/>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a:p>
        </p:txBody>
      </p:sp>
      <p:sp>
        <p:nvSpPr>
          <p:cNvPr id="16393" name="Text Box 9"/>
          <p:cNvSpPr txBox="1">
            <a:spLocks noChangeArrowheads="1"/>
          </p:cNvSpPr>
          <p:nvPr/>
        </p:nvSpPr>
        <p:spPr bwMode="auto">
          <a:xfrm>
            <a:off x="3124200" y="4855709"/>
            <a:ext cx="20129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dirty="0">
                <a:solidFill>
                  <a:srgbClr val="FF0000"/>
                </a:solidFill>
              </a:rPr>
              <a:t>Attractive nuclear </a:t>
            </a:r>
          </a:p>
          <a:p>
            <a:pPr eaLnBrk="1" hangingPunct="1"/>
            <a:r>
              <a:rPr lang="en-US" altLang="en-US" dirty="0">
                <a:solidFill>
                  <a:srgbClr val="FF0000"/>
                </a:solidFill>
              </a:rPr>
              <a:t>potential</a:t>
            </a:r>
          </a:p>
        </p:txBody>
      </p:sp>
      <p:sp>
        <p:nvSpPr>
          <p:cNvPr id="16394" name="Line 10"/>
          <p:cNvSpPr>
            <a:spLocks noChangeShapeType="1"/>
          </p:cNvSpPr>
          <p:nvPr/>
        </p:nvSpPr>
        <p:spPr bwMode="auto">
          <a:xfrm flipV="1">
            <a:off x="3862388" y="3398837"/>
            <a:ext cx="865187" cy="647700"/>
          </a:xfrm>
          <a:prstGeom prst="line">
            <a:avLst/>
          </a:prstGeom>
          <a:noFill/>
          <a:ln w="31750">
            <a:solidFill>
              <a:schemeClr val="hlink"/>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395" name="Line 11"/>
          <p:cNvSpPr>
            <a:spLocks noChangeShapeType="1"/>
          </p:cNvSpPr>
          <p:nvPr/>
        </p:nvSpPr>
        <p:spPr bwMode="auto">
          <a:xfrm flipV="1">
            <a:off x="4222750" y="4622800"/>
            <a:ext cx="792163" cy="215900"/>
          </a:xfrm>
          <a:prstGeom prst="line">
            <a:avLst/>
          </a:prstGeom>
          <a:noFill/>
          <a:ln w="31750">
            <a:solidFill>
              <a:srgbClr val="FF00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 name="TextBox 1"/>
          <p:cNvSpPr txBox="1"/>
          <p:nvPr/>
        </p:nvSpPr>
        <p:spPr>
          <a:xfrm>
            <a:off x="204788" y="2591742"/>
            <a:ext cx="2438400" cy="461665"/>
          </a:xfrm>
          <a:prstGeom prst="rect">
            <a:avLst/>
          </a:prstGeom>
          <a:noFill/>
        </p:spPr>
        <p:txBody>
          <a:bodyPr wrap="square" rtlCol="0">
            <a:spAutoFit/>
          </a:bodyPr>
          <a:lstStyle/>
          <a:p>
            <a:r>
              <a:rPr lang="en-US" sz="2400" dirty="0" smtClean="0">
                <a:latin typeface="Times New Roman" panose="02020603050405020304" pitchFamily="18" charset="0"/>
                <a:cs typeface="Times New Roman" panose="02020603050405020304" pitchFamily="18" charset="0"/>
              </a:rPr>
              <a:t>Particle flux: </a:t>
            </a:r>
            <a:r>
              <a:rPr lang="en-US" sz="2400" i="1" dirty="0" err="1" smtClean="0">
                <a:latin typeface="Times New Roman" panose="02020603050405020304" pitchFamily="18" charset="0"/>
                <a:cs typeface="Times New Roman" panose="02020603050405020304" pitchFamily="18" charset="0"/>
              </a:rPr>
              <a:t>n</a:t>
            </a:r>
            <a:r>
              <a:rPr lang="en-US" sz="2400" i="1" baseline="-25000" dirty="0" err="1" smtClean="0">
                <a:latin typeface="Symbol" panose="05050102010706020507" pitchFamily="18" charset="2"/>
                <a:cs typeface="Times New Roman" panose="02020603050405020304" pitchFamily="18" charset="0"/>
              </a:rPr>
              <a:t>a</a:t>
            </a:r>
            <a:r>
              <a:rPr lang="en-US" sz="2400" i="1" dirty="0" err="1" smtClean="0">
                <a:latin typeface="Times New Roman" panose="02020603050405020304" pitchFamily="18" charset="0"/>
                <a:cs typeface="Times New Roman" panose="02020603050405020304" pitchFamily="18" charset="0"/>
              </a:rPr>
              <a:t>v</a:t>
            </a:r>
            <a:r>
              <a:rPr lang="en-US" sz="2400" baseline="-25000" dirty="0" smtClean="0">
                <a:latin typeface="Symbol" panose="05050102010706020507" pitchFamily="18" charset="2"/>
                <a:cs typeface="Times New Roman" panose="02020603050405020304" pitchFamily="18" charset="0"/>
              </a:rPr>
              <a:t> </a:t>
            </a:r>
            <a:endParaRPr lang="en-US" sz="2400" baseline="-25000" dirty="0">
              <a:latin typeface="Symbol" panose="05050102010706020507" pitchFamily="18" charset="2"/>
              <a:cs typeface="Times New Roman" panose="02020603050405020304" pitchFamily="18" charset="0"/>
            </a:endParaRPr>
          </a:p>
        </p:txBody>
      </p:sp>
      <p:sp>
        <p:nvSpPr>
          <p:cNvPr id="4" name="TextBox 3"/>
          <p:cNvSpPr txBox="1"/>
          <p:nvPr/>
        </p:nvSpPr>
        <p:spPr>
          <a:xfrm>
            <a:off x="252412" y="3005137"/>
            <a:ext cx="2490788" cy="830997"/>
          </a:xfrm>
          <a:prstGeom prst="rect">
            <a:avLst/>
          </a:prstGeom>
          <a:noFill/>
        </p:spPr>
        <p:txBody>
          <a:bodyPr wrap="square" rtlCol="0">
            <a:spAutoFit/>
          </a:bodyPr>
          <a:lstStyle/>
          <a:p>
            <a:r>
              <a:rPr lang="en-US" sz="2400" dirty="0" smtClean="0">
                <a:latin typeface="Times New Roman" panose="02020603050405020304" pitchFamily="18" charset="0"/>
                <a:cs typeface="Times New Roman" panose="02020603050405020304" pitchFamily="18" charset="0"/>
              </a:rPr>
              <a:t>Reaction cross-section: </a:t>
            </a:r>
            <a:r>
              <a:rPr lang="en-US" sz="2400" dirty="0" smtClean="0">
                <a:latin typeface="Symbol" panose="05050102010706020507" pitchFamily="18" charset="2"/>
              </a:rPr>
              <a:t>s</a:t>
            </a:r>
            <a:endParaRPr lang="en-US" sz="2400" dirty="0">
              <a:latin typeface="Symbol" panose="05050102010706020507" pitchFamily="18" charset="2"/>
            </a:endParaRPr>
          </a:p>
        </p:txBody>
      </p:sp>
      <p:sp>
        <p:nvSpPr>
          <p:cNvPr id="6" name="TextBox 5"/>
          <p:cNvSpPr txBox="1"/>
          <p:nvPr/>
        </p:nvSpPr>
        <p:spPr>
          <a:xfrm>
            <a:off x="381000" y="4075906"/>
            <a:ext cx="2362200" cy="892552"/>
          </a:xfrm>
          <a:prstGeom prst="rect">
            <a:avLst/>
          </a:prstGeom>
          <a:noFill/>
        </p:spPr>
        <p:txBody>
          <a:bodyPr wrap="square" rtlCol="0">
            <a:spAutoFit/>
          </a:bodyPr>
          <a:lstStyle/>
          <a:p>
            <a:r>
              <a:rPr lang="en-US" sz="2400" dirty="0" smtClean="0">
                <a:latin typeface="Times New Roman" panose="02020603050405020304" pitchFamily="18" charset="0"/>
                <a:cs typeface="Times New Roman" panose="02020603050405020304" pitchFamily="18" charset="0"/>
              </a:rPr>
              <a:t>Reaction rate:</a:t>
            </a:r>
          </a:p>
          <a:p>
            <a:r>
              <a:rPr lang="en-US" sz="2800" i="1" dirty="0" err="1">
                <a:latin typeface="Times New Roman" panose="02020603050405020304" pitchFamily="18" charset="0"/>
                <a:cs typeface="Times New Roman" panose="02020603050405020304" pitchFamily="18" charset="0"/>
              </a:rPr>
              <a:t>r</a:t>
            </a:r>
            <a:r>
              <a:rPr lang="en-US" sz="2800" i="1" baseline="-25000" dirty="0" err="1" smtClean="0">
                <a:latin typeface="Symbol" panose="05050102010706020507" pitchFamily="18" charset="2"/>
                <a:cs typeface="Times New Roman" panose="02020603050405020304" pitchFamily="18" charset="0"/>
              </a:rPr>
              <a:t>ab</a:t>
            </a:r>
            <a:r>
              <a:rPr lang="en-US" sz="2800" i="1" dirty="0" smtClean="0">
                <a:latin typeface="Times New Roman" panose="02020603050405020304" pitchFamily="18" charset="0"/>
                <a:cs typeface="Times New Roman" panose="02020603050405020304" pitchFamily="18" charset="0"/>
              </a:rPr>
              <a:t>=</a:t>
            </a:r>
            <a:r>
              <a:rPr lang="en-US" sz="2800" i="1" dirty="0" err="1" smtClean="0">
                <a:latin typeface="Times New Roman" panose="02020603050405020304" pitchFamily="18" charset="0"/>
                <a:cs typeface="Times New Roman" panose="02020603050405020304" pitchFamily="18" charset="0"/>
              </a:rPr>
              <a:t>n</a:t>
            </a:r>
            <a:r>
              <a:rPr lang="en-US" sz="2800" i="1" baseline="-25000" dirty="0" err="1" smtClean="0">
                <a:latin typeface="Symbol" panose="05050102010706020507" pitchFamily="18" charset="2"/>
                <a:cs typeface="Times New Roman" panose="02020603050405020304" pitchFamily="18" charset="0"/>
              </a:rPr>
              <a:t>a</a:t>
            </a:r>
            <a:r>
              <a:rPr lang="en-US" sz="2800" i="1" dirty="0" err="1" smtClean="0">
                <a:latin typeface="Times New Roman" panose="02020603050405020304" pitchFamily="18" charset="0"/>
                <a:cs typeface="Times New Roman" panose="02020603050405020304" pitchFamily="18" charset="0"/>
              </a:rPr>
              <a:t>v</a:t>
            </a:r>
            <a:r>
              <a:rPr lang="en-US" sz="2800" baseline="-25000" dirty="0" smtClean="0">
                <a:latin typeface="Symbol" panose="05050102010706020507" pitchFamily="18" charset="2"/>
                <a:cs typeface="Times New Roman" panose="02020603050405020304" pitchFamily="18" charset="0"/>
              </a:rPr>
              <a:t> </a:t>
            </a:r>
            <a:r>
              <a:rPr lang="en-US" sz="2800" dirty="0" smtClean="0">
                <a:latin typeface="Symbol" panose="05050102010706020507" pitchFamily="18" charset="2"/>
                <a:cs typeface="Times New Roman" panose="02020603050405020304" pitchFamily="18" charset="0"/>
              </a:rPr>
              <a:t>s </a:t>
            </a:r>
            <a:r>
              <a:rPr lang="en-US" sz="2800" i="1" dirty="0" err="1" smtClean="0">
                <a:latin typeface="Times New Roman" panose="02020603050405020304" pitchFamily="18" charset="0"/>
                <a:cs typeface="Times New Roman" panose="02020603050405020304" pitchFamily="18" charset="0"/>
              </a:rPr>
              <a:t>n</a:t>
            </a:r>
            <a:r>
              <a:rPr lang="en-US" sz="2800" i="1" baseline="-25000" dirty="0" err="1" smtClean="0">
                <a:latin typeface="Symbol" panose="05050102010706020507" pitchFamily="18" charset="2"/>
                <a:cs typeface="Times New Roman" panose="02020603050405020304" pitchFamily="18" charset="0"/>
              </a:rPr>
              <a:t>b</a:t>
            </a:r>
            <a:endParaRPr lang="en-US" sz="2800" i="1" baseline="-25000" dirty="0" smtClean="0">
              <a:latin typeface="Symbol" panose="05050102010706020507" pitchFamily="18" charset="2"/>
              <a:cs typeface="Times New Roman" panose="02020603050405020304" pitchFamily="18" charset="0"/>
            </a:endParaRPr>
          </a:p>
        </p:txBody>
      </p:sp>
      <p:sp>
        <p:nvSpPr>
          <p:cNvPr id="9" name="TextBox 8"/>
          <p:cNvSpPr txBox="1"/>
          <p:nvPr/>
        </p:nvSpPr>
        <p:spPr>
          <a:xfrm>
            <a:off x="1239838" y="5526768"/>
            <a:ext cx="2351926" cy="369332"/>
          </a:xfrm>
          <a:prstGeom prst="rect">
            <a:avLst/>
          </a:prstGeom>
          <a:noFill/>
        </p:spPr>
        <p:txBody>
          <a:bodyPr wrap="none" rtlCol="0">
            <a:spAutoFit/>
          </a:bodyPr>
          <a:lstStyle/>
          <a:p>
            <a:r>
              <a:rPr lang="en-US" i="1" dirty="0" smtClean="0"/>
              <a:t>density of particles </a:t>
            </a:r>
            <a:r>
              <a:rPr lang="en-US" dirty="0" smtClean="0">
                <a:latin typeface="Symbol" panose="05050102010706020507" pitchFamily="18" charset="2"/>
              </a:rPr>
              <a:t>b</a:t>
            </a:r>
            <a:r>
              <a:rPr lang="en-US" dirty="0" smtClean="0"/>
              <a:t> </a:t>
            </a:r>
            <a:endParaRPr lang="en-US" dirty="0"/>
          </a:p>
        </p:txBody>
      </p:sp>
      <p:cxnSp>
        <p:nvCxnSpPr>
          <p:cNvPr id="11" name="Straight Arrow Connector 10"/>
          <p:cNvCxnSpPr>
            <a:stCxn id="9" idx="0"/>
          </p:cNvCxnSpPr>
          <p:nvPr/>
        </p:nvCxnSpPr>
        <p:spPr>
          <a:xfrm flipH="1" flipV="1">
            <a:off x="2209800" y="5042693"/>
            <a:ext cx="206001" cy="48407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410" name="Object 2"/>
          <p:cNvGraphicFramePr>
            <a:graphicFrameLocks noChangeAspect="1"/>
          </p:cNvGraphicFramePr>
          <p:nvPr>
            <p:extLst>
              <p:ext uri="{D42A27DB-BD31-4B8C-83A1-F6EECF244321}">
                <p14:modId xmlns:p14="http://schemas.microsoft.com/office/powerpoint/2010/main" val="2322584122"/>
              </p:ext>
            </p:extLst>
          </p:nvPr>
        </p:nvGraphicFramePr>
        <p:xfrm>
          <a:off x="381000" y="381000"/>
          <a:ext cx="8456612" cy="6797675"/>
        </p:xfrm>
        <a:graphic>
          <a:graphicData uri="http://schemas.openxmlformats.org/presentationml/2006/ole">
            <mc:AlternateContent xmlns:mc="http://schemas.openxmlformats.org/markup-compatibility/2006">
              <mc:Choice xmlns:v="urn:schemas-microsoft-com:vml" Requires="v">
                <p:oleObj spid="_x0000_s17436" name="Document" r:id="rId3" imgW="4192477" imgH="3362521" progId="Word.Document.8">
                  <p:embed/>
                </p:oleObj>
              </mc:Choice>
              <mc:Fallback>
                <p:oleObj name="Document" r:id="rId3" imgW="4192477" imgH="3362521" progId="Word.Document.8">
                  <p:embed/>
                  <p:pic>
                    <p:nvPicPr>
                      <p:cNvPr id="0" name="Object 2"/>
                      <p:cNvPicPr>
                        <a:picLocks noChangeAspect="1" noChangeArrowheads="1"/>
                      </p:cNvPicPr>
                      <p:nvPr/>
                    </p:nvPicPr>
                    <p:blipFill>
                      <a:blip r:embed="rId4"/>
                      <a:srcRect/>
                      <a:stretch>
                        <a:fillRect/>
                      </a:stretch>
                    </p:blipFill>
                    <p:spPr bwMode="auto">
                      <a:xfrm>
                        <a:off x="381000" y="381000"/>
                        <a:ext cx="8456612" cy="679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434" name="Object 2"/>
          <p:cNvGraphicFramePr>
            <a:graphicFrameLocks noChangeAspect="1"/>
          </p:cNvGraphicFramePr>
          <p:nvPr>
            <p:extLst>
              <p:ext uri="{D42A27DB-BD31-4B8C-83A1-F6EECF244321}">
                <p14:modId xmlns:p14="http://schemas.microsoft.com/office/powerpoint/2010/main" val="233859840"/>
              </p:ext>
            </p:extLst>
          </p:nvPr>
        </p:nvGraphicFramePr>
        <p:xfrm>
          <a:off x="538163" y="1270000"/>
          <a:ext cx="7885112" cy="4549775"/>
        </p:xfrm>
        <a:graphic>
          <a:graphicData uri="http://schemas.openxmlformats.org/presentationml/2006/ole">
            <mc:AlternateContent xmlns:mc="http://schemas.openxmlformats.org/markup-compatibility/2006">
              <mc:Choice xmlns:v="urn:schemas-microsoft-com:vml" Requires="v">
                <p:oleObj spid="_x0000_s18459" name="Document" r:id="rId3" imgW="3782549" imgH="2183980" progId="Word.Document.8">
                  <p:embed/>
                </p:oleObj>
              </mc:Choice>
              <mc:Fallback>
                <p:oleObj name="Document" r:id="rId3" imgW="3782549" imgH="2183980" progId="Word.Document.8">
                  <p:embed/>
                  <p:pic>
                    <p:nvPicPr>
                      <p:cNvPr id="0" name="Object 2"/>
                      <p:cNvPicPr>
                        <a:picLocks noChangeAspect="1" noChangeArrowheads="1"/>
                      </p:cNvPicPr>
                      <p:nvPr/>
                    </p:nvPicPr>
                    <p:blipFill>
                      <a:blip r:embed="rId4"/>
                      <a:srcRect/>
                      <a:stretch>
                        <a:fillRect/>
                      </a:stretch>
                    </p:blipFill>
                    <p:spPr bwMode="auto">
                      <a:xfrm>
                        <a:off x="538163" y="1270000"/>
                        <a:ext cx="7885112" cy="4549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4213" y="260350"/>
            <a:ext cx="7772400" cy="1470025"/>
          </a:xfrm>
        </p:spPr>
        <p:txBody>
          <a:bodyPr/>
          <a:lstStyle/>
          <a:p>
            <a:pPr eaLnBrk="1" hangingPunct="1"/>
            <a:r>
              <a:rPr lang="en-US" altLang="en-US" b="1" smtClean="0"/>
              <a:t>Internal Structure II.</a:t>
            </a:r>
          </a:p>
        </p:txBody>
      </p:sp>
      <p:sp>
        <p:nvSpPr>
          <p:cNvPr id="3075" name="Rectangle 3"/>
          <p:cNvSpPr>
            <a:spLocks noGrp="1" noChangeArrowheads="1"/>
          </p:cNvSpPr>
          <p:nvPr>
            <p:ph type="subTitle" idx="1"/>
          </p:nvPr>
        </p:nvSpPr>
        <p:spPr>
          <a:xfrm>
            <a:off x="1371600" y="1412875"/>
            <a:ext cx="6400800" cy="4225925"/>
          </a:xfrm>
        </p:spPr>
        <p:txBody>
          <a:bodyPr/>
          <a:lstStyle/>
          <a:p>
            <a:pPr marL="609600" indent="-609600" algn="l" eaLnBrk="1" hangingPunct="1">
              <a:buFontTx/>
              <a:buAutoNum type="arabicPeriod"/>
            </a:pPr>
            <a:r>
              <a:rPr lang="en-US" altLang="en-US" dirty="0" smtClean="0"/>
              <a:t>Equations of solar evolution </a:t>
            </a:r>
          </a:p>
          <a:p>
            <a:pPr marL="609600" indent="-609600" algn="l" eaLnBrk="1" hangingPunct="1">
              <a:buFontTx/>
              <a:buAutoNum type="arabicPeriod"/>
            </a:pPr>
            <a:r>
              <a:rPr lang="en-US" altLang="en-US" dirty="0" smtClean="0"/>
              <a:t>Scaling laws </a:t>
            </a:r>
          </a:p>
          <a:p>
            <a:pPr marL="609600" indent="-609600" algn="l" eaLnBrk="1" hangingPunct="1">
              <a:buFontTx/>
              <a:buAutoNum type="arabicPeriod"/>
            </a:pPr>
            <a:r>
              <a:rPr lang="en-US" altLang="en-US" dirty="0" smtClean="0"/>
              <a:t>Nuclear reactions: p-p chain </a:t>
            </a:r>
          </a:p>
          <a:p>
            <a:pPr marL="609600" indent="-609600" algn="l" eaLnBrk="1" hangingPunct="1">
              <a:buFontTx/>
              <a:buAutoNum type="arabicPeriod"/>
            </a:pPr>
            <a:r>
              <a:rPr lang="en-US" altLang="en-US" dirty="0" smtClean="0"/>
              <a:t>Convective </a:t>
            </a:r>
            <a:r>
              <a:rPr lang="en-US" altLang="en-US" dirty="0" smtClean="0"/>
              <a:t>energy transport </a:t>
            </a:r>
          </a:p>
          <a:p>
            <a:pPr marL="609600" indent="-609600" algn="l" eaLnBrk="1" hangingPunct="1">
              <a:buFontTx/>
              <a:buAutoNum type="arabicPeriod"/>
            </a:pPr>
            <a:r>
              <a:rPr lang="en-US" altLang="en-US" dirty="0" smtClean="0"/>
              <a:t>Solar </a:t>
            </a:r>
            <a:r>
              <a:rPr lang="en-US" altLang="en-US" dirty="0" smtClean="0"/>
              <a:t>neutrino problem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2843213" y="5445125"/>
            <a:ext cx="1944687" cy="1079500"/>
          </a:xfrm>
          <a:prstGeom prst="rect">
            <a:avLst/>
          </a:prstGeom>
          <a:solidFill>
            <a:srgbClr val="F7FEA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a:p>
        </p:txBody>
      </p:sp>
      <p:graphicFrame>
        <p:nvGraphicFramePr>
          <p:cNvPr id="19459" name="Object 3"/>
          <p:cNvGraphicFramePr>
            <a:graphicFrameLocks noChangeAspect="1"/>
          </p:cNvGraphicFramePr>
          <p:nvPr>
            <p:extLst>
              <p:ext uri="{D42A27DB-BD31-4B8C-83A1-F6EECF244321}">
                <p14:modId xmlns:p14="http://schemas.microsoft.com/office/powerpoint/2010/main" val="508311208"/>
              </p:ext>
            </p:extLst>
          </p:nvPr>
        </p:nvGraphicFramePr>
        <p:xfrm>
          <a:off x="180975" y="407988"/>
          <a:ext cx="8701088" cy="6645275"/>
        </p:xfrm>
        <a:graphic>
          <a:graphicData uri="http://schemas.openxmlformats.org/presentationml/2006/ole">
            <mc:AlternateContent xmlns:mc="http://schemas.openxmlformats.org/markup-compatibility/2006">
              <mc:Choice xmlns:v="urn:schemas-microsoft-com:vml" Requires="v">
                <p:oleObj spid="_x0000_s19485" name="Document" r:id="rId3" imgW="4705014" imgH="3583640" progId="Word.Document.8">
                  <p:embed/>
                </p:oleObj>
              </mc:Choice>
              <mc:Fallback>
                <p:oleObj name="Document" r:id="rId3" imgW="4705014" imgH="3583640" progId="Word.Document.8">
                  <p:embed/>
                  <p:pic>
                    <p:nvPicPr>
                      <p:cNvPr id="0" name="Object 3"/>
                      <p:cNvPicPr>
                        <a:picLocks noChangeAspect="1" noChangeArrowheads="1"/>
                      </p:cNvPicPr>
                      <p:nvPr/>
                    </p:nvPicPr>
                    <p:blipFill>
                      <a:blip r:embed="rId4"/>
                      <a:srcRect/>
                      <a:stretch>
                        <a:fillRect/>
                      </a:stretch>
                    </p:blipFill>
                    <p:spPr bwMode="auto">
                      <a:xfrm>
                        <a:off x="180975" y="407988"/>
                        <a:ext cx="8701088" cy="664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9460" name="Picture 4" descr="gamov"/>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51500" y="4005263"/>
            <a:ext cx="3338513" cy="2547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2987675" y="1844675"/>
            <a:ext cx="2736850" cy="504825"/>
          </a:xfrm>
          <a:prstGeom prst="rect">
            <a:avLst/>
          </a:prstGeom>
          <a:solidFill>
            <a:srgbClr val="F7FEA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a:p>
        </p:txBody>
      </p:sp>
      <p:graphicFrame>
        <p:nvGraphicFramePr>
          <p:cNvPr id="20483" name="Object 3"/>
          <p:cNvGraphicFramePr>
            <a:graphicFrameLocks noChangeAspect="1"/>
          </p:cNvGraphicFramePr>
          <p:nvPr>
            <p:extLst>
              <p:ext uri="{D42A27DB-BD31-4B8C-83A1-F6EECF244321}">
                <p14:modId xmlns:p14="http://schemas.microsoft.com/office/powerpoint/2010/main" val="2404816479"/>
              </p:ext>
            </p:extLst>
          </p:nvPr>
        </p:nvGraphicFramePr>
        <p:xfrm>
          <a:off x="950913" y="1412875"/>
          <a:ext cx="8156575" cy="3956050"/>
        </p:xfrm>
        <a:graphic>
          <a:graphicData uri="http://schemas.openxmlformats.org/presentationml/2006/ole">
            <mc:AlternateContent xmlns:mc="http://schemas.openxmlformats.org/markup-compatibility/2006">
              <mc:Choice xmlns:v="urn:schemas-microsoft-com:vml" Requires="v">
                <p:oleObj spid="_x0000_s20508" name="Document" r:id="rId3" imgW="3772451" imgH="1830737" progId="Word.Document.8">
                  <p:embed/>
                </p:oleObj>
              </mc:Choice>
              <mc:Fallback>
                <p:oleObj name="Document" r:id="rId3" imgW="3772451" imgH="1830737" progId="Word.Document.8">
                  <p:embed/>
                  <p:pic>
                    <p:nvPicPr>
                      <p:cNvPr id="0" name="Object 3"/>
                      <p:cNvPicPr>
                        <a:picLocks noChangeAspect="1" noChangeArrowheads="1"/>
                      </p:cNvPicPr>
                      <p:nvPr/>
                    </p:nvPicPr>
                    <p:blipFill>
                      <a:blip r:embed="rId4"/>
                      <a:srcRect/>
                      <a:stretch>
                        <a:fillRect/>
                      </a:stretch>
                    </p:blipFill>
                    <p:spPr bwMode="auto">
                      <a:xfrm>
                        <a:off x="950913" y="1412875"/>
                        <a:ext cx="8156575" cy="3956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314" name="Object 2"/>
          <p:cNvGraphicFramePr>
            <a:graphicFrameLocks noChangeAspect="1"/>
          </p:cNvGraphicFramePr>
          <p:nvPr/>
        </p:nvGraphicFramePr>
        <p:xfrm>
          <a:off x="395288" y="5157788"/>
          <a:ext cx="8243887" cy="1508125"/>
        </p:xfrm>
        <a:graphic>
          <a:graphicData uri="http://schemas.openxmlformats.org/presentationml/2006/ole">
            <mc:AlternateContent xmlns:mc="http://schemas.openxmlformats.org/markup-compatibility/2006">
              <mc:Choice xmlns:v="urn:schemas-microsoft-com:vml" Requires="v">
                <p:oleObj spid="_x0000_s13340" name="Document" r:id="rId3" imgW="5032650" imgH="920633" progId="Word.Document.8">
                  <p:embed/>
                </p:oleObj>
              </mc:Choice>
              <mc:Fallback>
                <p:oleObj name="Document" r:id="rId3" imgW="5032650" imgH="920633" progId="Word.Document.8">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288" y="5157788"/>
                        <a:ext cx="8243887" cy="150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3315" name="Picture 3" descr="pp_chain_new"/>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7088" y="115888"/>
            <a:ext cx="7708900" cy="487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506" name="Object 2"/>
          <p:cNvGraphicFramePr>
            <a:graphicFrameLocks noChangeAspect="1"/>
          </p:cNvGraphicFramePr>
          <p:nvPr/>
        </p:nvGraphicFramePr>
        <p:xfrm>
          <a:off x="323850" y="476250"/>
          <a:ext cx="8281988" cy="1711325"/>
        </p:xfrm>
        <a:graphic>
          <a:graphicData uri="http://schemas.openxmlformats.org/presentationml/2006/ole">
            <mc:AlternateContent xmlns:mc="http://schemas.openxmlformats.org/markup-compatibility/2006">
              <mc:Choice xmlns:v="urn:schemas-microsoft-com:vml" Requires="v">
                <p:oleObj spid="_x0000_s21566" name="Document" r:id="rId3" imgW="5032650" imgH="1040355" progId="Word.Document.8">
                  <p:embed/>
                </p:oleObj>
              </mc:Choice>
              <mc:Fallback>
                <p:oleObj name="Document" r:id="rId3" imgW="5032650" imgH="1040355" progId="Word.Document.8">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850" y="476250"/>
                        <a:ext cx="8281988" cy="171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1507" name="Picture 3" descr="reaction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5288" y="2636838"/>
            <a:ext cx="5329237" cy="343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4" name="Line 4"/>
          <p:cNvSpPr>
            <a:spLocks noChangeShapeType="1"/>
          </p:cNvSpPr>
          <p:nvPr/>
        </p:nvSpPr>
        <p:spPr bwMode="auto">
          <a:xfrm flipH="1">
            <a:off x="2051050" y="1557338"/>
            <a:ext cx="2233613" cy="1295400"/>
          </a:xfrm>
          <a:prstGeom prst="line">
            <a:avLst/>
          </a:prstGeom>
          <a:noFill/>
          <a:ln w="25400">
            <a:solidFill>
              <a:srgbClr val="FF00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485" name="Oval 5"/>
          <p:cNvSpPr>
            <a:spLocks noChangeArrowheads="1"/>
          </p:cNvSpPr>
          <p:nvPr/>
        </p:nvSpPr>
        <p:spPr bwMode="auto">
          <a:xfrm>
            <a:off x="1762125" y="2708275"/>
            <a:ext cx="360363" cy="865188"/>
          </a:xfrm>
          <a:prstGeom prst="ellipse">
            <a:avLst/>
          </a:prstGeom>
          <a:noFill/>
          <a:ln w="3175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a:p>
        </p:txBody>
      </p:sp>
      <p:sp>
        <p:nvSpPr>
          <p:cNvPr id="20486" name="Line 6"/>
          <p:cNvSpPr>
            <a:spLocks noChangeShapeType="1"/>
          </p:cNvSpPr>
          <p:nvPr/>
        </p:nvSpPr>
        <p:spPr bwMode="auto">
          <a:xfrm flipH="1">
            <a:off x="2122488" y="1628775"/>
            <a:ext cx="3241675" cy="1944688"/>
          </a:xfrm>
          <a:prstGeom prst="line">
            <a:avLst/>
          </a:prstGeom>
          <a:noFill/>
          <a:ln w="28575">
            <a:solidFill>
              <a:srgbClr val="0000FF"/>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487" name="Oval 7"/>
          <p:cNvSpPr>
            <a:spLocks noChangeArrowheads="1"/>
          </p:cNvSpPr>
          <p:nvPr/>
        </p:nvSpPr>
        <p:spPr bwMode="auto">
          <a:xfrm>
            <a:off x="611188" y="3429000"/>
            <a:ext cx="1584325" cy="431800"/>
          </a:xfrm>
          <a:prstGeom prst="ellipse">
            <a:avLst/>
          </a:prstGeom>
          <a:noFill/>
          <a:ln w="31750">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a:p>
        </p:txBody>
      </p:sp>
      <p:sp>
        <p:nvSpPr>
          <p:cNvPr id="20488" name="Oval 8"/>
          <p:cNvSpPr>
            <a:spLocks noChangeArrowheads="1"/>
          </p:cNvSpPr>
          <p:nvPr/>
        </p:nvSpPr>
        <p:spPr bwMode="auto">
          <a:xfrm>
            <a:off x="3562350" y="3429000"/>
            <a:ext cx="360363" cy="504825"/>
          </a:xfrm>
          <a:prstGeom prst="ellipse">
            <a:avLst/>
          </a:prstGeom>
          <a:noFill/>
          <a:ln w="31750">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a:p>
        </p:txBody>
      </p:sp>
      <p:sp>
        <p:nvSpPr>
          <p:cNvPr id="20489" name="Line 9"/>
          <p:cNvSpPr>
            <a:spLocks noChangeShapeType="1"/>
          </p:cNvSpPr>
          <p:nvPr/>
        </p:nvSpPr>
        <p:spPr bwMode="auto">
          <a:xfrm flipH="1">
            <a:off x="2195513" y="1628775"/>
            <a:ext cx="4248150" cy="2305050"/>
          </a:xfrm>
          <a:prstGeom prst="line">
            <a:avLst/>
          </a:prstGeom>
          <a:noFill/>
          <a:ln w="31750">
            <a:solidFill>
              <a:srgbClr val="00FF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490" name="Oval 10"/>
          <p:cNvSpPr>
            <a:spLocks noChangeArrowheads="1"/>
          </p:cNvSpPr>
          <p:nvPr/>
        </p:nvSpPr>
        <p:spPr bwMode="auto">
          <a:xfrm>
            <a:off x="611188" y="3789363"/>
            <a:ext cx="1584325" cy="360362"/>
          </a:xfrm>
          <a:prstGeom prst="ellipse">
            <a:avLst/>
          </a:prstGeom>
          <a:noFill/>
          <a:ln w="31750">
            <a:solidFill>
              <a:srgbClr val="00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a:p>
        </p:txBody>
      </p:sp>
      <p:sp>
        <p:nvSpPr>
          <p:cNvPr id="21515" name="Oval 11"/>
          <p:cNvSpPr>
            <a:spLocks noChangeArrowheads="1"/>
          </p:cNvSpPr>
          <p:nvPr/>
        </p:nvSpPr>
        <p:spPr bwMode="auto">
          <a:xfrm>
            <a:off x="538163" y="3789363"/>
            <a:ext cx="73025" cy="7143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a:p>
        </p:txBody>
      </p:sp>
      <p:sp>
        <p:nvSpPr>
          <p:cNvPr id="20492" name="Oval 12"/>
          <p:cNvSpPr>
            <a:spLocks noChangeArrowheads="1"/>
          </p:cNvSpPr>
          <p:nvPr/>
        </p:nvSpPr>
        <p:spPr bwMode="auto">
          <a:xfrm>
            <a:off x="1835150" y="4581525"/>
            <a:ext cx="287338" cy="360363"/>
          </a:xfrm>
          <a:prstGeom prst="ellipse">
            <a:avLst/>
          </a:prstGeom>
          <a:noFill/>
          <a:ln w="31750">
            <a:solidFill>
              <a:srgbClr val="00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a:p>
        </p:txBody>
      </p:sp>
      <p:graphicFrame>
        <p:nvGraphicFramePr>
          <p:cNvPr id="20493" name="Object 13"/>
          <p:cNvGraphicFramePr>
            <a:graphicFrameLocks noChangeAspect="1"/>
          </p:cNvGraphicFramePr>
          <p:nvPr/>
        </p:nvGraphicFramePr>
        <p:xfrm>
          <a:off x="5648325" y="2635250"/>
          <a:ext cx="3086100" cy="3098800"/>
        </p:xfrm>
        <a:graphic>
          <a:graphicData uri="http://schemas.openxmlformats.org/presentationml/2006/ole">
            <mc:AlternateContent xmlns:mc="http://schemas.openxmlformats.org/markup-compatibility/2006">
              <mc:Choice xmlns:v="urn:schemas-microsoft-com:vml" Requires="v">
                <p:oleObj spid="_x0000_s21567" name="Document" r:id="rId6" imgW="3115348" imgH="3156045" progId="Word.Document.8">
                  <p:embed/>
                </p:oleObj>
              </mc:Choice>
              <mc:Fallback>
                <p:oleObj name="Document" r:id="rId6" imgW="3115348" imgH="3156045" progId="Word.Document.8">
                  <p:embed/>
                  <p:pic>
                    <p:nvPicPr>
                      <p:cNvPr id="0" name="Object 1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48325" y="2635250"/>
                        <a:ext cx="3086100" cy="309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48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485"/>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048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48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48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49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049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0489"/>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204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4" grpId="0" animBg="1"/>
      <p:bldP spid="20485" grpId="0" animBg="1"/>
      <p:bldP spid="20486" grpId="0" animBg="1"/>
      <p:bldP spid="20487" grpId="0" animBg="1"/>
      <p:bldP spid="20488" grpId="0" animBg="1"/>
      <p:bldP spid="20489" grpId="0" animBg="1"/>
      <p:bldP spid="20490" grpId="0" animBg="1"/>
      <p:bldP spid="2049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530" name="Group 2"/>
          <p:cNvGrpSpPr>
            <a:grpSpLocks noChangeAspect="1"/>
          </p:cNvGrpSpPr>
          <p:nvPr/>
        </p:nvGrpSpPr>
        <p:grpSpPr bwMode="auto">
          <a:xfrm>
            <a:off x="1476375" y="0"/>
            <a:ext cx="6473825" cy="4859338"/>
            <a:chOff x="930" y="346"/>
            <a:chExt cx="4078" cy="3061"/>
          </a:xfrm>
        </p:grpSpPr>
        <p:sp>
          <p:nvSpPr>
            <p:cNvPr id="22533" name="AutoShape 3"/>
            <p:cNvSpPr>
              <a:spLocks noChangeAspect="1" noChangeArrowheads="1" noTextEdit="1"/>
            </p:cNvSpPr>
            <p:nvPr/>
          </p:nvSpPr>
          <p:spPr bwMode="auto">
            <a:xfrm>
              <a:off x="930" y="346"/>
              <a:ext cx="4078" cy="3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grpSp>
          <p:nvGrpSpPr>
            <p:cNvPr id="22534" name="Group 4"/>
            <p:cNvGrpSpPr>
              <a:grpSpLocks/>
            </p:cNvGrpSpPr>
            <p:nvPr/>
          </p:nvGrpSpPr>
          <p:grpSpPr bwMode="auto">
            <a:xfrm>
              <a:off x="930" y="346"/>
              <a:ext cx="4078" cy="3061"/>
              <a:chOff x="930" y="346"/>
              <a:chExt cx="4078" cy="3061"/>
            </a:xfrm>
          </p:grpSpPr>
          <p:sp>
            <p:nvSpPr>
              <p:cNvPr id="23646" name="Rectangle 5"/>
              <p:cNvSpPr>
                <a:spLocks noChangeArrowheads="1"/>
              </p:cNvSpPr>
              <p:nvPr/>
            </p:nvSpPr>
            <p:spPr bwMode="auto">
              <a:xfrm>
                <a:off x="930" y="346"/>
                <a:ext cx="4078" cy="3061"/>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a:p>
            </p:txBody>
          </p:sp>
          <p:sp>
            <p:nvSpPr>
              <p:cNvPr id="23647" name="Line 6"/>
              <p:cNvSpPr>
                <a:spLocks noChangeShapeType="1"/>
              </p:cNvSpPr>
              <p:nvPr/>
            </p:nvSpPr>
            <p:spPr bwMode="auto">
              <a:xfrm>
                <a:off x="1610" y="2975"/>
                <a:ext cx="2723"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48" name="Line 7"/>
              <p:cNvSpPr>
                <a:spLocks noChangeShapeType="1"/>
              </p:cNvSpPr>
              <p:nvPr/>
            </p:nvSpPr>
            <p:spPr bwMode="auto">
              <a:xfrm flipV="1">
                <a:off x="1610" y="2928"/>
                <a:ext cx="1" cy="47"/>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49" name="Freeform 8"/>
              <p:cNvSpPr>
                <a:spLocks/>
              </p:cNvSpPr>
              <p:nvPr/>
            </p:nvSpPr>
            <p:spPr bwMode="auto">
              <a:xfrm>
                <a:off x="1526" y="3063"/>
                <a:ext cx="52" cy="74"/>
              </a:xfrm>
              <a:custGeom>
                <a:avLst/>
                <a:gdLst>
                  <a:gd name="T0" fmla="*/ 23 w 52"/>
                  <a:gd name="T1" fmla="*/ 0 h 74"/>
                  <a:gd name="T2" fmla="*/ 12 w 52"/>
                  <a:gd name="T3" fmla="*/ 4 h 74"/>
                  <a:gd name="T4" fmla="*/ 5 w 52"/>
                  <a:gd name="T5" fmla="*/ 13 h 74"/>
                  <a:gd name="T6" fmla="*/ 0 w 52"/>
                  <a:gd name="T7" fmla="*/ 31 h 74"/>
                  <a:gd name="T8" fmla="*/ 0 w 52"/>
                  <a:gd name="T9" fmla="*/ 42 h 74"/>
                  <a:gd name="T10" fmla="*/ 5 w 52"/>
                  <a:gd name="T11" fmla="*/ 60 h 74"/>
                  <a:gd name="T12" fmla="*/ 12 w 52"/>
                  <a:gd name="T13" fmla="*/ 72 h 74"/>
                  <a:gd name="T14" fmla="*/ 23 w 52"/>
                  <a:gd name="T15" fmla="*/ 74 h 74"/>
                  <a:gd name="T16" fmla="*/ 30 w 52"/>
                  <a:gd name="T17" fmla="*/ 74 h 74"/>
                  <a:gd name="T18" fmla="*/ 41 w 52"/>
                  <a:gd name="T19" fmla="*/ 72 h 74"/>
                  <a:gd name="T20" fmla="*/ 48 w 52"/>
                  <a:gd name="T21" fmla="*/ 60 h 74"/>
                  <a:gd name="T22" fmla="*/ 52 w 52"/>
                  <a:gd name="T23" fmla="*/ 42 h 74"/>
                  <a:gd name="T24" fmla="*/ 52 w 52"/>
                  <a:gd name="T25" fmla="*/ 31 h 74"/>
                  <a:gd name="T26" fmla="*/ 48 w 52"/>
                  <a:gd name="T27" fmla="*/ 13 h 74"/>
                  <a:gd name="T28" fmla="*/ 41 w 52"/>
                  <a:gd name="T29" fmla="*/ 4 h 74"/>
                  <a:gd name="T30" fmla="*/ 30 w 52"/>
                  <a:gd name="T31" fmla="*/ 0 h 74"/>
                  <a:gd name="T32" fmla="*/ 23 w 52"/>
                  <a:gd name="T33" fmla="*/ 0 h 74"/>
                  <a:gd name="T34" fmla="*/ 16 w 52"/>
                  <a:gd name="T35" fmla="*/ 4 h 74"/>
                  <a:gd name="T36" fmla="*/ 12 w 52"/>
                  <a:gd name="T37" fmla="*/ 6 h 74"/>
                  <a:gd name="T38" fmla="*/ 9 w 52"/>
                  <a:gd name="T39" fmla="*/ 13 h 74"/>
                  <a:gd name="T40" fmla="*/ 5 w 52"/>
                  <a:gd name="T41" fmla="*/ 31 h 74"/>
                  <a:gd name="T42" fmla="*/ 5 w 52"/>
                  <a:gd name="T43" fmla="*/ 42 h 74"/>
                  <a:gd name="T44" fmla="*/ 9 w 52"/>
                  <a:gd name="T45" fmla="*/ 60 h 74"/>
                  <a:gd name="T46" fmla="*/ 12 w 52"/>
                  <a:gd name="T47" fmla="*/ 67 h 74"/>
                  <a:gd name="T48" fmla="*/ 16 w 52"/>
                  <a:gd name="T49" fmla="*/ 72 h 74"/>
                  <a:gd name="T50" fmla="*/ 23 w 52"/>
                  <a:gd name="T51" fmla="*/ 74 h 7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2" h="74">
                    <a:moveTo>
                      <a:pt x="23" y="0"/>
                    </a:moveTo>
                    <a:lnTo>
                      <a:pt x="12" y="4"/>
                    </a:lnTo>
                    <a:lnTo>
                      <a:pt x="5" y="13"/>
                    </a:lnTo>
                    <a:lnTo>
                      <a:pt x="0" y="31"/>
                    </a:lnTo>
                    <a:lnTo>
                      <a:pt x="0" y="42"/>
                    </a:lnTo>
                    <a:lnTo>
                      <a:pt x="5" y="60"/>
                    </a:lnTo>
                    <a:lnTo>
                      <a:pt x="12" y="72"/>
                    </a:lnTo>
                    <a:lnTo>
                      <a:pt x="23" y="74"/>
                    </a:lnTo>
                    <a:lnTo>
                      <a:pt x="30" y="74"/>
                    </a:lnTo>
                    <a:lnTo>
                      <a:pt x="41" y="72"/>
                    </a:lnTo>
                    <a:lnTo>
                      <a:pt x="48" y="60"/>
                    </a:lnTo>
                    <a:lnTo>
                      <a:pt x="52" y="42"/>
                    </a:lnTo>
                    <a:lnTo>
                      <a:pt x="52" y="31"/>
                    </a:lnTo>
                    <a:lnTo>
                      <a:pt x="48" y="13"/>
                    </a:lnTo>
                    <a:lnTo>
                      <a:pt x="41" y="4"/>
                    </a:lnTo>
                    <a:lnTo>
                      <a:pt x="30" y="0"/>
                    </a:lnTo>
                    <a:lnTo>
                      <a:pt x="23" y="0"/>
                    </a:lnTo>
                    <a:lnTo>
                      <a:pt x="16" y="4"/>
                    </a:lnTo>
                    <a:lnTo>
                      <a:pt x="12" y="6"/>
                    </a:lnTo>
                    <a:lnTo>
                      <a:pt x="9" y="13"/>
                    </a:lnTo>
                    <a:lnTo>
                      <a:pt x="5" y="31"/>
                    </a:lnTo>
                    <a:lnTo>
                      <a:pt x="5" y="42"/>
                    </a:lnTo>
                    <a:lnTo>
                      <a:pt x="9" y="60"/>
                    </a:lnTo>
                    <a:lnTo>
                      <a:pt x="12" y="67"/>
                    </a:lnTo>
                    <a:lnTo>
                      <a:pt x="16" y="72"/>
                    </a:lnTo>
                    <a:lnTo>
                      <a:pt x="23" y="74"/>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50" name="Freeform 9"/>
              <p:cNvSpPr>
                <a:spLocks/>
              </p:cNvSpPr>
              <p:nvPr/>
            </p:nvSpPr>
            <p:spPr bwMode="auto">
              <a:xfrm>
                <a:off x="1556" y="3063"/>
                <a:ext cx="18" cy="74"/>
              </a:xfrm>
              <a:custGeom>
                <a:avLst/>
                <a:gdLst>
                  <a:gd name="T0" fmla="*/ 0 w 18"/>
                  <a:gd name="T1" fmla="*/ 74 h 74"/>
                  <a:gd name="T2" fmla="*/ 6 w 18"/>
                  <a:gd name="T3" fmla="*/ 72 h 74"/>
                  <a:gd name="T4" fmla="*/ 11 w 18"/>
                  <a:gd name="T5" fmla="*/ 67 h 74"/>
                  <a:gd name="T6" fmla="*/ 13 w 18"/>
                  <a:gd name="T7" fmla="*/ 60 h 74"/>
                  <a:gd name="T8" fmla="*/ 18 w 18"/>
                  <a:gd name="T9" fmla="*/ 42 h 74"/>
                  <a:gd name="T10" fmla="*/ 18 w 18"/>
                  <a:gd name="T11" fmla="*/ 31 h 74"/>
                  <a:gd name="T12" fmla="*/ 13 w 18"/>
                  <a:gd name="T13" fmla="*/ 13 h 74"/>
                  <a:gd name="T14" fmla="*/ 11 w 18"/>
                  <a:gd name="T15" fmla="*/ 6 h 74"/>
                  <a:gd name="T16" fmla="*/ 6 w 18"/>
                  <a:gd name="T17" fmla="*/ 4 h 74"/>
                  <a:gd name="T18" fmla="*/ 0 w 18"/>
                  <a:gd name="T19" fmla="*/ 0 h 7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8" h="74">
                    <a:moveTo>
                      <a:pt x="0" y="74"/>
                    </a:moveTo>
                    <a:lnTo>
                      <a:pt x="6" y="72"/>
                    </a:lnTo>
                    <a:lnTo>
                      <a:pt x="11" y="67"/>
                    </a:lnTo>
                    <a:lnTo>
                      <a:pt x="13" y="60"/>
                    </a:lnTo>
                    <a:lnTo>
                      <a:pt x="18" y="42"/>
                    </a:lnTo>
                    <a:lnTo>
                      <a:pt x="18" y="31"/>
                    </a:lnTo>
                    <a:lnTo>
                      <a:pt x="13" y="13"/>
                    </a:lnTo>
                    <a:lnTo>
                      <a:pt x="11" y="6"/>
                    </a:lnTo>
                    <a:lnTo>
                      <a:pt x="6" y="4"/>
                    </a:lnTo>
                    <a:lnTo>
                      <a:pt x="0"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51" name="Freeform 10"/>
              <p:cNvSpPr>
                <a:spLocks/>
              </p:cNvSpPr>
              <p:nvPr/>
            </p:nvSpPr>
            <p:spPr bwMode="auto">
              <a:xfrm>
                <a:off x="1603" y="3130"/>
                <a:ext cx="7" cy="7"/>
              </a:xfrm>
              <a:custGeom>
                <a:avLst/>
                <a:gdLst>
                  <a:gd name="T0" fmla="*/ 2 w 7"/>
                  <a:gd name="T1" fmla="*/ 0 h 7"/>
                  <a:gd name="T2" fmla="*/ 0 w 7"/>
                  <a:gd name="T3" fmla="*/ 5 h 7"/>
                  <a:gd name="T4" fmla="*/ 2 w 7"/>
                  <a:gd name="T5" fmla="*/ 7 h 7"/>
                  <a:gd name="T6" fmla="*/ 7 w 7"/>
                  <a:gd name="T7" fmla="*/ 5 h 7"/>
                  <a:gd name="T8" fmla="*/ 2 w 7"/>
                  <a:gd name="T9" fmla="*/ 0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 h="7">
                    <a:moveTo>
                      <a:pt x="2" y="0"/>
                    </a:moveTo>
                    <a:lnTo>
                      <a:pt x="0" y="5"/>
                    </a:lnTo>
                    <a:lnTo>
                      <a:pt x="2" y="7"/>
                    </a:lnTo>
                    <a:lnTo>
                      <a:pt x="7" y="5"/>
                    </a:lnTo>
                    <a:lnTo>
                      <a:pt x="2"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52" name="Freeform 11"/>
              <p:cNvSpPr>
                <a:spLocks/>
              </p:cNvSpPr>
              <p:nvPr/>
            </p:nvSpPr>
            <p:spPr bwMode="auto">
              <a:xfrm>
                <a:off x="1634" y="3063"/>
                <a:ext cx="50" cy="74"/>
              </a:xfrm>
              <a:custGeom>
                <a:avLst/>
                <a:gdLst>
                  <a:gd name="T0" fmla="*/ 23 w 50"/>
                  <a:gd name="T1" fmla="*/ 0 h 74"/>
                  <a:gd name="T2" fmla="*/ 12 w 50"/>
                  <a:gd name="T3" fmla="*/ 4 h 74"/>
                  <a:gd name="T4" fmla="*/ 5 w 50"/>
                  <a:gd name="T5" fmla="*/ 13 h 74"/>
                  <a:gd name="T6" fmla="*/ 0 w 50"/>
                  <a:gd name="T7" fmla="*/ 31 h 74"/>
                  <a:gd name="T8" fmla="*/ 0 w 50"/>
                  <a:gd name="T9" fmla="*/ 42 h 74"/>
                  <a:gd name="T10" fmla="*/ 5 w 50"/>
                  <a:gd name="T11" fmla="*/ 60 h 74"/>
                  <a:gd name="T12" fmla="*/ 12 w 50"/>
                  <a:gd name="T13" fmla="*/ 72 h 74"/>
                  <a:gd name="T14" fmla="*/ 23 w 50"/>
                  <a:gd name="T15" fmla="*/ 74 h 74"/>
                  <a:gd name="T16" fmla="*/ 30 w 50"/>
                  <a:gd name="T17" fmla="*/ 74 h 74"/>
                  <a:gd name="T18" fmla="*/ 41 w 50"/>
                  <a:gd name="T19" fmla="*/ 72 h 74"/>
                  <a:gd name="T20" fmla="*/ 48 w 50"/>
                  <a:gd name="T21" fmla="*/ 60 h 74"/>
                  <a:gd name="T22" fmla="*/ 50 w 50"/>
                  <a:gd name="T23" fmla="*/ 42 h 74"/>
                  <a:gd name="T24" fmla="*/ 50 w 50"/>
                  <a:gd name="T25" fmla="*/ 31 h 74"/>
                  <a:gd name="T26" fmla="*/ 48 w 50"/>
                  <a:gd name="T27" fmla="*/ 13 h 74"/>
                  <a:gd name="T28" fmla="*/ 41 w 50"/>
                  <a:gd name="T29" fmla="*/ 4 h 74"/>
                  <a:gd name="T30" fmla="*/ 30 w 50"/>
                  <a:gd name="T31" fmla="*/ 0 h 74"/>
                  <a:gd name="T32" fmla="*/ 23 w 50"/>
                  <a:gd name="T33" fmla="*/ 0 h 74"/>
                  <a:gd name="T34" fmla="*/ 16 w 50"/>
                  <a:gd name="T35" fmla="*/ 4 h 74"/>
                  <a:gd name="T36" fmla="*/ 12 w 50"/>
                  <a:gd name="T37" fmla="*/ 6 h 74"/>
                  <a:gd name="T38" fmla="*/ 7 w 50"/>
                  <a:gd name="T39" fmla="*/ 13 h 74"/>
                  <a:gd name="T40" fmla="*/ 5 w 50"/>
                  <a:gd name="T41" fmla="*/ 31 h 74"/>
                  <a:gd name="T42" fmla="*/ 5 w 50"/>
                  <a:gd name="T43" fmla="*/ 42 h 74"/>
                  <a:gd name="T44" fmla="*/ 7 w 50"/>
                  <a:gd name="T45" fmla="*/ 60 h 74"/>
                  <a:gd name="T46" fmla="*/ 12 w 50"/>
                  <a:gd name="T47" fmla="*/ 67 h 74"/>
                  <a:gd name="T48" fmla="*/ 16 w 50"/>
                  <a:gd name="T49" fmla="*/ 72 h 74"/>
                  <a:gd name="T50" fmla="*/ 23 w 50"/>
                  <a:gd name="T51" fmla="*/ 74 h 7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0" h="74">
                    <a:moveTo>
                      <a:pt x="23" y="0"/>
                    </a:moveTo>
                    <a:lnTo>
                      <a:pt x="12" y="4"/>
                    </a:lnTo>
                    <a:lnTo>
                      <a:pt x="5" y="13"/>
                    </a:lnTo>
                    <a:lnTo>
                      <a:pt x="0" y="31"/>
                    </a:lnTo>
                    <a:lnTo>
                      <a:pt x="0" y="42"/>
                    </a:lnTo>
                    <a:lnTo>
                      <a:pt x="5" y="60"/>
                    </a:lnTo>
                    <a:lnTo>
                      <a:pt x="12" y="72"/>
                    </a:lnTo>
                    <a:lnTo>
                      <a:pt x="23" y="74"/>
                    </a:lnTo>
                    <a:lnTo>
                      <a:pt x="30" y="74"/>
                    </a:lnTo>
                    <a:lnTo>
                      <a:pt x="41" y="72"/>
                    </a:lnTo>
                    <a:lnTo>
                      <a:pt x="48" y="60"/>
                    </a:lnTo>
                    <a:lnTo>
                      <a:pt x="50" y="42"/>
                    </a:lnTo>
                    <a:lnTo>
                      <a:pt x="50" y="31"/>
                    </a:lnTo>
                    <a:lnTo>
                      <a:pt x="48" y="13"/>
                    </a:lnTo>
                    <a:lnTo>
                      <a:pt x="41" y="4"/>
                    </a:lnTo>
                    <a:lnTo>
                      <a:pt x="30" y="0"/>
                    </a:lnTo>
                    <a:lnTo>
                      <a:pt x="23" y="0"/>
                    </a:lnTo>
                    <a:lnTo>
                      <a:pt x="16" y="4"/>
                    </a:lnTo>
                    <a:lnTo>
                      <a:pt x="12" y="6"/>
                    </a:lnTo>
                    <a:lnTo>
                      <a:pt x="7" y="13"/>
                    </a:lnTo>
                    <a:lnTo>
                      <a:pt x="5" y="31"/>
                    </a:lnTo>
                    <a:lnTo>
                      <a:pt x="5" y="42"/>
                    </a:lnTo>
                    <a:lnTo>
                      <a:pt x="7" y="60"/>
                    </a:lnTo>
                    <a:lnTo>
                      <a:pt x="12" y="67"/>
                    </a:lnTo>
                    <a:lnTo>
                      <a:pt x="16" y="72"/>
                    </a:lnTo>
                    <a:lnTo>
                      <a:pt x="23" y="74"/>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53" name="Freeform 12"/>
              <p:cNvSpPr>
                <a:spLocks/>
              </p:cNvSpPr>
              <p:nvPr/>
            </p:nvSpPr>
            <p:spPr bwMode="auto">
              <a:xfrm>
                <a:off x="1664" y="3063"/>
                <a:ext cx="18" cy="74"/>
              </a:xfrm>
              <a:custGeom>
                <a:avLst/>
                <a:gdLst>
                  <a:gd name="T0" fmla="*/ 0 w 18"/>
                  <a:gd name="T1" fmla="*/ 74 h 74"/>
                  <a:gd name="T2" fmla="*/ 6 w 18"/>
                  <a:gd name="T3" fmla="*/ 72 h 74"/>
                  <a:gd name="T4" fmla="*/ 11 w 18"/>
                  <a:gd name="T5" fmla="*/ 67 h 74"/>
                  <a:gd name="T6" fmla="*/ 13 w 18"/>
                  <a:gd name="T7" fmla="*/ 60 h 74"/>
                  <a:gd name="T8" fmla="*/ 18 w 18"/>
                  <a:gd name="T9" fmla="*/ 42 h 74"/>
                  <a:gd name="T10" fmla="*/ 18 w 18"/>
                  <a:gd name="T11" fmla="*/ 31 h 74"/>
                  <a:gd name="T12" fmla="*/ 13 w 18"/>
                  <a:gd name="T13" fmla="*/ 13 h 74"/>
                  <a:gd name="T14" fmla="*/ 11 w 18"/>
                  <a:gd name="T15" fmla="*/ 6 h 74"/>
                  <a:gd name="T16" fmla="*/ 6 w 18"/>
                  <a:gd name="T17" fmla="*/ 4 h 74"/>
                  <a:gd name="T18" fmla="*/ 0 w 18"/>
                  <a:gd name="T19" fmla="*/ 0 h 7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8" h="74">
                    <a:moveTo>
                      <a:pt x="0" y="74"/>
                    </a:moveTo>
                    <a:lnTo>
                      <a:pt x="6" y="72"/>
                    </a:lnTo>
                    <a:lnTo>
                      <a:pt x="11" y="67"/>
                    </a:lnTo>
                    <a:lnTo>
                      <a:pt x="13" y="60"/>
                    </a:lnTo>
                    <a:lnTo>
                      <a:pt x="18" y="42"/>
                    </a:lnTo>
                    <a:lnTo>
                      <a:pt x="18" y="31"/>
                    </a:lnTo>
                    <a:lnTo>
                      <a:pt x="13" y="13"/>
                    </a:lnTo>
                    <a:lnTo>
                      <a:pt x="11" y="6"/>
                    </a:lnTo>
                    <a:lnTo>
                      <a:pt x="6" y="4"/>
                    </a:lnTo>
                    <a:lnTo>
                      <a:pt x="0"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54" name="Line 13"/>
              <p:cNvSpPr>
                <a:spLocks noChangeShapeType="1"/>
              </p:cNvSpPr>
              <p:nvPr/>
            </p:nvSpPr>
            <p:spPr bwMode="auto">
              <a:xfrm flipV="1">
                <a:off x="2154" y="2928"/>
                <a:ext cx="1" cy="47"/>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55" name="Freeform 14"/>
              <p:cNvSpPr>
                <a:spLocks/>
              </p:cNvSpPr>
              <p:nvPr/>
            </p:nvSpPr>
            <p:spPr bwMode="auto">
              <a:xfrm>
                <a:off x="2071" y="3063"/>
                <a:ext cx="52" cy="74"/>
              </a:xfrm>
              <a:custGeom>
                <a:avLst/>
                <a:gdLst>
                  <a:gd name="T0" fmla="*/ 23 w 52"/>
                  <a:gd name="T1" fmla="*/ 0 h 74"/>
                  <a:gd name="T2" fmla="*/ 11 w 52"/>
                  <a:gd name="T3" fmla="*/ 4 h 74"/>
                  <a:gd name="T4" fmla="*/ 5 w 52"/>
                  <a:gd name="T5" fmla="*/ 13 h 74"/>
                  <a:gd name="T6" fmla="*/ 0 w 52"/>
                  <a:gd name="T7" fmla="*/ 31 h 74"/>
                  <a:gd name="T8" fmla="*/ 0 w 52"/>
                  <a:gd name="T9" fmla="*/ 42 h 74"/>
                  <a:gd name="T10" fmla="*/ 5 w 52"/>
                  <a:gd name="T11" fmla="*/ 60 h 74"/>
                  <a:gd name="T12" fmla="*/ 11 w 52"/>
                  <a:gd name="T13" fmla="*/ 72 h 74"/>
                  <a:gd name="T14" fmla="*/ 23 w 52"/>
                  <a:gd name="T15" fmla="*/ 74 h 74"/>
                  <a:gd name="T16" fmla="*/ 29 w 52"/>
                  <a:gd name="T17" fmla="*/ 74 h 74"/>
                  <a:gd name="T18" fmla="*/ 41 w 52"/>
                  <a:gd name="T19" fmla="*/ 72 h 74"/>
                  <a:gd name="T20" fmla="*/ 47 w 52"/>
                  <a:gd name="T21" fmla="*/ 60 h 74"/>
                  <a:gd name="T22" fmla="*/ 52 w 52"/>
                  <a:gd name="T23" fmla="*/ 42 h 74"/>
                  <a:gd name="T24" fmla="*/ 52 w 52"/>
                  <a:gd name="T25" fmla="*/ 31 h 74"/>
                  <a:gd name="T26" fmla="*/ 47 w 52"/>
                  <a:gd name="T27" fmla="*/ 13 h 74"/>
                  <a:gd name="T28" fmla="*/ 41 w 52"/>
                  <a:gd name="T29" fmla="*/ 4 h 74"/>
                  <a:gd name="T30" fmla="*/ 29 w 52"/>
                  <a:gd name="T31" fmla="*/ 0 h 74"/>
                  <a:gd name="T32" fmla="*/ 23 w 52"/>
                  <a:gd name="T33" fmla="*/ 0 h 74"/>
                  <a:gd name="T34" fmla="*/ 16 w 52"/>
                  <a:gd name="T35" fmla="*/ 4 h 74"/>
                  <a:gd name="T36" fmla="*/ 11 w 52"/>
                  <a:gd name="T37" fmla="*/ 6 h 74"/>
                  <a:gd name="T38" fmla="*/ 7 w 52"/>
                  <a:gd name="T39" fmla="*/ 13 h 74"/>
                  <a:gd name="T40" fmla="*/ 5 w 52"/>
                  <a:gd name="T41" fmla="*/ 31 h 74"/>
                  <a:gd name="T42" fmla="*/ 5 w 52"/>
                  <a:gd name="T43" fmla="*/ 42 h 74"/>
                  <a:gd name="T44" fmla="*/ 7 w 52"/>
                  <a:gd name="T45" fmla="*/ 60 h 74"/>
                  <a:gd name="T46" fmla="*/ 11 w 52"/>
                  <a:gd name="T47" fmla="*/ 67 h 74"/>
                  <a:gd name="T48" fmla="*/ 16 w 52"/>
                  <a:gd name="T49" fmla="*/ 72 h 74"/>
                  <a:gd name="T50" fmla="*/ 23 w 52"/>
                  <a:gd name="T51" fmla="*/ 74 h 7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2" h="74">
                    <a:moveTo>
                      <a:pt x="23" y="0"/>
                    </a:moveTo>
                    <a:lnTo>
                      <a:pt x="11" y="4"/>
                    </a:lnTo>
                    <a:lnTo>
                      <a:pt x="5" y="13"/>
                    </a:lnTo>
                    <a:lnTo>
                      <a:pt x="0" y="31"/>
                    </a:lnTo>
                    <a:lnTo>
                      <a:pt x="0" y="42"/>
                    </a:lnTo>
                    <a:lnTo>
                      <a:pt x="5" y="60"/>
                    </a:lnTo>
                    <a:lnTo>
                      <a:pt x="11" y="72"/>
                    </a:lnTo>
                    <a:lnTo>
                      <a:pt x="23" y="74"/>
                    </a:lnTo>
                    <a:lnTo>
                      <a:pt x="29" y="74"/>
                    </a:lnTo>
                    <a:lnTo>
                      <a:pt x="41" y="72"/>
                    </a:lnTo>
                    <a:lnTo>
                      <a:pt x="47" y="60"/>
                    </a:lnTo>
                    <a:lnTo>
                      <a:pt x="52" y="42"/>
                    </a:lnTo>
                    <a:lnTo>
                      <a:pt x="52" y="31"/>
                    </a:lnTo>
                    <a:lnTo>
                      <a:pt x="47" y="13"/>
                    </a:lnTo>
                    <a:lnTo>
                      <a:pt x="41" y="4"/>
                    </a:lnTo>
                    <a:lnTo>
                      <a:pt x="29" y="0"/>
                    </a:lnTo>
                    <a:lnTo>
                      <a:pt x="23" y="0"/>
                    </a:lnTo>
                    <a:lnTo>
                      <a:pt x="16" y="4"/>
                    </a:lnTo>
                    <a:lnTo>
                      <a:pt x="11" y="6"/>
                    </a:lnTo>
                    <a:lnTo>
                      <a:pt x="7" y="13"/>
                    </a:lnTo>
                    <a:lnTo>
                      <a:pt x="5" y="31"/>
                    </a:lnTo>
                    <a:lnTo>
                      <a:pt x="5" y="42"/>
                    </a:lnTo>
                    <a:lnTo>
                      <a:pt x="7" y="60"/>
                    </a:lnTo>
                    <a:lnTo>
                      <a:pt x="11" y="67"/>
                    </a:lnTo>
                    <a:lnTo>
                      <a:pt x="16" y="72"/>
                    </a:lnTo>
                    <a:lnTo>
                      <a:pt x="23" y="74"/>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56" name="Freeform 15"/>
              <p:cNvSpPr>
                <a:spLocks/>
              </p:cNvSpPr>
              <p:nvPr/>
            </p:nvSpPr>
            <p:spPr bwMode="auto">
              <a:xfrm>
                <a:off x="2100" y="3063"/>
                <a:ext cx="18" cy="74"/>
              </a:xfrm>
              <a:custGeom>
                <a:avLst/>
                <a:gdLst>
                  <a:gd name="T0" fmla="*/ 0 w 18"/>
                  <a:gd name="T1" fmla="*/ 74 h 74"/>
                  <a:gd name="T2" fmla="*/ 7 w 18"/>
                  <a:gd name="T3" fmla="*/ 72 h 74"/>
                  <a:gd name="T4" fmla="*/ 12 w 18"/>
                  <a:gd name="T5" fmla="*/ 67 h 74"/>
                  <a:gd name="T6" fmla="*/ 14 w 18"/>
                  <a:gd name="T7" fmla="*/ 60 h 74"/>
                  <a:gd name="T8" fmla="*/ 18 w 18"/>
                  <a:gd name="T9" fmla="*/ 42 h 74"/>
                  <a:gd name="T10" fmla="*/ 18 w 18"/>
                  <a:gd name="T11" fmla="*/ 31 h 74"/>
                  <a:gd name="T12" fmla="*/ 14 w 18"/>
                  <a:gd name="T13" fmla="*/ 13 h 74"/>
                  <a:gd name="T14" fmla="*/ 12 w 18"/>
                  <a:gd name="T15" fmla="*/ 6 h 74"/>
                  <a:gd name="T16" fmla="*/ 7 w 18"/>
                  <a:gd name="T17" fmla="*/ 4 h 74"/>
                  <a:gd name="T18" fmla="*/ 0 w 18"/>
                  <a:gd name="T19" fmla="*/ 0 h 7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8" h="74">
                    <a:moveTo>
                      <a:pt x="0" y="74"/>
                    </a:moveTo>
                    <a:lnTo>
                      <a:pt x="7" y="72"/>
                    </a:lnTo>
                    <a:lnTo>
                      <a:pt x="12" y="67"/>
                    </a:lnTo>
                    <a:lnTo>
                      <a:pt x="14" y="60"/>
                    </a:lnTo>
                    <a:lnTo>
                      <a:pt x="18" y="42"/>
                    </a:lnTo>
                    <a:lnTo>
                      <a:pt x="18" y="31"/>
                    </a:lnTo>
                    <a:lnTo>
                      <a:pt x="14" y="13"/>
                    </a:lnTo>
                    <a:lnTo>
                      <a:pt x="12" y="6"/>
                    </a:lnTo>
                    <a:lnTo>
                      <a:pt x="7" y="4"/>
                    </a:lnTo>
                    <a:lnTo>
                      <a:pt x="0"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57" name="Freeform 16"/>
              <p:cNvSpPr>
                <a:spLocks/>
              </p:cNvSpPr>
              <p:nvPr/>
            </p:nvSpPr>
            <p:spPr bwMode="auto">
              <a:xfrm>
                <a:off x="2148" y="3130"/>
                <a:ext cx="6" cy="7"/>
              </a:xfrm>
              <a:custGeom>
                <a:avLst/>
                <a:gdLst>
                  <a:gd name="T0" fmla="*/ 2 w 6"/>
                  <a:gd name="T1" fmla="*/ 0 h 7"/>
                  <a:gd name="T2" fmla="*/ 0 w 6"/>
                  <a:gd name="T3" fmla="*/ 5 h 7"/>
                  <a:gd name="T4" fmla="*/ 2 w 6"/>
                  <a:gd name="T5" fmla="*/ 7 h 7"/>
                  <a:gd name="T6" fmla="*/ 6 w 6"/>
                  <a:gd name="T7" fmla="*/ 5 h 7"/>
                  <a:gd name="T8" fmla="*/ 2 w 6"/>
                  <a:gd name="T9" fmla="*/ 0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7">
                    <a:moveTo>
                      <a:pt x="2" y="0"/>
                    </a:moveTo>
                    <a:lnTo>
                      <a:pt x="0" y="5"/>
                    </a:lnTo>
                    <a:lnTo>
                      <a:pt x="2" y="7"/>
                    </a:lnTo>
                    <a:lnTo>
                      <a:pt x="6" y="5"/>
                    </a:lnTo>
                    <a:lnTo>
                      <a:pt x="2"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58" name="Freeform 17"/>
              <p:cNvSpPr>
                <a:spLocks/>
              </p:cNvSpPr>
              <p:nvPr/>
            </p:nvSpPr>
            <p:spPr bwMode="auto">
              <a:xfrm>
                <a:off x="2179" y="3063"/>
                <a:ext cx="50" cy="74"/>
              </a:xfrm>
              <a:custGeom>
                <a:avLst/>
                <a:gdLst>
                  <a:gd name="T0" fmla="*/ 5 w 50"/>
                  <a:gd name="T1" fmla="*/ 13 h 74"/>
                  <a:gd name="T2" fmla="*/ 7 w 50"/>
                  <a:gd name="T3" fmla="*/ 18 h 74"/>
                  <a:gd name="T4" fmla="*/ 5 w 50"/>
                  <a:gd name="T5" fmla="*/ 20 h 74"/>
                  <a:gd name="T6" fmla="*/ 0 w 50"/>
                  <a:gd name="T7" fmla="*/ 18 h 74"/>
                  <a:gd name="T8" fmla="*/ 0 w 50"/>
                  <a:gd name="T9" fmla="*/ 13 h 74"/>
                  <a:gd name="T10" fmla="*/ 5 w 50"/>
                  <a:gd name="T11" fmla="*/ 6 h 74"/>
                  <a:gd name="T12" fmla="*/ 7 w 50"/>
                  <a:gd name="T13" fmla="*/ 4 h 74"/>
                  <a:gd name="T14" fmla="*/ 18 w 50"/>
                  <a:gd name="T15" fmla="*/ 0 h 74"/>
                  <a:gd name="T16" fmla="*/ 32 w 50"/>
                  <a:gd name="T17" fmla="*/ 0 h 74"/>
                  <a:gd name="T18" fmla="*/ 43 w 50"/>
                  <a:gd name="T19" fmla="*/ 4 h 74"/>
                  <a:gd name="T20" fmla="*/ 47 w 50"/>
                  <a:gd name="T21" fmla="*/ 6 h 74"/>
                  <a:gd name="T22" fmla="*/ 50 w 50"/>
                  <a:gd name="T23" fmla="*/ 13 h 74"/>
                  <a:gd name="T24" fmla="*/ 50 w 50"/>
                  <a:gd name="T25" fmla="*/ 20 h 74"/>
                  <a:gd name="T26" fmla="*/ 47 w 50"/>
                  <a:gd name="T27" fmla="*/ 29 h 74"/>
                  <a:gd name="T28" fmla="*/ 36 w 50"/>
                  <a:gd name="T29" fmla="*/ 36 h 74"/>
                  <a:gd name="T30" fmla="*/ 18 w 50"/>
                  <a:gd name="T31" fmla="*/ 42 h 74"/>
                  <a:gd name="T32" fmla="*/ 11 w 50"/>
                  <a:gd name="T33" fmla="*/ 47 h 74"/>
                  <a:gd name="T34" fmla="*/ 5 w 50"/>
                  <a:gd name="T35" fmla="*/ 54 h 74"/>
                  <a:gd name="T36" fmla="*/ 0 w 50"/>
                  <a:gd name="T37" fmla="*/ 65 h 74"/>
                  <a:gd name="T38" fmla="*/ 0 w 50"/>
                  <a:gd name="T39" fmla="*/ 74 h 7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50" h="74">
                    <a:moveTo>
                      <a:pt x="5" y="13"/>
                    </a:moveTo>
                    <a:lnTo>
                      <a:pt x="7" y="18"/>
                    </a:lnTo>
                    <a:lnTo>
                      <a:pt x="5" y="20"/>
                    </a:lnTo>
                    <a:lnTo>
                      <a:pt x="0" y="18"/>
                    </a:lnTo>
                    <a:lnTo>
                      <a:pt x="0" y="13"/>
                    </a:lnTo>
                    <a:lnTo>
                      <a:pt x="5" y="6"/>
                    </a:lnTo>
                    <a:lnTo>
                      <a:pt x="7" y="4"/>
                    </a:lnTo>
                    <a:lnTo>
                      <a:pt x="18" y="0"/>
                    </a:lnTo>
                    <a:lnTo>
                      <a:pt x="32" y="0"/>
                    </a:lnTo>
                    <a:lnTo>
                      <a:pt x="43" y="4"/>
                    </a:lnTo>
                    <a:lnTo>
                      <a:pt x="47" y="6"/>
                    </a:lnTo>
                    <a:lnTo>
                      <a:pt x="50" y="13"/>
                    </a:lnTo>
                    <a:lnTo>
                      <a:pt x="50" y="20"/>
                    </a:lnTo>
                    <a:lnTo>
                      <a:pt x="47" y="29"/>
                    </a:lnTo>
                    <a:lnTo>
                      <a:pt x="36" y="36"/>
                    </a:lnTo>
                    <a:lnTo>
                      <a:pt x="18" y="42"/>
                    </a:lnTo>
                    <a:lnTo>
                      <a:pt x="11" y="47"/>
                    </a:lnTo>
                    <a:lnTo>
                      <a:pt x="5" y="54"/>
                    </a:lnTo>
                    <a:lnTo>
                      <a:pt x="0" y="65"/>
                    </a:lnTo>
                    <a:lnTo>
                      <a:pt x="0" y="74"/>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59" name="Freeform 18"/>
              <p:cNvSpPr>
                <a:spLocks/>
              </p:cNvSpPr>
              <p:nvPr/>
            </p:nvSpPr>
            <p:spPr bwMode="auto">
              <a:xfrm>
                <a:off x="2197" y="3063"/>
                <a:ext cx="29" cy="42"/>
              </a:xfrm>
              <a:custGeom>
                <a:avLst/>
                <a:gdLst>
                  <a:gd name="T0" fmla="*/ 14 w 29"/>
                  <a:gd name="T1" fmla="*/ 0 h 42"/>
                  <a:gd name="T2" fmla="*/ 20 w 29"/>
                  <a:gd name="T3" fmla="*/ 4 h 42"/>
                  <a:gd name="T4" fmla="*/ 25 w 29"/>
                  <a:gd name="T5" fmla="*/ 6 h 42"/>
                  <a:gd name="T6" fmla="*/ 29 w 29"/>
                  <a:gd name="T7" fmla="*/ 13 h 42"/>
                  <a:gd name="T8" fmla="*/ 29 w 29"/>
                  <a:gd name="T9" fmla="*/ 20 h 42"/>
                  <a:gd name="T10" fmla="*/ 25 w 29"/>
                  <a:gd name="T11" fmla="*/ 29 h 42"/>
                  <a:gd name="T12" fmla="*/ 14 w 29"/>
                  <a:gd name="T13" fmla="*/ 36 h 42"/>
                  <a:gd name="T14" fmla="*/ 0 w 29"/>
                  <a:gd name="T15" fmla="*/ 42 h 4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9" h="42">
                    <a:moveTo>
                      <a:pt x="14" y="0"/>
                    </a:moveTo>
                    <a:lnTo>
                      <a:pt x="20" y="4"/>
                    </a:lnTo>
                    <a:lnTo>
                      <a:pt x="25" y="6"/>
                    </a:lnTo>
                    <a:lnTo>
                      <a:pt x="29" y="13"/>
                    </a:lnTo>
                    <a:lnTo>
                      <a:pt x="29" y="20"/>
                    </a:lnTo>
                    <a:lnTo>
                      <a:pt x="25" y="29"/>
                    </a:lnTo>
                    <a:lnTo>
                      <a:pt x="14" y="36"/>
                    </a:lnTo>
                    <a:lnTo>
                      <a:pt x="0" y="42"/>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60" name="Freeform 19"/>
              <p:cNvSpPr>
                <a:spLocks/>
              </p:cNvSpPr>
              <p:nvPr/>
            </p:nvSpPr>
            <p:spPr bwMode="auto">
              <a:xfrm>
                <a:off x="2179" y="3128"/>
                <a:ext cx="50" cy="7"/>
              </a:xfrm>
              <a:custGeom>
                <a:avLst/>
                <a:gdLst>
                  <a:gd name="T0" fmla="*/ 0 w 50"/>
                  <a:gd name="T1" fmla="*/ 2 h 7"/>
                  <a:gd name="T2" fmla="*/ 5 w 50"/>
                  <a:gd name="T3" fmla="*/ 0 h 7"/>
                  <a:gd name="T4" fmla="*/ 11 w 50"/>
                  <a:gd name="T5" fmla="*/ 0 h 7"/>
                  <a:gd name="T6" fmla="*/ 29 w 50"/>
                  <a:gd name="T7" fmla="*/ 7 h 7"/>
                  <a:gd name="T8" fmla="*/ 38 w 50"/>
                  <a:gd name="T9" fmla="*/ 7 h 7"/>
                  <a:gd name="T10" fmla="*/ 47 w 50"/>
                  <a:gd name="T11" fmla="*/ 2 h 7"/>
                  <a:gd name="T12" fmla="*/ 50 w 50"/>
                  <a:gd name="T13" fmla="*/ 0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0" h="7">
                    <a:moveTo>
                      <a:pt x="0" y="2"/>
                    </a:moveTo>
                    <a:lnTo>
                      <a:pt x="5" y="0"/>
                    </a:lnTo>
                    <a:lnTo>
                      <a:pt x="11" y="0"/>
                    </a:lnTo>
                    <a:lnTo>
                      <a:pt x="29" y="7"/>
                    </a:lnTo>
                    <a:lnTo>
                      <a:pt x="38" y="7"/>
                    </a:lnTo>
                    <a:lnTo>
                      <a:pt x="47" y="2"/>
                    </a:lnTo>
                    <a:lnTo>
                      <a:pt x="50"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61" name="Freeform 20"/>
              <p:cNvSpPr>
                <a:spLocks/>
              </p:cNvSpPr>
              <p:nvPr/>
            </p:nvSpPr>
            <p:spPr bwMode="auto">
              <a:xfrm>
                <a:off x="2190" y="3119"/>
                <a:ext cx="39" cy="18"/>
              </a:xfrm>
              <a:custGeom>
                <a:avLst/>
                <a:gdLst>
                  <a:gd name="T0" fmla="*/ 0 w 39"/>
                  <a:gd name="T1" fmla="*/ 9 h 18"/>
                  <a:gd name="T2" fmla="*/ 18 w 39"/>
                  <a:gd name="T3" fmla="*/ 18 h 18"/>
                  <a:gd name="T4" fmla="*/ 32 w 39"/>
                  <a:gd name="T5" fmla="*/ 18 h 18"/>
                  <a:gd name="T6" fmla="*/ 36 w 39"/>
                  <a:gd name="T7" fmla="*/ 16 h 18"/>
                  <a:gd name="T8" fmla="*/ 39 w 39"/>
                  <a:gd name="T9" fmla="*/ 9 h 18"/>
                  <a:gd name="T10" fmla="*/ 39 w 39"/>
                  <a:gd name="T11" fmla="*/ 0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9" h="18">
                    <a:moveTo>
                      <a:pt x="0" y="9"/>
                    </a:moveTo>
                    <a:lnTo>
                      <a:pt x="18" y="18"/>
                    </a:lnTo>
                    <a:lnTo>
                      <a:pt x="32" y="18"/>
                    </a:lnTo>
                    <a:lnTo>
                      <a:pt x="36" y="16"/>
                    </a:lnTo>
                    <a:lnTo>
                      <a:pt x="39" y="9"/>
                    </a:lnTo>
                    <a:lnTo>
                      <a:pt x="39"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62" name="Line 21"/>
              <p:cNvSpPr>
                <a:spLocks noChangeShapeType="1"/>
              </p:cNvSpPr>
              <p:nvPr/>
            </p:nvSpPr>
            <p:spPr bwMode="auto">
              <a:xfrm flipV="1">
                <a:off x="2699" y="2928"/>
                <a:ext cx="1" cy="47"/>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63" name="Freeform 22"/>
              <p:cNvSpPr>
                <a:spLocks/>
              </p:cNvSpPr>
              <p:nvPr/>
            </p:nvSpPr>
            <p:spPr bwMode="auto">
              <a:xfrm>
                <a:off x="2616" y="3063"/>
                <a:ext cx="49" cy="74"/>
              </a:xfrm>
              <a:custGeom>
                <a:avLst/>
                <a:gdLst>
                  <a:gd name="T0" fmla="*/ 22 w 49"/>
                  <a:gd name="T1" fmla="*/ 0 h 74"/>
                  <a:gd name="T2" fmla="*/ 11 w 49"/>
                  <a:gd name="T3" fmla="*/ 4 h 74"/>
                  <a:gd name="T4" fmla="*/ 4 w 49"/>
                  <a:gd name="T5" fmla="*/ 13 h 74"/>
                  <a:gd name="T6" fmla="*/ 0 w 49"/>
                  <a:gd name="T7" fmla="*/ 31 h 74"/>
                  <a:gd name="T8" fmla="*/ 0 w 49"/>
                  <a:gd name="T9" fmla="*/ 42 h 74"/>
                  <a:gd name="T10" fmla="*/ 4 w 49"/>
                  <a:gd name="T11" fmla="*/ 60 h 74"/>
                  <a:gd name="T12" fmla="*/ 11 w 49"/>
                  <a:gd name="T13" fmla="*/ 72 h 74"/>
                  <a:gd name="T14" fmla="*/ 22 w 49"/>
                  <a:gd name="T15" fmla="*/ 74 h 74"/>
                  <a:gd name="T16" fmla="*/ 29 w 49"/>
                  <a:gd name="T17" fmla="*/ 74 h 74"/>
                  <a:gd name="T18" fmla="*/ 40 w 49"/>
                  <a:gd name="T19" fmla="*/ 72 h 74"/>
                  <a:gd name="T20" fmla="*/ 47 w 49"/>
                  <a:gd name="T21" fmla="*/ 60 h 74"/>
                  <a:gd name="T22" fmla="*/ 49 w 49"/>
                  <a:gd name="T23" fmla="*/ 42 h 74"/>
                  <a:gd name="T24" fmla="*/ 49 w 49"/>
                  <a:gd name="T25" fmla="*/ 31 h 74"/>
                  <a:gd name="T26" fmla="*/ 47 w 49"/>
                  <a:gd name="T27" fmla="*/ 13 h 74"/>
                  <a:gd name="T28" fmla="*/ 40 w 49"/>
                  <a:gd name="T29" fmla="*/ 4 h 74"/>
                  <a:gd name="T30" fmla="*/ 29 w 49"/>
                  <a:gd name="T31" fmla="*/ 0 h 74"/>
                  <a:gd name="T32" fmla="*/ 22 w 49"/>
                  <a:gd name="T33" fmla="*/ 0 h 74"/>
                  <a:gd name="T34" fmla="*/ 13 w 49"/>
                  <a:gd name="T35" fmla="*/ 4 h 74"/>
                  <a:gd name="T36" fmla="*/ 11 w 49"/>
                  <a:gd name="T37" fmla="*/ 6 h 74"/>
                  <a:gd name="T38" fmla="*/ 6 w 49"/>
                  <a:gd name="T39" fmla="*/ 13 h 74"/>
                  <a:gd name="T40" fmla="*/ 4 w 49"/>
                  <a:gd name="T41" fmla="*/ 31 h 74"/>
                  <a:gd name="T42" fmla="*/ 4 w 49"/>
                  <a:gd name="T43" fmla="*/ 42 h 74"/>
                  <a:gd name="T44" fmla="*/ 6 w 49"/>
                  <a:gd name="T45" fmla="*/ 60 h 74"/>
                  <a:gd name="T46" fmla="*/ 11 w 49"/>
                  <a:gd name="T47" fmla="*/ 67 h 74"/>
                  <a:gd name="T48" fmla="*/ 13 w 49"/>
                  <a:gd name="T49" fmla="*/ 72 h 74"/>
                  <a:gd name="T50" fmla="*/ 22 w 49"/>
                  <a:gd name="T51" fmla="*/ 74 h 7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49" h="74">
                    <a:moveTo>
                      <a:pt x="22" y="0"/>
                    </a:moveTo>
                    <a:lnTo>
                      <a:pt x="11" y="4"/>
                    </a:lnTo>
                    <a:lnTo>
                      <a:pt x="4" y="13"/>
                    </a:lnTo>
                    <a:lnTo>
                      <a:pt x="0" y="31"/>
                    </a:lnTo>
                    <a:lnTo>
                      <a:pt x="0" y="42"/>
                    </a:lnTo>
                    <a:lnTo>
                      <a:pt x="4" y="60"/>
                    </a:lnTo>
                    <a:lnTo>
                      <a:pt x="11" y="72"/>
                    </a:lnTo>
                    <a:lnTo>
                      <a:pt x="22" y="74"/>
                    </a:lnTo>
                    <a:lnTo>
                      <a:pt x="29" y="74"/>
                    </a:lnTo>
                    <a:lnTo>
                      <a:pt x="40" y="72"/>
                    </a:lnTo>
                    <a:lnTo>
                      <a:pt x="47" y="60"/>
                    </a:lnTo>
                    <a:lnTo>
                      <a:pt x="49" y="42"/>
                    </a:lnTo>
                    <a:lnTo>
                      <a:pt x="49" y="31"/>
                    </a:lnTo>
                    <a:lnTo>
                      <a:pt x="47" y="13"/>
                    </a:lnTo>
                    <a:lnTo>
                      <a:pt x="40" y="4"/>
                    </a:lnTo>
                    <a:lnTo>
                      <a:pt x="29" y="0"/>
                    </a:lnTo>
                    <a:lnTo>
                      <a:pt x="22" y="0"/>
                    </a:lnTo>
                    <a:lnTo>
                      <a:pt x="13" y="4"/>
                    </a:lnTo>
                    <a:lnTo>
                      <a:pt x="11" y="6"/>
                    </a:lnTo>
                    <a:lnTo>
                      <a:pt x="6" y="13"/>
                    </a:lnTo>
                    <a:lnTo>
                      <a:pt x="4" y="31"/>
                    </a:lnTo>
                    <a:lnTo>
                      <a:pt x="4" y="42"/>
                    </a:lnTo>
                    <a:lnTo>
                      <a:pt x="6" y="60"/>
                    </a:lnTo>
                    <a:lnTo>
                      <a:pt x="11" y="67"/>
                    </a:lnTo>
                    <a:lnTo>
                      <a:pt x="13" y="72"/>
                    </a:lnTo>
                    <a:lnTo>
                      <a:pt x="22" y="74"/>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64" name="Freeform 23"/>
              <p:cNvSpPr>
                <a:spLocks/>
              </p:cNvSpPr>
              <p:nvPr/>
            </p:nvSpPr>
            <p:spPr bwMode="auto">
              <a:xfrm>
                <a:off x="2645" y="3063"/>
                <a:ext cx="18" cy="74"/>
              </a:xfrm>
              <a:custGeom>
                <a:avLst/>
                <a:gdLst>
                  <a:gd name="T0" fmla="*/ 0 w 18"/>
                  <a:gd name="T1" fmla="*/ 74 h 74"/>
                  <a:gd name="T2" fmla="*/ 7 w 18"/>
                  <a:gd name="T3" fmla="*/ 72 h 74"/>
                  <a:gd name="T4" fmla="*/ 11 w 18"/>
                  <a:gd name="T5" fmla="*/ 67 h 74"/>
                  <a:gd name="T6" fmla="*/ 13 w 18"/>
                  <a:gd name="T7" fmla="*/ 60 h 74"/>
                  <a:gd name="T8" fmla="*/ 18 w 18"/>
                  <a:gd name="T9" fmla="*/ 42 h 74"/>
                  <a:gd name="T10" fmla="*/ 18 w 18"/>
                  <a:gd name="T11" fmla="*/ 31 h 74"/>
                  <a:gd name="T12" fmla="*/ 13 w 18"/>
                  <a:gd name="T13" fmla="*/ 13 h 74"/>
                  <a:gd name="T14" fmla="*/ 11 w 18"/>
                  <a:gd name="T15" fmla="*/ 6 h 74"/>
                  <a:gd name="T16" fmla="*/ 7 w 18"/>
                  <a:gd name="T17" fmla="*/ 4 h 74"/>
                  <a:gd name="T18" fmla="*/ 0 w 18"/>
                  <a:gd name="T19" fmla="*/ 0 h 7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8" h="74">
                    <a:moveTo>
                      <a:pt x="0" y="74"/>
                    </a:moveTo>
                    <a:lnTo>
                      <a:pt x="7" y="72"/>
                    </a:lnTo>
                    <a:lnTo>
                      <a:pt x="11" y="67"/>
                    </a:lnTo>
                    <a:lnTo>
                      <a:pt x="13" y="60"/>
                    </a:lnTo>
                    <a:lnTo>
                      <a:pt x="18" y="42"/>
                    </a:lnTo>
                    <a:lnTo>
                      <a:pt x="18" y="31"/>
                    </a:lnTo>
                    <a:lnTo>
                      <a:pt x="13" y="13"/>
                    </a:lnTo>
                    <a:lnTo>
                      <a:pt x="11" y="6"/>
                    </a:lnTo>
                    <a:lnTo>
                      <a:pt x="7" y="4"/>
                    </a:lnTo>
                    <a:lnTo>
                      <a:pt x="0"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65" name="Freeform 24"/>
              <p:cNvSpPr>
                <a:spLocks/>
              </p:cNvSpPr>
              <p:nvPr/>
            </p:nvSpPr>
            <p:spPr bwMode="auto">
              <a:xfrm>
                <a:off x="2690" y="3130"/>
                <a:ext cx="9" cy="7"/>
              </a:xfrm>
              <a:custGeom>
                <a:avLst/>
                <a:gdLst>
                  <a:gd name="T0" fmla="*/ 4 w 9"/>
                  <a:gd name="T1" fmla="*/ 0 h 7"/>
                  <a:gd name="T2" fmla="*/ 0 w 9"/>
                  <a:gd name="T3" fmla="*/ 5 h 7"/>
                  <a:gd name="T4" fmla="*/ 4 w 9"/>
                  <a:gd name="T5" fmla="*/ 7 h 7"/>
                  <a:gd name="T6" fmla="*/ 9 w 9"/>
                  <a:gd name="T7" fmla="*/ 5 h 7"/>
                  <a:gd name="T8" fmla="*/ 4 w 9"/>
                  <a:gd name="T9" fmla="*/ 0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 h="7">
                    <a:moveTo>
                      <a:pt x="4" y="0"/>
                    </a:moveTo>
                    <a:lnTo>
                      <a:pt x="0" y="5"/>
                    </a:lnTo>
                    <a:lnTo>
                      <a:pt x="4" y="7"/>
                    </a:lnTo>
                    <a:lnTo>
                      <a:pt x="9" y="5"/>
                    </a:lnTo>
                    <a:lnTo>
                      <a:pt x="4"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66" name="Line 25"/>
              <p:cNvSpPr>
                <a:spLocks noChangeShapeType="1"/>
              </p:cNvSpPr>
              <p:nvPr/>
            </p:nvSpPr>
            <p:spPr bwMode="auto">
              <a:xfrm>
                <a:off x="2755" y="3069"/>
                <a:ext cx="1" cy="68"/>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67" name="Line 26"/>
              <p:cNvSpPr>
                <a:spLocks noChangeShapeType="1"/>
              </p:cNvSpPr>
              <p:nvPr/>
            </p:nvSpPr>
            <p:spPr bwMode="auto">
              <a:xfrm>
                <a:off x="2760" y="3063"/>
                <a:ext cx="1" cy="74"/>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68" name="Freeform 27"/>
              <p:cNvSpPr>
                <a:spLocks/>
              </p:cNvSpPr>
              <p:nvPr/>
            </p:nvSpPr>
            <p:spPr bwMode="auto">
              <a:xfrm>
                <a:off x="2719" y="3063"/>
                <a:ext cx="59" cy="54"/>
              </a:xfrm>
              <a:custGeom>
                <a:avLst/>
                <a:gdLst>
                  <a:gd name="T0" fmla="*/ 41 w 59"/>
                  <a:gd name="T1" fmla="*/ 0 h 54"/>
                  <a:gd name="T2" fmla="*/ 0 w 59"/>
                  <a:gd name="T3" fmla="*/ 54 h 54"/>
                  <a:gd name="T4" fmla="*/ 59 w 59"/>
                  <a:gd name="T5" fmla="*/ 54 h 54"/>
                  <a:gd name="T6" fmla="*/ 0 60000 65536"/>
                  <a:gd name="T7" fmla="*/ 0 60000 65536"/>
                  <a:gd name="T8" fmla="*/ 0 60000 65536"/>
                </a:gdLst>
                <a:ahLst/>
                <a:cxnLst>
                  <a:cxn ang="T6">
                    <a:pos x="T0" y="T1"/>
                  </a:cxn>
                  <a:cxn ang="T7">
                    <a:pos x="T2" y="T3"/>
                  </a:cxn>
                  <a:cxn ang="T8">
                    <a:pos x="T4" y="T5"/>
                  </a:cxn>
                </a:cxnLst>
                <a:rect l="0" t="0" r="r" b="b"/>
                <a:pathLst>
                  <a:path w="59" h="54">
                    <a:moveTo>
                      <a:pt x="41" y="0"/>
                    </a:moveTo>
                    <a:lnTo>
                      <a:pt x="0" y="54"/>
                    </a:lnTo>
                    <a:lnTo>
                      <a:pt x="59" y="54"/>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69" name="Line 28"/>
              <p:cNvSpPr>
                <a:spLocks noChangeShapeType="1"/>
              </p:cNvSpPr>
              <p:nvPr/>
            </p:nvSpPr>
            <p:spPr bwMode="auto">
              <a:xfrm>
                <a:off x="2744" y="3137"/>
                <a:ext cx="27"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70" name="Line 29"/>
              <p:cNvSpPr>
                <a:spLocks noChangeShapeType="1"/>
              </p:cNvSpPr>
              <p:nvPr/>
            </p:nvSpPr>
            <p:spPr bwMode="auto">
              <a:xfrm flipV="1">
                <a:off x="3244" y="2928"/>
                <a:ext cx="1" cy="47"/>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71" name="Freeform 30"/>
              <p:cNvSpPr>
                <a:spLocks/>
              </p:cNvSpPr>
              <p:nvPr/>
            </p:nvSpPr>
            <p:spPr bwMode="auto">
              <a:xfrm>
                <a:off x="3160" y="3063"/>
                <a:ext cx="50" cy="74"/>
              </a:xfrm>
              <a:custGeom>
                <a:avLst/>
                <a:gdLst>
                  <a:gd name="T0" fmla="*/ 23 w 50"/>
                  <a:gd name="T1" fmla="*/ 0 h 74"/>
                  <a:gd name="T2" fmla="*/ 12 w 50"/>
                  <a:gd name="T3" fmla="*/ 4 h 74"/>
                  <a:gd name="T4" fmla="*/ 5 w 50"/>
                  <a:gd name="T5" fmla="*/ 13 h 74"/>
                  <a:gd name="T6" fmla="*/ 0 w 50"/>
                  <a:gd name="T7" fmla="*/ 31 h 74"/>
                  <a:gd name="T8" fmla="*/ 0 w 50"/>
                  <a:gd name="T9" fmla="*/ 42 h 74"/>
                  <a:gd name="T10" fmla="*/ 5 w 50"/>
                  <a:gd name="T11" fmla="*/ 60 h 74"/>
                  <a:gd name="T12" fmla="*/ 12 w 50"/>
                  <a:gd name="T13" fmla="*/ 72 h 74"/>
                  <a:gd name="T14" fmla="*/ 23 w 50"/>
                  <a:gd name="T15" fmla="*/ 74 h 74"/>
                  <a:gd name="T16" fmla="*/ 30 w 50"/>
                  <a:gd name="T17" fmla="*/ 74 h 74"/>
                  <a:gd name="T18" fmla="*/ 39 w 50"/>
                  <a:gd name="T19" fmla="*/ 72 h 74"/>
                  <a:gd name="T20" fmla="*/ 48 w 50"/>
                  <a:gd name="T21" fmla="*/ 60 h 74"/>
                  <a:gd name="T22" fmla="*/ 50 w 50"/>
                  <a:gd name="T23" fmla="*/ 42 h 74"/>
                  <a:gd name="T24" fmla="*/ 50 w 50"/>
                  <a:gd name="T25" fmla="*/ 31 h 74"/>
                  <a:gd name="T26" fmla="*/ 48 w 50"/>
                  <a:gd name="T27" fmla="*/ 13 h 74"/>
                  <a:gd name="T28" fmla="*/ 39 w 50"/>
                  <a:gd name="T29" fmla="*/ 4 h 74"/>
                  <a:gd name="T30" fmla="*/ 30 w 50"/>
                  <a:gd name="T31" fmla="*/ 0 h 74"/>
                  <a:gd name="T32" fmla="*/ 23 w 50"/>
                  <a:gd name="T33" fmla="*/ 0 h 74"/>
                  <a:gd name="T34" fmla="*/ 14 w 50"/>
                  <a:gd name="T35" fmla="*/ 4 h 74"/>
                  <a:gd name="T36" fmla="*/ 12 w 50"/>
                  <a:gd name="T37" fmla="*/ 6 h 74"/>
                  <a:gd name="T38" fmla="*/ 7 w 50"/>
                  <a:gd name="T39" fmla="*/ 13 h 74"/>
                  <a:gd name="T40" fmla="*/ 5 w 50"/>
                  <a:gd name="T41" fmla="*/ 31 h 74"/>
                  <a:gd name="T42" fmla="*/ 5 w 50"/>
                  <a:gd name="T43" fmla="*/ 42 h 74"/>
                  <a:gd name="T44" fmla="*/ 7 w 50"/>
                  <a:gd name="T45" fmla="*/ 60 h 74"/>
                  <a:gd name="T46" fmla="*/ 12 w 50"/>
                  <a:gd name="T47" fmla="*/ 67 h 74"/>
                  <a:gd name="T48" fmla="*/ 14 w 50"/>
                  <a:gd name="T49" fmla="*/ 72 h 74"/>
                  <a:gd name="T50" fmla="*/ 23 w 50"/>
                  <a:gd name="T51" fmla="*/ 74 h 7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0" h="74">
                    <a:moveTo>
                      <a:pt x="23" y="0"/>
                    </a:moveTo>
                    <a:lnTo>
                      <a:pt x="12" y="4"/>
                    </a:lnTo>
                    <a:lnTo>
                      <a:pt x="5" y="13"/>
                    </a:lnTo>
                    <a:lnTo>
                      <a:pt x="0" y="31"/>
                    </a:lnTo>
                    <a:lnTo>
                      <a:pt x="0" y="42"/>
                    </a:lnTo>
                    <a:lnTo>
                      <a:pt x="5" y="60"/>
                    </a:lnTo>
                    <a:lnTo>
                      <a:pt x="12" y="72"/>
                    </a:lnTo>
                    <a:lnTo>
                      <a:pt x="23" y="74"/>
                    </a:lnTo>
                    <a:lnTo>
                      <a:pt x="30" y="74"/>
                    </a:lnTo>
                    <a:lnTo>
                      <a:pt x="39" y="72"/>
                    </a:lnTo>
                    <a:lnTo>
                      <a:pt x="48" y="60"/>
                    </a:lnTo>
                    <a:lnTo>
                      <a:pt x="50" y="42"/>
                    </a:lnTo>
                    <a:lnTo>
                      <a:pt x="50" y="31"/>
                    </a:lnTo>
                    <a:lnTo>
                      <a:pt x="48" y="13"/>
                    </a:lnTo>
                    <a:lnTo>
                      <a:pt x="39" y="4"/>
                    </a:lnTo>
                    <a:lnTo>
                      <a:pt x="30" y="0"/>
                    </a:lnTo>
                    <a:lnTo>
                      <a:pt x="23" y="0"/>
                    </a:lnTo>
                    <a:lnTo>
                      <a:pt x="14" y="4"/>
                    </a:lnTo>
                    <a:lnTo>
                      <a:pt x="12" y="6"/>
                    </a:lnTo>
                    <a:lnTo>
                      <a:pt x="7" y="13"/>
                    </a:lnTo>
                    <a:lnTo>
                      <a:pt x="5" y="31"/>
                    </a:lnTo>
                    <a:lnTo>
                      <a:pt x="5" y="42"/>
                    </a:lnTo>
                    <a:lnTo>
                      <a:pt x="7" y="60"/>
                    </a:lnTo>
                    <a:lnTo>
                      <a:pt x="12" y="67"/>
                    </a:lnTo>
                    <a:lnTo>
                      <a:pt x="14" y="72"/>
                    </a:lnTo>
                    <a:lnTo>
                      <a:pt x="23" y="74"/>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72" name="Freeform 31"/>
              <p:cNvSpPr>
                <a:spLocks/>
              </p:cNvSpPr>
              <p:nvPr/>
            </p:nvSpPr>
            <p:spPr bwMode="auto">
              <a:xfrm>
                <a:off x="3190" y="3063"/>
                <a:ext cx="18" cy="74"/>
              </a:xfrm>
              <a:custGeom>
                <a:avLst/>
                <a:gdLst>
                  <a:gd name="T0" fmla="*/ 0 w 18"/>
                  <a:gd name="T1" fmla="*/ 74 h 74"/>
                  <a:gd name="T2" fmla="*/ 6 w 18"/>
                  <a:gd name="T3" fmla="*/ 72 h 74"/>
                  <a:gd name="T4" fmla="*/ 9 w 18"/>
                  <a:gd name="T5" fmla="*/ 67 h 74"/>
                  <a:gd name="T6" fmla="*/ 13 w 18"/>
                  <a:gd name="T7" fmla="*/ 60 h 74"/>
                  <a:gd name="T8" fmla="*/ 18 w 18"/>
                  <a:gd name="T9" fmla="*/ 42 h 74"/>
                  <a:gd name="T10" fmla="*/ 18 w 18"/>
                  <a:gd name="T11" fmla="*/ 31 h 74"/>
                  <a:gd name="T12" fmla="*/ 13 w 18"/>
                  <a:gd name="T13" fmla="*/ 13 h 74"/>
                  <a:gd name="T14" fmla="*/ 9 w 18"/>
                  <a:gd name="T15" fmla="*/ 6 h 74"/>
                  <a:gd name="T16" fmla="*/ 6 w 18"/>
                  <a:gd name="T17" fmla="*/ 4 h 74"/>
                  <a:gd name="T18" fmla="*/ 0 w 18"/>
                  <a:gd name="T19" fmla="*/ 0 h 7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8" h="74">
                    <a:moveTo>
                      <a:pt x="0" y="74"/>
                    </a:moveTo>
                    <a:lnTo>
                      <a:pt x="6" y="72"/>
                    </a:lnTo>
                    <a:lnTo>
                      <a:pt x="9" y="67"/>
                    </a:lnTo>
                    <a:lnTo>
                      <a:pt x="13" y="60"/>
                    </a:lnTo>
                    <a:lnTo>
                      <a:pt x="18" y="42"/>
                    </a:lnTo>
                    <a:lnTo>
                      <a:pt x="18" y="31"/>
                    </a:lnTo>
                    <a:lnTo>
                      <a:pt x="13" y="13"/>
                    </a:lnTo>
                    <a:lnTo>
                      <a:pt x="9" y="6"/>
                    </a:lnTo>
                    <a:lnTo>
                      <a:pt x="6" y="4"/>
                    </a:lnTo>
                    <a:lnTo>
                      <a:pt x="0"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73" name="Freeform 32"/>
              <p:cNvSpPr>
                <a:spLocks/>
              </p:cNvSpPr>
              <p:nvPr/>
            </p:nvSpPr>
            <p:spPr bwMode="auto">
              <a:xfrm>
                <a:off x="3235" y="3130"/>
                <a:ext cx="9" cy="7"/>
              </a:xfrm>
              <a:custGeom>
                <a:avLst/>
                <a:gdLst>
                  <a:gd name="T0" fmla="*/ 4 w 9"/>
                  <a:gd name="T1" fmla="*/ 0 h 7"/>
                  <a:gd name="T2" fmla="*/ 0 w 9"/>
                  <a:gd name="T3" fmla="*/ 5 h 7"/>
                  <a:gd name="T4" fmla="*/ 4 w 9"/>
                  <a:gd name="T5" fmla="*/ 7 h 7"/>
                  <a:gd name="T6" fmla="*/ 9 w 9"/>
                  <a:gd name="T7" fmla="*/ 5 h 7"/>
                  <a:gd name="T8" fmla="*/ 4 w 9"/>
                  <a:gd name="T9" fmla="*/ 0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 h="7">
                    <a:moveTo>
                      <a:pt x="4" y="0"/>
                    </a:moveTo>
                    <a:lnTo>
                      <a:pt x="0" y="5"/>
                    </a:lnTo>
                    <a:lnTo>
                      <a:pt x="4" y="7"/>
                    </a:lnTo>
                    <a:lnTo>
                      <a:pt x="9" y="5"/>
                    </a:lnTo>
                    <a:lnTo>
                      <a:pt x="4"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74" name="Freeform 33"/>
              <p:cNvSpPr>
                <a:spLocks/>
              </p:cNvSpPr>
              <p:nvPr/>
            </p:nvSpPr>
            <p:spPr bwMode="auto">
              <a:xfrm>
                <a:off x="3268" y="3063"/>
                <a:ext cx="50" cy="74"/>
              </a:xfrm>
              <a:custGeom>
                <a:avLst/>
                <a:gdLst>
                  <a:gd name="T0" fmla="*/ 43 w 50"/>
                  <a:gd name="T1" fmla="*/ 11 h 74"/>
                  <a:gd name="T2" fmla="*/ 39 w 50"/>
                  <a:gd name="T3" fmla="*/ 13 h 74"/>
                  <a:gd name="T4" fmla="*/ 43 w 50"/>
                  <a:gd name="T5" fmla="*/ 18 h 74"/>
                  <a:gd name="T6" fmla="*/ 45 w 50"/>
                  <a:gd name="T7" fmla="*/ 13 h 74"/>
                  <a:gd name="T8" fmla="*/ 45 w 50"/>
                  <a:gd name="T9" fmla="*/ 11 h 74"/>
                  <a:gd name="T10" fmla="*/ 43 w 50"/>
                  <a:gd name="T11" fmla="*/ 4 h 74"/>
                  <a:gd name="T12" fmla="*/ 36 w 50"/>
                  <a:gd name="T13" fmla="*/ 0 h 74"/>
                  <a:gd name="T14" fmla="*/ 25 w 50"/>
                  <a:gd name="T15" fmla="*/ 0 h 74"/>
                  <a:gd name="T16" fmla="*/ 14 w 50"/>
                  <a:gd name="T17" fmla="*/ 4 h 74"/>
                  <a:gd name="T18" fmla="*/ 7 w 50"/>
                  <a:gd name="T19" fmla="*/ 11 h 74"/>
                  <a:gd name="T20" fmla="*/ 3 w 50"/>
                  <a:gd name="T21" fmla="*/ 18 h 74"/>
                  <a:gd name="T22" fmla="*/ 0 w 50"/>
                  <a:gd name="T23" fmla="*/ 31 h 74"/>
                  <a:gd name="T24" fmla="*/ 0 w 50"/>
                  <a:gd name="T25" fmla="*/ 54 h 74"/>
                  <a:gd name="T26" fmla="*/ 3 w 50"/>
                  <a:gd name="T27" fmla="*/ 65 h 74"/>
                  <a:gd name="T28" fmla="*/ 9 w 50"/>
                  <a:gd name="T29" fmla="*/ 72 h 74"/>
                  <a:gd name="T30" fmla="*/ 21 w 50"/>
                  <a:gd name="T31" fmla="*/ 74 h 74"/>
                  <a:gd name="T32" fmla="*/ 27 w 50"/>
                  <a:gd name="T33" fmla="*/ 74 h 74"/>
                  <a:gd name="T34" fmla="*/ 39 w 50"/>
                  <a:gd name="T35" fmla="*/ 72 h 74"/>
                  <a:gd name="T36" fmla="*/ 45 w 50"/>
                  <a:gd name="T37" fmla="*/ 65 h 74"/>
                  <a:gd name="T38" fmla="*/ 50 w 50"/>
                  <a:gd name="T39" fmla="*/ 54 h 74"/>
                  <a:gd name="T40" fmla="*/ 50 w 50"/>
                  <a:gd name="T41" fmla="*/ 49 h 74"/>
                  <a:gd name="T42" fmla="*/ 45 w 50"/>
                  <a:gd name="T43" fmla="*/ 38 h 74"/>
                  <a:gd name="T44" fmla="*/ 39 w 50"/>
                  <a:gd name="T45" fmla="*/ 31 h 74"/>
                  <a:gd name="T46" fmla="*/ 27 w 50"/>
                  <a:gd name="T47" fmla="*/ 29 h 74"/>
                  <a:gd name="T48" fmla="*/ 25 w 50"/>
                  <a:gd name="T49" fmla="*/ 29 h 74"/>
                  <a:gd name="T50" fmla="*/ 14 w 50"/>
                  <a:gd name="T51" fmla="*/ 31 h 74"/>
                  <a:gd name="T52" fmla="*/ 7 w 50"/>
                  <a:gd name="T53" fmla="*/ 38 h 74"/>
                  <a:gd name="T54" fmla="*/ 3 w 50"/>
                  <a:gd name="T55" fmla="*/ 49 h 7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50" h="74">
                    <a:moveTo>
                      <a:pt x="43" y="11"/>
                    </a:moveTo>
                    <a:lnTo>
                      <a:pt x="39" y="13"/>
                    </a:lnTo>
                    <a:lnTo>
                      <a:pt x="43" y="18"/>
                    </a:lnTo>
                    <a:lnTo>
                      <a:pt x="45" y="13"/>
                    </a:lnTo>
                    <a:lnTo>
                      <a:pt x="45" y="11"/>
                    </a:lnTo>
                    <a:lnTo>
                      <a:pt x="43" y="4"/>
                    </a:lnTo>
                    <a:lnTo>
                      <a:pt x="36" y="0"/>
                    </a:lnTo>
                    <a:lnTo>
                      <a:pt x="25" y="0"/>
                    </a:lnTo>
                    <a:lnTo>
                      <a:pt x="14" y="4"/>
                    </a:lnTo>
                    <a:lnTo>
                      <a:pt x="7" y="11"/>
                    </a:lnTo>
                    <a:lnTo>
                      <a:pt x="3" y="18"/>
                    </a:lnTo>
                    <a:lnTo>
                      <a:pt x="0" y="31"/>
                    </a:lnTo>
                    <a:lnTo>
                      <a:pt x="0" y="54"/>
                    </a:lnTo>
                    <a:lnTo>
                      <a:pt x="3" y="65"/>
                    </a:lnTo>
                    <a:lnTo>
                      <a:pt x="9" y="72"/>
                    </a:lnTo>
                    <a:lnTo>
                      <a:pt x="21" y="74"/>
                    </a:lnTo>
                    <a:lnTo>
                      <a:pt x="27" y="74"/>
                    </a:lnTo>
                    <a:lnTo>
                      <a:pt x="39" y="72"/>
                    </a:lnTo>
                    <a:lnTo>
                      <a:pt x="45" y="65"/>
                    </a:lnTo>
                    <a:lnTo>
                      <a:pt x="50" y="54"/>
                    </a:lnTo>
                    <a:lnTo>
                      <a:pt x="50" y="49"/>
                    </a:lnTo>
                    <a:lnTo>
                      <a:pt x="45" y="38"/>
                    </a:lnTo>
                    <a:lnTo>
                      <a:pt x="39" y="31"/>
                    </a:lnTo>
                    <a:lnTo>
                      <a:pt x="27" y="29"/>
                    </a:lnTo>
                    <a:lnTo>
                      <a:pt x="25" y="29"/>
                    </a:lnTo>
                    <a:lnTo>
                      <a:pt x="14" y="31"/>
                    </a:lnTo>
                    <a:lnTo>
                      <a:pt x="7" y="38"/>
                    </a:lnTo>
                    <a:lnTo>
                      <a:pt x="3" y="49"/>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75" name="Freeform 34"/>
              <p:cNvSpPr>
                <a:spLocks/>
              </p:cNvSpPr>
              <p:nvPr/>
            </p:nvSpPr>
            <p:spPr bwMode="auto">
              <a:xfrm>
                <a:off x="3271" y="3063"/>
                <a:ext cx="22" cy="74"/>
              </a:xfrm>
              <a:custGeom>
                <a:avLst/>
                <a:gdLst>
                  <a:gd name="T0" fmla="*/ 22 w 22"/>
                  <a:gd name="T1" fmla="*/ 0 h 74"/>
                  <a:gd name="T2" fmla="*/ 15 w 22"/>
                  <a:gd name="T3" fmla="*/ 4 h 74"/>
                  <a:gd name="T4" fmla="*/ 6 w 22"/>
                  <a:gd name="T5" fmla="*/ 11 h 74"/>
                  <a:gd name="T6" fmla="*/ 4 w 22"/>
                  <a:gd name="T7" fmla="*/ 18 h 74"/>
                  <a:gd name="T8" fmla="*/ 0 w 22"/>
                  <a:gd name="T9" fmla="*/ 31 h 74"/>
                  <a:gd name="T10" fmla="*/ 0 w 22"/>
                  <a:gd name="T11" fmla="*/ 54 h 74"/>
                  <a:gd name="T12" fmla="*/ 4 w 22"/>
                  <a:gd name="T13" fmla="*/ 65 h 74"/>
                  <a:gd name="T14" fmla="*/ 11 w 22"/>
                  <a:gd name="T15" fmla="*/ 72 h 74"/>
                  <a:gd name="T16" fmla="*/ 18 w 22"/>
                  <a:gd name="T17" fmla="*/ 74 h 7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2" h="74">
                    <a:moveTo>
                      <a:pt x="22" y="0"/>
                    </a:moveTo>
                    <a:lnTo>
                      <a:pt x="15" y="4"/>
                    </a:lnTo>
                    <a:lnTo>
                      <a:pt x="6" y="11"/>
                    </a:lnTo>
                    <a:lnTo>
                      <a:pt x="4" y="18"/>
                    </a:lnTo>
                    <a:lnTo>
                      <a:pt x="0" y="31"/>
                    </a:lnTo>
                    <a:lnTo>
                      <a:pt x="0" y="54"/>
                    </a:lnTo>
                    <a:lnTo>
                      <a:pt x="4" y="65"/>
                    </a:lnTo>
                    <a:lnTo>
                      <a:pt x="11" y="72"/>
                    </a:lnTo>
                    <a:lnTo>
                      <a:pt x="18" y="74"/>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76" name="Freeform 35"/>
              <p:cNvSpPr>
                <a:spLocks/>
              </p:cNvSpPr>
              <p:nvPr/>
            </p:nvSpPr>
            <p:spPr bwMode="auto">
              <a:xfrm>
                <a:off x="3295" y="3092"/>
                <a:ext cx="18" cy="45"/>
              </a:xfrm>
              <a:custGeom>
                <a:avLst/>
                <a:gdLst>
                  <a:gd name="T0" fmla="*/ 0 w 18"/>
                  <a:gd name="T1" fmla="*/ 45 h 45"/>
                  <a:gd name="T2" fmla="*/ 9 w 18"/>
                  <a:gd name="T3" fmla="*/ 43 h 45"/>
                  <a:gd name="T4" fmla="*/ 16 w 18"/>
                  <a:gd name="T5" fmla="*/ 36 h 45"/>
                  <a:gd name="T6" fmla="*/ 18 w 18"/>
                  <a:gd name="T7" fmla="*/ 25 h 45"/>
                  <a:gd name="T8" fmla="*/ 18 w 18"/>
                  <a:gd name="T9" fmla="*/ 20 h 45"/>
                  <a:gd name="T10" fmla="*/ 16 w 18"/>
                  <a:gd name="T11" fmla="*/ 9 h 45"/>
                  <a:gd name="T12" fmla="*/ 9 w 18"/>
                  <a:gd name="T13" fmla="*/ 2 h 45"/>
                  <a:gd name="T14" fmla="*/ 0 w 18"/>
                  <a:gd name="T15" fmla="*/ 0 h 4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 h="45">
                    <a:moveTo>
                      <a:pt x="0" y="45"/>
                    </a:moveTo>
                    <a:lnTo>
                      <a:pt x="9" y="43"/>
                    </a:lnTo>
                    <a:lnTo>
                      <a:pt x="16" y="36"/>
                    </a:lnTo>
                    <a:lnTo>
                      <a:pt x="18" y="25"/>
                    </a:lnTo>
                    <a:lnTo>
                      <a:pt x="18" y="20"/>
                    </a:lnTo>
                    <a:lnTo>
                      <a:pt x="16" y="9"/>
                    </a:lnTo>
                    <a:lnTo>
                      <a:pt x="9" y="2"/>
                    </a:lnTo>
                    <a:lnTo>
                      <a:pt x="0"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77" name="Line 36"/>
              <p:cNvSpPr>
                <a:spLocks noChangeShapeType="1"/>
              </p:cNvSpPr>
              <p:nvPr/>
            </p:nvSpPr>
            <p:spPr bwMode="auto">
              <a:xfrm flipV="1">
                <a:off x="3786" y="2928"/>
                <a:ext cx="1" cy="47"/>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78" name="Freeform 37"/>
              <p:cNvSpPr>
                <a:spLocks/>
              </p:cNvSpPr>
              <p:nvPr/>
            </p:nvSpPr>
            <p:spPr bwMode="auto">
              <a:xfrm>
                <a:off x="3705" y="3063"/>
                <a:ext cx="49" cy="74"/>
              </a:xfrm>
              <a:custGeom>
                <a:avLst/>
                <a:gdLst>
                  <a:gd name="T0" fmla="*/ 20 w 49"/>
                  <a:gd name="T1" fmla="*/ 0 h 74"/>
                  <a:gd name="T2" fmla="*/ 11 w 49"/>
                  <a:gd name="T3" fmla="*/ 4 h 74"/>
                  <a:gd name="T4" fmla="*/ 2 w 49"/>
                  <a:gd name="T5" fmla="*/ 13 h 74"/>
                  <a:gd name="T6" fmla="*/ 0 w 49"/>
                  <a:gd name="T7" fmla="*/ 31 h 74"/>
                  <a:gd name="T8" fmla="*/ 0 w 49"/>
                  <a:gd name="T9" fmla="*/ 42 h 74"/>
                  <a:gd name="T10" fmla="*/ 2 w 49"/>
                  <a:gd name="T11" fmla="*/ 60 h 74"/>
                  <a:gd name="T12" fmla="*/ 11 w 49"/>
                  <a:gd name="T13" fmla="*/ 72 h 74"/>
                  <a:gd name="T14" fmla="*/ 20 w 49"/>
                  <a:gd name="T15" fmla="*/ 74 h 74"/>
                  <a:gd name="T16" fmla="*/ 29 w 49"/>
                  <a:gd name="T17" fmla="*/ 74 h 74"/>
                  <a:gd name="T18" fmla="*/ 38 w 49"/>
                  <a:gd name="T19" fmla="*/ 72 h 74"/>
                  <a:gd name="T20" fmla="*/ 45 w 49"/>
                  <a:gd name="T21" fmla="*/ 60 h 74"/>
                  <a:gd name="T22" fmla="*/ 49 w 49"/>
                  <a:gd name="T23" fmla="*/ 42 h 74"/>
                  <a:gd name="T24" fmla="*/ 49 w 49"/>
                  <a:gd name="T25" fmla="*/ 31 h 74"/>
                  <a:gd name="T26" fmla="*/ 45 w 49"/>
                  <a:gd name="T27" fmla="*/ 13 h 74"/>
                  <a:gd name="T28" fmla="*/ 38 w 49"/>
                  <a:gd name="T29" fmla="*/ 4 h 74"/>
                  <a:gd name="T30" fmla="*/ 29 w 49"/>
                  <a:gd name="T31" fmla="*/ 0 h 74"/>
                  <a:gd name="T32" fmla="*/ 20 w 49"/>
                  <a:gd name="T33" fmla="*/ 0 h 74"/>
                  <a:gd name="T34" fmla="*/ 13 w 49"/>
                  <a:gd name="T35" fmla="*/ 4 h 74"/>
                  <a:gd name="T36" fmla="*/ 11 w 49"/>
                  <a:gd name="T37" fmla="*/ 6 h 74"/>
                  <a:gd name="T38" fmla="*/ 7 w 49"/>
                  <a:gd name="T39" fmla="*/ 13 h 74"/>
                  <a:gd name="T40" fmla="*/ 2 w 49"/>
                  <a:gd name="T41" fmla="*/ 31 h 74"/>
                  <a:gd name="T42" fmla="*/ 2 w 49"/>
                  <a:gd name="T43" fmla="*/ 42 h 74"/>
                  <a:gd name="T44" fmla="*/ 7 w 49"/>
                  <a:gd name="T45" fmla="*/ 60 h 74"/>
                  <a:gd name="T46" fmla="*/ 11 w 49"/>
                  <a:gd name="T47" fmla="*/ 67 h 74"/>
                  <a:gd name="T48" fmla="*/ 13 w 49"/>
                  <a:gd name="T49" fmla="*/ 72 h 74"/>
                  <a:gd name="T50" fmla="*/ 20 w 49"/>
                  <a:gd name="T51" fmla="*/ 74 h 7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49" h="74">
                    <a:moveTo>
                      <a:pt x="20" y="0"/>
                    </a:moveTo>
                    <a:lnTo>
                      <a:pt x="11" y="4"/>
                    </a:lnTo>
                    <a:lnTo>
                      <a:pt x="2" y="13"/>
                    </a:lnTo>
                    <a:lnTo>
                      <a:pt x="0" y="31"/>
                    </a:lnTo>
                    <a:lnTo>
                      <a:pt x="0" y="42"/>
                    </a:lnTo>
                    <a:lnTo>
                      <a:pt x="2" y="60"/>
                    </a:lnTo>
                    <a:lnTo>
                      <a:pt x="11" y="72"/>
                    </a:lnTo>
                    <a:lnTo>
                      <a:pt x="20" y="74"/>
                    </a:lnTo>
                    <a:lnTo>
                      <a:pt x="29" y="74"/>
                    </a:lnTo>
                    <a:lnTo>
                      <a:pt x="38" y="72"/>
                    </a:lnTo>
                    <a:lnTo>
                      <a:pt x="45" y="60"/>
                    </a:lnTo>
                    <a:lnTo>
                      <a:pt x="49" y="42"/>
                    </a:lnTo>
                    <a:lnTo>
                      <a:pt x="49" y="31"/>
                    </a:lnTo>
                    <a:lnTo>
                      <a:pt x="45" y="13"/>
                    </a:lnTo>
                    <a:lnTo>
                      <a:pt x="38" y="4"/>
                    </a:lnTo>
                    <a:lnTo>
                      <a:pt x="29" y="0"/>
                    </a:lnTo>
                    <a:lnTo>
                      <a:pt x="20" y="0"/>
                    </a:lnTo>
                    <a:lnTo>
                      <a:pt x="13" y="4"/>
                    </a:lnTo>
                    <a:lnTo>
                      <a:pt x="11" y="6"/>
                    </a:lnTo>
                    <a:lnTo>
                      <a:pt x="7" y="13"/>
                    </a:lnTo>
                    <a:lnTo>
                      <a:pt x="2" y="31"/>
                    </a:lnTo>
                    <a:lnTo>
                      <a:pt x="2" y="42"/>
                    </a:lnTo>
                    <a:lnTo>
                      <a:pt x="7" y="60"/>
                    </a:lnTo>
                    <a:lnTo>
                      <a:pt x="11" y="67"/>
                    </a:lnTo>
                    <a:lnTo>
                      <a:pt x="13" y="72"/>
                    </a:lnTo>
                    <a:lnTo>
                      <a:pt x="20" y="74"/>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79" name="Freeform 38"/>
              <p:cNvSpPr>
                <a:spLocks/>
              </p:cNvSpPr>
              <p:nvPr/>
            </p:nvSpPr>
            <p:spPr bwMode="auto">
              <a:xfrm>
                <a:off x="3734" y="3063"/>
                <a:ext cx="16" cy="74"/>
              </a:xfrm>
              <a:custGeom>
                <a:avLst/>
                <a:gdLst>
                  <a:gd name="T0" fmla="*/ 0 w 16"/>
                  <a:gd name="T1" fmla="*/ 74 h 74"/>
                  <a:gd name="T2" fmla="*/ 7 w 16"/>
                  <a:gd name="T3" fmla="*/ 72 h 74"/>
                  <a:gd name="T4" fmla="*/ 9 w 16"/>
                  <a:gd name="T5" fmla="*/ 67 h 74"/>
                  <a:gd name="T6" fmla="*/ 14 w 16"/>
                  <a:gd name="T7" fmla="*/ 60 h 74"/>
                  <a:gd name="T8" fmla="*/ 16 w 16"/>
                  <a:gd name="T9" fmla="*/ 42 h 74"/>
                  <a:gd name="T10" fmla="*/ 16 w 16"/>
                  <a:gd name="T11" fmla="*/ 31 h 74"/>
                  <a:gd name="T12" fmla="*/ 14 w 16"/>
                  <a:gd name="T13" fmla="*/ 13 h 74"/>
                  <a:gd name="T14" fmla="*/ 9 w 16"/>
                  <a:gd name="T15" fmla="*/ 6 h 74"/>
                  <a:gd name="T16" fmla="*/ 7 w 16"/>
                  <a:gd name="T17" fmla="*/ 4 h 74"/>
                  <a:gd name="T18" fmla="*/ 0 w 16"/>
                  <a:gd name="T19" fmla="*/ 0 h 7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 h="74">
                    <a:moveTo>
                      <a:pt x="0" y="74"/>
                    </a:moveTo>
                    <a:lnTo>
                      <a:pt x="7" y="72"/>
                    </a:lnTo>
                    <a:lnTo>
                      <a:pt x="9" y="67"/>
                    </a:lnTo>
                    <a:lnTo>
                      <a:pt x="14" y="60"/>
                    </a:lnTo>
                    <a:lnTo>
                      <a:pt x="16" y="42"/>
                    </a:lnTo>
                    <a:lnTo>
                      <a:pt x="16" y="31"/>
                    </a:lnTo>
                    <a:lnTo>
                      <a:pt x="14" y="13"/>
                    </a:lnTo>
                    <a:lnTo>
                      <a:pt x="9" y="6"/>
                    </a:lnTo>
                    <a:lnTo>
                      <a:pt x="7" y="4"/>
                    </a:lnTo>
                    <a:lnTo>
                      <a:pt x="0"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80" name="Freeform 39"/>
              <p:cNvSpPr>
                <a:spLocks/>
              </p:cNvSpPr>
              <p:nvPr/>
            </p:nvSpPr>
            <p:spPr bwMode="auto">
              <a:xfrm>
                <a:off x="3779" y="3130"/>
                <a:ext cx="7" cy="7"/>
              </a:xfrm>
              <a:custGeom>
                <a:avLst/>
                <a:gdLst>
                  <a:gd name="T0" fmla="*/ 5 w 7"/>
                  <a:gd name="T1" fmla="*/ 0 h 7"/>
                  <a:gd name="T2" fmla="*/ 0 w 7"/>
                  <a:gd name="T3" fmla="*/ 5 h 7"/>
                  <a:gd name="T4" fmla="*/ 5 w 7"/>
                  <a:gd name="T5" fmla="*/ 7 h 7"/>
                  <a:gd name="T6" fmla="*/ 7 w 7"/>
                  <a:gd name="T7" fmla="*/ 5 h 7"/>
                  <a:gd name="T8" fmla="*/ 5 w 7"/>
                  <a:gd name="T9" fmla="*/ 0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 h="7">
                    <a:moveTo>
                      <a:pt x="5" y="0"/>
                    </a:moveTo>
                    <a:lnTo>
                      <a:pt x="0" y="5"/>
                    </a:lnTo>
                    <a:lnTo>
                      <a:pt x="5" y="7"/>
                    </a:lnTo>
                    <a:lnTo>
                      <a:pt x="7" y="5"/>
                    </a:lnTo>
                    <a:lnTo>
                      <a:pt x="5"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81" name="Freeform 40"/>
              <p:cNvSpPr>
                <a:spLocks/>
              </p:cNvSpPr>
              <p:nvPr/>
            </p:nvSpPr>
            <p:spPr bwMode="auto">
              <a:xfrm>
                <a:off x="3815" y="3063"/>
                <a:ext cx="43" cy="31"/>
              </a:xfrm>
              <a:custGeom>
                <a:avLst/>
                <a:gdLst>
                  <a:gd name="T0" fmla="*/ 14 w 43"/>
                  <a:gd name="T1" fmla="*/ 0 h 31"/>
                  <a:gd name="T2" fmla="*/ 5 w 43"/>
                  <a:gd name="T3" fmla="*/ 4 h 31"/>
                  <a:gd name="T4" fmla="*/ 0 w 43"/>
                  <a:gd name="T5" fmla="*/ 11 h 31"/>
                  <a:gd name="T6" fmla="*/ 0 w 43"/>
                  <a:gd name="T7" fmla="*/ 20 h 31"/>
                  <a:gd name="T8" fmla="*/ 5 w 43"/>
                  <a:gd name="T9" fmla="*/ 29 h 31"/>
                  <a:gd name="T10" fmla="*/ 14 w 43"/>
                  <a:gd name="T11" fmla="*/ 31 h 31"/>
                  <a:gd name="T12" fmla="*/ 29 w 43"/>
                  <a:gd name="T13" fmla="*/ 31 h 31"/>
                  <a:gd name="T14" fmla="*/ 41 w 43"/>
                  <a:gd name="T15" fmla="*/ 29 h 31"/>
                  <a:gd name="T16" fmla="*/ 43 w 43"/>
                  <a:gd name="T17" fmla="*/ 20 h 31"/>
                  <a:gd name="T18" fmla="*/ 43 w 43"/>
                  <a:gd name="T19" fmla="*/ 11 h 31"/>
                  <a:gd name="T20" fmla="*/ 41 w 43"/>
                  <a:gd name="T21" fmla="*/ 4 h 31"/>
                  <a:gd name="T22" fmla="*/ 29 w 43"/>
                  <a:gd name="T23" fmla="*/ 0 h 31"/>
                  <a:gd name="T24" fmla="*/ 14 w 43"/>
                  <a:gd name="T25" fmla="*/ 0 h 31"/>
                  <a:gd name="T26" fmla="*/ 7 w 43"/>
                  <a:gd name="T27" fmla="*/ 4 h 31"/>
                  <a:gd name="T28" fmla="*/ 5 w 43"/>
                  <a:gd name="T29" fmla="*/ 11 h 31"/>
                  <a:gd name="T30" fmla="*/ 5 w 43"/>
                  <a:gd name="T31" fmla="*/ 20 h 31"/>
                  <a:gd name="T32" fmla="*/ 7 w 43"/>
                  <a:gd name="T33" fmla="*/ 29 h 31"/>
                  <a:gd name="T34" fmla="*/ 14 w 43"/>
                  <a:gd name="T35" fmla="*/ 31 h 3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3" h="31">
                    <a:moveTo>
                      <a:pt x="14" y="0"/>
                    </a:moveTo>
                    <a:lnTo>
                      <a:pt x="5" y="4"/>
                    </a:lnTo>
                    <a:lnTo>
                      <a:pt x="0" y="11"/>
                    </a:lnTo>
                    <a:lnTo>
                      <a:pt x="0" y="20"/>
                    </a:lnTo>
                    <a:lnTo>
                      <a:pt x="5" y="29"/>
                    </a:lnTo>
                    <a:lnTo>
                      <a:pt x="14" y="31"/>
                    </a:lnTo>
                    <a:lnTo>
                      <a:pt x="29" y="31"/>
                    </a:lnTo>
                    <a:lnTo>
                      <a:pt x="41" y="29"/>
                    </a:lnTo>
                    <a:lnTo>
                      <a:pt x="43" y="20"/>
                    </a:lnTo>
                    <a:lnTo>
                      <a:pt x="43" y="11"/>
                    </a:lnTo>
                    <a:lnTo>
                      <a:pt x="41" y="4"/>
                    </a:lnTo>
                    <a:lnTo>
                      <a:pt x="29" y="0"/>
                    </a:lnTo>
                    <a:lnTo>
                      <a:pt x="14" y="0"/>
                    </a:lnTo>
                    <a:lnTo>
                      <a:pt x="7" y="4"/>
                    </a:lnTo>
                    <a:lnTo>
                      <a:pt x="5" y="11"/>
                    </a:lnTo>
                    <a:lnTo>
                      <a:pt x="5" y="20"/>
                    </a:lnTo>
                    <a:lnTo>
                      <a:pt x="7" y="29"/>
                    </a:lnTo>
                    <a:lnTo>
                      <a:pt x="14" y="31"/>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82" name="Freeform 41"/>
              <p:cNvSpPr>
                <a:spLocks/>
              </p:cNvSpPr>
              <p:nvPr/>
            </p:nvSpPr>
            <p:spPr bwMode="auto">
              <a:xfrm>
                <a:off x="3844" y="3063"/>
                <a:ext cx="12" cy="31"/>
              </a:xfrm>
              <a:custGeom>
                <a:avLst/>
                <a:gdLst>
                  <a:gd name="T0" fmla="*/ 0 w 12"/>
                  <a:gd name="T1" fmla="*/ 31 h 31"/>
                  <a:gd name="T2" fmla="*/ 7 w 12"/>
                  <a:gd name="T3" fmla="*/ 29 h 31"/>
                  <a:gd name="T4" fmla="*/ 12 w 12"/>
                  <a:gd name="T5" fmla="*/ 20 h 31"/>
                  <a:gd name="T6" fmla="*/ 12 w 12"/>
                  <a:gd name="T7" fmla="*/ 11 h 31"/>
                  <a:gd name="T8" fmla="*/ 7 w 12"/>
                  <a:gd name="T9" fmla="*/ 4 h 31"/>
                  <a:gd name="T10" fmla="*/ 0 w 12"/>
                  <a:gd name="T11" fmla="*/ 0 h 3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31">
                    <a:moveTo>
                      <a:pt x="0" y="31"/>
                    </a:moveTo>
                    <a:lnTo>
                      <a:pt x="7" y="29"/>
                    </a:lnTo>
                    <a:lnTo>
                      <a:pt x="12" y="20"/>
                    </a:lnTo>
                    <a:lnTo>
                      <a:pt x="12" y="11"/>
                    </a:lnTo>
                    <a:lnTo>
                      <a:pt x="7" y="4"/>
                    </a:lnTo>
                    <a:lnTo>
                      <a:pt x="0"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83" name="Freeform 42"/>
              <p:cNvSpPr>
                <a:spLocks/>
              </p:cNvSpPr>
              <p:nvPr/>
            </p:nvSpPr>
            <p:spPr bwMode="auto">
              <a:xfrm>
                <a:off x="3811" y="3094"/>
                <a:ext cx="51" cy="43"/>
              </a:xfrm>
              <a:custGeom>
                <a:avLst/>
                <a:gdLst>
                  <a:gd name="T0" fmla="*/ 18 w 51"/>
                  <a:gd name="T1" fmla="*/ 0 h 43"/>
                  <a:gd name="T2" fmla="*/ 9 w 51"/>
                  <a:gd name="T3" fmla="*/ 5 h 43"/>
                  <a:gd name="T4" fmla="*/ 4 w 51"/>
                  <a:gd name="T5" fmla="*/ 7 h 43"/>
                  <a:gd name="T6" fmla="*/ 0 w 51"/>
                  <a:gd name="T7" fmla="*/ 16 h 43"/>
                  <a:gd name="T8" fmla="*/ 0 w 51"/>
                  <a:gd name="T9" fmla="*/ 29 h 43"/>
                  <a:gd name="T10" fmla="*/ 4 w 51"/>
                  <a:gd name="T11" fmla="*/ 36 h 43"/>
                  <a:gd name="T12" fmla="*/ 9 w 51"/>
                  <a:gd name="T13" fmla="*/ 41 h 43"/>
                  <a:gd name="T14" fmla="*/ 18 w 51"/>
                  <a:gd name="T15" fmla="*/ 43 h 43"/>
                  <a:gd name="T16" fmla="*/ 33 w 51"/>
                  <a:gd name="T17" fmla="*/ 43 h 43"/>
                  <a:gd name="T18" fmla="*/ 45 w 51"/>
                  <a:gd name="T19" fmla="*/ 41 h 43"/>
                  <a:gd name="T20" fmla="*/ 47 w 51"/>
                  <a:gd name="T21" fmla="*/ 36 h 43"/>
                  <a:gd name="T22" fmla="*/ 51 w 51"/>
                  <a:gd name="T23" fmla="*/ 29 h 43"/>
                  <a:gd name="T24" fmla="*/ 51 w 51"/>
                  <a:gd name="T25" fmla="*/ 16 h 43"/>
                  <a:gd name="T26" fmla="*/ 47 w 51"/>
                  <a:gd name="T27" fmla="*/ 7 h 43"/>
                  <a:gd name="T28" fmla="*/ 45 w 51"/>
                  <a:gd name="T29" fmla="*/ 5 h 43"/>
                  <a:gd name="T30" fmla="*/ 33 w 51"/>
                  <a:gd name="T31" fmla="*/ 0 h 4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1" h="43">
                    <a:moveTo>
                      <a:pt x="18" y="0"/>
                    </a:moveTo>
                    <a:lnTo>
                      <a:pt x="9" y="5"/>
                    </a:lnTo>
                    <a:lnTo>
                      <a:pt x="4" y="7"/>
                    </a:lnTo>
                    <a:lnTo>
                      <a:pt x="0" y="16"/>
                    </a:lnTo>
                    <a:lnTo>
                      <a:pt x="0" y="29"/>
                    </a:lnTo>
                    <a:lnTo>
                      <a:pt x="4" y="36"/>
                    </a:lnTo>
                    <a:lnTo>
                      <a:pt x="9" y="41"/>
                    </a:lnTo>
                    <a:lnTo>
                      <a:pt x="18" y="43"/>
                    </a:lnTo>
                    <a:lnTo>
                      <a:pt x="33" y="43"/>
                    </a:lnTo>
                    <a:lnTo>
                      <a:pt x="45" y="41"/>
                    </a:lnTo>
                    <a:lnTo>
                      <a:pt x="47" y="36"/>
                    </a:lnTo>
                    <a:lnTo>
                      <a:pt x="51" y="29"/>
                    </a:lnTo>
                    <a:lnTo>
                      <a:pt x="51" y="16"/>
                    </a:lnTo>
                    <a:lnTo>
                      <a:pt x="47" y="7"/>
                    </a:lnTo>
                    <a:lnTo>
                      <a:pt x="45" y="5"/>
                    </a:lnTo>
                    <a:lnTo>
                      <a:pt x="33"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84" name="Freeform 43"/>
              <p:cNvSpPr>
                <a:spLocks/>
              </p:cNvSpPr>
              <p:nvPr/>
            </p:nvSpPr>
            <p:spPr bwMode="auto">
              <a:xfrm>
                <a:off x="3815" y="3094"/>
                <a:ext cx="14" cy="43"/>
              </a:xfrm>
              <a:custGeom>
                <a:avLst/>
                <a:gdLst>
                  <a:gd name="T0" fmla="*/ 14 w 14"/>
                  <a:gd name="T1" fmla="*/ 0 h 43"/>
                  <a:gd name="T2" fmla="*/ 7 w 14"/>
                  <a:gd name="T3" fmla="*/ 5 h 43"/>
                  <a:gd name="T4" fmla="*/ 5 w 14"/>
                  <a:gd name="T5" fmla="*/ 7 h 43"/>
                  <a:gd name="T6" fmla="*/ 0 w 14"/>
                  <a:gd name="T7" fmla="*/ 16 h 43"/>
                  <a:gd name="T8" fmla="*/ 0 w 14"/>
                  <a:gd name="T9" fmla="*/ 29 h 43"/>
                  <a:gd name="T10" fmla="*/ 5 w 14"/>
                  <a:gd name="T11" fmla="*/ 36 h 43"/>
                  <a:gd name="T12" fmla="*/ 7 w 14"/>
                  <a:gd name="T13" fmla="*/ 41 h 43"/>
                  <a:gd name="T14" fmla="*/ 14 w 14"/>
                  <a:gd name="T15" fmla="*/ 43 h 4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 h="43">
                    <a:moveTo>
                      <a:pt x="14" y="0"/>
                    </a:moveTo>
                    <a:lnTo>
                      <a:pt x="7" y="5"/>
                    </a:lnTo>
                    <a:lnTo>
                      <a:pt x="5" y="7"/>
                    </a:lnTo>
                    <a:lnTo>
                      <a:pt x="0" y="16"/>
                    </a:lnTo>
                    <a:lnTo>
                      <a:pt x="0" y="29"/>
                    </a:lnTo>
                    <a:lnTo>
                      <a:pt x="5" y="36"/>
                    </a:lnTo>
                    <a:lnTo>
                      <a:pt x="7" y="41"/>
                    </a:lnTo>
                    <a:lnTo>
                      <a:pt x="14" y="43"/>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85" name="Freeform 44"/>
              <p:cNvSpPr>
                <a:spLocks/>
              </p:cNvSpPr>
              <p:nvPr/>
            </p:nvSpPr>
            <p:spPr bwMode="auto">
              <a:xfrm>
                <a:off x="3844" y="3094"/>
                <a:ext cx="14" cy="43"/>
              </a:xfrm>
              <a:custGeom>
                <a:avLst/>
                <a:gdLst>
                  <a:gd name="T0" fmla="*/ 0 w 14"/>
                  <a:gd name="T1" fmla="*/ 43 h 43"/>
                  <a:gd name="T2" fmla="*/ 7 w 14"/>
                  <a:gd name="T3" fmla="*/ 41 h 43"/>
                  <a:gd name="T4" fmla="*/ 12 w 14"/>
                  <a:gd name="T5" fmla="*/ 36 h 43"/>
                  <a:gd name="T6" fmla="*/ 14 w 14"/>
                  <a:gd name="T7" fmla="*/ 29 h 43"/>
                  <a:gd name="T8" fmla="*/ 14 w 14"/>
                  <a:gd name="T9" fmla="*/ 16 h 43"/>
                  <a:gd name="T10" fmla="*/ 12 w 14"/>
                  <a:gd name="T11" fmla="*/ 7 h 43"/>
                  <a:gd name="T12" fmla="*/ 7 w 14"/>
                  <a:gd name="T13" fmla="*/ 5 h 43"/>
                  <a:gd name="T14" fmla="*/ 0 w 14"/>
                  <a:gd name="T15" fmla="*/ 0 h 4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 h="43">
                    <a:moveTo>
                      <a:pt x="0" y="43"/>
                    </a:moveTo>
                    <a:lnTo>
                      <a:pt x="7" y="41"/>
                    </a:lnTo>
                    <a:lnTo>
                      <a:pt x="12" y="36"/>
                    </a:lnTo>
                    <a:lnTo>
                      <a:pt x="14" y="29"/>
                    </a:lnTo>
                    <a:lnTo>
                      <a:pt x="14" y="16"/>
                    </a:lnTo>
                    <a:lnTo>
                      <a:pt x="12" y="7"/>
                    </a:lnTo>
                    <a:lnTo>
                      <a:pt x="7" y="5"/>
                    </a:lnTo>
                    <a:lnTo>
                      <a:pt x="0"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86" name="Line 45"/>
              <p:cNvSpPr>
                <a:spLocks noChangeShapeType="1"/>
              </p:cNvSpPr>
              <p:nvPr/>
            </p:nvSpPr>
            <p:spPr bwMode="auto">
              <a:xfrm flipV="1">
                <a:off x="4331" y="2928"/>
                <a:ext cx="1" cy="47"/>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87" name="Freeform 46"/>
              <p:cNvSpPr>
                <a:spLocks/>
              </p:cNvSpPr>
              <p:nvPr/>
            </p:nvSpPr>
            <p:spPr bwMode="auto">
              <a:xfrm>
                <a:off x="4259" y="3063"/>
                <a:ext cx="18" cy="74"/>
              </a:xfrm>
              <a:custGeom>
                <a:avLst/>
                <a:gdLst>
                  <a:gd name="T0" fmla="*/ 0 w 18"/>
                  <a:gd name="T1" fmla="*/ 13 h 74"/>
                  <a:gd name="T2" fmla="*/ 9 w 18"/>
                  <a:gd name="T3" fmla="*/ 11 h 74"/>
                  <a:gd name="T4" fmla="*/ 18 w 18"/>
                  <a:gd name="T5" fmla="*/ 0 h 74"/>
                  <a:gd name="T6" fmla="*/ 18 w 18"/>
                  <a:gd name="T7" fmla="*/ 74 h 7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74">
                    <a:moveTo>
                      <a:pt x="0" y="13"/>
                    </a:moveTo>
                    <a:lnTo>
                      <a:pt x="9" y="11"/>
                    </a:lnTo>
                    <a:lnTo>
                      <a:pt x="18" y="0"/>
                    </a:lnTo>
                    <a:lnTo>
                      <a:pt x="18" y="74"/>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88" name="Line 47"/>
              <p:cNvSpPr>
                <a:spLocks noChangeShapeType="1"/>
              </p:cNvSpPr>
              <p:nvPr/>
            </p:nvSpPr>
            <p:spPr bwMode="auto">
              <a:xfrm>
                <a:off x="4274" y="3067"/>
                <a:ext cx="1" cy="70"/>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89" name="Line 48"/>
              <p:cNvSpPr>
                <a:spLocks noChangeShapeType="1"/>
              </p:cNvSpPr>
              <p:nvPr/>
            </p:nvSpPr>
            <p:spPr bwMode="auto">
              <a:xfrm>
                <a:off x="4259" y="3137"/>
                <a:ext cx="33"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90" name="Freeform 49"/>
              <p:cNvSpPr>
                <a:spLocks/>
              </p:cNvSpPr>
              <p:nvPr/>
            </p:nvSpPr>
            <p:spPr bwMode="auto">
              <a:xfrm>
                <a:off x="4324" y="3130"/>
                <a:ext cx="7" cy="7"/>
              </a:xfrm>
              <a:custGeom>
                <a:avLst/>
                <a:gdLst>
                  <a:gd name="T0" fmla="*/ 4 w 7"/>
                  <a:gd name="T1" fmla="*/ 0 h 7"/>
                  <a:gd name="T2" fmla="*/ 0 w 7"/>
                  <a:gd name="T3" fmla="*/ 5 h 7"/>
                  <a:gd name="T4" fmla="*/ 4 w 7"/>
                  <a:gd name="T5" fmla="*/ 7 h 7"/>
                  <a:gd name="T6" fmla="*/ 7 w 7"/>
                  <a:gd name="T7" fmla="*/ 5 h 7"/>
                  <a:gd name="T8" fmla="*/ 4 w 7"/>
                  <a:gd name="T9" fmla="*/ 0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 h="7">
                    <a:moveTo>
                      <a:pt x="4" y="0"/>
                    </a:moveTo>
                    <a:lnTo>
                      <a:pt x="0" y="5"/>
                    </a:lnTo>
                    <a:lnTo>
                      <a:pt x="4" y="7"/>
                    </a:lnTo>
                    <a:lnTo>
                      <a:pt x="7" y="5"/>
                    </a:lnTo>
                    <a:lnTo>
                      <a:pt x="4"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91" name="Freeform 50"/>
              <p:cNvSpPr>
                <a:spLocks/>
              </p:cNvSpPr>
              <p:nvPr/>
            </p:nvSpPr>
            <p:spPr bwMode="auto">
              <a:xfrm>
                <a:off x="4355" y="3063"/>
                <a:ext cx="52" cy="74"/>
              </a:xfrm>
              <a:custGeom>
                <a:avLst/>
                <a:gdLst>
                  <a:gd name="T0" fmla="*/ 23 w 52"/>
                  <a:gd name="T1" fmla="*/ 0 h 74"/>
                  <a:gd name="T2" fmla="*/ 12 w 52"/>
                  <a:gd name="T3" fmla="*/ 4 h 74"/>
                  <a:gd name="T4" fmla="*/ 5 w 52"/>
                  <a:gd name="T5" fmla="*/ 13 h 74"/>
                  <a:gd name="T6" fmla="*/ 0 w 52"/>
                  <a:gd name="T7" fmla="*/ 31 h 74"/>
                  <a:gd name="T8" fmla="*/ 0 w 52"/>
                  <a:gd name="T9" fmla="*/ 42 h 74"/>
                  <a:gd name="T10" fmla="*/ 5 w 52"/>
                  <a:gd name="T11" fmla="*/ 60 h 74"/>
                  <a:gd name="T12" fmla="*/ 12 w 52"/>
                  <a:gd name="T13" fmla="*/ 72 h 74"/>
                  <a:gd name="T14" fmla="*/ 23 w 52"/>
                  <a:gd name="T15" fmla="*/ 74 h 74"/>
                  <a:gd name="T16" fmla="*/ 30 w 52"/>
                  <a:gd name="T17" fmla="*/ 74 h 74"/>
                  <a:gd name="T18" fmla="*/ 41 w 52"/>
                  <a:gd name="T19" fmla="*/ 72 h 74"/>
                  <a:gd name="T20" fmla="*/ 48 w 52"/>
                  <a:gd name="T21" fmla="*/ 60 h 74"/>
                  <a:gd name="T22" fmla="*/ 52 w 52"/>
                  <a:gd name="T23" fmla="*/ 42 h 74"/>
                  <a:gd name="T24" fmla="*/ 52 w 52"/>
                  <a:gd name="T25" fmla="*/ 31 h 74"/>
                  <a:gd name="T26" fmla="*/ 48 w 52"/>
                  <a:gd name="T27" fmla="*/ 13 h 74"/>
                  <a:gd name="T28" fmla="*/ 41 w 52"/>
                  <a:gd name="T29" fmla="*/ 4 h 74"/>
                  <a:gd name="T30" fmla="*/ 30 w 52"/>
                  <a:gd name="T31" fmla="*/ 0 h 74"/>
                  <a:gd name="T32" fmla="*/ 23 w 52"/>
                  <a:gd name="T33" fmla="*/ 0 h 74"/>
                  <a:gd name="T34" fmla="*/ 16 w 52"/>
                  <a:gd name="T35" fmla="*/ 4 h 74"/>
                  <a:gd name="T36" fmla="*/ 12 w 52"/>
                  <a:gd name="T37" fmla="*/ 6 h 74"/>
                  <a:gd name="T38" fmla="*/ 7 w 52"/>
                  <a:gd name="T39" fmla="*/ 13 h 74"/>
                  <a:gd name="T40" fmla="*/ 5 w 52"/>
                  <a:gd name="T41" fmla="*/ 31 h 74"/>
                  <a:gd name="T42" fmla="*/ 5 w 52"/>
                  <a:gd name="T43" fmla="*/ 42 h 74"/>
                  <a:gd name="T44" fmla="*/ 7 w 52"/>
                  <a:gd name="T45" fmla="*/ 60 h 74"/>
                  <a:gd name="T46" fmla="*/ 12 w 52"/>
                  <a:gd name="T47" fmla="*/ 67 h 74"/>
                  <a:gd name="T48" fmla="*/ 16 w 52"/>
                  <a:gd name="T49" fmla="*/ 72 h 74"/>
                  <a:gd name="T50" fmla="*/ 23 w 52"/>
                  <a:gd name="T51" fmla="*/ 74 h 7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2" h="74">
                    <a:moveTo>
                      <a:pt x="23" y="0"/>
                    </a:moveTo>
                    <a:lnTo>
                      <a:pt x="12" y="4"/>
                    </a:lnTo>
                    <a:lnTo>
                      <a:pt x="5" y="13"/>
                    </a:lnTo>
                    <a:lnTo>
                      <a:pt x="0" y="31"/>
                    </a:lnTo>
                    <a:lnTo>
                      <a:pt x="0" y="42"/>
                    </a:lnTo>
                    <a:lnTo>
                      <a:pt x="5" y="60"/>
                    </a:lnTo>
                    <a:lnTo>
                      <a:pt x="12" y="72"/>
                    </a:lnTo>
                    <a:lnTo>
                      <a:pt x="23" y="74"/>
                    </a:lnTo>
                    <a:lnTo>
                      <a:pt x="30" y="74"/>
                    </a:lnTo>
                    <a:lnTo>
                      <a:pt x="41" y="72"/>
                    </a:lnTo>
                    <a:lnTo>
                      <a:pt x="48" y="60"/>
                    </a:lnTo>
                    <a:lnTo>
                      <a:pt x="52" y="42"/>
                    </a:lnTo>
                    <a:lnTo>
                      <a:pt x="52" y="31"/>
                    </a:lnTo>
                    <a:lnTo>
                      <a:pt x="48" y="13"/>
                    </a:lnTo>
                    <a:lnTo>
                      <a:pt x="41" y="4"/>
                    </a:lnTo>
                    <a:lnTo>
                      <a:pt x="30" y="0"/>
                    </a:lnTo>
                    <a:lnTo>
                      <a:pt x="23" y="0"/>
                    </a:lnTo>
                    <a:lnTo>
                      <a:pt x="16" y="4"/>
                    </a:lnTo>
                    <a:lnTo>
                      <a:pt x="12" y="6"/>
                    </a:lnTo>
                    <a:lnTo>
                      <a:pt x="7" y="13"/>
                    </a:lnTo>
                    <a:lnTo>
                      <a:pt x="5" y="31"/>
                    </a:lnTo>
                    <a:lnTo>
                      <a:pt x="5" y="42"/>
                    </a:lnTo>
                    <a:lnTo>
                      <a:pt x="7" y="60"/>
                    </a:lnTo>
                    <a:lnTo>
                      <a:pt x="12" y="67"/>
                    </a:lnTo>
                    <a:lnTo>
                      <a:pt x="16" y="72"/>
                    </a:lnTo>
                    <a:lnTo>
                      <a:pt x="23" y="74"/>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92" name="Freeform 51"/>
              <p:cNvSpPr>
                <a:spLocks/>
              </p:cNvSpPr>
              <p:nvPr/>
            </p:nvSpPr>
            <p:spPr bwMode="auto">
              <a:xfrm>
                <a:off x="4385" y="3063"/>
                <a:ext cx="18" cy="74"/>
              </a:xfrm>
              <a:custGeom>
                <a:avLst/>
                <a:gdLst>
                  <a:gd name="T0" fmla="*/ 0 w 18"/>
                  <a:gd name="T1" fmla="*/ 74 h 74"/>
                  <a:gd name="T2" fmla="*/ 6 w 18"/>
                  <a:gd name="T3" fmla="*/ 72 h 74"/>
                  <a:gd name="T4" fmla="*/ 11 w 18"/>
                  <a:gd name="T5" fmla="*/ 67 h 74"/>
                  <a:gd name="T6" fmla="*/ 13 w 18"/>
                  <a:gd name="T7" fmla="*/ 60 h 74"/>
                  <a:gd name="T8" fmla="*/ 18 w 18"/>
                  <a:gd name="T9" fmla="*/ 42 h 74"/>
                  <a:gd name="T10" fmla="*/ 18 w 18"/>
                  <a:gd name="T11" fmla="*/ 31 h 74"/>
                  <a:gd name="T12" fmla="*/ 13 w 18"/>
                  <a:gd name="T13" fmla="*/ 13 h 74"/>
                  <a:gd name="T14" fmla="*/ 11 w 18"/>
                  <a:gd name="T15" fmla="*/ 6 h 74"/>
                  <a:gd name="T16" fmla="*/ 6 w 18"/>
                  <a:gd name="T17" fmla="*/ 4 h 74"/>
                  <a:gd name="T18" fmla="*/ 0 w 18"/>
                  <a:gd name="T19" fmla="*/ 0 h 7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8" h="74">
                    <a:moveTo>
                      <a:pt x="0" y="74"/>
                    </a:moveTo>
                    <a:lnTo>
                      <a:pt x="6" y="72"/>
                    </a:lnTo>
                    <a:lnTo>
                      <a:pt x="11" y="67"/>
                    </a:lnTo>
                    <a:lnTo>
                      <a:pt x="13" y="60"/>
                    </a:lnTo>
                    <a:lnTo>
                      <a:pt x="18" y="42"/>
                    </a:lnTo>
                    <a:lnTo>
                      <a:pt x="18" y="31"/>
                    </a:lnTo>
                    <a:lnTo>
                      <a:pt x="13" y="13"/>
                    </a:lnTo>
                    <a:lnTo>
                      <a:pt x="11" y="6"/>
                    </a:lnTo>
                    <a:lnTo>
                      <a:pt x="6" y="4"/>
                    </a:lnTo>
                    <a:lnTo>
                      <a:pt x="0"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93" name="Line 52"/>
              <p:cNvSpPr>
                <a:spLocks noChangeShapeType="1"/>
              </p:cNvSpPr>
              <p:nvPr/>
            </p:nvSpPr>
            <p:spPr bwMode="auto">
              <a:xfrm flipV="1">
                <a:off x="1745" y="2952"/>
                <a:ext cx="1" cy="23"/>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94" name="Line 53"/>
              <p:cNvSpPr>
                <a:spLocks noChangeShapeType="1"/>
              </p:cNvSpPr>
              <p:nvPr/>
            </p:nvSpPr>
            <p:spPr bwMode="auto">
              <a:xfrm flipV="1">
                <a:off x="1882" y="2952"/>
                <a:ext cx="1" cy="23"/>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95" name="Line 54"/>
              <p:cNvSpPr>
                <a:spLocks noChangeShapeType="1"/>
              </p:cNvSpPr>
              <p:nvPr/>
            </p:nvSpPr>
            <p:spPr bwMode="auto">
              <a:xfrm flipV="1">
                <a:off x="2017" y="2952"/>
                <a:ext cx="1" cy="23"/>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96" name="Line 55"/>
              <p:cNvSpPr>
                <a:spLocks noChangeShapeType="1"/>
              </p:cNvSpPr>
              <p:nvPr/>
            </p:nvSpPr>
            <p:spPr bwMode="auto">
              <a:xfrm flipV="1">
                <a:off x="2289" y="2952"/>
                <a:ext cx="1" cy="23"/>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97" name="Line 56"/>
              <p:cNvSpPr>
                <a:spLocks noChangeShapeType="1"/>
              </p:cNvSpPr>
              <p:nvPr/>
            </p:nvSpPr>
            <p:spPr bwMode="auto">
              <a:xfrm flipV="1">
                <a:off x="2427" y="2952"/>
                <a:ext cx="1" cy="23"/>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98" name="Line 57"/>
              <p:cNvSpPr>
                <a:spLocks noChangeShapeType="1"/>
              </p:cNvSpPr>
              <p:nvPr/>
            </p:nvSpPr>
            <p:spPr bwMode="auto">
              <a:xfrm flipV="1">
                <a:off x="2562" y="2952"/>
                <a:ext cx="1" cy="23"/>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99" name="Line 58"/>
              <p:cNvSpPr>
                <a:spLocks noChangeShapeType="1"/>
              </p:cNvSpPr>
              <p:nvPr/>
            </p:nvSpPr>
            <p:spPr bwMode="auto">
              <a:xfrm flipV="1">
                <a:off x="2834" y="2952"/>
                <a:ext cx="1" cy="23"/>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00" name="Line 59"/>
              <p:cNvSpPr>
                <a:spLocks noChangeShapeType="1"/>
              </p:cNvSpPr>
              <p:nvPr/>
            </p:nvSpPr>
            <p:spPr bwMode="auto">
              <a:xfrm flipV="1">
                <a:off x="2971" y="2952"/>
                <a:ext cx="1" cy="23"/>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01" name="Line 60"/>
              <p:cNvSpPr>
                <a:spLocks noChangeShapeType="1"/>
              </p:cNvSpPr>
              <p:nvPr/>
            </p:nvSpPr>
            <p:spPr bwMode="auto">
              <a:xfrm flipV="1">
                <a:off x="3106" y="2952"/>
                <a:ext cx="1" cy="23"/>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02" name="Line 61"/>
              <p:cNvSpPr>
                <a:spLocks noChangeShapeType="1"/>
              </p:cNvSpPr>
              <p:nvPr/>
            </p:nvSpPr>
            <p:spPr bwMode="auto">
              <a:xfrm flipV="1">
                <a:off x="3379" y="2952"/>
                <a:ext cx="1" cy="23"/>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03" name="Line 62"/>
              <p:cNvSpPr>
                <a:spLocks noChangeShapeType="1"/>
              </p:cNvSpPr>
              <p:nvPr/>
            </p:nvSpPr>
            <p:spPr bwMode="auto">
              <a:xfrm flipV="1">
                <a:off x="3514" y="2952"/>
                <a:ext cx="1" cy="23"/>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04" name="Line 63"/>
              <p:cNvSpPr>
                <a:spLocks noChangeShapeType="1"/>
              </p:cNvSpPr>
              <p:nvPr/>
            </p:nvSpPr>
            <p:spPr bwMode="auto">
              <a:xfrm flipV="1">
                <a:off x="3651" y="2952"/>
                <a:ext cx="1" cy="23"/>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05" name="Line 64"/>
              <p:cNvSpPr>
                <a:spLocks noChangeShapeType="1"/>
              </p:cNvSpPr>
              <p:nvPr/>
            </p:nvSpPr>
            <p:spPr bwMode="auto">
              <a:xfrm flipV="1">
                <a:off x="3923" y="2952"/>
                <a:ext cx="1" cy="23"/>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06" name="Line 65"/>
              <p:cNvSpPr>
                <a:spLocks noChangeShapeType="1"/>
              </p:cNvSpPr>
              <p:nvPr/>
            </p:nvSpPr>
            <p:spPr bwMode="auto">
              <a:xfrm flipV="1">
                <a:off x="4058" y="2952"/>
                <a:ext cx="1" cy="23"/>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07" name="Line 66"/>
              <p:cNvSpPr>
                <a:spLocks noChangeShapeType="1"/>
              </p:cNvSpPr>
              <p:nvPr/>
            </p:nvSpPr>
            <p:spPr bwMode="auto">
              <a:xfrm flipV="1">
                <a:off x="4196" y="2952"/>
                <a:ext cx="1" cy="23"/>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08" name="Line 67"/>
              <p:cNvSpPr>
                <a:spLocks noChangeShapeType="1"/>
              </p:cNvSpPr>
              <p:nvPr/>
            </p:nvSpPr>
            <p:spPr bwMode="auto">
              <a:xfrm>
                <a:off x="2877" y="3227"/>
                <a:ext cx="1" cy="52"/>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09" name="Line 68"/>
              <p:cNvSpPr>
                <a:spLocks noChangeShapeType="1"/>
              </p:cNvSpPr>
              <p:nvPr/>
            </p:nvSpPr>
            <p:spPr bwMode="auto">
              <a:xfrm>
                <a:off x="2879" y="3227"/>
                <a:ext cx="1" cy="52"/>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10" name="Freeform 69"/>
              <p:cNvSpPr>
                <a:spLocks/>
              </p:cNvSpPr>
              <p:nvPr/>
            </p:nvSpPr>
            <p:spPr bwMode="auto">
              <a:xfrm>
                <a:off x="2879" y="3227"/>
                <a:ext cx="34" cy="22"/>
              </a:xfrm>
              <a:custGeom>
                <a:avLst/>
                <a:gdLst>
                  <a:gd name="T0" fmla="*/ 0 w 34"/>
                  <a:gd name="T1" fmla="*/ 22 h 22"/>
                  <a:gd name="T2" fmla="*/ 4 w 34"/>
                  <a:gd name="T3" fmla="*/ 11 h 22"/>
                  <a:gd name="T4" fmla="*/ 11 w 34"/>
                  <a:gd name="T5" fmla="*/ 4 h 22"/>
                  <a:gd name="T6" fmla="*/ 18 w 34"/>
                  <a:gd name="T7" fmla="*/ 0 h 22"/>
                  <a:gd name="T8" fmla="*/ 29 w 34"/>
                  <a:gd name="T9" fmla="*/ 0 h 22"/>
                  <a:gd name="T10" fmla="*/ 34 w 34"/>
                  <a:gd name="T11" fmla="*/ 4 h 22"/>
                  <a:gd name="T12" fmla="*/ 34 w 34"/>
                  <a:gd name="T13" fmla="*/ 7 h 22"/>
                  <a:gd name="T14" fmla="*/ 29 w 34"/>
                  <a:gd name="T15" fmla="*/ 11 h 22"/>
                  <a:gd name="T16" fmla="*/ 27 w 34"/>
                  <a:gd name="T17" fmla="*/ 7 h 22"/>
                  <a:gd name="T18" fmla="*/ 29 w 34"/>
                  <a:gd name="T19" fmla="*/ 4 h 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4" h="22">
                    <a:moveTo>
                      <a:pt x="0" y="22"/>
                    </a:moveTo>
                    <a:lnTo>
                      <a:pt x="4" y="11"/>
                    </a:lnTo>
                    <a:lnTo>
                      <a:pt x="11" y="4"/>
                    </a:lnTo>
                    <a:lnTo>
                      <a:pt x="18" y="0"/>
                    </a:lnTo>
                    <a:lnTo>
                      <a:pt x="29" y="0"/>
                    </a:lnTo>
                    <a:lnTo>
                      <a:pt x="34" y="4"/>
                    </a:lnTo>
                    <a:lnTo>
                      <a:pt x="34" y="7"/>
                    </a:lnTo>
                    <a:lnTo>
                      <a:pt x="29" y="11"/>
                    </a:lnTo>
                    <a:lnTo>
                      <a:pt x="27" y="7"/>
                    </a:lnTo>
                    <a:lnTo>
                      <a:pt x="29" y="4"/>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711" name="Line 70"/>
              <p:cNvSpPr>
                <a:spLocks noChangeShapeType="1"/>
              </p:cNvSpPr>
              <p:nvPr/>
            </p:nvSpPr>
            <p:spPr bwMode="auto">
              <a:xfrm>
                <a:off x="2865" y="3227"/>
                <a:ext cx="14"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12" name="Line 71"/>
              <p:cNvSpPr>
                <a:spLocks noChangeShapeType="1"/>
              </p:cNvSpPr>
              <p:nvPr/>
            </p:nvSpPr>
            <p:spPr bwMode="auto">
              <a:xfrm>
                <a:off x="2865" y="3279"/>
                <a:ext cx="25"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13" name="Line 72"/>
              <p:cNvSpPr>
                <a:spLocks noChangeShapeType="1"/>
              </p:cNvSpPr>
              <p:nvPr/>
            </p:nvSpPr>
            <p:spPr bwMode="auto">
              <a:xfrm flipH="1">
                <a:off x="2926" y="3189"/>
                <a:ext cx="66" cy="117"/>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14" name="Line 73"/>
              <p:cNvSpPr>
                <a:spLocks noChangeShapeType="1"/>
              </p:cNvSpPr>
              <p:nvPr/>
            </p:nvSpPr>
            <p:spPr bwMode="auto">
              <a:xfrm>
                <a:off x="3016" y="3202"/>
                <a:ext cx="1" cy="77"/>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15" name="Line 74"/>
              <p:cNvSpPr>
                <a:spLocks noChangeShapeType="1"/>
              </p:cNvSpPr>
              <p:nvPr/>
            </p:nvSpPr>
            <p:spPr bwMode="auto">
              <a:xfrm>
                <a:off x="3021" y="3202"/>
                <a:ext cx="1" cy="77"/>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16" name="Freeform 75"/>
              <p:cNvSpPr>
                <a:spLocks/>
              </p:cNvSpPr>
              <p:nvPr/>
            </p:nvSpPr>
            <p:spPr bwMode="auto">
              <a:xfrm>
                <a:off x="3005" y="3202"/>
                <a:ext cx="61" cy="36"/>
              </a:xfrm>
              <a:custGeom>
                <a:avLst/>
                <a:gdLst>
                  <a:gd name="T0" fmla="*/ 0 w 61"/>
                  <a:gd name="T1" fmla="*/ 0 h 36"/>
                  <a:gd name="T2" fmla="*/ 43 w 61"/>
                  <a:gd name="T3" fmla="*/ 0 h 36"/>
                  <a:gd name="T4" fmla="*/ 54 w 61"/>
                  <a:gd name="T5" fmla="*/ 5 h 36"/>
                  <a:gd name="T6" fmla="*/ 59 w 61"/>
                  <a:gd name="T7" fmla="*/ 7 h 36"/>
                  <a:gd name="T8" fmla="*/ 61 w 61"/>
                  <a:gd name="T9" fmla="*/ 16 h 36"/>
                  <a:gd name="T10" fmla="*/ 61 w 61"/>
                  <a:gd name="T11" fmla="*/ 23 h 36"/>
                  <a:gd name="T12" fmla="*/ 59 w 61"/>
                  <a:gd name="T13" fmla="*/ 29 h 36"/>
                  <a:gd name="T14" fmla="*/ 54 w 61"/>
                  <a:gd name="T15" fmla="*/ 32 h 36"/>
                  <a:gd name="T16" fmla="*/ 43 w 61"/>
                  <a:gd name="T17" fmla="*/ 36 h 36"/>
                  <a:gd name="T18" fmla="*/ 16 w 61"/>
                  <a:gd name="T19" fmla="*/ 36 h 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1" h="36">
                    <a:moveTo>
                      <a:pt x="0" y="0"/>
                    </a:moveTo>
                    <a:lnTo>
                      <a:pt x="43" y="0"/>
                    </a:lnTo>
                    <a:lnTo>
                      <a:pt x="54" y="5"/>
                    </a:lnTo>
                    <a:lnTo>
                      <a:pt x="59" y="7"/>
                    </a:lnTo>
                    <a:lnTo>
                      <a:pt x="61" y="16"/>
                    </a:lnTo>
                    <a:lnTo>
                      <a:pt x="61" y="23"/>
                    </a:lnTo>
                    <a:lnTo>
                      <a:pt x="59" y="29"/>
                    </a:lnTo>
                    <a:lnTo>
                      <a:pt x="54" y="32"/>
                    </a:lnTo>
                    <a:lnTo>
                      <a:pt x="43" y="36"/>
                    </a:lnTo>
                    <a:lnTo>
                      <a:pt x="16" y="36"/>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717" name="Freeform 76"/>
              <p:cNvSpPr>
                <a:spLocks/>
              </p:cNvSpPr>
              <p:nvPr/>
            </p:nvSpPr>
            <p:spPr bwMode="auto">
              <a:xfrm>
                <a:off x="3048" y="3202"/>
                <a:ext cx="16" cy="36"/>
              </a:xfrm>
              <a:custGeom>
                <a:avLst/>
                <a:gdLst>
                  <a:gd name="T0" fmla="*/ 0 w 16"/>
                  <a:gd name="T1" fmla="*/ 0 h 36"/>
                  <a:gd name="T2" fmla="*/ 7 w 16"/>
                  <a:gd name="T3" fmla="*/ 5 h 36"/>
                  <a:gd name="T4" fmla="*/ 11 w 16"/>
                  <a:gd name="T5" fmla="*/ 7 h 36"/>
                  <a:gd name="T6" fmla="*/ 16 w 16"/>
                  <a:gd name="T7" fmla="*/ 16 h 36"/>
                  <a:gd name="T8" fmla="*/ 16 w 16"/>
                  <a:gd name="T9" fmla="*/ 23 h 36"/>
                  <a:gd name="T10" fmla="*/ 11 w 16"/>
                  <a:gd name="T11" fmla="*/ 29 h 36"/>
                  <a:gd name="T12" fmla="*/ 7 w 16"/>
                  <a:gd name="T13" fmla="*/ 32 h 36"/>
                  <a:gd name="T14" fmla="*/ 0 w 16"/>
                  <a:gd name="T15" fmla="*/ 36 h 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 h="36">
                    <a:moveTo>
                      <a:pt x="0" y="0"/>
                    </a:moveTo>
                    <a:lnTo>
                      <a:pt x="7" y="5"/>
                    </a:lnTo>
                    <a:lnTo>
                      <a:pt x="11" y="7"/>
                    </a:lnTo>
                    <a:lnTo>
                      <a:pt x="16" y="16"/>
                    </a:lnTo>
                    <a:lnTo>
                      <a:pt x="16" y="23"/>
                    </a:lnTo>
                    <a:lnTo>
                      <a:pt x="11" y="29"/>
                    </a:lnTo>
                    <a:lnTo>
                      <a:pt x="7" y="32"/>
                    </a:lnTo>
                    <a:lnTo>
                      <a:pt x="0" y="36"/>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718" name="Line 77"/>
              <p:cNvSpPr>
                <a:spLocks noChangeShapeType="1"/>
              </p:cNvSpPr>
              <p:nvPr/>
            </p:nvSpPr>
            <p:spPr bwMode="auto">
              <a:xfrm>
                <a:off x="3005" y="3279"/>
                <a:ext cx="25"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19" name="Freeform 78"/>
              <p:cNvSpPr>
                <a:spLocks/>
              </p:cNvSpPr>
              <p:nvPr/>
            </p:nvSpPr>
            <p:spPr bwMode="auto">
              <a:xfrm>
                <a:off x="3037" y="3238"/>
                <a:ext cx="33" cy="36"/>
              </a:xfrm>
              <a:custGeom>
                <a:avLst/>
                <a:gdLst>
                  <a:gd name="T0" fmla="*/ 0 w 33"/>
                  <a:gd name="T1" fmla="*/ 0 h 36"/>
                  <a:gd name="T2" fmla="*/ 9 w 33"/>
                  <a:gd name="T3" fmla="*/ 5 h 36"/>
                  <a:gd name="T4" fmla="*/ 11 w 33"/>
                  <a:gd name="T5" fmla="*/ 7 h 36"/>
                  <a:gd name="T6" fmla="*/ 22 w 33"/>
                  <a:gd name="T7" fmla="*/ 32 h 36"/>
                  <a:gd name="T8" fmla="*/ 27 w 33"/>
                  <a:gd name="T9" fmla="*/ 36 h 36"/>
                  <a:gd name="T10" fmla="*/ 29 w 33"/>
                  <a:gd name="T11" fmla="*/ 36 h 36"/>
                  <a:gd name="T12" fmla="*/ 33 w 33"/>
                  <a:gd name="T13" fmla="*/ 32 h 3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 h="36">
                    <a:moveTo>
                      <a:pt x="0" y="0"/>
                    </a:moveTo>
                    <a:lnTo>
                      <a:pt x="9" y="5"/>
                    </a:lnTo>
                    <a:lnTo>
                      <a:pt x="11" y="7"/>
                    </a:lnTo>
                    <a:lnTo>
                      <a:pt x="22" y="32"/>
                    </a:lnTo>
                    <a:lnTo>
                      <a:pt x="27" y="36"/>
                    </a:lnTo>
                    <a:lnTo>
                      <a:pt x="29" y="36"/>
                    </a:lnTo>
                    <a:lnTo>
                      <a:pt x="33" y="32"/>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720" name="Freeform 79"/>
              <p:cNvSpPr>
                <a:spLocks/>
              </p:cNvSpPr>
              <p:nvPr/>
            </p:nvSpPr>
            <p:spPr bwMode="auto">
              <a:xfrm>
                <a:off x="3046" y="3243"/>
                <a:ext cx="24" cy="36"/>
              </a:xfrm>
              <a:custGeom>
                <a:avLst/>
                <a:gdLst>
                  <a:gd name="T0" fmla="*/ 0 w 24"/>
                  <a:gd name="T1" fmla="*/ 0 h 36"/>
                  <a:gd name="T2" fmla="*/ 2 w 24"/>
                  <a:gd name="T3" fmla="*/ 6 h 36"/>
                  <a:gd name="T4" fmla="*/ 9 w 24"/>
                  <a:gd name="T5" fmla="*/ 31 h 36"/>
                  <a:gd name="T6" fmla="*/ 13 w 24"/>
                  <a:gd name="T7" fmla="*/ 36 h 36"/>
                  <a:gd name="T8" fmla="*/ 20 w 24"/>
                  <a:gd name="T9" fmla="*/ 36 h 36"/>
                  <a:gd name="T10" fmla="*/ 24 w 24"/>
                  <a:gd name="T11" fmla="*/ 27 h 36"/>
                  <a:gd name="T12" fmla="*/ 24 w 24"/>
                  <a:gd name="T13" fmla="*/ 24 h 3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36">
                    <a:moveTo>
                      <a:pt x="0" y="0"/>
                    </a:moveTo>
                    <a:lnTo>
                      <a:pt x="2" y="6"/>
                    </a:lnTo>
                    <a:lnTo>
                      <a:pt x="9" y="31"/>
                    </a:lnTo>
                    <a:lnTo>
                      <a:pt x="13" y="36"/>
                    </a:lnTo>
                    <a:lnTo>
                      <a:pt x="20" y="36"/>
                    </a:lnTo>
                    <a:lnTo>
                      <a:pt x="24" y="27"/>
                    </a:lnTo>
                    <a:lnTo>
                      <a:pt x="24" y="24"/>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721" name="Line 80"/>
              <p:cNvSpPr>
                <a:spLocks noChangeShapeType="1"/>
              </p:cNvSpPr>
              <p:nvPr/>
            </p:nvSpPr>
            <p:spPr bwMode="auto">
              <a:xfrm>
                <a:off x="1610" y="560"/>
                <a:ext cx="2723"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22" name="Line 81"/>
              <p:cNvSpPr>
                <a:spLocks noChangeShapeType="1"/>
              </p:cNvSpPr>
              <p:nvPr/>
            </p:nvSpPr>
            <p:spPr bwMode="auto">
              <a:xfrm>
                <a:off x="1610" y="560"/>
                <a:ext cx="1" cy="49"/>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23" name="Line 82"/>
              <p:cNvSpPr>
                <a:spLocks noChangeShapeType="1"/>
              </p:cNvSpPr>
              <p:nvPr/>
            </p:nvSpPr>
            <p:spPr bwMode="auto">
              <a:xfrm>
                <a:off x="2154" y="560"/>
                <a:ext cx="1" cy="49"/>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24" name="Line 83"/>
              <p:cNvSpPr>
                <a:spLocks noChangeShapeType="1"/>
              </p:cNvSpPr>
              <p:nvPr/>
            </p:nvSpPr>
            <p:spPr bwMode="auto">
              <a:xfrm>
                <a:off x="2699" y="560"/>
                <a:ext cx="1" cy="49"/>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25" name="Line 84"/>
              <p:cNvSpPr>
                <a:spLocks noChangeShapeType="1"/>
              </p:cNvSpPr>
              <p:nvPr/>
            </p:nvSpPr>
            <p:spPr bwMode="auto">
              <a:xfrm>
                <a:off x="3244" y="560"/>
                <a:ext cx="1" cy="49"/>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26" name="Line 85"/>
              <p:cNvSpPr>
                <a:spLocks noChangeShapeType="1"/>
              </p:cNvSpPr>
              <p:nvPr/>
            </p:nvSpPr>
            <p:spPr bwMode="auto">
              <a:xfrm>
                <a:off x="3786" y="560"/>
                <a:ext cx="1" cy="49"/>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27" name="Line 86"/>
              <p:cNvSpPr>
                <a:spLocks noChangeShapeType="1"/>
              </p:cNvSpPr>
              <p:nvPr/>
            </p:nvSpPr>
            <p:spPr bwMode="auto">
              <a:xfrm>
                <a:off x="4331" y="560"/>
                <a:ext cx="1" cy="49"/>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28" name="Line 87"/>
              <p:cNvSpPr>
                <a:spLocks noChangeShapeType="1"/>
              </p:cNvSpPr>
              <p:nvPr/>
            </p:nvSpPr>
            <p:spPr bwMode="auto">
              <a:xfrm>
                <a:off x="1745" y="560"/>
                <a:ext cx="1" cy="25"/>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29" name="Line 88"/>
              <p:cNvSpPr>
                <a:spLocks noChangeShapeType="1"/>
              </p:cNvSpPr>
              <p:nvPr/>
            </p:nvSpPr>
            <p:spPr bwMode="auto">
              <a:xfrm>
                <a:off x="1882" y="560"/>
                <a:ext cx="1" cy="25"/>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30" name="Line 89"/>
              <p:cNvSpPr>
                <a:spLocks noChangeShapeType="1"/>
              </p:cNvSpPr>
              <p:nvPr/>
            </p:nvSpPr>
            <p:spPr bwMode="auto">
              <a:xfrm>
                <a:off x="2017" y="560"/>
                <a:ext cx="1" cy="25"/>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31" name="Line 90"/>
              <p:cNvSpPr>
                <a:spLocks noChangeShapeType="1"/>
              </p:cNvSpPr>
              <p:nvPr/>
            </p:nvSpPr>
            <p:spPr bwMode="auto">
              <a:xfrm>
                <a:off x="2289" y="560"/>
                <a:ext cx="1" cy="25"/>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32" name="Line 91"/>
              <p:cNvSpPr>
                <a:spLocks noChangeShapeType="1"/>
              </p:cNvSpPr>
              <p:nvPr/>
            </p:nvSpPr>
            <p:spPr bwMode="auto">
              <a:xfrm>
                <a:off x="2427" y="560"/>
                <a:ext cx="1" cy="25"/>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33" name="Line 92"/>
              <p:cNvSpPr>
                <a:spLocks noChangeShapeType="1"/>
              </p:cNvSpPr>
              <p:nvPr/>
            </p:nvSpPr>
            <p:spPr bwMode="auto">
              <a:xfrm>
                <a:off x="2562" y="560"/>
                <a:ext cx="1" cy="25"/>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34" name="Line 93"/>
              <p:cNvSpPr>
                <a:spLocks noChangeShapeType="1"/>
              </p:cNvSpPr>
              <p:nvPr/>
            </p:nvSpPr>
            <p:spPr bwMode="auto">
              <a:xfrm>
                <a:off x="2834" y="560"/>
                <a:ext cx="1" cy="25"/>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35" name="Line 94"/>
              <p:cNvSpPr>
                <a:spLocks noChangeShapeType="1"/>
              </p:cNvSpPr>
              <p:nvPr/>
            </p:nvSpPr>
            <p:spPr bwMode="auto">
              <a:xfrm>
                <a:off x="2971" y="560"/>
                <a:ext cx="1" cy="25"/>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36" name="Line 95"/>
              <p:cNvSpPr>
                <a:spLocks noChangeShapeType="1"/>
              </p:cNvSpPr>
              <p:nvPr/>
            </p:nvSpPr>
            <p:spPr bwMode="auto">
              <a:xfrm>
                <a:off x="3106" y="560"/>
                <a:ext cx="1" cy="25"/>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37" name="Line 96"/>
              <p:cNvSpPr>
                <a:spLocks noChangeShapeType="1"/>
              </p:cNvSpPr>
              <p:nvPr/>
            </p:nvSpPr>
            <p:spPr bwMode="auto">
              <a:xfrm>
                <a:off x="3379" y="560"/>
                <a:ext cx="1" cy="25"/>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38" name="Line 97"/>
              <p:cNvSpPr>
                <a:spLocks noChangeShapeType="1"/>
              </p:cNvSpPr>
              <p:nvPr/>
            </p:nvSpPr>
            <p:spPr bwMode="auto">
              <a:xfrm>
                <a:off x="3514" y="560"/>
                <a:ext cx="1" cy="25"/>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39" name="Line 98"/>
              <p:cNvSpPr>
                <a:spLocks noChangeShapeType="1"/>
              </p:cNvSpPr>
              <p:nvPr/>
            </p:nvSpPr>
            <p:spPr bwMode="auto">
              <a:xfrm>
                <a:off x="3651" y="560"/>
                <a:ext cx="1" cy="25"/>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40" name="Line 99"/>
              <p:cNvSpPr>
                <a:spLocks noChangeShapeType="1"/>
              </p:cNvSpPr>
              <p:nvPr/>
            </p:nvSpPr>
            <p:spPr bwMode="auto">
              <a:xfrm>
                <a:off x="3923" y="560"/>
                <a:ext cx="1" cy="25"/>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41" name="Line 100"/>
              <p:cNvSpPr>
                <a:spLocks noChangeShapeType="1"/>
              </p:cNvSpPr>
              <p:nvPr/>
            </p:nvSpPr>
            <p:spPr bwMode="auto">
              <a:xfrm>
                <a:off x="4058" y="560"/>
                <a:ext cx="1" cy="25"/>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42" name="Line 101"/>
              <p:cNvSpPr>
                <a:spLocks noChangeShapeType="1"/>
              </p:cNvSpPr>
              <p:nvPr/>
            </p:nvSpPr>
            <p:spPr bwMode="auto">
              <a:xfrm>
                <a:off x="4196" y="560"/>
                <a:ext cx="1" cy="25"/>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43" name="Line 102"/>
              <p:cNvSpPr>
                <a:spLocks noChangeShapeType="1"/>
              </p:cNvSpPr>
              <p:nvPr/>
            </p:nvSpPr>
            <p:spPr bwMode="auto">
              <a:xfrm flipV="1">
                <a:off x="1610" y="560"/>
                <a:ext cx="1" cy="2415"/>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44" name="Line 103"/>
              <p:cNvSpPr>
                <a:spLocks noChangeShapeType="1"/>
              </p:cNvSpPr>
              <p:nvPr/>
            </p:nvSpPr>
            <p:spPr bwMode="auto">
              <a:xfrm>
                <a:off x="1610" y="2975"/>
                <a:ext cx="54"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45" name="Freeform 104"/>
              <p:cNvSpPr>
                <a:spLocks/>
              </p:cNvSpPr>
              <p:nvPr/>
            </p:nvSpPr>
            <p:spPr bwMode="auto">
              <a:xfrm>
                <a:off x="1405" y="2901"/>
                <a:ext cx="49" cy="74"/>
              </a:xfrm>
              <a:custGeom>
                <a:avLst/>
                <a:gdLst>
                  <a:gd name="T0" fmla="*/ 20 w 49"/>
                  <a:gd name="T1" fmla="*/ 0 h 74"/>
                  <a:gd name="T2" fmla="*/ 9 w 49"/>
                  <a:gd name="T3" fmla="*/ 4 h 74"/>
                  <a:gd name="T4" fmla="*/ 2 w 49"/>
                  <a:gd name="T5" fmla="*/ 13 h 74"/>
                  <a:gd name="T6" fmla="*/ 0 w 49"/>
                  <a:gd name="T7" fmla="*/ 31 h 74"/>
                  <a:gd name="T8" fmla="*/ 0 w 49"/>
                  <a:gd name="T9" fmla="*/ 42 h 74"/>
                  <a:gd name="T10" fmla="*/ 2 w 49"/>
                  <a:gd name="T11" fmla="*/ 60 h 74"/>
                  <a:gd name="T12" fmla="*/ 9 w 49"/>
                  <a:gd name="T13" fmla="*/ 72 h 74"/>
                  <a:gd name="T14" fmla="*/ 20 w 49"/>
                  <a:gd name="T15" fmla="*/ 74 h 74"/>
                  <a:gd name="T16" fmla="*/ 27 w 49"/>
                  <a:gd name="T17" fmla="*/ 74 h 74"/>
                  <a:gd name="T18" fmla="*/ 38 w 49"/>
                  <a:gd name="T19" fmla="*/ 72 h 74"/>
                  <a:gd name="T20" fmla="*/ 45 w 49"/>
                  <a:gd name="T21" fmla="*/ 60 h 74"/>
                  <a:gd name="T22" fmla="*/ 49 w 49"/>
                  <a:gd name="T23" fmla="*/ 42 h 74"/>
                  <a:gd name="T24" fmla="*/ 49 w 49"/>
                  <a:gd name="T25" fmla="*/ 31 h 74"/>
                  <a:gd name="T26" fmla="*/ 45 w 49"/>
                  <a:gd name="T27" fmla="*/ 13 h 74"/>
                  <a:gd name="T28" fmla="*/ 38 w 49"/>
                  <a:gd name="T29" fmla="*/ 4 h 74"/>
                  <a:gd name="T30" fmla="*/ 27 w 49"/>
                  <a:gd name="T31" fmla="*/ 0 h 74"/>
                  <a:gd name="T32" fmla="*/ 20 w 49"/>
                  <a:gd name="T33" fmla="*/ 0 h 74"/>
                  <a:gd name="T34" fmla="*/ 13 w 49"/>
                  <a:gd name="T35" fmla="*/ 4 h 74"/>
                  <a:gd name="T36" fmla="*/ 9 w 49"/>
                  <a:gd name="T37" fmla="*/ 6 h 74"/>
                  <a:gd name="T38" fmla="*/ 7 w 49"/>
                  <a:gd name="T39" fmla="*/ 13 h 74"/>
                  <a:gd name="T40" fmla="*/ 2 w 49"/>
                  <a:gd name="T41" fmla="*/ 31 h 74"/>
                  <a:gd name="T42" fmla="*/ 2 w 49"/>
                  <a:gd name="T43" fmla="*/ 42 h 74"/>
                  <a:gd name="T44" fmla="*/ 7 w 49"/>
                  <a:gd name="T45" fmla="*/ 60 h 74"/>
                  <a:gd name="T46" fmla="*/ 9 w 49"/>
                  <a:gd name="T47" fmla="*/ 67 h 74"/>
                  <a:gd name="T48" fmla="*/ 13 w 49"/>
                  <a:gd name="T49" fmla="*/ 72 h 74"/>
                  <a:gd name="T50" fmla="*/ 20 w 49"/>
                  <a:gd name="T51" fmla="*/ 74 h 7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49" h="74">
                    <a:moveTo>
                      <a:pt x="20" y="0"/>
                    </a:moveTo>
                    <a:lnTo>
                      <a:pt x="9" y="4"/>
                    </a:lnTo>
                    <a:lnTo>
                      <a:pt x="2" y="13"/>
                    </a:lnTo>
                    <a:lnTo>
                      <a:pt x="0" y="31"/>
                    </a:lnTo>
                    <a:lnTo>
                      <a:pt x="0" y="42"/>
                    </a:lnTo>
                    <a:lnTo>
                      <a:pt x="2" y="60"/>
                    </a:lnTo>
                    <a:lnTo>
                      <a:pt x="9" y="72"/>
                    </a:lnTo>
                    <a:lnTo>
                      <a:pt x="20" y="74"/>
                    </a:lnTo>
                    <a:lnTo>
                      <a:pt x="27" y="74"/>
                    </a:lnTo>
                    <a:lnTo>
                      <a:pt x="38" y="72"/>
                    </a:lnTo>
                    <a:lnTo>
                      <a:pt x="45" y="60"/>
                    </a:lnTo>
                    <a:lnTo>
                      <a:pt x="49" y="42"/>
                    </a:lnTo>
                    <a:lnTo>
                      <a:pt x="49" y="31"/>
                    </a:lnTo>
                    <a:lnTo>
                      <a:pt x="45" y="13"/>
                    </a:lnTo>
                    <a:lnTo>
                      <a:pt x="38" y="4"/>
                    </a:lnTo>
                    <a:lnTo>
                      <a:pt x="27" y="0"/>
                    </a:lnTo>
                    <a:lnTo>
                      <a:pt x="20" y="0"/>
                    </a:lnTo>
                    <a:lnTo>
                      <a:pt x="13" y="4"/>
                    </a:lnTo>
                    <a:lnTo>
                      <a:pt x="9" y="6"/>
                    </a:lnTo>
                    <a:lnTo>
                      <a:pt x="7" y="13"/>
                    </a:lnTo>
                    <a:lnTo>
                      <a:pt x="2" y="31"/>
                    </a:lnTo>
                    <a:lnTo>
                      <a:pt x="2" y="42"/>
                    </a:lnTo>
                    <a:lnTo>
                      <a:pt x="7" y="60"/>
                    </a:lnTo>
                    <a:lnTo>
                      <a:pt x="9" y="67"/>
                    </a:lnTo>
                    <a:lnTo>
                      <a:pt x="13" y="72"/>
                    </a:lnTo>
                    <a:lnTo>
                      <a:pt x="20" y="74"/>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746" name="Freeform 105"/>
              <p:cNvSpPr>
                <a:spLocks/>
              </p:cNvSpPr>
              <p:nvPr/>
            </p:nvSpPr>
            <p:spPr bwMode="auto">
              <a:xfrm>
                <a:off x="1432" y="2901"/>
                <a:ext cx="18" cy="74"/>
              </a:xfrm>
              <a:custGeom>
                <a:avLst/>
                <a:gdLst>
                  <a:gd name="T0" fmla="*/ 0 w 18"/>
                  <a:gd name="T1" fmla="*/ 74 h 74"/>
                  <a:gd name="T2" fmla="*/ 9 w 18"/>
                  <a:gd name="T3" fmla="*/ 72 h 74"/>
                  <a:gd name="T4" fmla="*/ 11 w 18"/>
                  <a:gd name="T5" fmla="*/ 67 h 74"/>
                  <a:gd name="T6" fmla="*/ 16 w 18"/>
                  <a:gd name="T7" fmla="*/ 60 h 74"/>
                  <a:gd name="T8" fmla="*/ 18 w 18"/>
                  <a:gd name="T9" fmla="*/ 42 h 74"/>
                  <a:gd name="T10" fmla="*/ 18 w 18"/>
                  <a:gd name="T11" fmla="*/ 31 h 74"/>
                  <a:gd name="T12" fmla="*/ 16 w 18"/>
                  <a:gd name="T13" fmla="*/ 13 h 74"/>
                  <a:gd name="T14" fmla="*/ 11 w 18"/>
                  <a:gd name="T15" fmla="*/ 6 h 74"/>
                  <a:gd name="T16" fmla="*/ 9 w 18"/>
                  <a:gd name="T17" fmla="*/ 4 h 74"/>
                  <a:gd name="T18" fmla="*/ 0 w 18"/>
                  <a:gd name="T19" fmla="*/ 0 h 7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8" h="74">
                    <a:moveTo>
                      <a:pt x="0" y="74"/>
                    </a:moveTo>
                    <a:lnTo>
                      <a:pt x="9" y="72"/>
                    </a:lnTo>
                    <a:lnTo>
                      <a:pt x="11" y="67"/>
                    </a:lnTo>
                    <a:lnTo>
                      <a:pt x="16" y="60"/>
                    </a:lnTo>
                    <a:lnTo>
                      <a:pt x="18" y="42"/>
                    </a:lnTo>
                    <a:lnTo>
                      <a:pt x="18" y="31"/>
                    </a:lnTo>
                    <a:lnTo>
                      <a:pt x="16" y="13"/>
                    </a:lnTo>
                    <a:lnTo>
                      <a:pt x="11" y="6"/>
                    </a:lnTo>
                    <a:lnTo>
                      <a:pt x="9" y="4"/>
                    </a:lnTo>
                    <a:lnTo>
                      <a:pt x="0"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747" name="Freeform 106"/>
              <p:cNvSpPr>
                <a:spLocks/>
              </p:cNvSpPr>
              <p:nvPr/>
            </p:nvSpPr>
            <p:spPr bwMode="auto">
              <a:xfrm>
                <a:off x="1479" y="2968"/>
                <a:ext cx="7" cy="7"/>
              </a:xfrm>
              <a:custGeom>
                <a:avLst/>
                <a:gdLst>
                  <a:gd name="T0" fmla="*/ 5 w 7"/>
                  <a:gd name="T1" fmla="*/ 0 h 7"/>
                  <a:gd name="T2" fmla="*/ 0 w 7"/>
                  <a:gd name="T3" fmla="*/ 5 h 7"/>
                  <a:gd name="T4" fmla="*/ 5 w 7"/>
                  <a:gd name="T5" fmla="*/ 7 h 7"/>
                  <a:gd name="T6" fmla="*/ 7 w 7"/>
                  <a:gd name="T7" fmla="*/ 5 h 7"/>
                  <a:gd name="T8" fmla="*/ 5 w 7"/>
                  <a:gd name="T9" fmla="*/ 0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 h="7">
                    <a:moveTo>
                      <a:pt x="5" y="0"/>
                    </a:moveTo>
                    <a:lnTo>
                      <a:pt x="0" y="5"/>
                    </a:lnTo>
                    <a:lnTo>
                      <a:pt x="5" y="7"/>
                    </a:lnTo>
                    <a:lnTo>
                      <a:pt x="7" y="5"/>
                    </a:lnTo>
                    <a:lnTo>
                      <a:pt x="5"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748" name="Freeform 107"/>
              <p:cNvSpPr>
                <a:spLocks/>
              </p:cNvSpPr>
              <p:nvPr/>
            </p:nvSpPr>
            <p:spPr bwMode="auto">
              <a:xfrm>
                <a:off x="1511" y="2901"/>
                <a:ext cx="51" cy="74"/>
              </a:xfrm>
              <a:custGeom>
                <a:avLst/>
                <a:gdLst>
                  <a:gd name="T0" fmla="*/ 22 w 51"/>
                  <a:gd name="T1" fmla="*/ 0 h 74"/>
                  <a:gd name="T2" fmla="*/ 11 w 51"/>
                  <a:gd name="T3" fmla="*/ 4 h 74"/>
                  <a:gd name="T4" fmla="*/ 4 w 51"/>
                  <a:gd name="T5" fmla="*/ 13 h 74"/>
                  <a:gd name="T6" fmla="*/ 0 w 51"/>
                  <a:gd name="T7" fmla="*/ 31 h 74"/>
                  <a:gd name="T8" fmla="*/ 0 w 51"/>
                  <a:gd name="T9" fmla="*/ 42 h 74"/>
                  <a:gd name="T10" fmla="*/ 4 w 51"/>
                  <a:gd name="T11" fmla="*/ 60 h 74"/>
                  <a:gd name="T12" fmla="*/ 11 w 51"/>
                  <a:gd name="T13" fmla="*/ 72 h 74"/>
                  <a:gd name="T14" fmla="*/ 22 w 51"/>
                  <a:gd name="T15" fmla="*/ 74 h 74"/>
                  <a:gd name="T16" fmla="*/ 29 w 51"/>
                  <a:gd name="T17" fmla="*/ 74 h 74"/>
                  <a:gd name="T18" fmla="*/ 40 w 51"/>
                  <a:gd name="T19" fmla="*/ 72 h 74"/>
                  <a:gd name="T20" fmla="*/ 47 w 51"/>
                  <a:gd name="T21" fmla="*/ 60 h 74"/>
                  <a:gd name="T22" fmla="*/ 51 w 51"/>
                  <a:gd name="T23" fmla="*/ 42 h 74"/>
                  <a:gd name="T24" fmla="*/ 51 w 51"/>
                  <a:gd name="T25" fmla="*/ 31 h 74"/>
                  <a:gd name="T26" fmla="*/ 47 w 51"/>
                  <a:gd name="T27" fmla="*/ 13 h 74"/>
                  <a:gd name="T28" fmla="*/ 40 w 51"/>
                  <a:gd name="T29" fmla="*/ 4 h 74"/>
                  <a:gd name="T30" fmla="*/ 29 w 51"/>
                  <a:gd name="T31" fmla="*/ 0 h 74"/>
                  <a:gd name="T32" fmla="*/ 22 w 51"/>
                  <a:gd name="T33" fmla="*/ 0 h 74"/>
                  <a:gd name="T34" fmla="*/ 15 w 51"/>
                  <a:gd name="T35" fmla="*/ 4 h 74"/>
                  <a:gd name="T36" fmla="*/ 11 w 51"/>
                  <a:gd name="T37" fmla="*/ 6 h 74"/>
                  <a:gd name="T38" fmla="*/ 6 w 51"/>
                  <a:gd name="T39" fmla="*/ 13 h 74"/>
                  <a:gd name="T40" fmla="*/ 4 w 51"/>
                  <a:gd name="T41" fmla="*/ 31 h 74"/>
                  <a:gd name="T42" fmla="*/ 4 w 51"/>
                  <a:gd name="T43" fmla="*/ 42 h 74"/>
                  <a:gd name="T44" fmla="*/ 6 w 51"/>
                  <a:gd name="T45" fmla="*/ 60 h 74"/>
                  <a:gd name="T46" fmla="*/ 11 w 51"/>
                  <a:gd name="T47" fmla="*/ 67 h 74"/>
                  <a:gd name="T48" fmla="*/ 15 w 51"/>
                  <a:gd name="T49" fmla="*/ 72 h 74"/>
                  <a:gd name="T50" fmla="*/ 22 w 51"/>
                  <a:gd name="T51" fmla="*/ 74 h 7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1" h="74">
                    <a:moveTo>
                      <a:pt x="22" y="0"/>
                    </a:moveTo>
                    <a:lnTo>
                      <a:pt x="11" y="4"/>
                    </a:lnTo>
                    <a:lnTo>
                      <a:pt x="4" y="13"/>
                    </a:lnTo>
                    <a:lnTo>
                      <a:pt x="0" y="31"/>
                    </a:lnTo>
                    <a:lnTo>
                      <a:pt x="0" y="42"/>
                    </a:lnTo>
                    <a:lnTo>
                      <a:pt x="4" y="60"/>
                    </a:lnTo>
                    <a:lnTo>
                      <a:pt x="11" y="72"/>
                    </a:lnTo>
                    <a:lnTo>
                      <a:pt x="22" y="74"/>
                    </a:lnTo>
                    <a:lnTo>
                      <a:pt x="29" y="74"/>
                    </a:lnTo>
                    <a:lnTo>
                      <a:pt x="40" y="72"/>
                    </a:lnTo>
                    <a:lnTo>
                      <a:pt x="47" y="60"/>
                    </a:lnTo>
                    <a:lnTo>
                      <a:pt x="51" y="42"/>
                    </a:lnTo>
                    <a:lnTo>
                      <a:pt x="51" y="31"/>
                    </a:lnTo>
                    <a:lnTo>
                      <a:pt x="47" y="13"/>
                    </a:lnTo>
                    <a:lnTo>
                      <a:pt x="40" y="4"/>
                    </a:lnTo>
                    <a:lnTo>
                      <a:pt x="29" y="0"/>
                    </a:lnTo>
                    <a:lnTo>
                      <a:pt x="22" y="0"/>
                    </a:lnTo>
                    <a:lnTo>
                      <a:pt x="15" y="4"/>
                    </a:lnTo>
                    <a:lnTo>
                      <a:pt x="11" y="6"/>
                    </a:lnTo>
                    <a:lnTo>
                      <a:pt x="6" y="13"/>
                    </a:lnTo>
                    <a:lnTo>
                      <a:pt x="4" y="31"/>
                    </a:lnTo>
                    <a:lnTo>
                      <a:pt x="4" y="42"/>
                    </a:lnTo>
                    <a:lnTo>
                      <a:pt x="6" y="60"/>
                    </a:lnTo>
                    <a:lnTo>
                      <a:pt x="11" y="67"/>
                    </a:lnTo>
                    <a:lnTo>
                      <a:pt x="15" y="72"/>
                    </a:lnTo>
                    <a:lnTo>
                      <a:pt x="22" y="74"/>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749" name="Freeform 108"/>
              <p:cNvSpPr>
                <a:spLocks/>
              </p:cNvSpPr>
              <p:nvPr/>
            </p:nvSpPr>
            <p:spPr bwMode="auto">
              <a:xfrm>
                <a:off x="1540" y="2901"/>
                <a:ext cx="18" cy="74"/>
              </a:xfrm>
              <a:custGeom>
                <a:avLst/>
                <a:gdLst>
                  <a:gd name="T0" fmla="*/ 0 w 18"/>
                  <a:gd name="T1" fmla="*/ 74 h 74"/>
                  <a:gd name="T2" fmla="*/ 7 w 18"/>
                  <a:gd name="T3" fmla="*/ 72 h 74"/>
                  <a:gd name="T4" fmla="*/ 11 w 18"/>
                  <a:gd name="T5" fmla="*/ 67 h 74"/>
                  <a:gd name="T6" fmla="*/ 13 w 18"/>
                  <a:gd name="T7" fmla="*/ 60 h 74"/>
                  <a:gd name="T8" fmla="*/ 18 w 18"/>
                  <a:gd name="T9" fmla="*/ 42 h 74"/>
                  <a:gd name="T10" fmla="*/ 18 w 18"/>
                  <a:gd name="T11" fmla="*/ 31 h 74"/>
                  <a:gd name="T12" fmla="*/ 13 w 18"/>
                  <a:gd name="T13" fmla="*/ 13 h 74"/>
                  <a:gd name="T14" fmla="*/ 11 w 18"/>
                  <a:gd name="T15" fmla="*/ 6 h 74"/>
                  <a:gd name="T16" fmla="*/ 7 w 18"/>
                  <a:gd name="T17" fmla="*/ 4 h 74"/>
                  <a:gd name="T18" fmla="*/ 0 w 18"/>
                  <a:gd name="T19" fmla="*/ 0 h 7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8" h="74">
                    <a:moveTo>
                      <a:pt x="0" y="74"/>
                    </a:moveTo>
                    <a:lnTo>
                      <a:pt x="7" y="72"/>
                    </a:lnTo>
                    <a:lnTo>
                      <a:pt x="11" y="67"/>
                    </a:lnTo>
                    <a:lnTo>
                      <a:pt x="13" y="60"/>
                    </a:lnTo>
                    <a:lnTo>
                      <a:pt x="18" y="42"/>
                    </a:lnTo>
                    <a:lnTo>
                      <a:pt x="18" y="31"/>
                    </a:lnTo>
                    <a:lnTo>
                      <a:pt x="13" y="13"/>
                    </a:lnTo>
                    <a:lnTo>
                      <a:pt x="11" y="6"/>
                    </a:lnTo>
                    <a:lnTo>
                      <a:pt x="7" y="4"/>
                    </a:lnTo>
                    <a:lnTo>
                      <a:pt x="0"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750" name="Line 109"/>
              <p:cNvSpPr>
                <a:spLocks noChangeShapeType="1"/>
              </p:cNvSpPr>
              <p:nvPr/>
            </p:nvSpPr>
            <p:spPr bwMode="auto">
              <a:xfrm>
                <a:off x="1610" y="2493"/>
                <a:ext cx="54"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51" name="Freeform 110"/>
              <p:cNvSpPr>
                <a:spLocks/>
              </p:cNvSpPr>
              <p:nvPr/>
            </p:nvSpPr>
            <p:spPr bwMode="auto">
              <a:xfrm>
                <a:off x="1405" y="2462"/>
                <a:ext cx="49" cy="74"/>
              </a:xfrm>
              <a:custGeom>
                <a:avLst/>
                <a:gdLst>
                  <a:gd name="T0" fmla="*/ 20 w 49"/>
                  <a:gd name="T1" fmla="*/ 0 h 74"/>
                  <a:gd name="T2" fmla="*/ 9 w 49"/>
                  <a:gd name="T3" fmla="*/ 2 h 74"/>
                  <a:gd name="T4" fmla="*/ 2 w 49"/>
                  <a:gd name="T5" fmla="*/ 13 h 74"/>
                  <a:gd name="T6" fmla="*/ 0 w 49"/>
                  <a:gd name="T7" fmla="*/ 31 h 74"/>
                  <a:gd name="T8" fmla="*/ 0 w 49"/>
                  <a:gd name="T9" fmla="*/ 42 h 74"/>
                  <a:gd name="T10" fmla="*/ 2 w 49"/>
                  <a:gd name="T11" fmla="*/ 60 h 74"/>
                  <a:gd name="T12" fmla="*/ 9 w 49"/>
                  <a:gd name="T13" fmla="*/ 69 h 74"/>
                  <a:gd name="T14" fmla="*/ 20 w 49"/>
                  <a:gd name="T15" fmla="*/ 74 h 74"/>
                  <a:gd name="T16" fmla="*/ 27 w 49"/>
                  <a:gd name="T17" fmla="*/ 74 h 74"/>
                  <a:gd name="T18" fmla="*/ 38 w 49"/>
                  <a:gd name="T19" fmla="*/ 69 h 74"/>
                  <a:gd name="T20" fmla="*/ 45 w 49"/>
                  <a:gd name="T21" fmla="*/ 60 h 74"/>
                  <a:gd name="T22" fmla="*/ 49 w 49"/>
                  <a:gd name="T23" fmla="*/ 42 h 74"/>
                  <a:gd name="T24" fmla="*/ 49 w 49"/>
                  <a:gd name="T25" fmla="*/ 31 h 74"/>
                  <a:gd name="T26" fmla="*/ 45 w 49"/>
                  <a:gd name="T27" fmla="*/ 13 h 74"/>
                  <a:gd name="T28" fmla="*/ 38 w 49"/>
                  <a:gd name="T29" fmla="*/ 2 h 74"/>
                  <a:gd name="T30" fmla="*/ 27 w 49"/>
                  <a:gd name="T31" fmla="*/ 0 h 74"/>
                  <a:gd name="T32" fmla="*/ 20 w 49"/>
                  <a:gd name="T33" fmla="*/ 0 h 74"/>
                  <a:gd name="T34" fmla="*/ 13 w 49"/>
                  <a:gd name="T35" fmla="*/ 2 h 74"/>
                  <a:gd name="T36" fmla="*/ 9 w 49"/>
                  <a:gd name="T37" fmla="*/ 6 h 74"/>
                  <a:gd name="T38" fmla="*/ 7 w 49"/>
                  <a:gd name="T39" fmla="*/ 13 h 74"/>
                  <a:gd name="T40" fmla="*/ 2 w 49"/>
                  <a:gd name="T41" fmla="*/ 31 h 74"/>
                  <a:gd name="T42" fmla="*/ 2 w 49"/>
                  <a:gd name="T43" fmla="*/ 42 h 74"/>
                  <a:gd name="T44" fmla="*/ 7 w 49"/>
                  <a:gd name="T45" fmla="*/ 60 h 74"/>
                  <a:gd name="T46" fmla="*/ 9 w 49"/>
                  <a:gd name="T47" fmla="*/ 67 h 74"/>
                  <a:gd name="T48" fmla="*/ 13 w 49"/>
                  <a:gd name="T49" fmla="*/ 69 h 74"/>
                  <a:gd name="T50" fmla="*/ 20 w 49"/>
                  <a:gd name="T51" fmla="*/ 74 h 7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49" h="74">
                    <a:moveTo>
                      <a:pt x="20" y="0"/>
                    </a:moveTo>
                    <a:lnTo>
                      <a:pt x="9" y="2"/>
                    </a:lnTo>
                    <a:lnTo>
                      <a:pt x="2" y="13"/>
                    </a:lnTo>
                    <a:lnTo>
                      <a:pt x="0" y="31"/>
                    </a:lnTo>
                    <a:lnTo>
                      <a:pt x="0" y="42"/>
                    </a:lnTo>
                    <a:lnTo>
                      <a:pt x="2" y="60"/>
                    </a:lnTo>
                    <a:lnTo>
                      <a:pt x="9" y="69"/>
                    </a:lnTo>
                    <a:lnTo>
                      <a:pt x="20" y="74"/>
                    </a:lnTo>
                    <a:lnTo>
                      <a:pt x="27" y="74"/>
                    </a:lnTo>
                    <a:lnTo>
                      <a:pt x="38" y="69"/>
                    </a:lnTo>
                    <a:lnTo>
                      <a:pt x="45" y="60"/>
                    </a:lnTo>
                    <a:lnTo>
                      <a:pt x="49" y="42"/>
                    </a:lnTo>
                    <a:lnTo>
                      <a:pt x="49" y="31"/>
                    </a:lnTo>
                    <a:lnTo>
                      <a:pt x="45" y="13"/>
                    </a:lnTo>
                    <a:lnTo>
                      <a:pt x="38" y="2"/>
                    </a:lnTo>
                    <a:lnTo>
                      <a:pt x="27" y="0"/>
                    </a:lnTo>
                    <a:lnTo>
                      <a:pt x="20" y="0"/>
                    </a:lnTo>
                    <a:lnTo>
                      <a:pt x="13" y="2"/>
                    </a:lnTo>
                    <a:lnTo>
                      <a:pt x="9" y="6"/>
                    </a:lnTo>
                    <a:lnTo>
                      <a:pt x="7" y="13"/>
                    </a:lnTo>
                    <a:lnTo>
                      <a:pt x="2" y="31"/>
                    </a:lnTo>
                    <a:lnTo>
                      <a:pt x="2" y="42"/>
                    </a:lnTo>
                    <a:lnTo>
                      <a:pt x="7" y="60"/>
                    </a:lnTo>
                    <a:lnTo>
                      <a:pt x="9" y="67"/>
                    </a:lnTo>
                    <a:lnTo>
                      <a:pt x="13" y="69"/>
                    </a:lnTo>
                    <a:lnTo>
                      <a:pt x="20" y="74"/>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752" name="Freeform 111"/>
              <p:cNvSpPr>
                <a:spLocks/>
              </p:cNvSpPr>
              <p:nvPr/>
            </p:nvSpPr>
            <p:spPr bwMode="auto">
              <a:xfrm>
                <a:off x="1432" y="2462"/>
                <a:ext cx="18" cy="74"/>
              </a:xfrm>
              <a:custGeom>
                <a:avLst/>
                <a:gdLst>
                  <a:gd name="T0" fmla="*/ 0 w 18"/>
                  <a:gd name="T1" fmla="*/ 74 h 74"/>
                  <a:gd name="T2" fmla="*/ 9 w 18"/>
                  <a:gd name="T3" fmla="*/ 69 h 74"/>
                  <a:gd name="T4" fmla="*/ 11 w 18"/>
                  <a:gd name="T5" fmla="*/ 67 h 74"/>
                  <a:gd name="T6" fmla="*/ 16 w 18"/>
                  <a:gd name="T7" fmla="*/ 60 h 74"/>
                  <a:gd name="T8" fmla="*/ 18 w 18"/>
                  <a:gd name="T9" fmla="*/ 42 h 74"/>
                  <a:gd name="T10" fmla="*/ 18 w 18"/>
                  <a:gd name="T11" fmla="*/ 31 h 74"/>
                  <a:gd name="T12" fmla="*/ 16 w 18"/>
                  <a:gd name="T13" fmla="*/ 13 h 74"/>
                  <a:gd name="T14" fmla="*/ 11 w 18"/>
                  <a:gd name="T15" fmla="*/ 6 h 74"/>
                  <a:gd name="T16" fmla="*/ 9 w 18"/>
                  <a:gd name="T17" fmla="*/ 2 h 74"/>
                  <a:gd name="T18" fmla="*/ 0 w 18"/>
                  <a:gd name="T19" fmla="*/ 0 h 7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8" h="74">
                    <a:moveTo>
                      <a:pt x="0" y="74"/>
                    </a:moveTo>
                    <a:lnTo>
                      <a:pt x="9" y="69"/>
                    </a:lnTo>
                    <a:lnTo>
                      <a:pt x="11" y="67"/>
                    </a:lnTo>
                    <a:lnTo>
                      <a:pt x="16" y="60"/>
                    </a:lnTo>
                    <a:lnTo>
                      <a:pt x="18" y="42"/>
                    </a:lnTo>
                    <a:lnTo>
                      <a:pt x="18" y="31"/>
                    </a:lnTo>
                    <a:lnTo>
                      <a:pt x="16" y="13"/>
                    </a:lnTo>
                    <a:lnTo>
                      <a:pt x="11" y="6"/>
                    </a:lnTo>
                    <a:lnTo>
                      <a:pt x="9" y="2"/>
                    </a:lnTo>
                    <a:lnTo>
                      <a:pt x="0"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753" name="Freeform 112"/>
              <p:cNvSpPr>
                <a:spLocks/>
              </p:cNvSpPr>
              <p:nvPr/>
            </p:nvSpPr>
            <p:spPr bwMode="auto">
              <a:xfrm>
                <a:off x="1479" y="2529"/>
                <a:ext cx="7" cy="7"/>
              </a:xfrm>
              <a:custGeom>
                <a:avLst/>
                <a:gdLst>
                  <a:gd name="T0" fmla="*/ 5 w 7"/>
                  <a:gd name="T1" fmla="*/ 0 h 7"/>
                  <a:gd name="T2" fmla="*/ 0 w 7"/>
                  <a:gd name="T3" fmla="*/ 2 h 7"/>
                  <a:gd name="T4" fmla="*/ 5 w 7"/>
                  <a:gd name="T5" fmla="*/ 7 h 7"/>
                  <a:gd name="T6" fmla="*/ 7 w 7"/>
                  <a:gd name="T7" fmla="*/ 2 h 7"/>
                  <a:gd name="T8" fmla="*/ 5 w 7"/>
                  <a:gd name="T9" fmla="*/ 0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 h="7">
                    <a:moveTo>
                      <a:pt x="5" y="0"/>
                    </a:moveTo>
                    <a:lnTo>
                      <a:pt x="0" y="2"/>
                    </a:lnTo>
                    <a:lnTo>
                      <a:pt x="5" y="7"/>
                    </a:lnTo>
                    <a:lnTo>
                      <a:pt x="7" y="2"/>
                    </a:lnTo>
                    <a:lnTo>
                      <a:pt x="5"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754" name="Freeform 113"/>
              <p:cNvSpPr>
                <a:spLocks/>
              </p:cNvSpPr>
              <p:nvPr/>
            </p:nvSpPr>
            <p:spPr bwMode="auto">
              <a:xfrm>
                <a:off x="1511" y="2462"/>
                <a:ext cx="51" cy="74"/>
              </a:xfrm>
              <a:custGeom>
                <a:avLst/>
                <a:gdLst>
                  <a:gd name="T0" fmla="*/ 4 w 51"/>
                  <a:gd name="T1" fmla="*/ 13 h 74"/>
                  <a:gd name="T2" fmla="*/ 6 w 51"/>
                  <a:gd name="T3" fmla="*/ 18 h 74"/>
                  <a:gd name="T4" fmla="*/ 4 w 51"/>
                  <a:gd name="T5" fmla="*/ 20 h 74"/>
                  <a:gd name="T6" fmla="*/ 0 w 51"/>
                  <a:gd name="T7" fmla="*/ 18 h 74"/>
                  <a:gd name="T8" fmla="*/ 0 w 51"/>
                  <a:gd name="T9" fmla="*/ 13 h 74"/>
                  <a:gd name="T10" fmla="*/ 4 w 51"/>
                  <a:gd name="T11" fmla="*/ 6 h 74"/>
                  <a:gd name="T12" fmla="*/ 6 w 51"/>
                  <a:gd name="T13" fmla="*/ 2 h 74"/>
                  <a:gd name="T14" fmla="*/ 18 w 51"/>
                  <a:gd name="T15" fmla="*/ 0 h 74"/>
                  <a:gd name="T16" fmla="*/ 33 w 51"/>
                  <a:gd name="T17" fmla="*/ 0 h 74"/>
                  <a:gd name="T18" fmla="*/ 42 w 51"/>
                  <a:gd name="T19" fmla="*/ 2 h 74"/>
                  <a:gd name="T20" fmla="*/ 47 w 51"/>
                  <a:gd name="T21" fmla="*/ 6 h 74"/>
                  <a:gd name="T22" fmla="*/ 51 w 51"/>
                  <a:gd name="T23" fmla="*/ 13 h 74"/>
                  <a:gd name="T24" fmla="*/ 51 w 51"/>
                  <a:gd name="T25" fmla="*/ 20 h 74"/>
                  <a:gd name="T26" fmla="*/ 47 w 51"/>
                  <a:gd name="T27" fmla="*/ 27 h 74"/>
                  <a:gd name="T28" fmla="*/ 36 w 51"/>
                  <a:gd name="T29" fmla="*/ 33 h 74"/>
                  <a:gd name="T30" fmla="*/ 18 w 51"/>
                  <a:gd name="T31" fmla="*/ 42 h 74"/>
                  <a:gd name="T32" fmla="*/ 11 w 51"/>
                  <a:gd name="T33" fmla="*/ 45 h 74"/>
                  <a:gd name="T34" fmla="*/ 4 w 51"/>
                  <a:gd name="T35" fmla="*/ 51 h 74"/>
                  <a:gd name="T36" fmla="*/ 0 w 51"/>
                  <a:gd name="T37" fmla="*/ 63 h 74"/>
                  <a:gd name="T38" fmla="*/ 0 w 51"/>
                  <a:gd name="T39" fmla="*/ 74 h 7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51" h="74">
                    <a:moveTo>
                      <a:pt x="4" y="13"/>
                    </a:moveTo>
                    <a:lnTo>
                      <a:pt x="6" y="18"/>
                    </a:lnTo>
                    <a:lnTo>
                      <a:pt x="4" y="20"/>
                    </a:lnTo>
                    <a:lnTo>
                      <a:pt x="0" y="18"/>
                    </a:lnTo>
                    <a:lnTo>
                      <a:pt x="0" y="13"/>
                    </a:lnTo>
                    <a:lnTo>
                      <a:pt x="4" y="6"/>
                    </a:lnTo>
                    <a:lnTo>
                      <a:pt x="6" y="2"/>
                    </a:lnTo>
                    <a:lnTo>
                      <a:pt x="18" y="0"/>
                    </a:lnTo>
                    <a:lnTo>
                      <a:pt x="33" y="0"/>
                    </a:lnTo>
                    <a:lnTo>
                      <a:pt x="42" y="2"/>
                    </a:lnTo>
                    <a:lnTo>
                      <a:pt x="47" y="6"/>
                    </a:lnTo>
                    <a:lnTo>
                      <a:pt x="51" y="13"/>
                    </a:lnTo>
                    <a:lnTo>
                      <a:pt x="51" y="20"/>
                    </a:lnTo>
                    <a:lnTo>
                      <a:pt x="47" y="27"/>
                    </a:lnTo>
                    <a:lnTo>
                      <a:pt x="36" y="33"/>
                    </a:lnTo>
                    <a:lnTo>
                      <a:pt x="18" y="42"/>
                    </a:lnTo>
                    <a:lnTo>
                      <a:pt x="11" y="45"/>
                    </a:lnTo>
                    <a:lnTo>
                      <a:pt x="4" y="51"/>
                    </a:lnTo>
                    <a:lnTo>
                      <a:pt x="0" y="63"/>
                    </a:lnTo>
                    <a:lnTo>
                      <a:pt x="0" y="74"/>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755" name="Freeform 114"/>
              <p:cNvSpPr>
                <a:spLocks/>
              </p:cNvSpPr>
              <p:nvPr/>
            </p:nvSpPr>
            <p:spPr bwMode="auto">
              <a:xfrm>
                <a:off x="1529" y="2462"/>
                <a:ext cx="29" cy="42"/>
              </a:xfrm>
              <a:custGeom>
                <a:avLst/>
                <a:gdLst>
                  <a:gd name="T0" fmla="*/ 15 w 29"/>
                  <a:gd name="T1" fmla="*/ 0 h 42"/>
                  <a:gd name="T2" fmla="*/ 22 w 29"/>
                  <a:gd name="T3" fmla="*/ 2 h 42"/>
                  <a:gd name="T4" fmla="*/ 24 w 29"/>
                  <a:gd name="T5" fmla="*/ 6 h 42"/>
                  <a:gd name="T6" fmla="*/ 29 w 29"/>
                  <a:gd name="T7" fmla="*/ 13 h 42"/>
                  <a:gd name="T8" fmla="*/ 29 w 29"/>
                  <a:gd name="T9" fmla="*/ 20 h 42"/>
                  <a:gd name="T10" fmla="*/ 24 w 29"/>
                  <a:gd name="T11" fmla="*/ 27 h 42"/>
                  <a:gd name="T12" fmla="*/ 15 w 29"/>
                  <a:gd name="T13" fmla="*/ 33 h 42"/>
                  <a:gd name="T14" fmla="*/ 0 w 29"/>
                  <a:gd name="T15" fmla="*/ 42 h 4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9" h="42">
                    <a:moveTo>
                      <a:pt x="15" y="0"/>
                    </a:moveTo>
                    <a:lnTo>
                      <a:pt x="22" y="2"/>
                    </a:lnTo>
                    <a:lnTo>
                      <a:pt x="24" y="6"/>
                    </a:lnTo>
                    <a:lnTo>
                      <a:pt x="29" y="13"/>
                    </a:lnTo>
                    <a:lnTo>
                      <a:pt x="29" y="20"/>
                    </a:lnTo>
                    <a:lnTo>
                      <a:pt x="24" y="27"/>
                    </a:lnTo>
                    <a:lnTo>
                      <a:pt x="15" y="33"/>
                    </a:lnTo>
                    <a:lnTo>
                      <a:pt x="0" y="42"/>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756" name="Freeform 115"/>
              <p:cNvSpPr>
                <a:spLocks/>
              </p:cNvSpPr>
              <p:nvPr/>
            </p:nvSpPr>
            <p:spPr bwMode="auto">
              <a:xfrm>
                <a:off x="1511" y="2525"/>
                <a:ext cx="51" cy="6"/>
              </a:xfrm>
              <a:custGeom>
                <a:avLst/>
                <a:gdLst>
                  <a:gd name="T0" fmla="*/ 0 w 51"/>
                  <a:gd name="T1" fmla="*/ 4 h 6"/>
                  <a:gd name="T2" fmla="*/ 4 w 51"/>
                  <a:gd name="T3" fmla="*/ 0 h 6"/>
                  <a:gd name="T4" fmla="*/ 11 w 51"/>
                  <a:gd name="T5" fmla="*/ 0 h 6"/>
                  <a:gd name="T6" fmla="*/ 29 w 51"/>
                  <a:gd name="T7" fmla="*/ 6 h 6"/>
                  <a:gd name="T8" fmla="*/ 40 w 51"/>
                  <a:gd name="T9" fmla="*/ 6 h 6"/>
                  <a:gd name="T10" fmla="*/ 47 w 51"/>
                  <a:gd name="T11" fmla="*/ 4 h 6"/>
                  <a:gd name="T12" fmla="*/ 51 w 51"/>
                  <a:gd name="T13" fmla="*/ 0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1" h="6">
                    <a:moveTo>
                      <a:pt x="0" y="4"/>
                    </a:moveTo>
                    <a:lnTo>
                      <a:pt x="4" y="0"/>
                    </a:lnTo>
                    <a:lnTo>
                      <a:pt x="11" y="0"/>
                    </a:lnTo>
                    <a:lnTo>
                      <a:pt x="29" y="6"/>
                    </a:lnTo>
                    <a:lnTo>
                      <a:pt x="40" y="6"/>
                    </a:lnTo>
                    <a:lnTo>
                      <a:pt x="47" y="4"/>
                    </a:lnTo>
                    <a:lnTo>
                      <a:pt x="51"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757" name="Freeform 116"/>
              <p:cNvSpPr>
                <a:spLocks/>
              </p:cNvSpPr>
              <p:nvPr/>
            </p:nvSpPr>
            <p:spPr bwMode="auto">
              <a:xfrm>
                <a:off x="1522" y="2518"/>
                <a:ext cx="40" cy="18"/>
              </a:xfrm>
              <a:custGeom>
                <a:avLst/>
                <a:gdLst>
                  <a:gd name="T0" fmla="*/ 0 w 40"/>
                  <a:gd name="T1" fmla="*/ 7 h 18"/>
                  <a:gd name="T2" fmla="*/ 18 w 40"/>
                  <a:gd name="T3" fmla="*/ 18 h 18"/>
                  <a:gd name="T4" fmla="*/ 31 w 40"/>
                  <a:gd name="T5" fmla="*/ 18 h 18"/>
                  <a:gd name="T6" fmla="*/ 36 w 40"/>
                  <a:gd name="T7" fmla="*/ 13 h 18"/>
                  <a:gd name="T8" fmla="*/ 40 w 40"/>
                  <a:gd name="T9" fmla="*/ 7 h 18"/>
                  <a:gd name="T10" fmla="*/ 40 w 40"/>
                  <a:gd name="T11" fmla="*/ 0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0" h="18">
                    <a:moveTo>
                      <a:pt x="0" y="7"/>
                    </a:moveTo>
                    <a:lnTo>
                      <a:pt x="18" y="18"/>
                    </a:lnTo>
                    <a:lnTo>
                      <a:pt x="31" y="18"/>
                    </a:lnTo>
                    <a:lnTo>
                      <a:pt x="36" y="13"/>
                    </a:lnTo>
                    <a:lnTo>
                      <a:pt x="40" y="7"/>
                    </a:lnTo>
                    <a:lnTo>
                      <a:pt x="40"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758" name="Line 117"/>
              <p:cNvSpPr>
                <a:spLocks noChangeShapeType="1"/>
              </p:cNvSpPr>
              <p:nvPr/>
            </p:nvSpPr>
            <p:spPr bwMode="auto">
              <a:xfrm>
                <a:off x="1610" y="2009"/>
                <a:ext cx="54"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59" name="Freeform 118"/>
              <p:cNvSpPr>
                <a:spLocks/>
              </p:cNvSpPr>
              <p:nvPr/>
            </p:nvSpPr>
            <p:spPr bwMode="auto">
              <a:xfrm>
                <a:off x="1405" y="1978"/>
                <a:ext cx="49" cy="74"/>
              </a:xfrm>
              <a:custGeom>
                <a:avLst/>
                <a:gdLst>
                  <a:gd name="T0" fmla="*/ 20 w 49"/>
                  <a:gd name="T1" fmla="*/ 0 h 74"/>
                  <a:gd name="T2" fmla="*/ 9 w 49"/>
                  <a:gd name="T3" fmla="*/ 4 h 74"/>
                  <a:gd name="T4" fmla="*/ 2 w 49"/>
                  <a:gd name="T5" fmla="*/ 13 h 74"/>
                  <a:gd name="T6" fmla="*/ 0 w 49"/>
                  <a:gd name="T7" fmla="*/ 31 h 74"/>
                  <a:gd name="T8" fmla="*/ 0 w 49"/>
                  <a:gd name="T9" fmla="*/ 43 h 74"/>
                  <a:gd name="T10" fmla="*/ 2 w 49"/>
                  <a:gd name="T11" fmla="*/ 61 h 74"/>
                  <a:gd name="T12" fmla="*/ 9 w 49"/>
                  <a:gd name="T13" fmla="*/ 72 h 74"/>
                  <a:gd name="T14" fmla="*/ 20 w 49"/>
                  <a:gd name="T15" fmla="*/ 74 h 74"/>
                  <a:gd name="T16" fmla="*/ 27 w 49"/>
                  <a:gd name="T17" fmla="*/ 74 h 74"/>
                  <a:gd name="T18" fmla="*/ 38 w 49"/>
                  <a:gd name="T19" fmla="*/ 72 h 74"/>
                  <a:gd name="T20" fmla="*/ 45 w 49"/>
                  <a:gd name="T21" fmla="*/ 61 h 74"/>
                  <a:gd name="T22" fmla="*/ 49 w 49"/>
                  <a:gd name="T23" fmla="*/ 43 h 74"/>
                  <a:gd name="T24" fmla="*/ 49 w 49"/>
                  <a:gd name="T25" fmla="*/ 31 h 74"/>
                  <a:gd name="T26" fmla="*/ 45 w 49"/>
                  <a:gd name="T27" fmla="*/ 13 h 74"/>
                  <a:gd name="T28" fmla="*/ 38 w 49"/>
                  <a:gd name="T29" fmla="*/ 4 h 74"/>
                  <a:gd name="T30" fmla="*/ 27 w 49"/>
                  <a:gd name="T31" fmla="*/ 0 h 74"/>
                  <a:gd name="T32" fmla="*/ 20 w 49"/>
                  <a:gd name="T33" fmla="*/ 0 h 74"/>
                  <a:gd name="T34" fmla="*/ 13 w 49"/>
                  <a:gd name="T35" fmla="*/ 4 h 74"/>
                  <a:gd name="T36" fmla="*/ 9 w 49"/>
                  <a:gd name="T37" fmla="*/ 7 h 74"/>
                  <a:gd name="T38" fmla="*/ 7 w 49"/>
                  <a:gd name="T39" fmla="*/ 13 h 74"/>
                  <a:gd name="T40" fmla="*/ 2 w 49"/>
                  <a:gd name="T41" fmla="*/ 31 h 74"/>
                  <a:gd name="T42" fmla="*/ 2 w 49"/>
                  <a:gd name="T43" fmla="*/ 43 h 74"/>
                  <a:gd name="T44" fmla="*/ 7 w 49"/>
                  <a:gd name="T45" fmla="*/ 61 h 74"/>
                  <a:gd name="T46" fmla="*/ 9 w 49"/>
                  <a:gd name="T47" fmla="*/ 67 h 74"/>
                  <a:gd name="T48" fmla="*/ 13 w 49"/>
                  <a:gd name="T49" fmla="*/ 72 h 74"/>
                  <a:gd name="T50" fmla="*/ 20 w 49"/>
                  <a:gd name="T51" fmla="*/ 74 h 7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49" h="74">
                    <a:moveTo>
                      <a:pt x="20" y="0"/>
                    </a:moveTo>
                    <a:lnTo>
                      <a:pt x="9" y="4"/>
                    </a:lnTo>
                    <a:lnTo>
                      <a:pt x="2" y="13"/>
                    </a:lnTo>
                    <a:lnTo>
                      <a:pt x="0" y="31"/>
                    </a:lnTo>
                    <a:lnTo>
                      <a:pt x="0" y="43"/>
                    </a:lnTo>
                    <a:lnTo>
                      <a:pt x="2" y="61"/>
                    </a:lnTo>
                    <a:lnTo>
                      <a:pt x="9" y="72"/>
                    </a:lnTo>
                    <a:lnTo>
                      <a:pt x="20" y="74"/>
                    </a:lnTo>
                    <a:lnTo>
                      <a:pt x="27" y="74"/>
                    </a:lnTo>
                    <a:lnTo>
                      <a:pt x="38" y="72"/>
                    </a:lnTo>
                    <a:lnTo>
                      <a:pt x="45" y="61"/>
                    </a:lnTo>
                    <a:lnTo>
                      <a:pt x="49" y="43"/>
                    </a:lnTo>
                    <a:lnTo>
                      <a:pt x="49" y="31"/>
                    </a:lnTo>
                    <a:lnTo>
                      <a:pt x="45" y="13"/>
                    </a:lnTo>
                    <a:lnTo>
                      <a:pt x="38" y="4"/>
                    </a:lnTo>
                    <a:lnTo>
                      <a:pt x="27" y="0"/>
                    </a:lnTo>
                    <a:lnTo>
                      <a:pt x="20" y="0"/>
                    </a:lnTo>
                    <a:lnTo>
                      <a:pt x="13" y="4"/>
                    </a:lnTo>
                    <a:lnTo>
                      <a:pt x="9" y="7"/>
                    </a:lnTo>
                    <a:lnTo>
                      <a:pt x="7" y="13"/>
                    </a:lnTo>
                    <a:lnTo>
                      <a:pt x="2" y="31"/>
                    </a:lnTo>
                    <a:lnTo>
                      <a:pt x="2" y="43"/>
                    </a:lnTo>
                    <a:lnTo>
                      <a:pt x="7" y="61"/>
                    </a:lnTo>
                    <a:lnTo>
                      <a:pt x="9" y="67"/>
                    </a:lnTo>
                    <a:lnTo>
                      <a:pt x="13" y="72"/>
                    </a:lnTo>
                    <a:lnTo>
                      <a:pt x="20" y="74"/>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760" name="Freeform 119"/>
              <p:cNvSpPr>
                <a:spLocks/>
              </p:cNvSpPr>
              <p:nvPr/>
            </p:nvSpPr>
            <p:spPr bwMode="auto">
              <a:xfrm>
                <a:off x="1432" y="1978"/>
                <a:ext cx="18" cy="74"/>
              </a:xfrm>
              <a:custGeom>
                <a:avLst/>
                <a:gdLst>
                  <a:gd name="T0" fmla="*/ 0 w 18"/>
                  <a:gd name="T1" fmla="*/ 74 h 74"/>
                  <a:gd name="T2" fmla="*/ 9 w 18"/>
                  <a:gd name="T3" fmla="*/ 72 h 74"/>
                  <a:gd name="T4" fmla="*/ 11 w 18"/>
                  <a:gd name="T5" fmla="*/ 67 h 74"/>
                  <a:gd name="T6" fmla="*/ 16 w 18"/>
                  <a:gd name="T7" fmla="*/ 61 h 74"/>
                  <a:gd name="T8" fmla="*/ 18 w 18"/>
                  <a:gd name="T9" fmla="*/ 43 h 74"/>
                  <a:gd name="T10" fmla="*/ 18 w 18"/>
                  <a:gd name="T11" fmla="*/ 31 h 74"/>
                  <a:gd name="T12" fmla="*/ 16 w 18"/>
                  <a:gd name="T13" fmla="*/ 13 h 74"/>
                  <a:gd name="T14" fmla="*/ 11 w 18"/>
                  <a:gd name="T15" fmla="*/ 7 h 74"/>
                  <a:gd name="T16" fmla="*/ 9 w 18"/>
                  <a:gd name="T17" fmla="*/ 4 h 74"/>
                  <a:gd name="T18" fmla="*/ 0 w 18"/>
                  <a:gd name="T19" fmla="*/ 0 h 7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8" h="74">
                    <a:moveTo>
                      <a:pt x="0" y="74"/>
                    </a:moveTo>
                    <a:lnTo>
                      <a:pt x="9" y="72"/>
                    </a:lnTo>
                    <a:lnTo>
                      <a:pt x="11" y="67"/>
                    </a:lnTo>
                    <a:lnTo>
                      <a:pt x="16" y="61"/>
                    </a:lnTo>
                    <a:lnTo>
                      <a:pt x="18" y="43"/>
                    </a:lnTo>
                    <a:lnTo>
                      <a:pt x="18" y="31"/>
                    </a:lnTo>
                    <a:lnTo>
                      <a:pt x="16" y="13"/>
                    </a:lnTo>
                    <a:lnTo>
                      <a:pt x="11" y="7"/>
                    </a:lnTo>
                    <a:lnTo>
                      <a:pt x="9" y="4"/>
                    </a:lnTo>
                    <a:lnTo>
                      <a:pt x="0"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761" name="Freeform 120"/>
              <p:cNvSpPr>
                <a:spLocks/>
              </p:cNvSpPr>
              <p:nvPr/>
            </p:nvSpPr>
            <p:spPr bwMode="auto">
              <a:xfrm>
                <a:off x="1479" y="2045"/>
                <a:ext cx="7" cy="7"/>
              </a:xfrm>
              <a:custGeom>
                <a:avLst/>
                <a:gdLst>
                  <a:gd name="T0" fmla="*/ 5 w 7"/>
                  <a:gd name="T1" fmla="*/ 0 h 7"/>
                  <a:gd name="T2" fmla="*/ 0 w 7"/>
                  <a:gd name="T3" fmla="*/ 5 h 7"/>
                  <a:gd name="T4" fmla="*/ 5 w 7"/>
                  <a:gd name="T5" fmla="*/ 7 h 7"/>
                  <a:gd name="T6" fmla="*/ 7 w 7"/>
                  <a:gd name="T7" fmla="*/ 5 h 7"/>
                  <a:gd name="T8" fmla="*/ 5 w 7"/>
                  <a:gd name="T9" fmla="*/ 0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 h="7">
                    <a:moveTo>
                      <a:pt x="5" y="0"/>
                    </a:moveTo>
                    <a:lnTo>
                      <a:pt x="0" y="5"/>
                    </a:lnTo>
                    <a:lnTo>
                      <a:pt x="5" y="7"/>
                    </a:lnTo>
                    <a:lnTo>
                      <a:pt x="7" y="5"/>
                    </a:lnTo>
                    <a:lnTo>
                      <a:pt x="5"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762" name="Line 121"/>
              <p:cNvSpPr>
                <a:spLocks noChangeShapeType="1"/>
              </p:cNvSpPr>
              <p:nvPr/>
            </p:nvSpPr>
            <p:spPr bwMode="auto">
              <a:xfrm>
                <a:off x="1544" y="1985"/>
                <a:ext cx="1" cy="67"/>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63" name="Line 122"/>
              <p:cNvSpPr>
                <a:spLocks noChangeShapeType="1"/>
              </p:cNvSpPr>
              <p:nvPr/>
            </p:nvSpPr>
            <p:spPr bwMode="auto">
              <a:xfrm>
                <a:off x="1547" y="1978"/>
                <a:ext cx="1" cy="74"/>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64" name="Freeform 123"/>
              <p:cNvSpPr>
                <a:spLocks/>
              </p:cNvSpPr>
              <p:nvPr/>
            </p:nvSpPr>
            <p:spPr bwMode="auto">
              <a:xfrm>
                <a:off x="1508" y="1978"/>
                <a:ext cx="57" cy="54"/>
              </a:xfrm>
              <a:custGeom>
                <a:avLst/>
                <a:gdLst>
                  <a:gd name="T0" fmla="*/ 39 w 57"/>
                  <a:gd name="T1" fmla="*/ 0 h 54"/>
                  <a:gd name="T2" fmla="*/ 0 w 57"/>
                  <a:gd name="T3" fmla="*/ 54 h 54"/>
                  <a:gd name="T4" fmla="*/ 57 w 57"/>
                  <a:gd name="T5" fmla="*/ 54 h 54"/>
                  <a:gd name="T6" fmla="*/ 0 60000 65536"/>
                  <a:gd name="T7" fmla="*/ 0 60000 65536"/>
                  <a:gd name="T8" fmla="*/ 0 60000 65536"/>
                </a:gdLst>
                <a:ahLst/>
                <a:cxnLst>
                  <a:cxn ang="T6">
                    <a:pos x="T0" y="T1"/>
                  </a:cxn>
                  <a:cxn ang="T7">
                    <a:pos x="T2" y="T3"/>
                  </a:cxn>
                  <a:cxn ang="T8">
                    <a:pos x="T4" y="T5"/>
                  </a:cxn>
                </a:cxnLst>
                <a:rect l="0" t="0" r="r" b="b"/>
                <a:pathLst>
                  <a:path w="57" h="54">
                    <a:moveTo>
                      <a:pt x="39" y="0"/>
                    </a:moveTo>
                    <a:lnTo>
                      <a:pt x="0" y="54"/>
                    </a:lnTo>
                    <a:lnTo>
                      <a:pt x="57" y="54"/>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765" name="Line 124"/>
              <p:cNvSpPr>
                <a:spLocks noChangeShapeType="1"/>
              </p:cNvSpPr>
              <p:nvPr/>
            </p:nvSpPr>
            <p:spPr bwMode="auto">
              <a:xfrm>
                <a:off x="1533" y="2052"/>
                <a:ext cx="25"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66" name="Line 125"/>
              <p:cNvSpPr>
                <a:spLocks noChangeShapeType="1"/>
              </p:cNvSpPr>
              <p:nvPr/>
            </p:nvSpPr>
            <p:spPr bwMode="auto">
              <a:xfrm>
                <a:off x="1610" y="1525"/>
                <a:ext cx="54"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67" name="Freeform 126"/>
              <p:cNvSpPr>
                <a:spLocks/>
              </p:cNvSpPr>
              <p:nvPr/>
            </p:nvSpPr>
            <p:spPr bwMode="auto">
              <a:xfrm>
                <a:off x="1405" y="1494"/>
                <a:ext cx="49" cy="76"/>
              </a:xfrm>
              <a:custGeom>
                <a:avLst/>
                <a:gdLst>
                  <a:gd name="T0" fmla="*/ 20 w 49"/>
                  <a:gd name="T1" fmla="*/ 0 h 76"/>
                  <a:gd name="T2" fmla="*/ 9 w 49"/>
                  <a:gd name="T3" fmla="*/ 4 h 76"/>
                  <a:gd name="T4" fmla="*/ 2 w 49"/>
                  <a:gd name="T5" fmla="*/ 16 h 76"/>
                  <a:gd name="T6" fmla="*/ 0 w 49"/>
                  <a:gd name="T7" fmla="*/ 34 h 76"/>
                  <a:gd name="T8" fmla="*/ 0 w 49"/>
                  <a:gd name="T9" fmla="*/ 43 h 76"/>
                  <a:gd name="T10" fmla="*/ 2 w 49"/>
                  <a:gd name="T11" fmla="*/ 61 h 76"/>
                  <a:gd name="T12" fmla="*/ 9 w 49"/>
                  <a:gd name="T13" fmla="*/ 72 h 76"/>
                  <a:gd name="T14" fmla="*/ 20 w 49"/>
                  <a:gd name="T15" fmla="*/ 76 h 76"/>
                  <a:gd name="T16" fmla="*/ 27 w 49"/>
                  <a:gd name="T17" fmla="*/ 76 h 76"/>
                  <a:gd name="T18" fmla="*/ 38 w 49"/>
                  <a:gd name="T19" fmla="*/ 72 h 76"/>
                  <a:gd name="T20" fmla="*/ 45 w 49"/>
                  <a:gd name="T21" fmla="*/ 61 h 76"/>
                  <a:gd name="T22" fmla="*/ 49 w 49"/>
                  <a:gd name="T23" fmla="*/ 43 h 76"/>
                  <a:gd name="T24" fmla="*/ 49 w 49"/>
                  <a:gd name="T25" fmla="*/ 34 h 76"/>
                  <a:gd name="T26" fmla="*/ 45 w 49"/>
                  <a:gd name="T27" fmla="*/ 16 h 76"/>
                  <a:gd name="T28" fmla="*/ 38 w 49"/>
                  <a:gd name="T29" fmla="*/ 4 h 76"/>
                  <a:gd name="T30" fmla="*/ 27 w 49"/>
                  <a:gd name="T31" fmla="*/ 0 h 76"/>
                  <a:gd name="T32" fmla="*/ 20 w 49"/>
                  <a:gd name="T33" fmla="*/ 0 h 76"/>
                  <a:gd name="T34" fmla="*/ 13 w 49"/>
                  <a:gd name="T35" fmla="*/ 4 h 76"/>
                  <a:gd name="T36" fmla="*/ 9 w 49"/>
                  <a:gd name="T37" fmla="*/ 7 h 76"/>
                  <a:gd name="T38" fmla="*/ 7 w 49"/>
                  <a:gd name="T39" fmla="*/ 16 h 76"/>
                  <a:gd name="T40" fmla="*/ 2 w 49"/>
                  <a:gd name="T41" fmla="*/ 34 h 76"/>
                  <a:gd name="T42" fmla="*/ 2 w 49"/>
                  <a:gd name="T43" fmla="*/ 43 h 76"/>
                  <a:gd name="T44" fmla="*/ 7 w 49"/>
                  <a:gd name="T45" fmla="*/ 61 h 76"/>
                  <a:gd name="T46" fmla="*/ 9 w 49"/>
                  <a:gd name="T47" fmla="*/ 67 h 76"/>
                  <a:gd name="T48" fmla="*/ 13 w 49"/>
                  <a:gd name="T49" fmla="*/ 72 h 76"/>
                  <a:gd name="T50" fmla="*/ 20 w 49"/>
                  <a:gd name="T51" fmla="*/ 76 h 7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49" h="76">
                    <a:moveTo>
                      <a:pt x="20" y="0"/>
                    </a:moveTo>
                    <a:lnTo>
                      <a:pt x="9" y="4"/>
                    </a:lnTo>
                    <a:lnTo>
                      <a:pt x="2" y="16"/>
                    </a:lnTo>
                    <a:lnTo>
                      <a:pt x="0" y="34"/>
                    </a:lnTo>
                    <a:lnTo>
                      <a:pt x="0" y="43"/>
                    </a:lnTo>
                    <a:lnTo>
                      <a:pt x="2" y="61"/>
                    </a:lnTo>
                    <a:lnTo>
                      <a:pt x="9" y="72"/>
                    </a:lnTo>
                    <a:lnTo>
                      <a:pt x="20" y="76"/>
                    </a:lnTo>
                    <a:lnTo>
                      <a:pt x="27" y="76"/>
                    </a:lnTo>
                    <a:lnTo>
                      <a:pt x="38" y="72"/>
                    </a:lnTo>
                    <a:lnTo>
                      <a:pt x="45" y="61"/>
                    </a:lnTo>
                    <a:lnTo>
                      <a:pt x="49" y="43"/>
                    </a:lnTo>
                    <a:lnTo>
                      <a:pt x="49" y="34"/>
                    </a:lnTo>
                    <a:lnTo>
                      <a:pt x="45" y="16"/>
                    </a:lnTo>
                    <a:lnTo>
                      <a:pt x="38" y="4"/>
                    </a:lnTo>
                    <a:lnTo>
                      <a:pt x="27" y="0"/>
                    </a:lnTo>
                    <a:lnTo>
                      <a:pt x="20" y="0"/>
                    </a:lnTo>
                    <a:lnTo>
                      <a:pt x="13" y="4"/>
                    </a:lnTo>
                    <a:lnTo>
                      <a:pt x="9" y="7"/>
                    </a:lnTo>
                    <a:lnTo>
                      <a:pt x="7" y="16"/>
                    </a:lnTo>
                    <a:lnTo>
                      <a:pt x="2" y="34"/>
                    </a:lnTo>
                    <a:lnTo>
                      <a:pt x="2" y="43"/>
                    </a:lnTo>
                    <a:lnTo>
                      <a:pt x="7" y="61"/>
                    </a:lnTo>
                    <a:lnTo>
                      <a:pt x="9" y="67"/>
                    </a:lnTo>
                    <a:lnTo>
                      <a:pt x="13" y="72"/>
                    </a:lnTo>
                    <a:lnTo>
                      <a:pt x="20" y="76"/>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768" name="Freeform 127"/>
              <p:cNvSpPr>
                <a:spLocks/>
              </p:cNvSpPr>
              <p:nvPr/>
            </p:nvSpPr>
            <p:spPr bwMode="auto">
              <a:xfrm>
                <a:off x="1432" y="1494"/>
                <a:ext cx="18" cy="76"/>
              </a:xfrm>
              <a:custGeom>
                <a:avLst/>
                <a:gdLst>
                  <a:gd name="T0" fmla="*/ 0 w 18"/>
                  <a:gd name="T1" fmla="*/ 76 h 76"/>
                  <a:gd name="T2" fmla="*/ 9 w 18"/>
                  <a:gd name="T3" fmla="*/ 72 h 76"/>
                  <a:gd name="T4" fmla="*/ 11 w 18"/>
                  <a:gd name="T5" fmla="*/ 67 h 76"/>
                  <a:gd name="T6" fmla="*/ 16 w 18"/>
                  <a:gd name="T7" fmla="*/ 61 h 76"/>
                  <a:gd name="T8" fmla="*/ 18 w 18"/>
                  <a:gd name="T9" fmla="*/ 43 h 76"/>
                  <a:gd name="T10" fmla="*/ 18 w 18"/>
                  <a:gd name="T11" fmla="*/ 34 h 76"/>
                  <a:gd name="T12" fmla="*/ 16 w 18"/>
                  <a:gd name="T13" fmla="*/ 16 h 76"/>
                  <a:gd name="T14" fmla="*/ 11 w 18"/>
                  <a:gd name="T15" fmla="*/ 7 h 76"/>
                  <a:gd name="T16" fmla="*/ 9 w 18"/>
                  <a:gd name="T17" fmla="*/ 4 h 76"/>
                  <a:gd name="T18" fmla="*/ 0 w 18"/>
                  <a:gd name="T19" fmla="*/ 0 h 7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8" h="76">
                    <a:moveTo>
                      <a:pt x="0" y="76"/>
                    </a:moveTo>
                    <a:lnTo>
                      <a:pt x="9" y="72"/>
                    </a:lnTo>
                    <a:lnTo>
                      <a:pt x="11" y="67"/>
                    </a:lnTo>
                    <a:lnTo>
                      <a:pt x="16" y="61"/>
                    </a:lnTo>
                    <a:lnTo>
                      <a:pt x="18" y="43"/>
                    </a:lnTo>
                    <a:lnTo>
                      <a:pt x="18" y="34"/>
                    </a:lnTo>
                    <a:lnTo>
                      <a:pt x="16" y="16"/>
                    </a:lnTo>
                    <a:lnTo>
                      <a:pt x="11" y="7"/>
                    </a:lnTo>
                    <a:lnTo>
                      <a:pt x="9" y="4"/>
                    </a:lnTo>
                    <a:lnTo>
                      <a:pt x="0"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769" name="Freeform 128"/>
              <p:cNvSpPr>
                <a:spLocks/>
              </p:cNvSpPr>
              <p:nvPr/>
            </p:nvSpPr>
            <p:spPr bwMode="auto">
              <a:xfrm>
                <a:off x="1479" y="1561"/>
                <a:ext cx="7" cy="9"/>
              </a:xfrm>
              <a:custGeom>
                <a:avLst/>
                <a:gdLst>
                  <a:gd name="T0" fmla="*/ 5 w 7"/>
                  <a:gd name="T1" fmla="*/ 0 h 9"/>
                  <a:gd name="T2" fmla="*/ 0 w 7"/>
                  <a:gd name="T3" fmla="*/ 5 h 9"/>
                  <a:gd name="T4" fmla="*/ 5 w 7"/>
                  <a:gd name="T5" fmla="*/ 9 h 9"/>
                  <a:gd name="T6" fmla="*/ 7 w 7"/>
                  <a:gd name="T7" fmla="*/ 5 h 9"/>
                  <a:gd name="T8" fmla="*/ 5 w 7"/>
                  <a:gd name="T9" fmla="*/ 0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 h="9">
                    <a:moveTo>
                      <a:pt x="5" y="0"/>
                    </a:moveTo>
                    <a:lnTo>
                      <a:pt x="0" y="5"/>
                    </a:lnTo>
                    <a:lnTo>
                      <a:pt x="5" y="9"/>
                    </a:lnTo>
                    <a:lnTo>
                      <a:pt x="7" y="5"/>
                    </a:lnTo>
                    <a:lnTo>
                      <a:pt x="5"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770" name="Freeform 129"/>
              <p:cNvSpPr>
                <a:spLocks/>
              </p:cNvSpPr>
              <p:nvPr/>
            </p:nvSpPr>
            <p:spPr bwMode="auto">
              <a:xfrm>
                <a:off x="1511" y="1494"/>
                <a:ext cx="51" cy="76"/>
              </a:xfrm>
              <a:custGeom>
                <a:avLst/>
                <a:gdLst>
                  <a:gd name="T0" fmla="*/ 42 w 51"/>
                  <a:gd name="T1" fmla="*/ 11 h 76"/>
                  <a:gd name="T2" fmla="*/ 40 w 51"/>
                  <a:gd name="T3" fmla="*/ 16 h 76"/>
                  <a:gd name="T4" fmla="*/ 42 w 51"/>
                  <a:gd name="T5" fmla="*/ 18 h 76"/>
                  <a:gd name="T6" fmla="*/ 47 w 51"/>
                  <a:gd name="T7" fmla="*/ 16 h 76"/>
                  <a:gd name="T8" fmla="*/ 47 w 51"/>
                  <a:gd name="T9" fmla="*/ 11 h 76"/>
                  <a:gd name="T10" fmla="*/ 42 w 51"/>
                  <a:gd name="T11" fmla="*/ 4 h 76"/>
                  <a:gd name="T12" fmla="*/ 36 w 51"/>
                  <a:gd name="T13" fmla="*/ 0 h 76"/>
                  <a:gd name="T14" fmla="*/ 24 w 51"/>
                  <a:gd name="T15" fmla="*/ 0 h 76"/>
                  <a:gd name="T16" fmla="*/ 15 w 51"/>
                  <a:gd name="T17" fmla="*/ 4 h 76"/>
                  <a:gd name="T18" fmla="*/ 6 w 51"/>
                  <a:gd name="T19" fmla="*/ 11 h 76"/>
                  <a:gd name="T20" fmla="*/ 4 w 51"/>
                  <a:gd name="T21" fmla="*/ 18 h 76"/>
                  <a:gd name="T22" fmla="*/ 0 w 51"/>
                  <a:gd name="T23" fmla="*/ 34 h 76"/>
                  <a:gd name="T24" fmla="*/ 0 w 51"/>
                  <a:gd name="T25" fmla="*/ 54 h 76"/>
                  <a:gd name="T26" fmla="*/ 4 w 51"/>
                  <a:gd name="T27" fmla="*/ 65 h 76"/>
                  <a:gd name="T28" fmla="*/ 11 w 51"/>
                  <a:gd name="T29" fmla="*/ 72 h 76"/>
                  <a:gd name="T30" fmla="*/ 22 w 51"/>
                  <a:gd name="T31" fmla="*/ 76 h 76"/>
                  <a:gd name="T32" fmla="*/ 29 w 51"/>
                  <a:gd name="T33" fmla="*/ 76 h 76"/>
                  <a:gd name="T34" fmla="*/ 40 w 51"/>
                  <a:gd name="T35" fmla="*/ 72 h 76"/>
                  <a:gd name="T36" fmla="*/ 47 w 51"/>
                  <a:gd name="T37" fmla="*/ 65 h 76"/>
                  <a:gd name="T38" fmla="*/ 51 w 51"/>
                  <a:gd name="T39" fmla="*/ 54 h 76"/>
                  <a:gd name="T40" fmla="*/ 51 w 51"/>
                  <a:gd name="T41" fmla="*/ 52 h 76"/>
                  <a:gd name="T42" fmla="*/ 47 w 51"/>
                  <a:gd name="T43" fmla="*/ 40 h 76"/>
                  <a:gd name="T44" fmla="*/ 40 w 51"/>
                  <a:gd name="T45" fmla="*/ 34 h 76"/>
                  <a:gd name="T46" fmla="*/ 29 w 51"/>
                  <a:gd name="T47" fmla="*/ 29 h 76"/>
                  <a:gd name="T48" fmla="*/ 24 w 51"/>
                  <a:gd name="T49" fmla="*/ 29 h 76"/>
                  <a:gd name="T50" fmla="*/ 15 w 51"/>
                  <a:gd name="T51" fmla="*/ 34 h 76"/>
                  <a:gd name="T52" fmla="*/ 6 w 51"/>
                  <a:gd name="T53" fmla="*/ 40 h 76"/>
                  <a:gd name="T54" fmla="*/ 4 w 51"/>
                  <a:gd name="T55" fmla="*/ 52 h 7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51" h="76">
                    <a:moveTo>
                      <a:pt x="42" y="11"/>
                    </a:moveTo>
                    <a:lnTo>
                      <a:pt x="40" y="16"/>
                    </a:lnTo>
                    <a:lnTo>
                      <a:pt x="42" y="18"/>
                    </a:lnTo>
                    <a:lnTo>
                      <a:pt x="47" y="16"/>
                    </a:lnTo>
                    <a:lnTo>
                      <a:pt x="47" y="11"/>
                    </a:lnTo>
                    <a:lnTo>
                      <a:pt x="42" y="4"/>
                    </a:lnTo>
                    <a:lnTo>
                      <a:pt x="36" y="0"/>
                    </a:lnTo>
                    <a:lnTo>
                      <a:pt x="24" y="0"/>
                    </a:lnTo>
                    <a:lnTo>
                      <a:pt x="15" y="4"/>
                    </a:lnTo>
                    <a:lnTo>
                      <a:pt x="6" y="11"/>
                    </a:lnTo>
                    <a:lnTo>
                      <a:pt x="4" y="18"/>
                    </a:lnTo>
                    <a:lnTo>
                      <a:pt x="0" y="34"/>
                    </a:lnTo>
                    <a:lnTo>
                      <a:pt x="0" y="54"/>
                    </a:lnTo>
                    <a:lnTo>
                      <a:pt x="4" y="65"/>
                    </a:lnTo>
                    <a:lnTo>
                      <a:pt x="11" y="72"/>
                    </a:lnTo>
                    <a:lnTo>
                      <a:pt x="22" y="76"/>
                    </a:lnTo>
                    <a:lnTo>
                      <a:pt x="29" y="76"/>
                    </a:lnTo>
                    <a:lnTo>
                      <a:pt x="40" y="72"/>
                    </a:lnTo>
                    <a:lnTo>
                      <a:pt x="47" y="65"/>
                    </a:lnTo>
                    <a:lnTo>
                      <a:pt x="51" y="54"/>
                    </a:lnTo>
                    <a:lnTo>
                      <a:pt x="51" y="52"/>
                    </a:lnTo>
                    <a:lnTo>
                      <a:pt x="47" y="40"/>
                    </a:lnTo>
                    <a:lnTo>
                      <a:pt x="40" y="34"/>
                    </a:lnTo>
                    <a:lnTo>
                      <a:pt x="29" y="29"/>
                    </a:lnTo>
                    <a:lnTo>
                      <a:pt x="24" y="29"/>
                    </a:lnTo>
                    <a:lnTo>
                      <a:pt x="15" y="34"/>
                    </a:lnTo>
                    <a:lnTo>
                      <a:pt x="6" y="40"/>
                    </a:lnTo>
                    <a:lnTo>
                      <a:pt x="4" y="52"/>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771" name="Freeform 130"/>
              <p:cNvSpPr>
                <a:spLocks/>
              </p:cNvSpPr>
              <p:nvPr/>
            </p:nvSpPr>
            <p:spPr bwMode="auto">
              <a:xfrm>
                <a:off x="1515" y="1494"/>
                <a:ext cx="20" cy="76"/>
              </a:xfrm>
              <a:custGeom>
                <a:avLst/>
                <a:gdLst>
                  <a:gd name="T0" fmla="*/ 20 w 20"/>
                  <a:gd name="T1" fmla="*/ 0 h 76"/>
                  <a:gd name="T2" fmla="*/ 14 w 20"/>
                  <a:gd name="T3" fmla="*/ 4 h 76"/>
                  <a:gd name="T4" fmla="*/ 7 w 20"/>
                  <a:gd name="T5" fmla="*/ 11 h 76"/>
                  <a:gd name="T6" fmla="*/ 2 w 20"/>
                  <a:gd name="T7" fmla="*/ 18 h 76"/>
                  <a:gd name="T8" fmla="*/ 0 w 20"/>
                  <a:gd name="T9" fmla="*/ 34 h 76"/>
                  <a:gd name="T10" fmla="*/ 0 w 20"/>
                  <a:gd name="T11" fmla="*/ 54 h 76"/>
                  <a:gd name="T12" fmla="*/ 2 w 20"/>
                  <a:gd name="T13" fmla="*/ 65 h 76"/>
                  <a:gd name="T14" fmla="*/ 11 w 20"/>
                  <a:gd name="T15" fmla="*/ 72 h 76"/>
                  <a:gd name="T16" fmla="*/ 18 w 20"/>
                  <a:gd name="T17" fmla="*/ 76 h 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 h="76">
                    <a:moveTo>
                      <a:pt x="20" y="0"/>
                    </a:moveTo>
                    <a:lnTo>
                      <a:pt x="14" y="4"/>
                    </a:lnTo>
                    <a:lnTo>
                      <a:pt x="7" y="11"/>
                    </a:lnTo>
                    <a:lnTo>
                      <a:pt x="2" y="18"/>
                    </a:lnTo>
                    <a:lnTo>
                      <a:pt x="0" y="34"/>
                    </a:lnTo>
                    <a:lnTo>
                      <a:pt x="0" y="54"/>
                    </a:lnTo>
                    <a:lnTo>
                      <a:pt x="2" y="65"/>
                    </a:lnTo>
                    <a:lnTo>
                      <a:pt x="11" y="72"/>
                    </a:lnTo>
                    <a:lnTo>
                      <a:pt x="18" y="76"/>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772" name="Freeform 131"/>
              <p:cNvSpPr>
                <a:spLocks/>
              </p:cNvSpPr>
              <p:nvPr/>
            </p:nvSpPr>
            <p:spPr bwMode="auto">
              <a:xfrm>
                <a:off x="1540" y="1523"/>
                <a:ext cx="18" cy="47"/>
              </a:xfrm>
              <a:custGeom>
                <a:avLst/>
                <a:gdLst>
                  <a:gd name="T0" fmla="*/ 0 w 18"/>
                  <a:gd name="T1" fmla="*/ 47 h 47"/>
                  <a:gd name="T2" fmla="*/ 7 w 18"/>
                  <a:gd name="T3" fmla="*/ 43 h 47"/>
                  <a:gd name="T4" fmla="*/ 13 w 18"/>
                  <a:gd name="T5" fmla="*/ 36 h 47"/>
                  <a:gd name="T6" fmla="*/ 18 w 18"/>
                  <a:gd name="T7" fmla="*/ 25 h 47"/>
                  <a:gd name="T8" fmla="*/ 18 w 18"/>
                  <a:gd name="T9" fmla="*/ 23 h 47"/>
                  <a:gd name="T10" fmla="*/ 13 w 18"/>
                  <a:gd name="T11" fmla="*/ 11 h 47"/>
                  <a:gd name="T12" fmla="*/ 7 w 18"/>
                  <a:gd name="T13" fmla="*/ 5 h 47"/>
                  <a:gd name="T14" fmla="*/ 0 w 18"/>
                  <a:gd name="T15" fmla="*/ 0 h 4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 h="47">
                    <a:moveTo>
                      <a:pt x="0" y="47"/>
                    </a:moveTo>
                    <a:lnTo>
                      <a:pt x="7" y="43"/>
                    </a:lnTo>
                    <a:lnTo>
                      <a:pt x="13" y="36"/>
                    </a:lnTo>
                    <a:lnTo>
                      <a:pt x="18" y="25"/>
                    </a:lnTo>
                    <a:lnTo>
                      <a:pt x="18" y="23"/>
                    </a:lnTo>
                    <a:lnTo>
                      <a:pt x="13" y="11"/>
                    </a:lnTo>
                    <a:lnTo>
                      <a:pt x="7" y="5"/>
                    </a:lnTo>
                    <a:lnTo>
                      <a:pt x="0"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773" name="Line 132"/>
              <p:cNvSpPr>
                <a:spLocks noChangeShapeType="1"/>
              </p:cNvSpPr>
              <p:nvPr/>
            </p:nvSpPr>
            <p:spPr bwMode="auto">
              <a:xfrm>
                <a:off x="1610" y="1044"/>
                <a:ext cx="54"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74" name="Freeform 133"/>
              <p:cNvSpPr>
                <a:spLocks/>
              </p:cNvSpPr>
              <p:nvPr/>
            </p:nvSpPr>
            <p:spPr bwMode="auto">
              <a:xfrm>
                <a:off x="1405" y="1012"/>
                <a:ext cx="49" cy="74"/>
              </a:xfrm>
              <a:custGeom>
                <a:avLst/>
                <a:gdLst>
                  <a:gd name="T0" fmla="*/ 20 w 49"/>
                  <a:gd name="T1" fmla="*/ 0 h 74"/>
                  <a:gd name="T2" fmla="*/ 9 w 49"/>
                  <a:gd name="T3" fmla="*/ 2 h 74"/>
                  <a:gd name="T4" fmla="*/ 2 w 49"/>
                  <a:gd name="T5" fmla="*/ 14 h 74"/>
                  <a:gd name="T6" fmla="*/ 0 w 49"/>
                  <a:gd name="T7" fmla="*/ 32 h 74"/>
                  <a:gd name="T8" fmla="*/ 0 w 49"/>
                  <a:gd name="T9" fmla="*/ 43 h 74"/>
                  <a:gd name="T10" fmla="*/ 2 w 49"/>
                  <a:gd name="T11" fmla="*/ 61 h 74"/>
                  <a:gd name="T12" fmla="*/ 9 w 49"/>
                  <a:gd name="T13" fmla="*/ 70 h 74"/>
                  <a:gd name="T14" fmla="*/ 20 w 49"/>
                  <a:gd name="T15" fmla="*/ 74 h 74"/>
                  <a:gd name="T16" fmla="*/ 27 w 49"/>
                  <a:gd name="T17" fmla="*/ 74 h 74"/>
                  <a:gd name="T18" fmla="*/ 38 w 49"/>
                  <a:gd name="T19" fmla="*/ 70 h 74"/>
                  <a:gd name="T20" fmla="*/ 45 w 49"/>
                  <a:gd name="T21" fmla="*/ 61 h 74"/>
                  <a:gd name="T22" fmla="*/ 49 w 49"/>
                  <a:gd name="T23" fmla="*/ 43 h 74"/>
                  <a:gd name="T24" fmla="*/ 49 w 49"/>
                  <a:gd name="T25" fmla="*/ 32 h 74"/>
                  <a:gd name="T26" fmla="*/ 45 w 49"/>
                  <a:gd name="T27" fmla="*/ 14 h 74"/>
                  <a:gd name="T28" fmla="*/ 38 w 49"/>
                  <a:gd name="T29" fmla="*/ 2 h 74"/>
                  <a:gd name="T30" fmla="*/ 27 w 49"/>
                  <a:gd name="T31" fmla="*/ 0 h 74"/>
                  <a:gd name="T32" fmla="*/ 20 w 49"/>
                  <a:gd name="T33" fmla="*/ 0 h 74"/>
                  <a:gd name="T34" fmla="*/ 13 w 49"/>
                  <a:gd name="T35" fmla="*/ 2 h 74"/>
                  <a:gd name="T36" fmla="*/ 9 w 49"/>
                  <a:gd name="T37" fmla="*/ 7 h 74"/>
                  <a:gd name="T38" fmla="*/ 7 w 49"/>
                  <a:gd name="T39" fmla="*/ 14 h 74"/>
                  <a:gd name="T40" fmla="*/ 2 w 49"/>
                  <a:gd name="T41" fmla="*/ 32 h 74"/>
                  <a:gd name="T42" fmla="*/ 2 w 49"/>
                  <a:gd name="T43" fmla="*/ 43 h 74"/>
                  <a:gd name="T44" fmla="*/ 7 w 49"/>
                  <a:gd name="T45" fmla="*/ 61 h 74"/>
                  <a:gd name="T46" fmla="*/ 9 w 49"/>
                  <a:gd name="T47" fmla="*/ 68 h 74"/>
                  <a:gd name="T48" fmla="*/ 13 w 49"/>
                  <a:gd name="T49" fmla="*/ 70 h 74"/>
                  <a:gd name="T50" fmla="*/ 20 w 49"/>
                  <a:gd name="T51" fmla="*/ 74 h 7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49" h="74">
                    <a:moveTo>
                      <a:pt x="20" y="0"/>
                    </a:moveTo>
                    <a:lnTo>
                      <a:pt x="9" y="2"/>
                    </a:lnTo>
                    <a:lnTo>
                      <a:pt x="2" y="14"/>
                    </a:lnTo>
                    <a:lnTo>
                      <a:pt x="0" y="32"/>
                    </a:lnTo>
                    <a:lnTo>
                      <a:pt x="0" y="43"/>
                    </a:lnTo>
                    <a:lnTo>
                      <a:pt x="2" y="61"/>
                    </a:lnTo>
                    <a:lnTo>
                      <a:pt x="9" y="70"/>
                    </a:lnTo>
                    <a:lnTo>
                      <a:pt x="20" y="74"/>
                    </a:lnTo>
                    <a:lnTo>
                      <a:pt x="27" y="74"/>
                    </a:lnTo>
                    <a:lnTo>
                      <a:pt x="38" y="70"/>
                    </a:lnTo>
                    <a:lnTo>
                      <a:pt x="45" y="61"/>
                    </a:lnTo>
                    <a:lnTo>
                      <a:pt x="49" y="43"/>
                    </a:lnTo>
                    <a:lnTo>
                      <a:pt x="49" y="32"/>
                    </a:lnTo>
                    <a:lnTo>
                      <a:pt x="45" y="14"/>
                    </a:lnTo>
                    <a:lnTo>
                      <a:pt x="38" y="2"/>
                    </a:lnTo>
                    <a:lnTo>
                      <a:pt x="27" y="0"/>
                    </a:lnTo>
                    <a:lnTo>
                      <a:pt x="20" y="0"/>
                    </a:lnTo>
                    <a:lnTo>
                      <a:pt x="13" y="2"/>
                    </a:lnTo>
                    <a:lnTo>
                      <a:pt x="9" y="7"/>
                    </a:lnTo>
                    <a:lnTo>
                      <a:pt x="7" y="14"/>
                    </a:lnTo>
                    <a:lnTo>
                      <a:pt x="2" y="32"/>
                    </a:lnTo>
                    <a:lnTo>
                      <a:pt x="2" y="43"/>
                    </a:lnTo>
                    <a:lnTo>
                      <a:pt x="7" y="61"/>
                    </a:lnTo>
                    <a:lnTo>
                      <a:pt x="9" y="68"/>
                    </a:lnTo>
                    <a:lnTo>
                      <a:pt x="13" y="70"/>
                    </a:lnTo>
                    <a:lnTo>
                      <a:pt x="20" y="74"/>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775" name="Freeform 134"/>
              <p:cNvSpPr>
                <a:spLocks/>
              </p:cNvSpPr>
              <p:nvPr/>
            </p:nvSpPr>
            <p:spPr bwMode="auto">
              <a:xfrm>
                <a:off x="1432" y="1012"/>
                <a:ext cx="18" cy="74"/>
              </a:xfrm>
              <a:custGeom>
                <a:avLst/>
                <a:gdLst>
                  <a:gd name="T0" fmla="*/ 0 w 18"/>
                  <a:gd name="T1" fmla="*/ 74 h 74"/>
                  <a:gd name="T2" fmla="*/ 9 w 18"/>
                  <a:gd name="T3" fmla="*/ 70 h 74"/>
                  <a:gd name="T4" fmla="*/ 11 w 18"/>
                  <a:gd name="T5" fmla="*/ 68 h 74"/>
                  <a:gd name="T6" fmla="*/ 16 w 18"/>
                  <a:gd name="T7" fmla="*/ 61 h 74"/>
                  <a:gd name="T8" fmla="*/ 18 w 18"/>
                  <a:gd name="T9" fmla="*/ 43 h 74"/>
                  <a:gd name="T10" fmla="*/ 18 w 18"/>
                  <a:gd name="T11" fmla="*/ 32 h 74"/>
                  <a:gd name="T12" fmla="*/ 16 w 18"/>
                  <a:gd name="T13" fmla="*/ 14 h 74"/>
                  <a:gd name="T14" fmla="*/ 11 w 18"/>
                  <a:gd name="T15" fmla="*/ 7 h 74"/>
                  <a:gd name="T16" fmla="*/ 9 w 18"/>
                  <a:gd name="T17" fmla="*/ 2 h 74"/>
                  <a:gd name="T18" fmla="*/ 0 w 18"/>
                  <a:gd name="T19" fmla="*/ 0 h 7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8" h="74">
                    <a:moveTo>
                      <a:pt x="0" y="74"/>
                    </a:moveTo>
                    <a:lnTo>
                      <a:pt x="9" y="70"/>
                    </a:lnTo>
                    <a:lnTo>
                      <a:pt x="11" y="68"/>
                    </a:lnTo>
                    <a:lnTo>
                      <a:pt x="16" y="61"/>
                    </a:lnTo>
                    <a:lnTo>
                      <a:pt x="18" y="43"/>
                    </a:lnTo>
                    <a:lnTo>
                      <a:pt x="18" y="32"/>
                    </a:lnTo>
                    <a:lnTo>
                      <a:pt x="16" y="14"/>
                    </a:lnTo>
                    <a:lnTo>
                      <a:pt x="11" y="7"/>
                    </a:lnTo>
                    <a:lnTo>
                      <a:pt x="9" y="2"/>
                    </a:lnTo>
                    <a:lnTo>
                      <a:pt x="0"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776" name="Freeform 135"/>
              <p:cNvSpPr>
                <a:spLocks/>
              </p:cNvSpPr>
              <p:nvPr/>
            </p:nvSpPr>
            <p:spPr bwMode="auto">
              <a:xfrm>
                <a:off x="1479" y="1080"/>
                <a:ext cx="7" cy="6"/>
              </a:xfrm>
              <a:custGeom>
                <a:avLst/>
                <a:gdLst>
                  <a:gd name="T0" fmla="*/ 5 w 7"/>
                  <a:gd name="T1" fmla="*/ 0 h 6"/>
                  <a:gd name="T2" fmla="*/ 0 w 7"/>
                  <a:gd name="T3" fmla="*/ 2 h 6"/>
                  <a:gd name="T4" fmla="*/ 5 w 7"/>
                  <a:gd name="T5" fmla="*/ 6 h 6"/>
                  <a:gd name="T6" fmla="*/ 7 w 7"/>
                  <a:gd name="T7" fmla="*/ 2 h 6"/>
                  <a:gd name="T8" fmla="*/ 5 w 7"/>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 h="6">
                    <a:moveTo>
                      <a:pt x="5" y="0"/>
                    </a:moveTo>
                    <a:lnTo>
                      <a:pt x="0" y="2"/>
                    </a:lnTo>
                    <a:lnTo>
                      <a:pt x="5" y="6"/>
                    </a:lnTo>
                    <a:lnTo>
                      <a:pt x="7" y="2"/>
                    </a:lnTo>
                    <a:lnTo>
                      <a:pt x="5"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777" name="Freeform 136"/>
              <p:cNvSpPr>
                <a:spLocks/>
              </p:cNvSpPr>
              <p:nvPr/>
            </p:nvSpPr>
            <p:spPr bwMode="auto">
              <a:xfrm>
                <a:off x="1515" y="1012"/>
                <a:ext cx="43" cy="32"/>
              </a:xfrm>
              <a:custGeom>
                <a:avLst/>
                <a:gdLst>
                  <a:gd name="T0" fmla="*/ 14 w 43"/>
                  <a:gd name="T1" fmla="*/ 0 h 32"/>
                  <a:gd name="T2" fmla="*/ 2 w 43"/>
                  <a:gd name="T3" fmla="*/ 2 h 32"/>
                  <a:gd name="T4" fmla="*/ 0 w 43"/>
                  <a:gd name="T5" fmla="*/ 9 h 32"/>
                  <a:gd name="T6" fmla="*/ 0 w 43"/>
                  <a:gd name="T7" fmla="*/ 20 h 32"/>
                  <a:gd name="T8" fmla="*/ 2 w 43"/>
                  <a:gd name="T9" fmla="*/ 27 h 32"/>
                  <a:gd name="T10" fmla="*/ 14 w 43"/>
                  <a:gd name="T11" fmla="*/ 32 h 32"/>
                  <a:gd name="T12" fmla="*/ 29 w 43"/>
                  <a:gd name="T13" fmla="*/ 32 h 32"/>
                  <a:gd name="T14" fmla="*/ 38 w 43"/>
                  <a:gd name="T15" fmla="*/ 27 h 32"/>
                  <a:gd name="T16" fmla="*/ 43 w 43"/>
                  <a:gd name="T17" fmla="*/ 20 h 32"/>
                  <a:gd name="T18" fmla="*/ 43 w 43"/>
                  <a:gd name="T19" fmla="*/ 9 h 32"/>
                  <a:gd name="T20" fmla="*/ 38 w 43"/>
                  <a:gd name="T21" fmla="*/ 2 h 32"/>
                  <a:gd name="T22" fmla="*/ 29 w 43"/>
                  <a:gd name="T23" fmla="*/ 0 h 32"/>
                  <a:gd name="T24" fmla="*/ 14 w 43"/>
                  <a:gd name="T25" fmla="*/ 0 h 32"/>
                  <a:gd name="T26" fmla="*/ 7 w 43"/>
                  <a:gd name="T27" fmla="*/ 2 h 32"/>
                  <a:gd name="T28" fmla="*/ 2 w 43"/>
                  <a:gd name="T29" fmla="*/ 9 h 32"/>
                  <a:gd name="T30" fmla="*/ 2 w 43"/>
                  <a:gd name="T31" fmla="*/ 20 h 32"/>
                  <a:gd name="T32" fmla="*/ 7 w 43"/>
                  <a:gd name="T33" fmla="*/ 27 h 32"/>
                  <a:gd name="T34" fmla="*/ 14 w 43"/>
                  <a:gd name="T35" fmla="*/ 32 h 3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3" h="32">
                    <a:moveTo>
                      <a:pt x="14" y="0"/>
                    </a:moveTo>
                    <a:lnTo>
                      <a:pt x="2" y="2"/>
                    </a:lnTo>
                    <a:lnTo>
                      <a:pt x="0" y="9"/>
                    </a:lnTo>
                    <a:lnTo>
                      <a:pt x="0" y="20"/>
                    </a:lnTo>
                    <a:lnTo>
                      <a:pt x="2" y="27"/>
                    </a:lnTo>
                    <a:lnTo>
                      <a:pt x="14" y="32"/>
                    </a:lnTo>
                    <a:lnTo>
                      <a:pt x="29" y="32"/>
                    </a:lnTo>
                    <a:lnTo>
                      <a:pt x="38" y="27"/>
                    </a:lnTo>
                    <a:lnTo>
                      <a:pt x="43" y="20"/>
                    </a:lnTo>
                    <a:lnTo>
                      <a:pt x="43" y="9"/>
                    </a:lnTo>
                    <a:lnTo>
                      <a:pt x="38" y="2"/>
                    </a:lnTo>
                    <a:lnTo>
                      <a:pt x="29" y="0"/>
                    </a:lnTo>
                    <a:lnTo>
                      <a:pt x="14" y="0"/>
                    </a:lnTo>
                    <a:lnTo>
                      <a:pt x="7" y="2"/>
                    </a:lnTo>
                    <a:lnTo>
                      <a:pt x="2" y="9"/>
                    </a:lnTo>
                    <a:lnTo>
                      <a:pt x="2" y="20"/>
                    </a:lnTo>
                    <a:lnTo>
                      <a:pt x="7" y="27"/>
                    </a:lnTo>
                    <a:lnTo>
                      <a:pt x="14" y="32"/>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778" name="Freeform 137"/>
              <p:cNvSpPr>
                <a:spLocks/>
              </p:cNvSpPr>
              <p:nvPr/>
            </p:nvSpPr>
            <p:spPr bwMode="auto">
              <a:xfrm>
                <a:off x="1544" y="1012"/>
                <a:ext cx="9" cy="32"/>
              </a:xfrm>
              <a:custGeom>
                <a:avLst/>
                <a:gdLst>
                  <a:gd name="T0" fmla="*/ 0 w 9"/>
                  <a:gd name="T1" fmla="*/ 32 h 32"/>
                  <a:gd name="T2" fmla="*/ 7 w 9"/>
                  <a:gd name="T3" fmla="*/ 27 h 32"/>
                  <a:gd name="T4" fmla="*/ 9 w 9"/>
                  <a:gd name="T5" fmla="*/ 20 h 32"/>
                  <a:gd name="T6" fmla="*/ 9 w 9"/>
                  <a:gd name="T7" fmla="*/ 9 h 32"/>
                  <a:gd name="T8" fmla="*/ 7 w 9"/>
                  <a:gd name="T9" fmla="*/ 2 h 32"/>
                  <a:gd name="T10" fmla="*/ 0 w 9"/>
                  <a:gd name="T11" fmla="*/ 0 h 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 h="32">
                    <a:moveTo>
                      <a:pt x="0" y="32"/>
                    </a:moveTo>
                    <a:lnTo>
                      <a:pt x="7" y="27"/>
                    </a:lnTo>
                    <a:lnTo>
                      <a:pt x="9" y="20"/>
                    </a:lnTo>
                    <a:lnTo>
                      <a:pt x="9" y="9"/>
                    </a:lnTo>
                    <a:lnTo>
                      <a:pt x="7" y="2"/>
                    </a:lnTo>
                    <a:lnTo>
                      <a:pt x="0"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779" name="Freeform 138"/>
              <p:cNvSpPr>
                <a:spLocks/>
              </p:cNvSpPr>
              <p:nvPr/>
            </p:nvSpPr>
            <p:spPr bwMode="auto">
              <a:xfrm>
                <a:off x="1511" y="1044"/>
                <a:ext cx="51" cy="42"/>
              </a:xfrm>
              <a:custGeom>
                <a:avLst/>
                <a:gdLst>
                  <a:gd name="T0" fmla="*/ 18 w 51"/>
                  <a:gd name="T1" fmla="*/ 0 h 42"/>
                  <a:gd name="T2" fmla="*/ 6 w 51"/>
                  <a:gd name="T3" fmla="*/ 4 h 42"/>
                  <a:gd name="T4" fmla="*/ 4 w 51"/>
                  <a:gd name="T5" fmla="*/ 6 h 42"/>
                  <a:gd name="T6" fmla="*/ 0 w 51"/>
                  <a:gd name="T7" fmla="*/ 13 h 42"/>
                  <a:gd name="T8" fmla="*/ 0 w 51"/>
                  <a:gd name="T9" fmla="*/ 29 h 42"/>
                  <a:gd name="T10" fmla="*/ 4 w 51"/>
                  <a:gd name="T11" fmla="*/ 36 h 42"/>
                  <a:gd name="T12" fmla="*/ 6 w 51"/>
                  <a:gd name="T13" fmla="*/ 38 h 42"/>
                  <a:gd name="T14" fmla="*/ 18 w 51"/>
                  <a:gd name="T15" fmla="*/ 42 h 42"/>
                  <a:gd name="T16" fmla="*/ 33 w 51"/>
                  <a:gd name="T17" fmla="*/ 42 h 42"/>
                  <a:gd name="T18" fmla="*/ 42 w 51"/>
                  <a:gd name="T19" fmla="*/ 38 h 42"/>
                  <a:gd name="T20" fmla="*/ 47 w 51"/>
                  <a:gd name="T21" fmla="*/ 36 h 42"/>
                  <a:gd name="T22" fmla="*/ 51 w 51"/>
                  <a:gd name="T23" fmla="*/ 29 h 42"/>
                  <a:gd name="T24" fmla="*/ 51 w 51"/>
                  <a:gd name="T25" fmla="*/ 13 h 42"/>
                  <a:gd name="T26" fmla="*/ 47 w 51"/>
                  <a:gd name="T27" fmla="*/ 6 h 42"/>
                  <a:gd name="T28" fmla="*/ 42 w 51"/>
                  <a:gd name="T29" fmla="*/ 4 h 42"/>
                  <a:gd name="T30" fmla="*/ 33 w 51"/>
                  <a:gd name="T31" fmla="*/ 0 h 4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1" h="42">
                    <a:moveTo>
                      <a:pt x="18" y="0"/>
                    </a:moveTo>
                    <a:lnTo>
                      <a:pt x="6" y="4"/>
                    </a:lnTo>
                    <a:lnTo>
                      <a:pt x="4" y="6"/>
                    </a:lnTo>
                    <a:lnTo>
                      <a:pt x="0" y="13"/>
                    </a:lnTo>
                    <a:lnTo>
                      <a:pt x="0" y="29"/>
                    </a:lnTo>
                    <a:lnTo>
                      <a:pt x="4" y="36"/>
                    </a:lnTo>
                    <a:lnTo>
                      <a:pt x="6" y="38"/>
                    </a:lnTo>
                    <a:lnTo>
                      <a:pt x="18" y="42"/>
                    </a:lnTo>
                    <a:lnTo>
                      <a:pt x="33" y="42"/>
                    </a:lnTo>
                    <a:lnTo>
                      <a:pt x="42" y="38"/>
                    </a:lnTo>
                    <a:lnTo>
                      <a:pt x="47" y="36"/>
                    </a:lnTo>
                    <a:lnTo>
                      <a:pt x="51" y="29"/>
                    </a:lnTo>
                    <a:lnTo>
                      <a:pt x="51" y="13"/>
                    </a:lnTo>
                    <a:lnTo>
                      <a:pt x="47" y="6"/>
                    </a:lnTo>
                    <a:lnTo>
                      <a:pt x="42" y="4"/>
                    </a:lnTo>
                    <a:lnTo>
                      <a:pt x="33"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780" name="Freeform 139"/>
              <p:cNvSpPr>
                <a:spLocks/>
              </p:cNvSpPr>
              <p:nvPr/>
            </p:nvSpPr>
            <p:spPr bwMode="auto">
              <a:xfrm>
                <a:off x="1515" y="1044"/>
                <a:ext cx="14" cy="42"/>
              </a:xfrm>
              <a:custGeom>
                <a:avLst/>
                <a:gdLst>
                  <a:gd name="T0" fmla="*/ 14 w 14"/>
                  <a:gd name="T1" fmla="*/ 0 h 42"/>
                  <a:gd name="T2" fmla="*/ 7 w 14"/>
                  <a:gd name="T3" fmla="*/ 4 h 42"/>
                  <a:gd name="T4" fmla="*/ 2 w 14"/>
                  <a:gd name="T5" fmla="*/ 6 h 42"/>
                  <a:gd name="T6" fmla="*/ 0 w 14"/>
                  <a:gd name="T7" fmla="*/ 13 h 42"/>
                  <a:gd name="T8" fmla="*/ 0 w 14"/>
                  <a:gd name="T9" fmla="*/ 29 h 42"/>
                  <a:gd name="T10" fmla="*/ 2 w 14"/>
                  <a:gd name="T11" fmla="*/ 36 h 42"/>
                  <a:gd name="T12" fmla="*/ 7 w 14"/>
                  <a:gd name="T13" fmla="*/ 38 h 42"/>
                  <a:gd name="T14" fmla="*/ 14 w 14"/>
                  <a:gd name="T15" fmla="*/ 42 h 4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 h="42">
                    <a:moveTo>
                      <a:pt x="14" y="0"/>
                    </a:moveTo>
                    <a:lnTo>
                      <a:pt x="7" y="4"/>
                    </a:lnTo>
                    <a:lnTo>
                      <a:pt x="2" y="6"/>
                    </a:lnTo>
                    <a:lnTo>
                      <a:pt x="0" y="13"/>
                    </a:lnTo>
                    <a:lnTo>
                      <a:pt x="0" y="29"/>
                    </a:lnTo>
                    <a:lnTo>
                      <a:pt x="2" y="36"/>
                    </a:lnTo>
                    <a:lnTo>
                      <a:pt x="7" y="38"/>
                    </a:lnTo>
                    <a:lnTo>
                      <a:pt x="14" y="42"/>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781" name="Freeform 140"/>
              <p:cNvSpPr>
                <a:spLocks/>
              </p:cNvSpPr>
              <p:nvPr/>
            </p:nvSpPr>
            <p:spPr bwMode="auto">
              <a:xfrm>
                <a:off x="1544" y="1044"/>
                <a:ext cx="14" cy="42"/>
              </a:xfrm>
              <a:custGeom>
                <a:avLst/>
                <a:gdLst>
                  <a:gd name="T0" fmla="*/ 0 w 14"/>
                  <a:gd name="T1" fmla="*/ 42 h 42"/>
                  <a:gd name="T2" fmla="*/ 7 w 14"/>
                  <a:gd name="T3" fmla="*/ 38 h 42"/>
                  <a:gd name="T4" fmla="*/ 9 w 14"/>
                  <a:gd name="T5" fmla="*/ 36 h 42"/>
                  <a:gd name="T6" fmla="*/ 14 w 14"/>
                  <a:gd name="T7" fmla="*/ 29 h 42"/>
                  <a:gd name="T8" fmla="*/ 14 w 14"/>
                  <a:gd name="T9" fmla="*/ 13 h 42"/>
                  <a:gd name="T10" fmla="*/ 9 w 14"/>
                  <a:gd name="T11" fmla="*/ 6 h 42"/>
                  <a:gd name="T12" fmla="*/ 7 w 14"/>
                  <a:gd name="T13" fmla="*/ 4 h 42"/>
                  <a:gd name="T14" fmla="*/ 0 w 14"/>
                  <a:gd name="T15" fmla="*/ 0 h 4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 h="42">
                    <a:moveTo>
                      <a:pt x="0" y="42"/>
                    </a:moveTo>
                    <a:lnTo>
                      <a:pt x="7" y="38"/>
                    </a:lnTo>
                    <a:lnTo>
                      <a:pt x="9" y="36"/>
                    </a:lnTo>
                    <a:lnTo>
                      <a:pt x="14" y="29"/>
                    </a:lnTo>
                    <a:lnTo>
                      <a:pt x="14" y="13"/>
                    </a:lnTo>
                    <a:lnTo>
                      <a:pt x="9" y="6"/>
                    </a:lnTo>
                    <a:lnTo>
                      <a:pt x="7" y="4"/>
                    </a:lnTo>
                    <a:lnTo>
                      <a:pt x="0"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782" name="Line 141"/>
              <p:cNvSpPr>
                <a:spLocks noChangeShapeType="1"/>
              </p:cNvSpPr>
              <p:nvPr/>
            </p:nvSpPr>
            <p:spPr bwMode="auto">
              <a:xfrm>
                <a:off x="1610" y="560"/>
                <a:ext cx="54"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83" name="Freeform 142"/>
              <p:cNvSpPr>
                <a:spLocks/>
              </p:cNvSpPr>
              <p:nvPr/>
            </p:nvSpPr>
            <p:spPr bwMode="auto">
              <a:xfrm>
                <a:off x="1414" y="560"/>
                <a:ext cx="18" cy="76"/>
              </a:xfrm>
              <a:custGeom>
                <a:avLst/>
                <a:gdLst>
                  <a:gd name="T0" fmla="*/ 0 w 18"/>
                  <a:gd name="T1" fmla="*/ 16 h 76"/>
                  <a:gd name="T2" fmla="*/ 7 w 18"/>
                  <a:gd name="T3" fmla="*/ 11 h 76"/>
                  <a:gd name="T4" fmla="*/ 18 w 18"/>
                  <a:gd name="T5" fmla="*/ 0 h 76"/>
                  <a:gd name="T6" fmla="*/ 18 w 18"/>
                  <a:gd name="T7" fmla="*/ 76 h 7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76">
                    <a:moveTo>
                      <a:pt x="0" y="16"/>
                    </a:moveTo>
                    <a:lnTo>
                      <a:pt x="7" y="11"/>
                    </a:lnTo>
                    <a:lnTo>
                      <a:pt x="18" y="0"/>
                    </a:lnTo>
                    <a:lnTo>
                      <a:pt x="18" y="76"/>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784" name="Line 143"/>
              <p:cNvSpPr>
                <a:spLocks noChangeShapeType="1"/>
              </p:cNvSpPr>
              <p:nvPr/>
            </p:nvSpPr>
            <p:spPr bwMode="auto">
              <a:xfrm>
                <a:off x="1430" y="564"/>
                <a:ext cx="1" cy="72"/>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85" name="Line 144"/>
              <p:cNvSpPr>
                <a:spLocks noChangeShapeType="1"/>
              </p:cNvSpPr>
              <p:nvPr/>
            </p:nvSpPr>
            <p:spPr bwMode="auto">
              <a:xfrm>
                <a:off x="1414" y="636"/>
                <a:ext cx="34"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86" name="Freeform 145"/>
              <p:cNvSpPr>
                <a:spLocks/>
              </p:cNvSpPr>
              <p:nvPr/>
            </p:nvSpPr>
            <p:spPr bwMode="auto">
              <a:xfrm>
                <a:off x="1479" y="630"/>
                <a:ext cx="7" cy="6"/>
              </a:xfrm>
              <a:custGeom>
                <a:avLst/>
                <a:gdLst>
                  <a:gd name="T0" fmla="*/ 5 w 7"/>
                  <a:gd name="T1" fmla="*/ 0 h 6"/>
                  <a:gd name="T2" fmla="*/ 0 w 7"/>
                  <a:gd name="T3" fmla="*/ 2 h 6"/>
                  <a:gd name="T4" fmla="*/ 5 w 7"/>
                  <a:gd name="T5" fmla="*/ 6 h 6"/>
                  <a:gd name="T6" fmla="*/ 7 w 7"/>
                  <a:gd name="T7" fmla="*/ 2 h 6"/>
                  <a:gd name="T8" fmla="*/ 5 w 7"/>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 h="6">
                    <a:moveTo>
                      <a:pt x="5" y="0"/>
                    </a:moveTo>
                    <a:lnTo>
                      <a:pt x="0" y="2"/>
                    </a:lnTo>
                    <a:lnTo>
                      <a:pt x="5" y="6"/>
                    </a:lnTo>
                    <a:lnTo>
                      <a:pt x="7" y="2"/>
                    </a:lnTo>
                    <a:lnTo>
                      <a:pt x="5"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787" name="Freeform 146"/>
              <p:cNvSpPr>
                <a:spLocks/>
              </p:cNvSpPr>
              <p:nvPr/>
            </p:nvSpPr>
            <p:spPr bwMode="auto">
              <a:xfrm>
                <a:off x="1511" y="560"/>
                <a:ext cx="51" cy="76"/>
              </a:xfrm>
              <a:custGeom>
                <a:avLst/>
                <a:gdLst>
                  <a:gd name="T0" fmla="*/ 22 w 51"/>
                  <a:gd name="T1" fmla="*/ 0 h 76"/>
                  <a:gd name="T2" fmla="*/ 11 w 51"/>
                  <a:gd name="T3" fmla="*/ 4 h 76"/>
                  <a:gd name="T4" fmla="*/ 4 w 51"/>
                  <a:gd name="T5" fmla="*/ 16 h 76"/>
                  <a:gd name="T6" fmla="*/ 0 w 51"/>
                  <a:gd name="T7" fmla="*/ 34 h 76"/>
                  <a:gd name="T8" fmla="*/ 0 w 51"/>
                  <a:gd name="T9" fmla="*/ 43 h 76"/>
                  <a:gd name="T10" fmla="*/ 4 w 51"/>
                  <a:gd name="T11" fmla="*/ 61 h 76"/>
                  <a:gd name="T12" fmla="*/ 11 w 51"/>
                  <a:gd name="T13" fmla="*/ 72 h 76"/>
                  <a:gd name="T14" fmla="*/ 22 w 51"/>
                  <a:gd name="T15" fmla="*/ 76 h 76"/>
                  <a:gd name="T16" fmla="*/ 29 w 51"/>
                  <a:gd name="T17" fmla="*/ 76 h 76"/>
                  <a:gd name="T18" fmla="*/ 40 w 51"/>
                  <a:gd name="T19" fmla="*/ 72 h 76"/>
                  <a:gd name="T20" fmla="*/ 47 w 51"/>
                  <a:gd name="T21" fmla="*/ 61 h 76"/>
                  <a:gd name="T22" fmla="*/ 51 w 51"/>
                  <a:gd name="T23" fmla="*/ 43 h 76"/>
                  <a:gd name="T24" fmla="*/ 51 w 51"/>
                  <a:gd name="T25" fmla="*/ 34 h 76"/>
                  <a:gd name="T26" fmla="*/ 47 w 51"/>
                  <a:gd name="T27" fmla="*/ 16 h 76"/>
                  <a:gd name="T28" fmla="*/ 40 w 51"/>
                  <a:gd name="T29" fmla="*/ 4 h 76"/>
                  <a:gd name="T30" fmla="*/ 29 w 51"/>
                  <a:gd name="T31" fmla="*/ 0 h 76"/>
                  <a:gd name="T32" fmla="*/ 22 w 51"/>
                  <a:gd name="T33" fmla="*/ 0 h 76"/>
                  <a:gd name="T34" fmla="*/ 15 w 51"/>
                  <a:gd name="T35" fmla="*/ 4 h 76"/>
                  <a:gd name="T36" fmla="*/ 11 w 51"/>
                  <a:gd name="T37" fmla="*/ 9 h 76"/>
                  <a:gd name="T38" fmla="*/ 6 w 51"/>
                  <a:gd name="T39" fmla="*/ 16 h 76"/>
                  <a:gd name="T40" fmla="*/ 4 w 51"/>
                  <a:gd name="T41" fmla="*/ 34 h 76"/>
                  <a:gd name="T42" fmla="*/ 4 w 51"/>
                  <a:gd name="T43" fmla="*/ 43 h 76"/>
                  <a:gd name="T44" fmla="*/ 6 w 51"/>
                  <a:gd name="T45" fmla="*/ 61 h 76"/>
                  <a:gd name="T46" fmla="*/ 11 w 51"/>
                  <a:gd name="T47" fmla="*/ 70 h 76"/>
                  <a:gd name="T48" fmla="*/ 15 w 51"/>
                  <a:gd name="T49" fmla="*/ 72 h 76"/>
                  <a:gd name="T50" fmla="*/ 22 w 51"/>
                  <a:gd name="T51" fmla="*/ 76 h 7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1" h="76">
                    <a:moveTo>
                      <a:pt x="22" y="0"/>
                    </a:moveTo>
                    <a:lnTo>
                      <a:pt x="11" y="4"/>
                    </a:lnTo>
                    <a:lnTo>
                      <a:pt x="4" y="16"/>
                    </a:lnTo>
                    <a:lnTo>
                      <a:pt x="0" y="34"/>
                    </a:lnTo>
                    <a:lnTo>
                      <a:pt x="0" y="43"/>
                    </a:lnTo>
                    <a:lnTo>
                      <a:pt x="4" y="61"/>
                    </a:lnTo>
                    <a:lnTo>
                      <a:pt x="11" y="72"/>
                    </a:lnTo>
                    <a:lnTo>
                      <a:pt x="22" y="76"/>
                    </a:lnTo>
                    <a:lnTo>
                      <a:pt x="29" y="76"/>
                    </a:lnTo>
                    <a:lnTo>
                      <a:pt x="40" y="72"/>
                    </a:lnTo>
                    <a:lnTo>
                      <a:pt x="47" y="61"/>
                    </a:lnTo>
                    <a:lnTo>
                      <a:pt x="51" y="43"/>
                    </a:lnTo>
                    <a:lnTo>
                      <a:pt x="51" y="34"/>
                    </a:lnTo>
                    <a:lnTo>
                      <a:pt x="47" y="16"/>
                    </a:lnTo>
                    <a:lnTo>
                      <a:pt x="40" y="4"/>
                    </a:lnTo>
                    <a:lnTo>
                      <a:pt x="29" y="0"/>
                    </a:lnTo>
                    <a:lnTo>
                      <a:pt x="22" y="0"/>
                    </a:lnTo>
                    <a:lnTo>
                      <a:pt x="15" y="4"/>
                    </a:lnTo>
                    <a:lnTo>
                      <a:pt x="11" y="9"/>
                    </a:lnTo>
                    <a:lnTo>
                      <a:pt x="6" y="16"/>
                    </a:lnTo>
                    <a:lnTo>
                      <a:pt x="4" y="34"/>
                    </a:lnTo>
                    <a:lnTo>
                      <a:pt x="4" y="43"/>
                    </a:lnTo>
                    <a:lnTo>
                      <a:pt x="6" y="61"/>
                    </a:lnTo>
                    <a:lnTo>
                      <a:pt x="11" y="70"/>
                    </a:lnTo>
                    <a:lnTo>
                      <a:pt x="15" y="72"/>
                    </a:lnTo>
                    <a:lnTo>
                      <a:pt x="22" y="76"/>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788" name="Freeform 147"/>
              <p:cNvSpPr>
                <a:spLocks/>
              </p:cNvSpPr>
              <p:nvPr/>
            </p:nvSpPr>
            <p:spPr bwMode="auto">
              <a:xfrm>
                <a:off x="1540" y="560"/>
                <a:ext cx="18" cy="76"/>
              </a:xfrm>
              <a:custGeom>
                <a:avLst/>
                <a:gdLst>
                  <a:gd name="T0" fmla="*/ 0 w 18"/>
                  <a:gd name="T1" fmla="*/ 76 h 76"/>
                  <a:gd name="T2" fmla="*/ 7 w 18"/>
                  <a:gd name="T3" fmla="*/ 72 h 76"/>
                  <a:gd name="T4" fmla="*/ 11 w 18"/>
                  <a:gd name="T5" fmla="*/ 70 h 76"/>
                  <a:gd name="T6" fmla="*/ 13 w 18"/>
                  <a:gd name="T7" fmla="*/ 61 h 76"/>
                  <a:gd name="T8" fmla="*/ 18 w 18"/>
                  <a:gd name="T9" fmla="*/ 43 h 76"/>
                  <a:gd name="T10" fmla="*/ 18 w 18"/>
                  <a:gd name="T11" fmla="*/ 34 h 76"/>
                  <a:gd name="T12" fmla="*/ 13 w 18"/>
                  <a:gd name="T13" fmla="*/ 16 h 76"/>
                  <a:gd name="T14" fmla="*/ 11 w 18"/>
                  <a:gd name="T15" fmla="*/ 9 h 76"/>
                  <a:gd name="T16" fmla="*/ 7 w 18"/>
                  <a:gd name="T17" fmla="*/ 4 h 76"/>
                  <a:gd name="T18" fmla="*/ 0 w 18"/>
                  <a:gd name="T19" fmla="*/ 0 h 7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8" h="76">
                    <a:moveTo>
                      <a:pt x="0" y="76"/>
                    </a:moveTo>
                    <a:lnTo>
                      <a:pt x="7" y="72"/>
                    </a:lnTo>
                    <a:lnTo>
                      <a:pt x="11" y="70"/>
                    </a:lnTo>
                    <a:lnTo>
                      <a:pt x="13" y="61"/>
                    </a:lnTo>
                    <a:lnTo>
                      <a:pt x="18" y="43"/>
                    </a:lnTo>
                    <a:lnTo>
                      <a:pt x="18" y="34"/>
                    </a:lnTo>
                    <a:lnTo>
                      <a:pt x="13" y="16"/>
                    </a:lnTo>
                    <a:lnTo>
                      <a:pt x="11" y="9"/>
                    </a:lnTo>
                    <a:lnTo>
                      <a:pt x="7" y="4"/>
                    </a:lnTo>
                    <a:lnTo>
                      <a:pt x="0"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789" name="Line 148"/>
              <p:cNvSpPr>
                <a:spLocks noChangeShapeType="1"/>
              </p:cNvSpPr>
              <p:nvPr/>
            </p:nvSpPr>
            <p:spPr bwMode="auto">
              <a:xfrm>
                <a:off x="1610" y="2856"/>
                <a:ext cx="27"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90" name="Line 149"/>
              <p:cNvSpPr>
                <a:spLocks noChangeShapeType="1"/>
              </p:cNvSpPr>
              <p:nvPr/>
            </p:nvSpPr>
            <p:spPr bwMode="auto">
              <a:xfrm>
                <a:off x="1610" y="2734"/>
                <a:ext cx="27"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91" name="Line 150"/>
              <p:cNvSpPr>
                <a:spLocks noChangeShapeType="1"/>
              </p:cNvSpPr>
              <p:nvPr/>
            </p:nvSpPr>
            <p:spPr bwMode="auto">
              <a:xfrm>
                <a:off x="1610" y="2612"/>
                <a:ext cx="27"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92" name="Line 151"/>
              <p:cNvSpPr>
                <a:spLocks noChangeShapeType="1"/>
              </p:cNvSpPr>
              <p:nvPr/>
            </p:nvSpPr>
            <p:spPr bwMode="auto">
              <a:xfrm>
                <a:off x="1610" y="2372"/>
                <a:ext cx="27"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93" name="Line 152"/>
              <p:cNvSpPr>
                <a:spLocks noChangeShapeType="1"/>
              </p:cNvSpPr>
              <p:nvPr/>
            </p:nvSpPr>
            <p:spPr bwMode="auto">
              <a:xfrm>
                <a:off x="1610" y="2250"/>
                <a:ext cx="27"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94" name="Line 153"/>
              <p:cNvSpPr>
                <a:spLocks noChangeShapeType="1"/>
              </p:cNvSpPr>
              <p:nvPr/>
            </p:nvSpPr>
            <p:spPr bwMode="auto">
              <a:xfrm>
                <a:off x="1610" y="2131"/>
                <a:ext cx="27"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95" name="Line 154"/>
              <p:cNvSpPr>
                <a:spLocks noChangeShapeType="1"/>
              </p:cNvSpPr>
              <p:nvPr/>
            </p:nvSpPr>
            <p:spPr bwMode="auto">
              <a:xfrm>
                <a:off x="1610" y="1888"/>
                <a:ext cx="27"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96" name="Line 155"/>
              <p:cNvSpPr>
                <a:spLocks noChangeShapeType="1"/>
              </p:cNvSpPr>
              <p:nvPr/>
            </p:nvSpPr>
            <p:spPr bwMode="auto">
              <a:xfrm>
                <a:off x="1610" y="1768"/>
                <a:ext cx="27"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97" name="Line 156"/>
              <p:cNvSpPr>
                <a:spLocks noChangeShapeType="1"/>
              </p:cNvSpPr>
              <p:nvPr/>
            </p:nvSpPr>
            <p:spPr bwMode="auto">
              <a:xfrm>
                <a:off x="1610" y="1647"/>
                <a:ext cx="27"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98" name="Line 157"/>
              <p:cNvSpPr>
                <a:spLocks noChangeShapeType="1"/>
              </p:cNvSpPr>
              <p:nvPr/>
            </p:nvSpPr>
            <p:spPr bwMode="auto">
              <a:xfrm>
                <a:off x="1610" y="1406"/>
                <a:ext cx="27"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99" name="Line 158"/>
              <p:cNvSpPr>
                <a:spLocks noChangeShapeType="1"/>
              </p:cNvSpPr>
              <p:nvPr/>
            </p:nvSpPr>
            <p:spPr bwMode="auto">
              <a:xfrm>
                <a:off x="1610" y="1285"/>
                <a:ext cx="27"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800" name="Line 159"/>
              <p:cNvSpPr>
                <a:spLocks noChangeShapeType="1"/>
              </p:cNvSpPr>
              <p:nvPr/>
            </p:nvSpPr>
            <p:spPr bwMode="auto">
              <a:xfrm>
                <a:off x="1610" y="1165"/>
                <a:ext cx="27"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801" name="Line 160"/>
              <p:cNvSpPr>
                <a:spLocks noChangeShapeType="1"/>
              </p:cNvSpPr>
              <p:nvPr/>
            </p:nvSpPr>
            <p:spPr bwMode="auto">
              <a:xfrm>
                <a:off x="1610" y="922"/>
                <a:ext cx="27"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802" name="Line 161"/>
              <p:cNvSpPr>
                <a:spLocks noChangeShapeType="1"/>
              </p:cNvSpPr>
              <p:nvPr/>
            </p:nvSpPr>
            <p:spPr bwMode="auto">
              <a:xfrm>
                <a:off x="1610" y="803"/>
                <a:ext cx="27"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803" name="Line 162"/>
              <p:cNvSpPr>
                <a:spLocks noChangeShapeType="1"/>
              </p:cNvSpPr>
              <p:nvPr/>
            </p:nvSpPr>
            <p:spPr bwMode="auto">
              <a:xfrm>
                <a:off x="1610" y="681"/>
                <a:ext cx="27"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804" name="Line 163"/>
              <p:cNvSpPr>
                <a:spLocks noChangeShapeType="1"/>
              </p:cNvSpPr>
              <p:nvPr/>
            </p:nvSpPr>
            <p:spPr bwMode="auto">
              <a:xfrm flipV="1">
                <a:off x="1220" y="2509"/>
                <a:ext cx="75" cy="47"/>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805" name="Line 164"/>
              <p:cNvSpPr>
                <a:spLocks noChangeShapeType="1"/>
              </p:cNvSpPr>
              <p:nvPr/>
            </p:nvSpPr>
            <p:spPr bwMode="auto">
              <a:xfrm flipV="1">
                <a:off x="1220" y="2507"/>
                <a:ext cx="75" cy="45"/>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806" name="Line 165"/>
              <p:cNvSpPr>
                <a:spLocks noChangeShapeType="1"/>
              </p:cNvSpPr>
              <p:nvPr/>
            </p:nvSpPr>
            <p:spPr bwMode="auto">
              <a:xfrm>
                <a:off x="1220" y="2507"/>
                <a:ext cx="75" cy="49"/>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807" name="Line 166"/>
              <p:cNvSpPr>
                <a:spLocks noChangeShapeType="1"/>
              </p:cNvSpPr>
              <p:nvPr/>
            </p:nvSpPr>
            <p:spPr bwMode="auto">
              <a:xfrm flipV="1">
                <a:off x="1220" y="2543"/>
                <a:ext cx="1" cy="20"/>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808" name="Line 167"/>
              <p:cNvSpPr>
                <a:spLocks noChangeShapeType="1"/>
              </p:cNvSpPr>
              <p:nvPr/>
            </p:nvSpPr>
            <p:spPr bwMode="auto">
              <a:xfrm flipV="1">
                <a:off x="1220" y="2498"/>
                <a:ext cx="1" cy="22"/>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809" name="Line 168"/>
              <p:cNvSpPr>
                <a:spLocks noChangeShapeType="1"/>
              </p:cNvSpPr>
              <p:nvPr/>
            </p:nvSpPr>
            <p:spPr bwMode="auto">
              <a:xfrm flipV="1">
                <a:off x="1295" y="2543"/>
                <a:ext cx="1" cy="20"/>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810" name="Line 169"/>
              <p:cNvSpPr>
                <a:spLocks noChangeShapeType="1"/>
              </p:cNvSpPr>
              <p:nvPr/>
            </p:nvSpPr>
            <p:spPr bwMode="auto">
              <a:xfrm flipV="1">
                <a:off x="1295" y="2498"/>
                <a:ext cx="1" cy="22"/>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811" name="Freeform 170"/>
              <p:cNvSpPr>
                <a:spLocks/>
              </p:cNvSpPr>
              <p:nvPr/>
            </p:nvSpPr>
            <p:spPr bwMode="auto">
              <a:xfrm>
                <a:off x="1288" y="2473"/>
                <a:ext cx="25" cy="9"/>
              </a:xfrm>
              <a:custGeom>
                <a:avLst/>
                <a:gdLst>
                  <a:gd name="T0" fmla="*/ 7 w 25"/>
                  <a:gd name="T1" fmla="*/ 4 h 9"/>
                  <a:gd name="T2" fmla="*/ 4 w 25"/>
                  <a:gd name="T3" fmla="*/ 9 h 9"/>
                  <a:gd name="T4" fmla="*/ 0 w 25"/>
                  <a:gd name="T5" fmla="*/ 4 h 9"/>
                  <a:gd name="T6" fmla="*/ 4 w 25"/>
                  <a:gd name="T7" fmla="*/ 0 h 9"/>
                  <a:gd name="T8" fmla="*/ 13 w 25"/>
                  <a:gd name="T9" fmla="*/ 0 h 9"/>
                  <a:gd name="T10" fmla="*/ 20 w 25"/>
                  <a:gd name="T11" fmla="*/ 4 h 9"/>
                  <a:gd name="T12" fmla="*/ 25 w 25"/>
                  <a:gd name="T13" fmla="*/ 9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9">
                    <a:moveTo>
                      <a:pt x="7" y="4"/>
                    </a:moveTo>
                    <a:lnTo>
                      <a:pt x="4" y="9"/>
                    </a:lnTo>
                    <a:lnTo>
                      <a:pt x="0" y="4"/>
                    </a:lnTo>
                    <a:lnTo>
                      <a:pt x="4" y="0"/>
                    </a:lnTo>
                    <a:lnTo>
                      <a:pt x="13" y="0"/>
                    </a:lnTo>
                    <a:lnTo>
                      <a:pt x="20" y="4"/>
                    </a:lnTo>
                    <a:lnTo>
                      <a:pt x="25" y="9"/>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812" name="Line 171"/>
              <p:cNvSpPr>
                <a:spLocks noChangeShapeType="1"/>
              </p:cNvSpPr>
              <p:nvPr/>
            </p:nvSpPr>
            <p:spPr bwMode="auto">
              <a:xfrm flipV="1">
                <a:off x="1220" y="2345"/>
                <a:ext cx="75" cy="47"/>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813" name="Line 172"/>
              <p:cNvSpPr>
                <a:spLocks noChangeShapeType="1"/>
              </p:cNvSpPr>
              <p:nvPr/>
            </p:nvSpPr>
            <p:spPr bwMode="auto">
              <a:xfrm flipV="1">
                <a:off x="1220" y="2342"/>
                <a:ext cx="75" cy="45"/>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814" name="Line 173"/>
              <p:cNvSpPr>
                <a:spLocks noChangeShapeType="1"/>
              </p:cNvSpPr>
              <p:nvPr/>
            </p:nvSpPr>
            <p:spPr bwMode="auto">
              <a:xfrm>
                <a:off x="1220" y="2342"/>
                <a:ext cx="75" cy="50"/>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815" name="Line 174"/>
              <p:cNvSpPr>
                <a:spLocks noChangeShapeType="1"/>
              </p:cNvSpPr>
              <p:nvPr/>
            </p:nvSpPr>
            <p:spPr bwMode="auto">
              <a:xfrm flipV="1">
                <a:off x="1220" y="2376"/>
                <a:ext cx="1" cy="23"/>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816" name="Line 175"/>
              <p:cNvSpPr>
                <a:spLocks noChangeShapeType="1"/>
              </p:cNvSpPr>
              <p:nvPr/>
            </p:nvSpPr>
            <p:spPr bwMode="auto">
              <a:xfrm flipV="1">
                <a:off x="1220" y="2333"/>
                <a:ext cx="1" cy="23"/>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817" name="Line 176"/>
              <p:cNvSpPr>
                <a:spLocks noChangeShapeType="1"/>
              </p:cNvSpPr>
              <p:nvPr/>
            </p:nvSpPr>
            <p:spPr bwMode="auto">
              <a:xfrm flipV="1">
                <a:off x="1295" y="2376"/>
                <a:ext cx="1" cy="23"/>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818" name="Line 177"/>
              <p:cNvSpPr>
                <a:spLocks noChangeShapeType="1"/>
              </p:cNvSpPr>
              <p:nvPr/>
            </p:nvSpPr>
            <p:spPr bwMode="auto">
              <a:xfrm flipV="1">
                <a:off x="1295" y="2333"/>
                <a:ext cx="1" cy="23"/>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819" name="Freeform 178"/>
              <p:cNvSpPr>
                <a:spLocks/>
              </p:cNvSpPr>
              <p:nvPr/>
            </p:nvSpPr>
            <p:spPr bwMode="auto">
              <a:xfrm>
                <a:off x="1277" y="2293"/>
                <a:ext cx="20" cy="29"/>
              </a:xfrm>
              <a:custGeom>
                <a:avLst/>
                <a:gdLst>
                  <a:gd name="T0" fmla="*/ 9 w 20"/>
                  <a:gd name="T1" fmla="*/ 27 h 29"/>
                  <a:gd name="T2" fmla="*/ 11 w 20"/>
                  <a:gd name="T3" fmla="*/ 25 h 29"/>
                  <a:gd name="T4" fmla="*/ 13 w 20"/>
                  <a:gd name="T5" fmla="*/ 27 h 29"/>
                  <a:gd name="T6" fmla="*/ 11 w 20"/>
                  <a:gd name="T7" fmla="*/ 29 h 29"/>
                  <a:gd name="T8" fmla="*/ 9 w 20"/>
                  <a:gd name="T9" fmla="*/ 29 h 29"/>
                  <a:gd name="T10" fmla="*/ 4 w 20"/>
                  <a:gd name="T11" fmla="*/ 27 h 29"/>
                  <a:gd name="T12" fmla="*/ 2 w 20"/>
                  <a:gd name="T13" fmla="*/ 25 h 29"/>
                  <a:gd name="T14" fmla="*/ 0 w 20"/>
                  <a:gd name="T15" fmla="*/ 18 h 29"/>
                  <a:gd name="T16" fmla="*/ 0 w 20"/>
                  <a:gd name="T17" fmla="*/ 9 h 29"/>
                  <a:gd name="T18" fmla="*/ 2 w 20"/>
                  <a:gd name="T19" fmla="*/ 2 h 29"/>
                  <a:gd name="T20" fmla="*/ 6 w 20"/>
                  <a:gd name="T21" fmla="*/ 0 h 29"/>
                  <a:gd name="T22" fmla="*/ 13 w 20"/>
                  <a:gd name="T23" fmla="*/ 0 h 29"/>
                  <a:gd name="T24" fmla="*/ 18 w 20"/>
                  <a:gd name="T25" fmla="*/ 2 h 29"/>
                  <a:gd name="T26" fmla="*/ 20 w 20"/>
                  <a:gd name="T27" fmla="*/ 9 h 29"/>
                  <a:gd name="T28" fmla="*/ 20 w 20"/>
                  <a:gd name="T29" fmla="*/ 16 h 2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0" h="29">
                    <a:moveTo>
                      <a:pt x="9" y="27"/>
                    </a:moveTo>
                    <a:lnTo>
                      <a:pt x="11" y="25"/>
                    </a:lnTo>
                    <a:lnTo>
                      <a:pt x="13" y="27"/>
                    </a:lnTo>
                    <a:lnTo>
                      <a:pt x="11" y="29"/>
                    </a:lnTo>
                    <a:lnTo>
                      <a:pt x="9" y="29"/>
                    </a:lnTo>
                    <a:lnTo>
                      <a:pt x="4" y="27"/>
                    </a:lnTo>
                    <a:lnTo>
                      <a:pt x="2" y="25"/>
                    </a:lnTo>
                    <a:lnTo>
                      <a:pt x="0" y="18"/>
                    </a:lnTo>
                    <a:lnTo>
                      <a:pt x="0" y="9"/>
                    </a:lnTo>
                    <a:lnTo>
                      <a:pt x="2" y="2"/>
                    </a:lnTo>
                    <a:lnTo>
                      <a:pt x="6" y="0"/>
                    </a:lnTo>
                    <a:lnTo>
                      <a:pt x="13" y="0"/>
                    </a:lnTo>
                    <a:lnTo>
                      <a:pt x="18" y="2"/>
                    </a:lnTo>
                    <a:lnTo>
                      <a:pt x="20" y="9"/>
                    </a:lnTo>
                    <a:lnTo>
                      <a:pt x="20" y="16"/>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820" name="Freeform 179"/>
              <p:cNvSpPr>
                <a:spLocks/>
              </p:cNvSpPr>
              <p:nvPr/>
            </p:nvSpPr>
            <p:spPr bwMode="auto">
              <a:xfrm>
                <a:off x="1277" y="2291"/>
                <a:ext cx="47" cy="31"/>
              </a:xfrm>
              <a:custGeom>
                <a:avLst/>
                <a:gdLst>
                  <a:gd name="T0" fmla="*/ 0 w 47"/>
                  <a:gd name="T1" fmla="*/ 11 h 31"/>
                  <a:gd name="T2" fmla="*/ 2 w 47"/>
                  <a:gd name="T3" fmla="*/ 6 h 31"/>
                  <a:gd name="T4" fmla="*/ 6 w 47"/>
                  <a:gd name="T5" fmla="*/ 4 h 31"/>
                  <a:gd name="T6" fmla="*/ 13 w 47"/>
                  <a:gd name="T7" fmla="*/ 4 h 31"/>
                  <a:gd name="T8" fmla="*/ 18 w 47"/>
                  <a:gd name="T9" fmla="*/ 6 h 31"/>
                  <a:gd name="T10" fmla="*/ 20 w 47"/>
                  <a:gd name="T11" fmla="*/ 11 h 31"/>
                  <a:gd name="T12" fmla="*/ 22 w 47"/>
                  <a:gd name="T13" fmla="*/ 6 h 31"/>
                  <a:gd name="T14" fmla="*/ 27 w 47"/>
                  <a:gd name="T15" fmla="*/ 2 h 31"/>
                  <a:gd name="T16" fmla="*/ 31 w 47"/>
                  <a:gd name="T17" fmla="*/ 0 h 31"/>
                  <a:gd name="T18" fmla="*/ 38 w 47"/>
                  <a:gd name="T19" fmla="*/ 0 h 31"/>
                  <a:gd name="T20" fmla="*/ 42 w 47"/>
                  <a:gd name="T21" fmla="*/ 2 h 31"/>
                  <a:gd name="T22" fmla="*/ 45 w 47"/>
                  <a:gd name="T23" fmla="*/ 4 h 31"/>
                  <a:gd name="T24" fmla="*/ 47 w 47"/>
                  <a:gd name="T25" fmla="*/ 11 h 31"/>
                  <a:gd name="T26" fmla="*/ 47 w 47"/>
                  <a:gd name="T27" fmla="*/ 20 h 31"/>
                  <a:gd name="T28" fmla="*/ 45 w 47"/>
                  <a:gd name="T29" fmla="*/ 27 h 31"/>
                  <a:gd name="T30" fmla="*/ 42 w 47"/>
                  <a:gd name="T31" fmla="*/ 29 h 31"/>
                  <a:gd name="T32" fmla="*/ 38 w 47"/>
                  <a:gd name="T33" fmla="*/ 31 h 31"/>
                  <a:gd name="T34" fmla="*/ 36 w 47"/>
                  <a:gd name="T35" fmla="*/ 31 h 31"/>
                  <a:gd name="T36" fmla="*/ 33 w 47"/>
                  <a:gd name="T37" fmla="*/ 29 h 31"/>
                  <a:gd name="T38" fmla="*/ 36 w 47"/>
                  <a:gd name="T39" fmla="*/ 27 h 31"/>
                  <a:gd name="T40" fmla="*/ 38 w 47"/>
                  <a:gd name="T41" fmla="*/ 29 h 3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7" h="31">
                    <a:moveTo>
                      <a:pt x="0" y="11"/>
                    </a:moveTo>
                    <a:lnTo>
                      <a:pt x="2" y="6"/>
                    </a:lnTo>
                    <a:lnTo>
                      <a:pt x="6" y="4"/>
                    </a:lnTo>
                    <a:lnTo>
                      <a:pt x="13" y="4"/>
                    </a:lnTo>
                    <a:lnTo>
                      <a:pt x="18" y="6"/>
                    </a:lnTo>
                    <a:lnTo>
                      <a:pt x="20" y="11"/>
                    </a:lnTo>
                    <a:lnTo>
                      <a:pt x="22" y="6"/>
                    </a:lnTo>
                    <a:lnTo>
                      <a:pt x="27" y="2"/>
                    </a:lnTo>
                    <a:lnTo>
                      <a:pt x="31" y="0"/>
                    </a:lnTo>
                    <a:lnTo>
                      <a:pt x="38" y="0"/>
                    </a:lnTo>
                    <a:lnTo>
                      <a:pt x="42" y="2"/>
                    </a:lnTo>
                    <a:lnTo>
                      <a:pt x="45" y="4"/>
                    </a:lnTo>
                    <a:lnTo>
                      <a:pt x="47" y="11"/>
                    </a:lnTo>
                    <a:lnTo>
                      <a:pt x="47" y="20"/>
                    </a:lnTo>
                    <a:lnTo>
                      <a:pt x="45" y="27"/>
                    </a:lnTo>
                    <a:lnTo>
                      <a:pt x="42" y="29"/>
                    </a:lnTo>
                    <a:lnTo>
                      <a:pt x="38" y="31"/>
                    </a:lnTo>
                    <a:lnTo>
                      <a:pt x="36" y="31"/>
                    </a:lnTo>
                    <a:lnTo>
                      <a:pt x="33" y="29"/>
                    </a:lnTo>
                    <a:lnTo>
                      <a:pt x="36" y="27"/>
                    </a:lnTo>
                    <a:lnTo>
                      <a:pt x="38" y="29"/>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821" name="Freeform 180"/>
              <p:cNvSpPr>
                <a:spLocks/>
              </p:cNvSpPr>
              <p:nvPr/>
            </p:nvSpPr>
            <p:spPr bwMode="auto">
              <a:xfrm>
                <a:off x="1301" y="2293"/>
                <a:ext cx="23" cy="9"/>
              </a:xfrm>
              <a:custGeom>
                <a:avLst/>
                <a:gdLst>
                  <a:gd name="T0" fmla="*/ 0 w 23"/>
                  <a:gd name="T1" fmla="*/ 2 h 9"/>
                  <a:gd name="T2" fmla="*/ 7 w 23"/>
                  <a:gd name="T3" fmla="*/ 0 h 9"/>
                  <a:gd name="T4" fmla="*/ 14 w 23"/>
                  <a:gd name="T5" fmla="*/ 0 h 9"/>
                  <a:gd name="T6" fmla="*/ 18 w 23"/>
                  <a:gd name="T7" fmla="*/ 2 h 9"/>
                  <a:gd name="T8" fmla="*/ 21 w 23"/>
                  <a:gd name="T9" fmla="*/ 4 h 9"/>
                  <a:gd name="T10" fmla="*/ 23 w 23"/>
                  <a:gd name="T11" fmla="*/ 9 h 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 h="9">
                    <a:moveTo>
                      <a:pt x="0" y="2"/>
                    </a:moveTo>
                    <a:lnTo>
                      <a:pt x="7" y="0"/>
                    </a:lnTo>
                    <a:lnTo>
                      <a:pt x="14" y="0"/>
                    </a:lnTo>
                    <a:lnTo>
                      <a:pt x="18" y="2"/>
                    </a:lnTo>
                    <a:lnTo>
                      <a:pt x="21" y="4"/>
                    </a:lnTo>
                    <a:lnTo>
                      <a:pt x="23" y="9"/>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822" name="Line 181"/>
              <p:cNvSpPr>
                <a:spLocks noChangeShapeType="1"/>
              </p:cNvSpPr>
              <p:nvPr/>
            </p:nvSpPr>
            <p:spPr bwMode="auto">
              <a:xfrm flipV="1">
                <a:off x="1234" y="2219"/>
                <a:ext cx="49" cy="49"/>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823" name="Line 182"/>
              <p:cNvSpPr>
                <a:spLocks noChangeShapeType="1"/>
              </p:cNvSpPr>
              <p:nvPr/>
            </p:nvSpPr>
            <p:spPr bwMode="auto">
              <a:xfrm>
                <a:off x="1234" y="2219"/>
                <a:ext cx="49" cy="49"/>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824" name="Freeform 183"/>
              <p:cNvSpPr>
                <a:spLocks/>
              </p:cNvSpPr>
              <p:nvPr/>
            </p:nvSpPr>
            <p:spPr bwMode="auto">
              <a:xfrm>
                <a:off x="1220" y="2169"/>
                <a:ext cx="75" cy="18"/>
              </a:xfrm>
              <a:custGeom>
                <a:avLst/>
                <a:gdLst>
                  <a:gd name="T0" fmla="*/ 14 w 75"/>
                  <a:gd name="T1" fmla="*/ 18 h 18"/>
                  <a:gd name="T2" fmla="*/ 9 w 75"/>
                  <a:gd name="T3" fmla="*/ 9 h 18"/>
                  <a:gd name="T4" fmla="*/ 0 w 75"/>
                  <a:gd name="T5" fmla="*/ 0 h 18"/>
                  <a:gd name="T6" fmla="*/ 75 w 75"/>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5" h="18">
                    <a:moveTo>
                      <a:pt x="14" y="18"/>
                    </a:moveTo>
                    <a:lnTo>
                      <a:pt x="9" y="9"/>
                    </a:lnTo>
                    <a:lnTo>
                      <a:pt x="0" y="0"/>
                    </a:lnTo>
                    <a:lnTo>
                      <a:pt x="75"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825" name="Line 184"/>
              <p:cNvSpPr>
                <a:spLocks noChangeShapeType="1"/>
              </p:cNvSpPr>
              <p:nvPr/>
            </p:nvSpPr>
            <p:spPr bwMode="auto">
              <a:xfrm>
                <a:off x="1223" y="2171"/>
                <a:ext cx="7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826" name="Line 185"/>
              <p:cNvSpPr>
                <a:spLocks noChangeShapeType="1"/>
              </p:cNvSpPr>
              <p:nvPr/>
            </p:nvSpPr>
            <p:spPr bwMode="auto">
              <a:xfrm flipV="1">
                <a:off x="1295" y="2153"/>
                <a:ext cx="1" cy="34"/>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827" name="Freeform 186"/>
              <p:cNvSpPr>
                <a:spLocks/>
              </p:cNvSpPr>
              <p:nvPr/>
            </p:nvSpPr>
            <p:spPr bwMode="auto">
              <a:xfrm>
                <a:off x="1220" y="2075"/>
                <a:ext cx="75" cy="49"/>
              </a:xfrm>
              <a:custGeom>
                <a:avLst/>
                <a:gdLst>
                  <a:gd name="T0" fmla="*/ 0 w 75"/>
                  <a:gd name="T1" fmla="*/ 29 h 49"/>
                  <a:gd name="T2" fmla="*/ 3 w 75"/>
                  <a:gd name="T3" fmla="*/ 40 h 49"/>
                  <a:gd name="T4" fmla="*/ 14 w 75"/>
                  <a:gd name="T5" fmla="*/ 47 h 49"/>
                  <a:gd name="T6" fmla="*/ 32 w 75"/>
                  <a:gd name="T7" fmla="*/ 49 h 49"/>
                  <a:gd name="T8" fmla="*/ 43 w 75"/>
                  <a:gd name="T9" fmla="*/ 49 h 49"/>
                  <a:gd name="T10" fmla="*/ 61 w 75"/>
                  <a:gd name="T11" fmla="*/ 47 h 49"/>
                  <a:gd name="T12" fmla="*/ 72 w 75"/>
                  <a:gd name="T13" fmla="*/ 40 h 49"/>
                  <a:gd name="T14" fmla="*/ 75 w 75"/>
                  <a:gd name="T15" fmla="*/ 29 h 49"/>
                  <a:gd name="T16" fmla="*/ 75 w 75"/>
                  <a:gd name="T17" fmla="*/ 22 h 49"/>
                  <a:gd name="T18" fmla="*/ 72 w 75"/>
                  <a:gd name="T19" fmla="*/ 11 h 49"/>
                  <a:gd name="T20" fmla="*/ 61 w 75"/>
                  <a:gd name="T21" fmla="*/ 4 h 49"/>
                  <a:gd name="T22" fmla="*/ 43 w 75"/>
                  <a:gd name="T23" fmla="*/ 0 h 49"/>
                  <a:gd name="T24" fmla="*/ 32 w 75"/>
                  <a:gd name="T25" fmla="*/ 0 h 49"/>
                  <a:gd name="T26" fmla="*/ 14 w 75"/>
                  <a:gd name="T27" fmla="*/ 4 h 49"/>
                  <a:gd name="T28" fmla="*/ 3 w 75"/>
                  <a:gd name="T29" fmla="*/ 11 h 49"/>
                  <a:gd name="T30" fmla="*/ 0 w 75"/>
                  <a:gd name="T31" fmla="*/ 22 h 49"/>
                  <a:gd name="T32" fmla="*/ 0 w 75"/>
                  <a:gd name="T33" fmla="*/ 29 h 49"/>
                  <a:gd name="T34" fmla="*/ 3 w 75"/>
                  <a:gd name="T35" fmla="*/ 36 h 49"/>
                  <a:gd name="T36" fmla="*/ 7 w 75"/>
                  <a:gd name="T37" fmla="*/ 40 h 49"/>
                  <a:gd name="T38" fmla="*/ 14 w 75"/>
                  <a:gd name="T39" fmla="*/ 42 h 49"/>
                  <a:gd name="T40" fmla="*/ 32 w 75"/>
                  <a:gd name="T41" fmla="*/ 47 h 49"/>
                  <a:gd name="T42" fmla="*/ 43 w 75"/>
                  <a:gd name="T43" fmla="*/ 47 h 49"/>
                  <a:gd name="T44" fmla="*/ 61 w 75"/>
                  <a:gd name="T45" fmla="*/ 42 h 49"/>
                  <a:gd name="T46" fmla="*/ 68 w 75"/>
                  <a:gd name="T47" fmla="*/ 40 h 49"/>
                  <a:gd name="T48" fmla="*/ 72 w 75"/>
                  <a:gd name="T49" fmla="*/ 36 h 49"/>
                  <a:gd name="T50" fmla="*/ 75 w 75"/>
                  <a:gd name="T51" fmla="*/ 29 h 4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75" h="49">
                    <a:moveTo>
                      <a:pt x="0" y="29"/>
                    </a:moveTo>
                    <a:lnTo>
                      <a:pt x="3" y="40"/>
                    </a:lnTo>
                    <a:lnTo>
                      <a:pt x="14" y="47"/>
                    </a:lnTo>
                    <a:lnTo>
                      <a:pt x="32" y="49"/>
                    </a:lnTo>
                    <a:lnTo>
                      <a:pt x="43" y="49"/>
                    </a:lnTo>
                    <a:lnTo>
                      <a:pt x="61" y="47"/>
                    </a:lnTo>
                    <a:lnTo>
                      <a:pt x="72" y="40"/>
                    </a:lnTo>
                    <a:lnTo>
                      <a:pt x="75" y="29"/>
                    </a:lnTo>
                    <a:lnTo>
                      <a:pt x="75" y="22"/>
                    </a:lnTo>
                    <a:lnTo>
                      <a:pt x="72" y="11"/>
                    </a:lnTo>
                    <a:lnTo>
                      <a:pt x="61" y="4"/>
                    </a:lnTo>
                    <a:lnTo>
                      <a:pt x="43" y="0"/>
                    </a:lnTo>
                    <a:lnTo>
                      <a:pt x="32" y="0"/>
                    </a:lnTo>
                    <a:lnTo>
                      <a:pt x="14" y="4"/>
                    </a:lnTo>
                    <a:lnTo>
                      <a:pt x="3" y="11"/>
                    </a:lnTo>
                    <a:lnTo>
                      <a:pt x="0" y="22"/>
                    </a:lnTo>
                    <a:lnTo>
                      <a:pt x="0" y="29"/>
                    </a:lnTo>
                    <a:lnTo>
                      <a:pt x="3" y="36"/>
                    </a:lnTo>
                    <a:lnTo>
                      <a:pt x="7" y="40"/>
                    </a:lnTo>
                    <a:lnTo>
                      <a:pt x="14" y="42"/>
                    </a:lnTo>
                    <a:lnTo>
                      <a:pt x="32" y="47"/>
                    </a:lnTo>
                    <a:lnTo>
                      <a:pt x="43" y="47"/>
                    </a:lnTo>
                    <a:lnTo>
                      <a:pt x="61" y="42"/>
                    </a:lnTo>
                    <a:lnTo>
                      <a:pt x="68" y="40"/>
                    </a:lnTo>
                    <a:lnTo>
                      <a:pt x="72" y="36"/>
                    </a:lnTo>
                    <a:lnTo>
                      <a:pt x="75" y="29"/>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828" name="Freeform 187"/>
              <p:cNvSpPr>
                <a:spLocks/>
              </p:cNvSpPr>
              <p:nvPr/>
            </p:nvSpPr>
            <p:spPr bwMode="auto">
              <a:xfrm>
                <a:off x="1220" y="2079"/>
                <a:ext cx="75" cy="18"/>
              </a:xfrm>
              <a:custGeom>
                <a:avLst/>
                <a:gdLst>
                  <a:gd name="T0" fmla="*/ 75 w 75"/>
                  <a:gd name="T1" fmla="*/ 18 h 18"/>
                  <a:gd name="T2" fmla="*/ 72 w 75"/>
                  <a:gd name="T3" fmla="*/ 11 h 18"/>
                  <a:gd name="T4" fmla="*/ 68 w 75"/>
                  <a:gd name="T5" fmla="*/ 7 h 18"/>
                  <a:gd name="T6" fmla="*/ 61 w 75"/>
                  <a:gd name="T7" fmla="*/ 2 h 18"/>
                  <a:gd name="T8" fmla="*/ 43 w 75"/>
                  <a:gd name="T9" fmla="*/ 0 h 18"/>
                  <a:gd name="T10" fmla="*/ 32 w 75"/>
                  <a:gd name="T11" fmla="*/ 0 h 18"/>
                  <a:gd name="T12" fmla="*/ 14 w 75"/>
                  <a:gd name="T13" fmla="*/ 2 h 18"/>
                  <a:gd name="T14" fmla="*/ 7 w 75"/>
                  <a:gd name="T15" fmla="*/ 7 h 18"/>
                  <a:gd name="T16" fmla="*/ 3 w 75"/>
                  <a:gd name="T17" fmla="*/ 11 h 18"/>
                  <a:gd name="T18" fmla="*/ 0 w 75"/>
                  <a:gd name="T19" fmla="*/ 18 h 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5" h="18">
                    <a:moveTo>
                      <a:pt x="75" y="18"/>
                    </a:moveTo>
                    <a:lnTo>
                      <a:pt x="72" y="11"/>
                    </a:lnTo>
                    <a:lnTo>
                      <a:pt x="68" y="7"/>
                    </a:lnTo>
                    <a:lnTo>
                      <a:pt x="61" y="2"/>
                    </a:lnTo>
                    <a:lnTo>
                      <a:pt x="43" y="0"/>
                    </a:lnTo>
                    <a:lnTo>
                      <a:pt x="32" y="0"/>
                    </a:lnTo>
                    <a:lnTo>
                      <a:pt x="14" y="2"/>
                    </a:lnTo>
                    <a:lnTo>
                      <a:pt x="7" y="7"/>
                    </a:lnTo>
                    <a:lnTo>
                      <a:pt x="3" y="11"/>
                    </a:lnTo>
                    <a:lnTo>
                      <a:pt x="0" y="18"/>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829" name="Freeform 188"/>
              <p:cNvSpPr>
                <a:spLocks/>
              </p:cNvSpPr>
              <p:nvPr/>
            </p:nvSpPr>
            <p:spPr bwMode="auto">
              <a:xfrm>
                <a:off x="1220" y="2003"/>
                <a:ext cx="75" cy="51"/>
              </a:xfrm>
              <a:custGeom>
                <a:avLst/>
                <a:gdLst>
                  <a:gd name="T0" fmla="*/ 0 w 75"/>
                  <a:gd name="T1" fmla="*/ 29 h 51"/>
                  <a:gd name="T2" fmla="*/ 3 w 75"/>
                  <a:gd name="T3" fmla="*/ 40 h 51"/>
                  <a:gd name="T4" fmla="*/ 14 w 75"/>
                  <a:gd name="T5" fmla="*/ 47 h 51"/>
                  <a:gd name="T6" fmla="*/ 32 w 75"/>
                  <a:gd name="T7" fmla="*/ 51 h 51"/>
                  <a:gd name="T8" fmla="*/ 43 w 75"/>
                  <a:gd name="T9" fmla="*/ 51 h 51"/>
                  <a:gd name="T10" fmla="*/ 61 w 75"/>
                  <a:gd name="T11" fmla="*/ 47 h 51"/>
                  <a:gd name="T12" fmla="*/ 72 w 75"/>
                  <a:gd name="T13" fmla="*/ 40 h 51"/>
                  <a:gd name="T14" fmla="*/ 75 w 75"/>
                  <a:gd name="T15" fmla="*/ 29 h 51"/>
                  <a:gd name="T16" fmla="*/ 75 w 75"/>
                  <a:gd name="T17" fmla="*/ 22 h 51"/>
                  <a:gd name="T18" fmla="*/ 72 w 75"/>
                  <a:gd name="T19" fmla="*/ 11 h 51"/>
                  <a:gd name="T20" fmla="*/ 61 w 75"/>
                  <a:gd name="T21" fmla="*/ 4 h 51"/>
                  <a:gd name="T22" fmla="*/ 43 w 75"/>
                  <a:gd name="T23" fmla="*/ 0 h 51"/>
                  <a:gd name="T24" fmla="*/ 32 w 75"/>
                  <a:gd name="T25" fmla="*/ 0 h 51"/>
                  <a:gd name="T26" fmla="*/ 14 w 75"/>
                  <a:gd name="T27" fmla="*/ 4 h 51"/>
                  <a:gd name="T28" fmla="*/ 3 w 75"/>
                  <a:gd name="T29" fmla="*/ 11 h 51"/>
                  <a:gd name="T30" fmla="*/ 0 w 75"/>
                  <a:gd name="T31" fmla="*/ 22 h 51"/>
                  <a:gd name="T32" fmla="*/ 0 w 75"/>
                  <a:gd name="T33" fmla="*/ 29 h 51"/>
                  <a:gd name="T34" fmla="*/ 3 w 75"/>
                  <a:gd name="T35" fmla="*/ 36 h 51"/>
                  <a:gd name="T36" fmla="*/ 7 w 75"/>
                  <a:gd name="T37" fmla="*/ 40 h 51"/>
                  <a:gd name="T38" fmla="*/ 14 w 75"/>
                  <a:gd name="T39" fmla="*/ 45 h 51"/>
                  <a:gd name="T40" fmla="*/ 32 w 75"/>
                  <a:gd name="T41" fmla="*/ 47 h 51"/>
                  <a:gd name="T42" fmla="*/ 43 w 75"/>
                  <a:gd name="T43" fmla="*/ 47 h 51"/>
                  <a:gd name="T44" fmla="*/ 61 w 75"/>
                  <a:gd name="T45" fmla="*/ 45 h 51"/>
                  <a:gd name="T46" fmla="*/ 68 w 75"/>
                  <a:gd name="T47" fmla="*/ 40 h 51"/>
                  <a:gd name="T48" fmla="*/ 72 w 75"/>
                  <a:gd name="T49" fmla="*/ 36 h 51"/>
                  <a:gd name="T50" fmla="*/ 75 w 75"/>
                  <a:gd name="T51" fmla="*/ 29 h 5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75" h="51">
                    <a:moveTo>
                      <a:pt x="0" y="29"/>
                    </a:moveTo>
                    <a:lnTo>
                      <a:pt x="3" y="40"/>
                    </a:lnTo>
                    <a:lnTo>
                      <a:pt x="14" y="47"/>
                    </a:lnTo>
                    <a:lnTo>
                      <a:pt x="32" y="51"/>
                    </a:lnTo>
                    <a:lnTo>
                      <a:pt x="43" y="51"/>
                    </a:lnTo>
                    <a:lnTo>
                      <a:pt x="61" y="47"/>
                    </a:lnTo>
                    <a:lnTo>
                      <a:pt x="72" y="40"/>
                    </a:lnTo>
                    <a:lnTo>
                      <a:pt x="75" y="29"/>
                    </a:lnTo>
                    <a:lnTo>
                      <a:pt x="75" y="22"/>
                    </a:lnTo>
                    <a:lnTo>
                      <a:pt x="72" y="11"/>
                    </a:lnTo>
                    <a:lnTo>
                      <a:pt x="61" y="4"/>
                    </a:lnTo>
                    <a:lnTo>
                      <a:pt x="43" y="0"/>
                    </a:lnTo>
                    <a:lnTo>
                      <a:pt x="32" y="0"/>
                    </a:lnTo>
                    <a:lnTo>
                      <a:pt x="14" y="4"/>
                    </a:lnTo>
                    <a:lnTo>
                      <a:pt x="3" y="11"/>
                    </a:lnTo>
                    <a:lnTo>
                      <a:pt x="0" y="22"/>
                    </a:lnTo>
                    <a:lnTo>
                      <a:pt x="0" y="29"/>
                    </a:lnTo>
                    <a:lnTo>
                      <a:pt x="3" y="36"/>
                    </a:lnTo>
                    <a:lnTo>
                      <a:pt x="7" y="40"/>
                    </a:lnTo>
                    <a:lnTo>
                      <a:pt x="14" y="45"/>
                    </a:lnTo>
                    <a:lnTo>
                      <a:pt x="32" y="47"/>
                    </a:lnTo>
                    <a:lnTo>
                      <a:pt x="43" y="47"/>
                    </a:lnTo>
                    <a:lnTo>
                      <a:pt x="61" y="45"/>
                    </a:lnTo>
                    <a:lnTo>
                      <a:pt x="68" y="40"/>
                    </a:lnTo>
                    <a:lnTo>
                      <a:pt x="72" y="36"/>
                    </a:lnTo>
                    <a:lnTo>
                      <a:pt x="75" y="29"/>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830" name="Freeform 189"/>
              <p:cNvSpPr>
                <a:spLocks/>
              </p:cNvSpPr>
              <p:nvPr/>
            </p:nvSpPr>
            <p:spPr bwMode="auto">
              <a:xfrm>
                <a:off x="1220" y="2007"/>
                <a:ext cx="75" cy="18"/>
              </a:xfrm>
              <a:custGeom>
                <a:avLst/>
                <a:gdLst>
                  <a:gd name="T0" fmla="*/ 75 w 75"/>
                  <a:gd name="T1" fmla="*/ 18 h 18"/>
                  <a:gd name="T2" fmla="*/ 72 w 75"/>
                  <a:gd name="T3" fmla="*/ 11 h 18"/>
                  <a:gd name="T4" fmla="*/ 68 w 75"/>
                  <a:gd name="T5" fmla="*/ 7 h 18"/>
                  <a:gd name="T6" fmla="*/ 61 w 75"/>
                  <a:gd name="T7" fmla="*/ 5 h 18"/>
                  <a:gd name="T8" fmla="*/ 43 w 75"/>
                  <a:gd name="T9" fmla="*/ 0 h 18"/>
                  <a:gd name="T10" fmla="*/ 32 w 75"/>
                  <a:gd name="T11" fmla="*/ 0 h 18"/>
                  <a:gd name="T12" fmla="*/ 14 w 75"/>
                  <a:gd name="T13" fmla="*/ 5 h 18"/>
                  <a:gd name="T14" fmla="*/ 7 w 75"/>
                  <a:gd name="T15" fmla="*/ 7 h 18"/>
                  <a:gd name="T16" fmla="*/ 3 w 75"/>
                  <a:gd name="T17" fmla="*/ 11 h 18"/>
                  <a:gd name="T18" fmla="*/ 0 w 75"/>
                  <a:gd name="T19" fmla="*/ 18 h 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5" h="18">
                    <a:moveTo>
                      <a:pt x="75" y="18"/>
                    </a:moveTo>
                    <a:lnTo>
                      <a:pt x="72" y="11"/>
                    </a:lnTo>
                    <a:lnTo>
                      <a:pt x="68" y="7"/>
                    </a:lnTo>
                    <a:lnTo>
                      <a:pt x="61" y="5"/>
                    </a:lnTo>
                    <a:lnTo>
                      <a:pt x="43" y="0"/>
                    </a:lnTo>
                    <a:lnTo>
                      <a:pt x="32" y="0"/>
                    </a:lnTo>
                    <a:lnTo>
                      <a:pt x="14" y="5"/>
                    </a:lnTo>
                    <a:lnTo>
                      <a:pt x="7" y="7"/>
                    </a:lnTo>
                    <a:lnTo>
                      <a:pt x="3" y="11"/>
                    </a:lnTo>
                    <a:lnTo>
                      <a:pt x="0" y="18"/>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831" name="Freeform 190"/>
              <p:cNvSpPr>
                <a:spLocks/>
              </p:cNvSpPr>
              <p:nvPr/>
            </p:nvSpPr>
            <p:spPr bwMode="auto">
              <a:xfrm>
                <a:off x="1288" y="1971"/>
                <a:ext cx="25" cy="7"/>
              </a:xfrm>
              <a:custGeom>
                <a:avLst/>
                <a:gdLst>
                  <a:gd name="T0" fmla="*/ 7 w 25"/>
                  <a:gd name="T1" fmla="*/ 5 h 7"/>
                  <a:gd name="T2" fmla="*/ 4 w 25"/>
                  <a:gd name="T3" fmla="*/ 7 h 7"/>
                  <a:gd name="T4" fmla="*/ 0 w 25"/>
                  <a:gd name="T5" fmla="*/ 5 h 7"/>
                  <a:gd name="T6" fmla="*/ 4 w 25"/>
                  <a:gd name="T7" fmla="*/ 0 h 7"/>
                  <a:gd name="T8" fmla="*/ 13 w 25"/>
                  <a:gd name="T9" fmla="*/ 0 h 7"/>
                  <a:gd name="T10" fmla="*/ 20 w 25"/>
                  <a:gd name="T11" fmla="*/ 5 h 7"/>
                  <a:gd name="T12" fmla="*/ 25 w 25"/>
                  <a:gd name="T13" fmla="*/ 7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7">
                    <a:moveTo>
                      <a:pt x="7" y="5"/>
                    </a:moveTo>
                    <a:lnTo>
                      <a:pt x="4" y="7"/>
                    </a:lnTo>
                    <a:lnTo>
                      <a:pt x="0" y="5"/>
                    </a:lnTo>
                    <a:lnTo>
                      <a:pt x="4" y="0"/>
                    </a:lnTo>
                    <a:lnTo>
                      <a:pt x="13" y="0"/>
                    </a:lnTo>
                    <a:lnTo>
                      <a:pt x="20" y="5"/>
                    </a:lnTo>
                    <a:lnTo>
                      <a:pt x="25" y="7"/>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832" name="Freeform 191"/>
              <p:cNvSpPr>
                <a:spLocks/>
              </p:cNvSpPr>
              <p:nvPr/>
            </p:nvSpPr>
            <p:spPr bwMode="auto">
              <a:xfrm>
                <a:off x="1245" y="1849"/>
                <a:ext cx="50" cy="41"/>
              </a:xfrm>
              <a:custGeom>
                <a:avLst/>
                <a:gdLst>
                  <a:gd name="T0" fmla="*/ 2 w 50"/>
                  <a:gd name="T1" fmla="*/ 0 h 41"/>
                  <a:gd name="T2" fmla="*/ 0 w 50"/>
                  <a:gd name="T3" fmla="*/ 7 h 41"/>
                  <a:gd name="T4" fmla="*/ 0 w 50"/>
                  <a:gd name="T5" fmla="*/ 18 h 41"/>
                  <a:gd name="T6" fmla="*/ 2 w 50"/>
                  <a:gd name="T7" fmla="*/ 30 h 41"/>
                  <a:gd name="T8" fmla="*/ 11 w 50"/>
                  <a:gd name="T9" fmla="*/ 37 h 41"/>
                  <a:gd name="T10" fmla="*/ 20 w 50"/>
                  <a:gd name="T11" fmla="*/ 41 h 41"/>
                  <a:gd name="T12" fmla="*/ 32 w 50"/>
                  <a:gd name="T13" fmla="*/ 41 h 41"/>
                  <a:gd name="T14" fmla="*/ 43 w 50"/>
                  <a:gd name="T15" fmla="*/ 37 h 41"/>
                  <a:gd name="T16" fmla="*/ 47 w 50"/>
                  <a:gd name="T17" fmla="*/ 32 h 41"/>
                  <a:gd name="T18" fmla="*/ 50 w 50"/>
                  <a:gd name="T19" fmla="*/ 23 h 41"/>
                  <a:gd name="T20" fmla="*/ 50 w 50"/>
                  <a:gd name="T21" fmla="*/ 12 h 41"/>
                  <a:gd name="T22" fmla="*/ 47 w 50"/>
                  <a:gd name="T23" fmla="*/ 5 h 4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0" h="41">
                    <a:moveTo>
                      <a:pt x="2" y="0"/>
                    </a:moveTo>
                    <a:lnTo>
                      <a:pt x="0" y="7"/>
                    </a:lnTo>
                    <a:lnTo>
                      <a:pt x="0" y="18"/>
                    </a:lnTo>
                    <a:lnTo>
                      <a:pt x="2" y="30"/>
                    </a:lnTo>
                    <a:lnTo>
                      <a:pt x="11" y="37"/>
                    </a:lnTo>
                    <a:lnTo>
                      <a:pt x="20" y="41"/>
                    </a:lnTo>
                    <a:lnTo>
                      <a:pt x="32" y="41"/>
                    </a:lnTo>
                    <a:lnTo>
                      <a:pt x="43" y="37"/>
                    </a:lnTo>
                    <a:lnTo>
                      <a:pt x="47" y="32"/>
                    </a:lnTo>
                    <a:lnTo>
                      <a:pt x="50" y="23"/>
                    </a:lnTo>
                    <a:lnTo>
                      <a:pt x="50" y="12"/>
                    </a:lnTo>
                    <a:lnTo>
                      <a:pt x="47" y="5"/>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833" name="Freeform 192"/>
              <p:cNvSpPr>
                <a:spLocks/>
              </p:cNvSpPr>
              <p:nvPr/>
            </p:nvSpPr>
            <p:spPr bwMode="auto">
              <a:xfrm>
                <a:off x="1245" y="1867"/>
                <a:ext cx="50" cy="19"/>
              </a:xfrm>
              <a:custGeom>
                <a:avLst/>
                <a:gdLst>
                  <a:gd name="T0" fmla="*/ 0 w 50"/>
                  <a:gd name="T1" fmla="*/ 0 h 19"/>
                  <a:gd name="T2" fmla="*/ 2 w 50"/>
                  <a:gd name="T3" fmla="*/ 7 h 19"/>
                  <a:gd name="T4" fmla="*/ 11 w 50"/>
                  <a:gd name="T5" fmla="*/ 14 h 19"/>
                  <a:gd name="T6" fmla="*/ 20 w 50"/>
                  <a:gd name="T7" fmla="*/ 19 h 19"/>
                  <a:gd name="T8" fmla="*/ 32 w 50"/>
                  <a:gd name="T9" fmla="*/ 19 h 19"/>
                  <a:gd name="T10" fmla="*/ 43 w 50"/>
                  <a:gd name="T11" fmla="*/ 14 h 19"/>
                  <a:gd name="T12" fmla="*/ 47 w 50"/>
                  <a:gd name="T13" fmla="*/ 12 h 19"/>
                  <a:gd name="T14" fmla="*/ 50 w 50"/>
                  <a:gd name="T15" fmla="*/ 5 h 1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0" h="19">
                    <a:moveTo>
                      <a:pt x="0" y="0"/>
                    </a:moveTo>
                    <a:lnTo>
                      <a:pt x="2" y="7"/>
                    </a:lnTo>
                    <a:lnTo>
                      <a:pt x="11" y="14"/>
                    </a:lnTo>
                    <a:lnTo>
                      <a:pt x="20" y="19"/>
                    </a:lnTo>
                    <a:lnTo>
                      <a:pt x="32" y="19"/>
                    </a:lnTo>
                    <a:lnTo>
                      <a:pt x="43" y="14"/>
                    </a:lnTo>
                    <a:lnTo>
                      <a:pt x="47" y="12"/>
                    </a:lnTo>
                    <a:lnTo>
                      <a:pt x="50" y="5"/>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834" name="Line 193"/>
              <p:cNvSpPr>
                <a:spLocks noChangeShapeType="1"/>
              </p:cNvSpPr>
              <p:nvPr/>
            </p:nvSpPr>
            <p:spPr bwMode="auto">
              <a:xfrm flipV="1">
                <a:off x="1270" y="1856"/>
                <a:ext cx="1" cy="30"/>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835" name="Line 194"/>
              <p:cNvSpPr>
                <a:spLocks noChangeShapeType="1"/>
              </p:cNvSpPr>
              <p:nvPr/>
            </p:nvSpPr>
            <p:spPr bwMode="auto">
              <a:xfrm>
                <a:off x="1205" y="1766"/>
                <a:ext cx="119" cy="65"/>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836" name="Freeform 195"/>
              <p:cNvSpPr>
                <a:spLocks/>
              </p:cNvSpPr>
              <p:nvPr/>
            </p:nvSpPr>
            <p:spPr bwMode="auto">
              <a:xfrm>
                <a:off x="1220" y="1699"/>
                <a:ext cx="75" cy="51"/>
              </a:xfrm>
              <a:custGeom>
                <a:avLst/>
                <a:gdLst>
                  <a:gd name="T0" fmla="*/ 14 w 75"/>
                  <a:gd name="T1" fmla="*/ 47 h 51"/>
                  <a:gd name="T2" fmla="*/ 18 w 75"/>
                  <a:gd name="T3" fmla="*/ 42 h 51"/>
                  <a:gd name="T4" fmla="*/ 21 w 75"/>
                  <a:gd name="T5" fmla="*/ 47 h 51"/>
                  <a:gd name="T6" fmla="*/ 18 w 75"/>
                  <a:gd name="T7" fmla="*/ 51 h 51"/>
                  <a:gd name="T8" fmla="*/ 14 w 75"/>
                  <a:gd name="T9" fmla="*/ 51 h 51"/>
                  <a:gd name="T10" fmla="*/ 7 w 75"/>
                  <a:gd name="T11" fmla="*/ 47 h 51"/>
                  <a:gd name="T12" fmla="*/ 3 w 75"/>
                  <a:gd name="T13" fmla="*/ 42 h 51"/>
                  <a:gd name="T14" fmla="*/ 0 w 75"/>
                  <a:gd name="T15" fmla="*/ 33 h 51"/>
                  <a:gd name="T16" fmla="*/ 0 w 75"/>
                  <a:gd name="T17" fmla="*/ 18 h 51"/>
                  <a:gd name="T18" fmla="*/ 3 w 75"/>
                  <a:gd name="T19" fmla="*/ 9 h 51"/>
                  <a:gd name="T20" fmla="*/ 7 w 75"/>
                  <a:gd name="T21" fmla="*/ 4 h 51"/>
                  <a:gd name="T22" fmla="*/ 14 w 75"/>
                  <a:gd name="T23" fmla="*/ 0 h 51"/>
                  <a:gd name="T24" fmla="*/ 21 w 75"/>
                  <a:gd name="T25" fmla="*/ 0 h 51"/>
                  <a:gd name="T26" fmla="*/ 27 w 75"/>
                  <a:gd name="T27" fmla="*/ 4 h 51"/>
                  <a:gd name="T28" fmla="*/ 36 w 75"/>
                  <a:gd name="T29" fmla="*/ 15 h 51"/>
                  <a:gd name="T30" fmla="*/ 43 w 75"/>
                  <a:gd name="T31" fmla="*/ 33 h 51"/>
                  <a:gd name="T32" fmla="*/ 45 w 75"/>
                  <a:gd name="T33" fmla="*/ 40 h 51"/>
                  <a:gd name="T34" fmla="*/ 54 w 75"/>
                  <a:gd name="T35" fmla="*/ 47 h 51"/>
                  <a:gd name="T36" fmla="*/ 63 w 75"/>
                  <a:gd name="T37" fmla="*/ 51 h 51"/>
                  <a:gd name="T38" fmla="*/ 75 w 75"/>
                  <a:gd name="T39" fmla="*/ 51 h 5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75" h="51">
                    <a:moveTo>
                      <a:pt x="14" y="47"/>
                    </a:moveTo>
                    <a:lnTo>
                      <a:pt x="18" y="42"/>
                    </a:lnTo>
                    <a:lnTo>
                      <a:pt x="21" y="47"/>
                    </a:lnTo>
                    <a:lnTo>
                      <a:pt x="18" y="51"/>
                    </a:lnTo>
                    <a:lnTo>
                      <a:pt x="14" y="51"/>
                    </a:lnTo>
                    <a:lnTo>
                      <a:pt x="7" y="47"/>
                    </a:lnTo>
                    <a:lnTo>
                      <a:pt x="3" y="42"/>
                    </a:lnTo>
                    <a:lnTo>
                      <a:pt x="0" y="33"/>
                    </a:lnTo>
                    <a:lnTo>
                      <a:pt x="0" y="18"/>
                    </a:lnTo>
                    <a:lnTo>
                      <a:pt x="3" y="9"/>
                    </a:lnTo>
                    <a:lnTo>
                      <a:pt x="7" y="4"/>
                    </a:lnTo>
                    <a:lnTo>
                      <a:pt x="14" y="0"/>
                    </a:lnTo>
                    <a:lnTo>
                      <a:pt x="21" y="0"/>
                    </a:lnTo>
                    <a:lnTo>
                      <a:pt x="27" y="4"/>
                    </a:lnTo>
                    <a:lnTo>
                      <a:pt x="36" y="15"/>
                    </a:lnTo>
                    <a:lnTo>
                      <a:pt x="43" y="33"/>
                    </a:lnTo>
                    <a:lnTo>
                      <a:pt x="45" y="40"/>
                    </a:lnTo>
                    <a:lnTo>
                      <a:pt x="54" y="47"/>
                    </a:lnTo>
                    <a:lnTo>
                      <a:pt x="63" y="51"/>
                    </a:lnTo>
                    <a:lnTo>
                      <a:pt x="75" y="51"/>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837" name="Freeform 196"/>
              <p:cNvSpPr>
                <a:spLocks/>
              </p:cNvSpPr>
              <p:nvPr/>
            </p:nvSpPr>
            <p:spPr bwMode="auto">
              <a:xfrm>
                <a:off x="1220" y="1703"/>
                <a:ext cx="43" cy="29"/>
              </a:xfrm>
              <a:custGeom>
                <a:avLst/>
                <a:gdLst>
                  <a:gd name="T0" fmla="*/ 0 w 43"/>
                  <a:gd name="T1" fmla="*/ 14 h 29"/>
                  <a:gd name="T2" fmla="*/ 3 w 43"/>
                  <a:gd name="T3" fmla="*/ 7 h 29"/>
                  <a:gd name="T4" fmla="*/ 7 w 43"/>
                  <a:gd name="T5" fmla="*/ 5 h 29"/>
                  <a:gd name="T6" fmla="*/ 14 w 43"/>
                  <a:gd name="T7" fmla="*/ 0 h 29"/>
                  <a:gd name="T8" fmla="*/ 21 w 43"/>
                  <a:gd name="T9" fmla="*/ 0 h 29"/>
                  <a:gd name="T10" fmla="*/ 27 w 43"/>
                  <a:gd name="T11" fmla="*/ 5 h 29"/>
                  <a:gd name="T12" fmla="*/ 36 w 43"/>
                  <a:gd name="T13" fmla="*/ 14 h 29"/>
                  <a:gd name="T14" fmla="*/ 43 w 43"/>
                  <a:gd name="T15" fmla="*/ 29 h 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3" h="29">
                    <a:moveTo>
                      <a:pt x="0" y="14"/>
                    </a:moveTo>
                    <a:lnTo>
                      <a:pt x="3" y="7"/>
                    </a:lnTo>
                    <a:lnTo>
                      <a:pt x="7" y="5"/>
                    </a:lnTo>
                    <a:lnTo>
                      <a:pt x="14" y="0"/>
                    </a:lnTo>
                    <a:lnTo>
                      <a:pt x="21" y="0"/>
                    </a:lnTo>
                    <a:lnTo>
                      <a:pt x="27" y="5"/>
                    </a:lnTo>
                    <a:lnTo>
                      <a:pt x="36" y="14"/>
                    </a:lnTo>
                    <a:lnTo>
                      <a:pt x="43" y="29"/>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838" name="Freeform 197"/>
              <p:cNvSpPr>
                <a:spLocks/>
              </p:cNvSpPr>
              <p:nvPr/>
            </p:nvSpPr>
            <p:spPr bwMode="auto">
              <a:xfrm>
                <a:off x="1283" y="1699"/>
                <a:ext cx="9" cy="51"/>
              </a:xfrm>
              <a:custGeom>
                <a:avLst/>
                <a:gdLst>
                  <a:gd name="T0" fmla="*/ 5 w 9"/>
                  <a:gd name="T1" fmla="*/ 51 h 51"/>
                  <a:gd name="T2" fmla="*/ 0 w 9"/>
                  <a:gd name="T3" fmla="*/ 47 h 51"/>
                  <a:gd name="T4" fmla="*/ 0 w 9"/>
                  <a:gd name="T5" fmla="*/ 40 h 51"/>
                  <a:gd name="T6" fmla="*/ 9 w 9"/>
                  <a:gd name="T7" fmla="*/ 22 h 51"/>
                  <a:gd name="T8" fmla="*/ 9 w 9"/>
                  <a:gd name="T9" fmla="*/ 11 h 51"/>
                  <a:gd name="T10" fmla="*/ 5 w 9"/>
                  <a:gd name="T11" fmla="*/ 4 h 51"/>
                  <a:gd name="T12" fmla="*/ 0 w 9"/>
                  <a:gd name="T13" fmla="*/ 0 h 5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51">
                    <a:moveTo>
                      <a:pt x="5" y="51"/>
                    </a:moveTo>
                    <a:lnTo>
                      <a:pt x="0" y="47"/>
                    </a:lnTo>
                    <a:lnTo>
                      <a:pt x="0" y="40"/>
                    </a:lnTo>
                    <a:lnTo>
                      <a:pt x="9" y="22"/>
                    </a:lnTo>
                    <a:lnTo>
                      <a:pt x="9" y="11"/>
                    </a:lnTo>
                    <a:lnTo>
                      <a:pt x="5" y="4"/>
                    </a:lnTo>
                    <a:lnTo>
                      <a:pt x="0"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839" name="Freeform 198"/>
              <p:cNvSpPr>
                <a:spLocks/>
              </p:cNvSpPr>
              <p:nvPr/>
            </p:nvSpPr>
            <p:spPr bwMode="auto">
              <a:xfrm>
                <a:off x="1277" y="1699"/>
                <a:ext cx="18" cy="40"/>
              </a:xfrm>
              <a:custGeom>
                <a:avLst/>
                <a:gdLst>
                  <a:gd name="T0" fmla="*/ 6 w 18"/>
                  <a:gd name="T1" fmla="*/ 40 h 40"/>
                  <a:gd name="T2" fmla="*/ 18 w 18"/>
                  <a:gd name="T3" fmla="*/ 22 h 40"/>
                  <a:gd name="T4" fmla="*/ 18 w 18"/>
                  <a:gd name="T5" fmla="*/ 9 h 40"/>
                  <a:gd name="T6" fmla="*/ 15 w 18"/>
                  <a:gd name="T7" fmla="*/ 4 h 40"/>
                  <a:gd name="T8" fmla="*/ 6 w 18"/>
                  <a:gd name="T9" fmla="*/ 0 h 40"/>
                  <a:gd name="T10" fmla="*/ 0 w 18"/>
                  <a:gd name="T11" fmla="*/ 0 h 4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 h="40">
                    <a:moveTo>
                      <a:pt x="6" y="40"/>
                    </a:moveTo>
                    <a:lnTo>
                      <a:pt x="18" y="22"/>
                    </a:lnTo>
                    <a:lnTo>
                      <a:pt x="18" y="9"/>
                    </a:lnTo>
                    <a:lnTo>
                      <a:pt x="15" y="4"/>
                    </a:lnTo>
                    <a:lnTo>
                      <a:pt x="6" y="0"/>
                    </a:lnTo>
                    <a:lnTo>
                      <a:pt x="0"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840" name="Freeform 199"/>
              <p:cNvSpPr>
                <a:spLocks/>
              </p:cNvSpPr>
              <p:nvPr/>
            </p:nvSpPr>
            <p:spPr bwMode="auto">
              <a:xfrm>
                <a:off x="1220" y="1629"/>
                <a:ext cx="75" cy="49"/>
              </a:xfrm>
              <a:custGeom>
                <a:avLst/>
                <a:gdLst>
                  <a:gd name="T0" fmla="*/ 0 w 75"/>
                  <a:gd name="T1" fmla="*/ 27 h 49"/>
                  <a:gd name="T2" fmla="*/ 3 w 75"/>
                  <a:gd name="T3" fmla="*/ 38 h 49"/>
                  <a:gd name="T4" fmla="*/ 14 w 75"/>
                  <a:gd name="T5" fmla="*/ 45 h 49"/>
                  <a:gd name="T6" fmla="*/ 32 w 75"/>
                  <a:gd name="T7" fmla="*/ 49 h 49"/>
                  <a:gd name="T8" fmla="*/ 43 w 75"/>
                  <a:gd name="T9" fmla="*/ 49 h 49"/>
                  <a:gd name="T10" fmla="*/ 61 w 75"/>
                  <a:gd name="T11" fmla="*/ 45 h 49"/>
                  <a:gd name="T12" fmla="*/ 72 w 75"/>
                  <a:gd name="T13" fmla="*/ 38 h 49"/>
                  <a:gd name="T14" fmla="*/ 75 w 75"/>
                  <a:gd name="T15" fmla="*/ 27 h 49"/>
                  <a:gd name="T16" fmla="*/ 75 w 75"/>
                  <a:gd name="T17" fmla="*/ 20 h 49"/>
                  <a:gd name="T18" fmla="*/ 72 w 75"/>
                  <a:gd name="T19" fmla="*/ 9 h 49"/>
                  <a:gd name="T20" fmla="*/ 61 w 75"/>
                  <a:gd name="T21" fmla="*/ 2 h 49"/>
                  <a:gd name="T22" fmla="*/ 43 w 75"/>
                  <a:gd name="T23" fmla="*/ 0 h 49"/>
                  <a:gd name="T24" fmla="*/ 32 w 75"/>
                  <a:gd name="T25" fmla="*/ 0 h 49"/>
                  <a:gd name="T26" fmla="*/ 14 w 75"/>
                  <a:gd name="T27" fmla="*/ 2 h 49"/>
                  <a:gd name="T28" fmla="*/ 3 w 75"/>
                  <a:gd name="T29" fmla="*/ 9 h 49"/>
                  <a:gd name="T30" fmla="*/ 0 w 75"/>
                  <a:gd name="T31" fmla="*/ 20 h 49"/>
                  <a:gd name="T32" fmla="*/ 0 w 75"/>
                  <a:gd name="T33" fmla="*/ 27 h 49"/>
                  <a:gd name="T34" fmla="*/ 3 w 75"/>
                  <a:gd name="T35" fmla="*/ 34 h 49"/>
                  <a:gd name="T36" fmla="*/ 7 w 75"/>
                  <a:gd name="T37" fmla="*/ 38 h 49"/>
                  <a:gd name="T38" fmla="*/ 14 w 75"/>
                  <a:gd name="T39" fmla="*/ 43 h 49"/>
                  <a:gd name="T40" fmla="*/ 32 w 75"/>
                  <a:gd name="T41" fmla="*/ 45 h 49"/>
                  <a:gd name="T42" fmla="*/ 43 w 75"/>
                  <a:gd name="T43" fmla="*/ 45 h 49"/>
                  <a:gd name="T44" fmla="*/ 61 w 75"/>
                  <a:gd name="T45" fmla="*/ 43 h 49"/>
                  <a:gd name="T46" fmla="*/ 68 w 75"/>
                  <a:gd name="T47" fmla="*/ 38 h 49"/>
                  <a:gd name="T48" fmla="*/ 72 w 75"/>
                  <a:gd name="T49" fmla="*/ 34 h 49"/>
                  <a:gd name="T50" fmla="*/ 75 w 75"/>
                  <a:gd name="T51" fmla="*/ 27 h 4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75" h="49">
                    <a:moveTo>
                      <a:pt x="0" y="27"/>
                    </a:moveTo>
                    <a:lnTo>
                      <a:pt x="3" y="38"/>
                    </a:lnTo>
                    <a:lnTo>
                      <a:pt x="14" y="45"/>
                    </a:lnTo>
                    <a:lnTo>
                      <a:pt x="32" y="49"/>
                    </a:lnTo>
                    <a:lnTo>
                      <a:pt x="43" y="49"/>
                    </a:lnTo>
                    <a:lnTo>
                      <a:pt x="61" y="45"/>
                    </a:lnTo>
                    <a:lnTo>
                      <a:pt x="72" y="38"/>
                    </a:lnTo>
                    <a:lnTo>
                      <a:pt x="75" y="27"/>
                    </a:lnTo>
                    <a:lnTo>
                      <a:pt x="75" y="20"/>
                    </a:lnTo>
                    <a:lnTo>
                      <a:pt x="72" y="9"/>
                    </a:lnTo>
                    <a:lnTo>
                      <a:pt x="61" y="2"/>
                    </a:lnTo>
                    <a:lnTo>
                      <a:pt x="43" y="0"/>
                    </a:lnTo>
                    <a:lnTo>
                      <a:pt x="32" y="0"/>
                    </a:lnTo>
                    <a:lnTo>
                      <a:pt x="14" y="2"/>
                    </a:lnTo>
                    <a:lnTo>
                      <a:pt x="3" y="9"/>
                    </a:lnTo>
                    <a:lnTo>
                      <a:pt x="0" y="20"/>
                    </a:lnTo>
                    <a:lnTo>
                      <a:pt x="0" y="27"/>
                    </a:lnTo>
                    <a:lnTo>
                      <a:pt x="3" y="34"/>
                    </a:lnTo>
                    <a:lnTo>
                      <a:pt x="7" y="38"/>
                    </a:lnTo>
                    <a:lnTo>
                      <a:pt x="14" y="43"/>
                    </a:lnTo>
                    <a:lnTo>
                      <a:pt x="32" y="45"/>
                    </a:lnTo>
                    <a:lnTo>
                      <a:pt x="43" y="45"/>
                    </a:lnTo>
                    <a:lnTo>
                      <a:pt x="61" y="43"/>
                    </a:lnTo>
                    <a:lnTo>
                      <a:pt x="68" y="38"/>
                    </a:lnTo>
                    <a:lnTo>
                      <a:pt x="72" y="34"/>
                    </a:lnTo>
                    <a:lnTo>
                      <a:pt x="75" y="27"/>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841" name="Freeform 200"/>
              <p:cNvSpPr>
                <a:spLocks/>
              </p:cNvSpPr>
              <p:nvPr/>
            </p:nvSpPr>
            <p:spPr bwMode="auto">
              <a:xfrm>
                <a:off x="1220" y="1631"/>
                <a:ext cx="75" cy="18"/>
              </a:xfrm>
              <a:custGeom>
                <a:avLst/>
                <a:gdLst>
                  <a:gd name="T0" fmla="*/ 75 w 75"/>
                  <a:gd name="T1" fmla="*/ 18 h 18"/>
                  <a:gd name="T2" fmla="*/ 72 w 75"/>
                  <a:gd name="T3" fmla="*/ 11 h 18"/>
                  <a:gd name="T4" fmla="*/ 68 w 75"/>
                  <a:gd name="T5" fmla="*/ 7 h 18"/>
                  <a:gd name="T6" fmla="*/ 61 w 75"/>
                  <a:gd name="T7" fmla="*/ 5 h 18"/>
                  <a:gd name="T8" fmla="*/ 43 w 75"/>
                  <a:gd name="T9" fmla="*/ 0 h 18"/>
                  <a:gd name="T10" fmla="*/ 32 w 75"/>
                  <a:gd name="T11" fmla="*/ 0 h 18"/>
                  <a:gd name="T12" fmla="*/ 14 w 75"/>
                  <a:gd name="T13" fmla="*/ 5 h 18"/>
                  <a:gd name="T14" fmla="*/ 7 w 75"/>
                  <a:gd name="T15" fmla="*/ 7 h 18"/>
                  <a:gd name="T16" fmla="*/ 3 w 75"/>
                  <a:gd name="T17" fmla="*/ 11 h 18"/>
                  <a:gd name="T18" fmla="*/ 0 w 75"/>
                  <a:gd name="T19" fmla="*/ 18 h 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5" h="18">
                    <a:moveTo>
                      <a:pt x="75" y="18"/>
                    </a:moveTo>
                    <a:lnTo>
                      <a:pt x="72" y="11"/>
                    </a:lnTo>
                    <a:lnTo>
                      <a:pt x="68" y="7"/>
                    </a:lnTo>
                    <a:lnTo>
                      <a:pt x="61" y="5"/>
                    </a:lnTo>
                    <a:lnTo>
                      <a:pt x="43" y="0"/>
                    </a:lnTo>
                    <a:lnTo>
                      <a:pt x="32" y="0"/>
                    </a:lnTo>
                    <a:lnTo>
                      <a:pt x="14" y="5"/>
                    </a:lnTo>
                    <a:lnTo>
                      <a:pt x="7" y="7"/>
                    </a:lnTo>
                    <a:lnTo>
                      <a:pt x="3" y="11"/>
                    </a:lnTo>
                    <a:lnTo>
                      <a:pt x="0" y="18"/>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842" name="Freeform 201"/>
              <p:cNvSpPr>
                <a:spLocks/>
              </p:cNvSpPr>
              <p:nvPr/>
            </p:nvSpPr>
            <p:spPr bwMode="auto">
              <a:xfrm>
                <a:off x="1205" y="1521"/>
                <a:ext cx="119" cy="25"/>
              </a:xfrm>
              <a:custGeom>
                <a:avLst/>
                <a:gdLst>
                  <a:gd name="T0" fmla="*/ 0 w 119"/>
                  <a:gd name="T1" fmla="*/ 0 h 25"/>
                  <a:gd name="T2" fmla="*/ 9 w 119"/>
                  <a:gd name="T3" fmla="*/ 7 h 25"/>
                  <a:gd name="T4" fmla="*/ 18 w 119"/>
                  <a:gd name="T5" fmla="*/ 13 h 25"/>
                  <a:gd name="T6" fmla="*/ 33 w 119"/>
                  <a:gd name="T7" fmla="*/ 20 h 25"/>
                  <a:gd name="T8" fmla="*/ 51 w 119"/>
                  <a:gd name="T9" fmla="*/ 25 h 25"/>
                  <a:gd name="T10" fmla="*/ 65 w 119"/>
                  <a:gd name="T11" fmla="*/ 25 h 25"/>
                  <a:gd name="T12" fmla="*/ 83 w 119"/>
                  <a:gd name="T13" fmla="*/ 20 h 25"/>
                  <a:gd name="T14" fmla="*/ 101 w 119"/>
                  <a:gd name="T15" fmla="*/ 13 h 25"/>
                  <a:gd name="T16" fmla="*/ 112 w 119"/>
                  <a:gd name="T17" fmla="*/ 7 h 25"/>
                  <a:gd name="T18" fmla="*/ 119 w 119"/>
                  <a:gd name="T19" fmla="*/ 0 h 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9" h="25">
                    <a:moveTo>
                      <a:pt x="0" y="0"/>
                    </a:moveTo>
                    <a:lnTo>
                      <a:pt x="9" y="7"/>
                    </a:lnTo>
                    <a:lnTo>
                      <a:pt x="18" y="13"/>
                    </a:lnTo>
                    <a:lnTo>
                      <a:pt x="33" y="20"/>
                    </a:lnTo>
                    <a:lnTo>
                      <a:pt x="51" y="25"/>
                    </a:lnTo>
                    <a:lnTo>
                      <a:pt x="65" y="25"/>
                    </a:lnTo>
                    <a:lnTo>
                      <a:pt x="83" y="20"/>
                    </a:lnTo>
                    <a:lnTo>
                      <a:pt x="101" y="13"/>
                    </a:lnTo>
                    <a:lnTo>
                      <a:pt x="112" y="7"/>
                    </a:lnTo>
                    <a:lnTo>
                      <a:pt x="119"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843" name="Freeform 202"/>
              <p:cNvSpPr>
                <a:spLocks/>
              </p:cNvSpPr>
              <p:nvPr/>
            </p:nvSpPr>
            <p:spPr bwMode="auto">
              <a:xfrm>
                <a:off x="1214" y="1528"/>
                <a:ext cx="103" cy="13"/>
              </a:xfrm>
              <a:custGeom>
                <a:avLst/>
                <a:gdLst>
                  <a:gd name="T0" fmla="*/ 0 w 103"/>
                  <a:gd name="T1" fmla="*/ 0 h 13"/>
                  <a:gd name="T2" fmla="*/ 13 w 103"/>
                  <a:gd name="T3" fmla="*/ 6 h 13"/>
                  <a:gd name="T4" fmla="*/ 24 w 103"/>
                  <a:gd name="T5" fmla="*/ 11 h 13"/>
                  <a:gd name="T6" fmla="*/ 42 w 103"/>
                  <a:gd name="T7" fmla="*/ 13 h 13"/>
                  <a:gd name="T8" fmla="*/ 56 w 103"/>
                  <a:gd name="T9" fmla="*/ 13 h 13"/>
                  <a:gd name="T10" fmla="*/ 74 w 103"/>
                  <a:gd name="T11" fmla="*/ 11 h 13"/>
                  <a:gd name="T12" fmla="*/ 87 w 103"/>
                  <a:gd name="T13" fmla="*/ 6 h 13"/>
                  <a:gd name="T14" fmla="*/ 103 w 103"/>
                  <a:gd name="T15" fmla="*/ 0 h 1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3" h="13">
                    <a:moveTo>
                      <a:pt x="0" y="0"/>
                    </a:moveTo>
                    <a:lnTo>
                      <a:pt x="13" y="6"/>
                    </a:lnTo>
                    <a:lnTo>
                      <a:pt x="24" y="11"/>
                    </a:lnTo>
                    <a:lnTo>
                      <a:pt x="42" y="13"/>
                    </a:lnTo>
                    <a:lnTo>
                      <a:pt x="56" y="13"/>
                    </a:lnTo>
                    <a:lnTo>
                      <a:pt x="74" y="11"/>
                    </a:lnTo>
                    <a:lnTo>
                      <a:pt x="87" y="6"/>
                    </a:lnTo>
                    <a:lnTo>
                      <a:pt x="103"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844" name="Freeform 203"/>
              <p:cNvSpPr>
                <a:spLocks/>
              </p:cNvSpPr>
              <p:nvPr/>
            </p:nvSpPr>
            <p:spPr bwMode="auto">
              <a:xfrm>
                <a:off x="1245" y="1453"/>
                <a:ext cx="50" cy="45"/>
              </a:xfrm>
              <a:custGeom>
                <a:avLst/>
                <a:gdLst>
                  <a:gd name="T0" fmla="*/ 20 w 50"/>
                  <a:gd name="T1" fmla="*/ 43 h 45"/>
                  <a:gd name="T2" fmla="*/ 20 w 50"/>
                  <a:gd name="T3" fmla="*/ 0 h 45"/>
                  <a:gd name="T4" fmla="*/ 14 w 50"/>
                  <a:gd name="T5" fmla="*/ 0 h 45"/>
                  <a:gd name="T6" fmla="*/ 7 w 50"/>
                  <a:gd name="T7" fmla="*/ 3 h 45"/>
                  <a:gd name="T8" fmla="*/ 2 w 50"/>
                  <a:gd name="T9" fmla="*/ 7 h 45"/>
                  <a:gd name="T10" fmla="*/ 0 w 50"/>
                  <a:gd name="T11" fmla="*/ 14 h 45"/>
                  <a:gd name="T12" fmla="*/ 0 w 50"/>
                  <a:gd name="T13" fmla="*/ 25 h 45"/>
                  <a:gd name="T14" fmla="*/ 2 w 50"/>
                  <a:gd name="T15" fmla="*/ 36 h 45"/>
                  <a:gd name="T16" fmla="*/ 11 w 50"/>
                  <a:gd name="T17" fmla="*/ 43 h 45"/>
                  <a:gd name="T18" fmla="*/ 20 w 50"/>
                  <a:gd name="T19" fmla="*/ 45 h 45"/>
                  <a:gd name="T20" fmla="*/ 29 w 50"/>
                  <a:gd name="T21" fmla="*/ 45 h 45"/>
                  <a:gd name="T22" fmla="*/ 38 w 50"/>
                  <a:gd name="T23" fmla="*/ 43 h 45"/>
                  <a:gd name="T24" fmla="*/ 47 w 50"/>
                  <a:gd name="T25" fmla="*/ 36 h 45"/>
                  <a:gd name="T26" fmla="*/ 50 w 50"/>
                  <a:gd name="T27" fmla="*/ 25 h 45"/>
                  <a:gd name="T28" fmla="*/ 50 w 50"/>
                  <a:gd name="T29" fmla="*/ 18 h 45"/>
                  <a:gd name="T30" fmla="*/ 47 w 50"/>
                  <a:gd name="T31" fmla="*/ 7 h 45"/>
                  <a:gd name="T32" fmla="*/ 38 w 50"/>
                  <a:gd name="T33" fmla="*/ 0 h 4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0" h="45">
                    <a:moveTo>
                      <a:pt x="20" y="43"/>
                    </a:moveTo>
                    <a:lnTo>
                      <a:pt x="20" y="0"/>
                    </a:lnTo>
                    <a:lnTo>
                      <a:pt x="14" y="0"/>
                    </a:lnTo>
                    <a:lnTo>
                      <a:pt x="7" y="3"/>
                    </a:lnTo>
                    <a:lnTo>
                      <a:pt x="2" y="7"/>
                    </a:lnTo>
                    <a:lnTo>
                      <a:pt x="0" y="14"/>
                    </a:lnTo>
                    <a:lnTo>
                      <a:pt x="0" y="25"/>
                    </a:lnTo>
                    <a:lnTo>
                      <a:pt x="2" y="36"/>
                    </a:lnTo>
                    <a:lnTo>
                      <a:pt x="11" y="43"/>
                    </a:lnTo>
                    <a:lnTo>
                      <a:pt x="20" y="45"/>
                    </a:lnTo>
                    <a:lnTo>
                      <a:pt x="29" y="45"/>
                    </a:lnTo>
                    <a:lnTo>
                      <a:pt x="38" y="43"/>
                    </a:lnTo>
                    <a:lnTo>
                      <a:pt x="47" y="36"/>
                    </a:lnTo>
                    <a:lnTo>
                      <a:pt x="50" y="25"/>
                    </a:lnTo>
                    <a:lnTo>
                      <a:pt x="50" y="18"/>
                    </a:lnTo>
                    <a:lnTo>
                      <a:pt x="47" y="7"/>
                    </a:lnTo>
                    <a:lnTo>
                      <a:pt x="38"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845" name="Freeform 204"/>
              <p:cNvSpPr>
                <a:spLocks/>
              </p:cNvSpPr>
              <p:nvPr/>
            </p:nvSpPr>
            <p:spPr bwMode="auto">
              <a:xfrm>
                <a:off x="1247" y="1456"/>
                <a:ext cx="18" cy="4"/>
              </a:xfrm>
              <a:custGeom>
                <a:avLst/>
                <a:gdLst>
                  <a:gd name="T0" fmla="*/ 18 w 18"/>
                  <a:gd name="T1" fmla="*/ 0 h 4"/>
                  <a:gd name="T2" fmla="*/ 9 w 18"/>
                  <a:gd name="T3" fmla="*/ 0 h 4"/>
                  <a:gd name="T4" fmla="*/ 0 w 18"/>
                  <a:gd name="T5" fmla="*/ 4 h 4"/>
                  <a:gd name="T6" fmla="*/ 0 60000 65536"/>
                  <a:gd name="T7" fmla="*/ 0 60000 65536"/>
                  <a:gd name="T8" fmla="*/ 0 60000 65536"/>
                </a:gdLst>
                <a:ahLst/>
                <a:cxnLst>
                  <a:cxn ang="T6">
                    <a:pos x="T0" y="T1"/>
                  </a:cxn>
                  <a:cxn ang="T7">
                    <a:pos x="T2" y="T3"/>
                  </a:cxn>
                  <a:cxn ang="T8">
                    <a:pos x="T4" y="T5"/>
                  </a:cxn>
                </a:cxnLst>
                <a:rect l="0" t="0" r="r" b="b"/>
                <a:pathLst>
                  <a:path w="18" h="4">
                    <a:moveTo>
                      <a:pt x="18" y="0"/>
                    </a:moveTo>
                    <a:lnTo>
                      <a:pt x="9" y="0"/>
                    </a:lnTo>
                    <a:lnTo>
                      <a:pt x="0" y="4"/>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22535" name="Group 205"/>
            <p:cNvGrpSpPr>
              <a:grpSpLocks/>
            </p:cNvGrpSpPr>
            <p:nvPr/>
          </p:nvGrpSpPr>
          <p:grpSpPr bwMode="auto">
            <a:xfrm>
              <a:off x="1205" y="560"/>
              <a:ext cx="3129" cy="2416"/>
              <a:chOff x="1205" y="560"/>
              <a:chExt cx="3129" cy="2416"/>
            </a:xfrm>
          </p:grpSpPr>
          <p:sp>
            <p:nvSpPr>
              <p:cNvPr id="23446" name="Freeform 206"/>
              <p:cNvSpPr>
                <a:spLocks/>
              </p:cNvSpPr>
              <p:nvPr/>
            </p:nvSpPr>
            <p:spPr bwMode="auto">
              <a:xfrm>
                <a:off x="1245" y="1478"/>
                <a:ext cx="50" cy="18"/>
              </a:xfrm>
              <a:custGeom>
                <a:avLst/>
                <a:gdLst>
                  <a:gd name="T0" fmla="*/ 0 w 50"/>
                  <a:gd name="T1" fmla="*/ 0 h 18"/>
                  <a:gd name="T2" fmla="*/ 2 w 50"/>
                  <a:gd name="T3" fmla="*/ 7 h 18"/>
                  <a:gd name="T4" fmla="*/ 11 w 50"/>
                  <a:gd name="T5" fmla="*/ 14 h 18"/>
                  <a:gd name="T6" fmla="*/ 20 w 50"/>
                  <a:gd name="T7" fmla="*/ 18 h 18"/>
                  <a:gd name="T8" fmla="*/ 29 w 50"/>
                  <a:gd name="T9" fmla="*/ 18 h 18"/>
                  <a:gd name="T10" fmla="*/ 38 w 50"/>
                  <a:gd name="T11" fmla="*/ 14 h 18"/>
                  <a:gd name="T12" fmla="*/ 47 w 50"/>
                  <a:gd name="T13" fmla="*/ 7 h 18"/>
                  <a:gd name="T14" fmla="*/ 50 w 50"/>
                  <a:gd name="T15" fmla="*/ 0 h 1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0" h="18">
                    <a:moveTo>
                      <a:pt x="0" y="0"/>
                    </a:moveTo>
                    <a:lnTo>
                      <a:pt x="2" y="7"/>
                    </a:lnTo>
                    <a:lnTo>
                      <a:pt x="11" y="14"/>
                    </a:lnTo>
                    <a:lnTo>
                      <a:pt x="20" y="18"/>
                    </a:lnTo>
                    <a:lnTo>
                      <a:pt x="29" y="18"/>
                    </a:lnTo>
                    <a:lnTo>
                      <a:pt x="38" y="14"/>
                    </a:lnTo>
                    <a:lnTo>
                      <a:pt x="47" y="7"/>
                    </a:lnTo>
                    <a:lnTo>
                      <a:pt x="50"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447" name="Line 207"/>
              <p:cNvSpPr>
                <a:spLocks noChangeShapeType="1"/>
              </p:cNvSpPr>
              <p:nvPr/>
            </p:nvSpPr>
            <p:spPr bwMode="auto">
              <a:xfrm>
                <a:off x="1245" y="1424"/>
                <a:ext cx="50"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48" name="Line 208"/>
              <p:cNvSpPr>
                <a:spLocks noChangeShapeType="1"/>
              </p:cNvSpPr>
              <p:nvPr/>
            </p:nvSpPr>
            <p:spPr bwMode="auto">
              <a:xfrm>
                <a:off x="1245" y="1420"/>
                <a:ext cx="50"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49" name="Freeform 209"/>
              <p:cNvSpPr>
                <a:spLocks/>
              </p:cNvSpPr>
              <p:nvPr/>
            </p:nvSpPr>
            <p:spPr bwMode="auto">
              <a:xfrm>
                <a:off x="1245" y="1388"/>
                <a:ext cx="20" cy="32"/>
              </a:xfrm>
              <a:custGeom>
                <a:avLst/>
                <a:gdLst>
                  <a:gd name="T0" fmla="*/ 20 w 20"/>
                  <a:gd name="T1" fmla="*/ 32 h 32"/>
                  <a:gd name="T2" fmla="*/ 11 w 20"/>
                  <a:gd name="T3" fmla="*/ 29 h 32"/>
                  <a:gd name="T4" fmla="*/ 2 w 20"/>
                  <a:gd name="T5" fmla="*/ 23 h 32"/>
                  <a:gd name="T6" fmla="*/ 0 w 20"/>
                  <a:gd name="T7" fmla="*/ 14 h 32"/>
                  <a:gd name="T8" fmla="*/ 0 w 20"/>
                  <a:gd name="T9" fmla="*/ 5 h 32"/>
                  <a:gd name="T10" fmla="*/ 2 w 20"/>
                  <a:gd name="T11" fmla="*/ 0 h 32"/>
                  <a:gd name="T12" fmla="*/ 7 w 20"/>
                  <a:gd name="T13" fmla="*/ 0 h 32"/>
                  <a:gd name="T14" fmla="*/ 11 w 20"/>
                  <a:gd name="T15" fmla="*/ 5 h 32"/>
                  <a:gd name="T16" fmla="*/ 7 w 20"/>
                  <a:gd name="T17" fmla="*/ 7 h 32"/>
                  <a:gd name="T18" fmla="*/ 2 w 20"/>
                  <a:gd name="T19" fmla="*/ 5 h 3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 h="32">
                    <a:moveTo>
                      <a:pt x="20" y="32"/>
                    </a:moveTo>
                    <a:lnTo>
                      <a:pt x="11" y="29"/>
                    </a:lnTo>
                    <a:lnTo>
                      <a:pt x="2" y="23"/>
                    </a:lnTo>
                    <a:lnTo>
                      <a:pt x="0" y="14"/>
                    </a:lnTo>
                    <a:lnTo>
                      <a:pt x="0" y="5"/>
                    </a:lnTo>
                    <a:lnTo>
                      <a:pt x="2" y="0"/>
                    </a:lnTo>
                    <a:lnTo>
                      <a:pt x="7" y="0"/>
                    </a:lnTo>
                    <a:lnTo>
                      <a:pt x="11" y="5"/>
                    </a:lnTo>
                    <a:lnTo>
                      <a:pt x="7" y="7"/>
                    </a:lnTo>
                    <a:lnTo>
                      <a:pt x="2" y="5"/>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450" name="Line 210"/>
              <p:cNvSpPr>
                <a:spLocks noChangeShapeType="1"/>
              </p:cNvSpPr>
              <p:nvPr/>
            </p:nvSpPr>
            <p:spPr bwMode="auto">
              <a:xfrm flipV="1">
                <a:off x="1245" y="1420"/>
                <a:ext cx="1" cy="15"/>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51" name="Line 211"/>
              <p:cNvSpPr>
                <a:spLocks noChangeShapeType="1"/>
              </p:cNvSpPr>
              <p:nvPr/>
            </p:nvSpPr>
            <p:spPr bwMode="auto">
              <a:xfrm flipV="1">
                <a:off x="1295" y="1411"/>
                <a:ext cx="1" cy="24"/>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52" name="Freeform 212"/>
              <p:cNvSpPr>
                <a:spLocks/>
              </p:cNvSpPr>
              <p:nvPr/>
            </p:nvSpPr>
            <p:spPr bwMode="auto">
              <a:xfrm>
                <a:off x="1245" y="1332"/>
                <a:ext cx="36" cy="34"/>
              </a:xfrm>
              <a:custGeom>
                <a:avLst/>
                <a:gdLst>
                  <a:gd name="T0" fmla="*/ 0 w 36"/>
                  <a:gd name="T1" fmla="*/ 20 h 34"/>
                  <a:gd name="T2" fmla="*/ 2 w 36"/>
                  <a:gd name="T3" fmla="*/ 27 h 34"/>
                  <a:gd name="T4" fmla="*/ 7 w 36"/>
                  <a:gd name="T5" fmla="*/ 31 h 34"/>
                  <a:gd name="T6" fmla="*/ 14 w 36"/>
                  <a:gd name="T7" fmla="*/ 34 h 34"/>
                  <a:gd name="T8" fmla="*/ 20 w 36"/>
                  <a:gd name="T9" fmla="*/ 34 h 34"/>
                  <a:gd name="T10" fmla="*/ 29 w 36"/>
                  <a:gd name="T11" fmla="*/ 31 h 34"/>
                  <a:gd name="T12" fmla="*/ 32 w 36"/>
                  <a:gd name="T13" fmla="*/ 27 h 34"/>
                  <a:gd name="T14" fmla="*/ 36 w 36"/>
                  <a:gd name="T15" fmla="*/ 20 h 34"/>
                  <a:gd name="T16" fmla="*/ 36 w 36"/>
                  <a:gd name="T17" fmla="*/ 13 h 34"/>
                  <a:gd name="T18" fmla="*/ 32 w 36"/>
                  <a:gd name="T19" fmla="*/ 7 h 34"/>
                  <a:gd name="T20" fmla="*/ 29 w 36"/>
                  <a:gd name="T21" fmla="*/ 2 h 34"/>
                  <a:gd name="T22" fmla="*/ 20 w 36"/>
                  <a:gd name="T23" fmla="*/ 0 h 34"/>
                  <a:gd name="T24" fmla="*/ 14 w 36"/>
                  <a:gd name="T25" fmla="*/ 0 h 34"/>
                  <a:gd name="T26" fmla="*/ 7 w 36"/>
                  <a:gd name="T27" fmla="*/ 2 h 34"/>
                  <a:gd name="T28" fmla="*/ 2 w 36"/>
                  <a:gd name="T29" fmla="*/ 7 h 34"/>
                  <a:gd name="T30" fmla="*/ 0 w 36"/>
                  <a:gd name="T31" fmla="*/ 13 h 34"/>
                  <a:gd name="T32" fmla="*/ 0 w 36"/>
                  <a:gd name="T33" fmla="*/ 20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6" h="34">
                    <a:moveTo>
                      <a:pt x="0" y="20"/>
                    </a:moveTo>
                    <a:lnTo>
                      <a:pt x="2" y="27"/>
                    </a:lnTo>
                    <a:lnTo>
                      <a:pt x="7" y="31"/>
                    </a:lnTo>
                    <a:lnTo>
                      <a:pt x="14" y="34"/>
                    </a:lnTo>
                    <a:lnTo>
                      <a:pt x="20" y="34"/>
                    </a:lnTo>
                    <a:lnTo>
                      <a:pt x="29" y="31"/>
                    </a:lnTo>
                    <a:lnTo>
                      <a:pt x="32" y="27"/>
                    </a:lnTo>
                    <a:lnTo>
                      <a:pt x="36" y="20"/>
                    </a:lnTo>
                    <a:lnTo>
                      <a:pt x="36" y="13"/>
                    </a:lnTo>
                    <a:lnTo>
                      <a:pt x="32" y="7"/>
                    </a:lnTo>
                    <a:lnTo>
                      <a:pt x="29" y="2"/>
                    </a:lnTo>
                    <a:lnTo>
                      <a:pt x="20" y="0"/>
                    </a:lnTo>
                    <a:lnTo>
                      <a:pt x="14" y="0"/>
                    </a:lnTo>
                    <a:lnTo>
                      <a:pt x="7" y="2"/>
                    </a:lnTo>
                    <a:lnTo>
                      <a:pt x="2" y="7"/>
                    </a:lnTo>
                    <a:lnTo>
                      <a:pt x="0" y="13"/>
                    </a:lnTo>
                    <a:lnTo>
                      <a:pt x="0" y="2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453" name="Freeform 213"/>
              <p:cNvSpPr>
                <a:spLocks/>
              </p:cNvSpPr>
              <p:nvPr/>
            </p:nvSpPr>
            <p:spPr bwMode="auto">
              <a:xfrm>
                <a:off x="1247" y="1359"/>
                <a:ext cx="30" cy="4"/>
              </a:xfrm>
              <a:custGeom>
                <a:avLst/>
                <a:gdLst>
                  <a:gd name="T0" fmla="*/ 0 w 30"/>
                  <a:gd name="T1" fmla="*/ 0 h 4"/>
                  <a:gd name="T2" fmla="*/ 9 w 30"/>
                  <a:gd name="T3" fmla="*/ 4 h 4"/>
                  <a:gd name="T4" fmla="*/ 23 w 30"/>
                  <a:gd name="T5" fmla="*/ 4 h 4"/>
                  <a:gd name="T6" fmla="*/ 30 w 30"/>
                  <a:gd name="T7" fmla="*/ 0 h 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0" h="4">
                    <a:moveTo>
                      <a:pt x="0" y="0"/>
                    </a:moveTo>
                    <a:lnTo>
                      <a:pt x="9" y="4"/>
                    </a:lnTo>
                    <a:lnTo>
                      <a:pt x="23" y="4"/>
                    </a:lnTo>
                    <a:lnTo>
                      <a:pt x="30"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454" name="Freeform 214"/>
              <p:cNvSpPr>
                <a:spLocks/>
              </p:cNvSpPr>
              <p:nvPr/>
            </p:nvSpPr>
            <p:spPr bwMode="auto">
              <a:xfrm>
                <a:off x="1247" y="1334"/>
                <a:ext cx="30" cy="5"/>
              </a:xfrm>
              <a:custGeom>
                <a:avLst/>
                <a:gdLst>
                  <a:gd name="T0" fmla="*/ 30 w 30"/>
                  <a:gd name="T1" fmla="*/ 5 h 5"/>
                  <a:gd name="T2" fmla="*/ 23 w 30"/>
                  <a:gd name="T3" fmla="*/ 0 h 5"/>
                  <a:gd name="T4" fmla="*/ 9 w 30"/>
                  <a:gd name="T5" fmla="*/ 0 h 5"/>
                  <a:gd name="T6" fmla="*/ 0 w 30"/>
                  <a:gd name="T7" fmla="*/ 5 h 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0" h="5">
                    <a:moveTo>
                      <a:pt x="30" y="5"/>
                    </a:moveTo>
                    <a:lnTo>
                      <a:pt x="23" y="0"/>
                    </a:lnTo>
                    <a:lnTo>
                      <a:pt x="9" y="0"/>
                    </a:lnTo>
                    <a:lnTo>
                      <a:pt x="0" y="5"/>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455" name="Freeform 215"/>
              <p:cNvSpPr>
                <a:spLocks/>
              </p:cNvSpPr>
              <p:nvPr/>
            </p:nvSpPr>
            <p:spPr bwMode="auto">
              <a:xfrm>
                <a:off x="1245" y="1323"/>
                <a:ext cx="7" cy="11"/>
              </a:xfrm>
              <a:custGeom>
                <a:avLst/>
                <a:gdLst>
                  <a:gd name="T0" fmla="*/ 7 w 7"/>
                  <a:gd name="T1" fmla="*/ 11 h 11"/>
                  <a:gd name="T2" fmla="*/ 2 w 7"/>
                  <a:gd name="T3" fmla="*/ 9 h 11"/>
                  <a:gd name="T4" fmla="*/ 0 w 7"/>
                  <a:gd name="T5" fmla="*/ 0 h 11"/>
                  <a:gd name="T6" fmla="*/ 2 w 7"/>
                  <a:gd name="T7" fmla="*/ 0 h 11"/>
                  <a:gd name="T8" fmla="*/ 2 w 7"/>
                  <a:gd name="T9" fmla="*/ 9 h 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 h="11">
                    <a:moveTo>
                      <a:pt x="7" y="11"/>
                    </a:moveTo>
                    <a:lnTo>
                      <a:pt x="2" y="9"/>
                    </a:lnTo>
                    <a:lnTo>
                      <a:pt x="0" y="0"/>
                    </a:lnTo>
                    <a:lnTo>
                      <a:pt x="2" y="0"/>
                    </a:lnTo>
                    <a:lnTo>
                      <a:pt x="2" y="9"/>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456" name="Freeform 216"/>
              <p:cNvSpPr>
                <a:spLocks/>
              </p:cNvSpPr>
              <p:nvPr/>
            </p:nvSpPr>
            <p:spPr bwMode="auto">
              <a:xfrm>
                <a:off x="1274" y="1323"/>
                <a:ext cx="34" cy="47"/>
              </a:xfrm>
              <a:custGeom>
                <a:avLst/>
                <a:gdLst>
                  <a:gd name="T0" fmla="*/ 0 w 34"/>
                  <a:gd name="T1" fmla="*/ 40 h 47"/>
                  <a:gd name="T2" fmla="*/ 3 w 34"/>
                  <a:gd name="T3" fmla="*/ 43 h 47"/>
                  <a:gd name="T4" fmla="*/ 9 w 34"/>
                  <a:gd name="T5" fmla="*/ 47 h 47"/>
                  <a:gd name="T6" fmla="*/ 14 w 34"/>
                  <a:gd name="T7" fmla="*/ 47 h 47"/>
                  <a:gd name="T8" fmla="*/ 21 w 34"/>
                  <a:gd name="T9" fmla="*/ 43 h 47"/>
                  <a:gd name="T10" fmla="*/ 27 w 34"/>
                  <a:gd name="T11" fmla="*/ 34 h 47"/>
                  <a:gd name="T12" fmla="*/ 27 w 34"/>
                  <a:gd name="T13" fmla="*/ 16 h 47"/>
                  <a:gd name="T14" fmla="*/ 32 w 34"/>
                  <a:gd name="T15" fmla="*/ 4 h 47"/>
                  <a:gd name="T16" fmla="*/ 34 w 34"/>
                  <a:gd name="T17" fmla="*/ 0 h 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4" h="47">
                    <a:moveTo>
                      <a:pt x="0" y="40"/>
                    </a:moveTo>
                    <a:lnTo>
                      <a:pt x="3" y="43"/>
                    </a:lnTo>
                    <a:lnTo>
                      <a:pt x="9" y="47"/>
                    </a:lnTo>
                    <a:lnTo>
                      <a:pt x="14" y="47"/>
                    </a:lnTo>
                    <a:lnTo>
                      <a:pt x="21" y="43"/>
                    </a:lnTo>
                    <a:lnTo>
                      <a:pt x="27" y="34"/>
                    </a:lnTo>
                    <a:lnTo>
                      <a:pt x="27" y="16"/>
                    </a:lnTo>
                    <a:lnTo>
                      <a:pt x="32" y="4"/>
                    </a:lnTo>
                    <a:lnTo>
                      <a:pt x="34"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457" name="Freeform 217"/>
              <p:cNvSpPr>
                <a:spLocks/>
              </p:cNvSpPr>
              <p:nvPr/>
            </p:nvSpPr>
            <p:spPr bwMode="auto">
              <a:xfrm>
                <a:off x="1288" y="1323"/>
                <a:ext cx="36" cy="52"/>
              </a:xfrm>
              <a:custGeom>
                <a:avLst/>
                <a:gdLst>
                  <a:gd name="T0" fmla="*/ 0 w 36"/>
                  <a:gd name="T1" fmla="*/ 47 h 52"/>
                  <a:gd name="T2" fmla="*/ 4 w 36"/>
                  <a:gd name="T3" fmla="*/ 43 h 52"/>
                  <a:gd name="T4" fmla="*/ 7 w 36"/>
                  <a:gd name="T5" fmla="*/ 34 h 52"/>
                  <a:gd name="T6" fmla="*/ 7 w 36"/>
                  <a:gd name="T7" fmla="*/ 16 h 52"/>
                  <a:gd name="T8" fmla="*/ 13 w 36"/>
                  <a:gd name="T9" fmla="*/ 4 h 52"/>
                  <a:gd name="T10" fmla="*/ 20 w 36"/>
                  <a:gd name="T11" fmla="*/ 0 h 52"/>
                  <a:gd name="T12" fmla="*/ 25 w 36"/>
                  <a:gd name="T13" fmla="*/ 0 h 52"/>
                  <a:gd name="T14" fmla="*/ 31 w 36"/>
                  <a:gd name="T15" fmla="*/ 4 h 52"/>
                  <a:gd name="T16" fmla="*/ 36 w 36"/>
                  <a:gd name="T17" fmla="*/ 16 h 52"/>
                  <a:gd name="T18" fmla="*/ 36 w 36"/>
                  <a:gd name="T19" fmla="*/ 36 h 52"/>
                  <a:gd name="T20" fmla="*/ 31 w 36"/>
                  <a:gd name="T21" fmla="*/ 47 h 52"/>
                  <a:gd name="T22" fmla="*/ 25 w 36"/>
                  <a:gd name="T23" fmla="*/ 52 h 52"/>
                  <a:gd name="T24" fmla="*/ 20 w 36"/>
                  <a:gd name="T25" fmla="*/ 52 h 52"/>
                  <a:gd name="T26" fmla="*/ 13 w 36"/>
                  <a:gd name="T27" fmla="*/ 47 h 52"/>
                  <a:gd name="T28" fmla="*/ 7 w 36"/>
                  <a:gd name="T29" fmla="*/ 36 h 5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6" h="52">
                    <a:moveTo>
                      <a:pt x="0" y="47"/>
                    </a:moveTo>
                    <a:lnTo>
                      <a:pt x="4" y="43"/>
                    </a:lnTo>
                    <a:lnTo>
                      <a:pt x="7" y="34"/>
                    </a:lnTo>
                    <a:lnTo>
                      <a:pt x="7" y="16"/>
                    </a:lnTo>
                    <a:lnTo>
                      <a:pt x="13" y="4"/>
                    </a:lnTo>
                    <a:lnTo>
                      <a:pt x="20" y="0"/>
                    </a:lnTo>
                    <a:lnTo>
                      <a:pt x="25" y="0"/>
                    </a:lnTo>
                    <a:lnTo>
                      <a:pt x="31" y="4"/>
                    </a:lnTo>
                    <a:lnTo>
                      <a:pt x="36" y="16"/>
                    </a:lnTo>
                    <a:lnTo>
                      <a:pt x="36" y="36"/>
                    </a:lnTo>
                    <a:lnTo>
                      <a:pt x="31" y="47"/>
                    </a:lnTo>
                    <a:lnTo>
                      <a:pt x="25" y="52"/>
                    </a:lnTo>
                    <a:lnTo>
                      <a:pt x="20" y="52"/>
                    </a:lnTo>
                    <a:lnTo>
                      <a:pt x="13" y="47"/>
                    </a:lnTo>
                    <a:lnTo>
                      <a:pt x="7" y="36"/>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458" name="Line 218"/>
              <p:cNvSpPr>
                <a:spLocks noChangeShapeType="1"/>
              </p:cNvSpPr>
              <p:nvPr/>
            </p:nvSpPr>
            <p:spPr bwMode="auto">
              <a:xfrm>
                <a:off x="1205" y="1242"/>
                <a:ext cx="119" cy="63"/>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59" name="Freeform 219"/>
              <p:cNvSpPr>
                <a:spLocks/>
              </p:cNvSpPr>
              <p:nvPr/>
            </p:nvSpPr>
            <p:spPr bwMode="auto">
              <a:xfrm>
                <a:off x="1245" y="1183"/>
                <a:ext cx="36" cy="36"/>
              </a:xfrm>
              <a:custGeom>
                <a:avLst/>
                <a:gdLst>
                  <a:gd name="T0" fmla="*/ 0 w 36"/>
                  <a:gd name="T1" fmla="*/ 23 h 36"/>
                  <a:gd name="T2" fmla="*/ 2 w 36"/>
                  <a:gd name="T3" fmla="*/ 30 h 36"/>
                  <a:gd name="T4" fmla="*/ 7 w 36"/>
                  <a:gd name="T5" fmla="*/ 34 h 36"/>
                  <a:gd name="T6" fmla="*/ 14 w 36"/>
                  <a:gd name="T7" fmla="*/ 36 h 36"/>
                  <a:gd name="T8" fmla="*/ 20 w 36"/>
                  <a:gd name="T9" fmla="*/ 36 h 36"/>
                  <a:gd name="T10" fmla="*/ 29 w 36"/>
                  <a:gd name="T11" fmla="*/ 34 h 36"/>
                  <a:gd name="T12" fmla="*/ 32 w 36"/>
                  <a:gd name="T13" fmla="*/ 30 h 36"/>
                  <a:gd name="T14" fmla="*/ 36 w 36"/>
                  <a:gd name="T15" fmla="*/ 23 h 36"/>
                  <a:gd name="T16" fmla="*/ 36 w 36"/>
                  <a:gd name="T17" fmla="*/ 16 h 36"/>
                  <a:gd name="T18" fmla="*/ 32 w 36"/>
                  <a:gd name="T19" fmla="*/ 9 h 36"/>
                  <a:gd name="T20" fmla="*/ 29 w 36"/>
                  <a:gd name="T21" fmla="*/ 5 h 36"/>
                  <a:gd name="T22" fmla="*/ 20 w 36"/>
                  <a:gd name="T23" fmla="*/ 0 h 36"/>
                  <a:gd name="T24" fmla="*/ 14 w 36"/>
                  <a:gd name="T25" fmla="*/ 0 h 36"/>
                  <a:gd name="T26" fmla="*/ 7 w 36"/>
                  <a:gd name="T27" fmla="*/ 5 h 36"/>
                  <a:gd name="T28" fmla="*/ 2 w 36"/>
                  <a:gd name="T29" fmla="*/ 9 h 36"/>
                  <a:gd name="T30" fmla="*/ 0 w 36"/>
                  <a:gd name="T31" fmla="*/ 16 h 36"/>
                  <a:gd name="T32" fmla="*/ 0 w 36"/>
                  <a:gd name="T33" fmla="*/ 23 h 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6" h="36">
                    <a:moveTo>
                      <a:pt x="0" y="23"/>
                    </a:moveTo>
                    <a:lnTo>
                      <a:pt x="2" y="30"/>
                    </a:lnTo>
                    <a:lnTo>
                      <a:pt x="7" y="34"/>
                    </a:lnTo>
                    <a:lnTo>
                      <a:pt x="14" y="36"/>
                    </a:lnTo>
                    <a:lnTo>
                      <a:pt x="20" y="36"/>
                    </a:lnTo>
                    <a:lnTo>
                      <a:pt x="29" y="34"/>
                    </a:lnTo>
                    <a:lnTo>
                      <a:pt x="32" y="30"/>
                    </a:lnTo>
                    <a:lnTo>
                      <a:pt x="36" y="23"/>
                    </a:lnTo>
                    <a:lnTo>
                      <a:pt x="36" y="16"/>
                    </a:lnTo>
                    <a:lnTo>
                      <a:pt x="32" y="9"/>
                    </a:lnTo>
                    <a:lnTo>
                      <a:pt x="29" y="5"/>
                    </a:lnTo>
                    <a:lnTo>
                      <a:pt x="20" y="0"/>
                    </a:lnTo>
                    <a:lnTo>
                      <a:pt x="14" y="0"/>
                    </a:lnTo>
                    <a:lnTo>
                      <a:pt x="7" y="5"/>
                    </a:lnTo>
                    <a:lnTo>
                      <a:pt x="2" y="9"/>
                    </a:lnTo>
                    <a:lnTo>
                      <a:pt x="0" y="16"/>
                    </a:lnTo>
                    <a:lnTo>
                      <a:pt x="0" y="23"/>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460" name="Freeform 220"/>
              <p:cNvSpPr>
                <a:spLocks/>
              </p:cNvSpPr>
              <p:nvPr/>
            </p:nvSpPr>
            <p:spPr bwMode="auto">
              <a:xfrm>
                <a:off x="1247" y="1213"/>
                <a:ext cx="30" cy="4"/>
              </a:xfrm>
              <a:custGeom>
                <a:avLst/>
                <a:gdLst>
                  <a:gd name="T0" fmla="*/ 0 w 30"/>
                  <a:gd name="T1" fmla="*/ 0 h 4"/>
                  <a:gd name="T2" fmla="*/ 9 w 30"/>
                  <a:gd name="T3" fmla="*/ 4 h 4"/>
                  <a:gd name="T4" fmla="*/ 23 w 30"/>
                  <a:gd name="T5" fmla="*/ 4 h 4"/>
                  <a:gd name="T6" fmla="*/ 30 w 30"/>
                  <a:gd name="T7" fmla="*/ 0 h 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0" h="4">
                    <a:moveTo>
                      <a:pt x="0" y="0"/>
                    </a:moveTo>
                    <a:lnTo>
                      <a:pt x="9" y="4"/>
                    </a:lnTo>
                    <a:lnTo>
                      <a:pt x="23" y="4"/>
                    </a:lnTo>
                    <a:lnTo>
                      <a:pt x="30"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461" name="Freeform 221"/>
              <p:cNvSpPr>
                <a:spLocks/>
              </p:cNvSpPr>
              <p:nvPr/>
            </p:nvSpPr>
            <p:spPr bwMode="auto">
              <a:xfrm>
                <a:off x="1247" y="1188"/>
                <a:ext cx="30" cy="4"/>
              </a:xfrm>
              <a:custGeom>
                <a:avLst/>
                <a:gdLst>
                  <a:gd name="T0" fmla="*/ 30 w 30"/>
                  <a:gd name="T1" fmla="*/ 4 h 4"/>
                  <a:gd name="T2" fmla="*/ 23 w 30"/>
                  <a:gd name="T3" fmla="*/ 0 h 4"/>
                  <a:gd name="T4" fmla="*/ 9 w 30"/>
                  <a:gd name="T5" fmla="*/ 0 h 4"/>
                  <a:gd name="T6" fmla="*/ 0 w 30"/>
                  <a:gd name="T7" fmla="*/ 4 h 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0" h="4">
                    <a:moveTo>
                      <a:pt x="30" y="4"/>
                    </a:moveTo>
                    <a:lnTo>
                      <a:pt x="23" y="0"/>
                    </a:lnTo>
                    <a:lnTo>
                      <a:pt x="9" y="0"/>
                    </a:lnTo>
                    <a:lnTo>
                      <a:pt x="0" y="4"/>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462" name="Freeform 222"/>
              <p:cNvSpPr>
                <a:spLocks/>
              </p:cNvSpPr>
              <p:nvPr/>
            </p:nvSpPr>
            <p:spPr bwMode="auto">
              <a:xfrm>
                <a:off x="1245" y="1177"/>
                <a:ext cx="7" cy="11"/>
              </a:xfrm>
              <a:custGeom>
                <a:avLst/>
                <a:gdLst>
                  <a:gd name="T0" fmla="*/ 7 w 7"/>
                  <a:gd name="T1" fmla="*/ 11 h 11"/>
                  <a:gd name="T2" fmla="*/ 2 w 7"/>
                  <a:gd name="T3" fmla="*/ 6 h 11"/>
                  <a:gd name="T4" fmla="*/ 0 w 7"/>
                  <a:gd name="T5" fmla="*/ 0 h 11"/>
                  <a:gd name="T6" fmla="*/ 2 w 7"/>
                  <a:gd name="T7" fmla="*/ 0 h 11"/>
                  <a:gd name="T8" fmla="*/ 2 w 7"/>
                  <a:gd name="T9" fmla="*/ 6 h 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 h="11">
                    <a:moveTo>
                      <a:pt x="7" y="11"/>
                    </a:moveTo>
                    <a:lnTo>
                      <a:pt x="2" y="6"/>
                    </a:lnTo>
                    <a:lnTo>
                      <a:pt x="0" y="0"/>
                    </a:lnTo>
                    <a:lnTo>
                      <a:pt x="2" y="0"/>
                    </a:lnTo>
                    <a:lnTo>
                      <a:pt x="2" y="6"/>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463" name="Freeform 223"/>
              <p:cNvSpPr>
                <a:spLocks/>
              </p:cNvSpPr>
              <p:nvPr/>
            </p:nvSpPr>
            <p:spPr bwMode="auto">
              <a:xfrm>
                <a:off x="1274" y="1177"/>
                <a:ext cx="34" cy="47"/>
              </a:xfrm>
              <a:custGeom>
                <a:avLst/>
                <a:gdLst>
                  <a:gd name="T0" fmla="*/ 0 w 34"/>
                  <a:gd name="T1" fmla="*/ 40 h 47"/>
                  <a:gd name="T2" fmla="*/ 3 w 34"/>
                  <a:gd name="T3" fmla="*/ 42 h 47"/>
                  <a:gd name="T4" fmla="*/ 9 w 34"/>
                  <a:gd name="T5" fmla="*/ 47 h 47"/>
                  <a:gd name="T6" fmla="*/ 14 w 34"/>
                  <a:gd name="T7" fmla="*/ 47 h 47"/>
                  <a:gd name="T8" fmla="*/ 21 w 34"/>
                  <a:gd name="T9" fmla="*/ 42 h 47"/>
                  <a:gd name="T10" fmla="*/ 27 w 34"/>
                  <a:gd name="T11" fmla="*/ 33 h 47"/>
                  <a:gd name="T12" fmla="*/ 27 w 34"/>
                  <a:gd name="T13" fmla="*/ 15 h 47"/>
                  <a:gd name="T14" fmla="*/ 32 w 34"/>
                  <a:gd name="T15" fmla="*/ 4 h 47"/>
                  <a:gd name="T16" fmla="*/ 34 w 34"/>
                  <a:gd name="T17" fmla="*/ 0 h 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4" h="47">
                    <a:moveTo>
                      <a:pt x="0" y="40"/>
                    </a:moveTo>
                    <a:lnTo>
                      <a:pt x="3" y="42"/>
                    </a:lnTo>
                    <a:lnTo>
                      <a:pt x="9" y="47"/>
                    </a:lnTo>
                    <a:lnTo>
                      <a:pt x="14" y="47"/>
                    </a:lnTo>
                    <a:lnTo>
                      <a:pt x="21" y="42"/>
                    </a:lnTo>
                    <a:lnTo>
                      <a:pt x="27" y="33"/>
                    </a:lnTo>
                    <a:lnTo>
                      <a:pt x="27" y="15"/>
                    </a:lnTo>
                    <a:lnTo>
                      <a:pt x="32" y="4"/>
                    </a:lnTo>
                    <a:lnTo>
                      <a:pt x="34"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464" name="Freeform 224"/>
              <p:cNvSpPr>
                <a:spLocks/>
              </p:cNvSpPr>
              <p:nvPr/>
            </p:nvSpPr>
            <p:spPr bwMode="auto">
              <a:xfrm>
                <a:off x="1288" y="1177"/>
                <a:ext cx="36" cy="49"/>
              </a:xfrm>
              <a:custGeom>
                <a:avLst/>
                <a:gdLst>
                  <a:gd name="T0" fmla="*/ 0 w 36"/>
                  <a:gd name="T1" fmla="*/ 47 h 49"/>
                  <a:gd name="T2" fmla="*/ 4 w 36"/>
                  <a:gd name="T3" fmla="*/ 42 h 49"/>
                  <a:gd name="T4" fmla="*/ 7 w 36"/>
                  <a:gd name="T5" fmla="*/ 33 h 49"/>
                  <a:gd name="T6" fmla="*/ 7 w 36"/>
                  <a:gd name="T7" fmla="*/ 15 h 49"/>
                  <a:gd name="T8" fmla="*/ 13 w 36"/>
                  <a:gd name="T9" fmla="*/ 4 h 49"/>
                  <a:gd name="T10" fmla="*/ 20 w 36"/>
                  <a:gd name="T11" fmla="*/ 0 h 49"/>
                  <a:gd name="T12" fmla="*/ 25 w 36"/>
                  <a:gd name="T13" fmla="*/ 0 h 49"/>
                  <a:gd name="T14" fmla="*/ 31 w 36"/>
                  <a:gd name="T15" fmla="*/ 4 h 49"/>
                  <a:gd name="T16" fmla="*/ 36 w 36"/>
                  <a:gd name="T17" fmla="*/ 15 h 49"/>
                  <a:gd name="T18" fmla="*/ 36 w 36"/>
                  <a:gd name="T19" fmla="*/ 36 h 49"/>
                  <a:gd name="T20" fmla="*/ 31 w 36"/>
                  <a:gd name="T21" fmla="*/ 47 h 49"/>
                  <a:gd name="T22" fmla="*/ 25 w 36"/>
                  <a:gd name="T23" fmla="*/ 49 h 49"/>
                  <a:gd name="T24" fmla="*/ 20 w 36"/>
                  <a:gd name="T25" fmla="*/ 49 h 49"/>
                  <a:gd name="T26" fmla="*/ 13 w 36"/>
                  <a:gd name="T27" fmla="*/ 47 h 49"/>
                  <a:gd name="T28" fmla="*/ 7 w 36"/>
                  <a:gd name="T29" fmla="*/ 36 h 4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6" h="49">
                    <a:moveTo>
                      <a:pt x="0" y="47"/>
                    </a:moveTo>
                    <a:lnTo>
                      <a:pt x="4" y="42"/>
                    </a:lnTo>
                    <a:lnTo>
                      <a:pt x="7" y="33"/>
                    </a:lnTo>
                    <a:lnTo>
                      <a:pt x="7" y="15"/>
                    </a:lnTo>
                    <a:lnTo>
                      <a:pt x="13" y="4"/>
                    </a:lnTo>
                    <a:lnTo>
                      <a:pt x="20" y="0"/>
                    </a:lnTo>
                    <a:lnTo>
                      <a:pt x="25" y="0"/>
                    </a:lnTo>
                    <a:lnTo>
                      <a:pt x="31" y="4"/>
                    </a:lnTo>
                    <a:lnTo>
                      <a:pt x="36" y="15"/>
                    </a:lnTo>
                    <a:lnTo>
                      <a:pt x="36" y="36"/>
                    </a:lnTo>
                    <a:lnTo>
                      <a:pt x="31" y="47"/>
                    </a:lnTo>
                    <a:lnTo>
                      <a:pt x="25" y="49"/>
                    </a:lnTo>
                    <a:lnTo>
                      <a:pt x="20" y="49"/>
                    </a:lnTo>
                    <a:lnTo>
                      <a:pt x="13" y="47"/>
                    </a:lnTo>
                    <a:lnTo>
                      <a:pt x="7" y="36"/>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465" name="Line 225"/>
              <p:cNvSpPr>
                <a:spLocks noChangeShapeType="1"/>
              </p:cNvSpPr>
              <p:nvPr/>
            </p:nvSpPr>
            <p:spPr bwMode="auto">
              <a:xfrm>
                <a:off x="1205" y="1095"/>
                <a:ext cx="119" cy="64"/>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66" name="Freeform 226"/>
              <p:cNvSpPr>
                <a:spLocks/>
              </p:cNvSpPr>
              <p:nvPr/>
            </p:nvSpPr>
            <p:spPr bwMode="auto">
              <a:xfrm>
                <a:off x="1245" y="1037"/>
                <a:ext cx="36" cy="40"/>
              </a:xfrm>
              <a:custGeom>
                <a:avLst/>
                <a:gdLst>
                  <a:gd name="T0" fmla="*/ 7 w 36"/>
                  <a:gd name="T1" fmla="*/ 4 h 40"/>
                  <a:gd name="T2" fmla="*/ 0 w 36"/>
                  <a:gd name="T3" fmla="*/ 0 h 40"/>
                  <a:gd name="T4" fmla="*/ 14 w 36"/>
                  <a:gd name="T5" fmla="*/ 0 h 40"/>
                  <a:gd name="T6" fmla="*/ 7 w 36"/>
                  <a:gd name="T7" fmla="*/ 4 h 40"/>
                  <a:gd name="T8" fmla="*/ 2 w 36"/>
                  <a:gd name="T9" fmla="*/ 7 h 40"/>
                  <a:gd name="T10" fmla="*/ 0 w 36"/>
                  <a:gd name="T11" fmla="*/ 16 h 40"/>
                  <a:gd name="T12" fmla="*/ 0 w 36"/>
                  <a:gd name="T13" fmla="*/ 29 h 40"/>
                  <a:gd name="T14" fmla="*/ 2 w 36"/>
                  <a:gd name="T15" fmla="*/ 36 h 40"/>
                  <a:gd name="T16" fmla="*/ 7 w 36"/>
                  <a:gd name="T17" fmla="*/ 40 h 40"/>
                  <a:gd name="T18" fmla="*/ 14 w 36"/>
                  <a:gd name="T19" fmla="*/ 40 h 40"/>
                  <a:gd name="T20" fmla="*/ 18 w 36"/>
                  <a:gd name="T21" fmla="*/ 36 h 40"/>
                  <a:gd name="T22" fmla="*/ 20 w 36"/>
                  <a:gd name="T23" fmla="*/ 29 h 40"/>
                  <a:gd name="T24" fmla="*/ 29 w 36"/>
                  <a:gd name="T25" fmla="*/ 11 h 40"/>
                  <a:gd name="T26" fmla="*/ 32 w 36"/>
                  <a:gd name="T27" fmla="*/ 4 h 40"/>
                  <a:gd name="T28" fmla="*/ 36 w 36"/>
                  <a:gd name="T29" fmla="*/ 0 h 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6" h="40">
                    <a:moveTo>
                      <a:pt x="7" y="4"/>
                    </a:moveTo>
                    <a:lnTo>
                      <a:pt x="0" y="0"/>
                    </a:lnTo>
                    <a:lnTo>
                      <a:pt x="14" y="0"/>
                    </a:lnTo>
                    <a:lnTo>
                      <a:pt x="7" y="4"/>
                    </a:lnTo>
                    <a:lnTo>
                      <a:pt x="2" y="7"/>
                    </a:lnTo>
                    <a:lnTo>
                      <a:pt x="0" y="16"/>
                    </a:lnTo>
                    <a:lnTo>
                      <a:pt x="0" y="29"/>
                    </a:lnTo>
                    <a:lnTo>
                      <a:pt x="2" y="36"/>
                    </a:lnTo>
                    <a:lnTo>
                      <a:pt x="7" y="40"/>
                    </a:lnTo>
                    <a:lnTo>
                      <a:pt x="14" y="40"/>
                    </a:lnTo>
                    <a:lnTo>
                      <a:pt x="18" y="36"/>
                    </a:lnTo>
                    <a:lnTo>
                      <a:pt x="20" y="29"/>
                    </a:lnTo>
                    <a:lnTo>
                      <a:pt x="29" y="11"/>
                    </a:lnTo>
                    <a:lnTo>
                      <a:pt x="32" y="4"/>
                    </a:lnTo>
                    <a:lnTo>
                      <a:pt x="36"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467" name="Freeform 227"/>
              <p:cNvSpPr>
                <a:spLocks/>
              </p:cNvSpPr>
              <p:nvPr/>
            </p:nvSpPr>
            <p:spPr bwMode="auto">
              <a:xfrm>
                <a:off x="1256" y="1037"/>
                <a:ext cx="39" cy="40"/>
              </a:xfrm>
              <a:custGeom>
                <a:avLst/>
                <a:gdLst>
                  <a:gd name="T0" fmla="*/ 0 w 39"/>
                  <a:gd name="T1" fmla="*/ 40 h 40"/>
                  <a:gd name="T2" fmla="*/ 3 w 39"/>
                  <a:gd name="T3" fmla="*/ 36 h 40"/>
                  <a:gd name="T4" fmla="*/ 7 w 39"/>
                  <a:gd name="T5" fmla="*/ 29 h 40"/>
                  <a:gd name="T6" fmla="*/ 14 w 39"/>
                  <a:gd name="T7" fmla="*/ 11 h 40"/>
                  <a:gd name="T8" fmla="*/ 18 w 39"/>
                  <a:gd name="T9" fmla="*/ 4 h 40"/>
                  <a:gd name="T10" fmla="*/ 21 w 39"/>
                  <a:gd name="T11" fmla="*/ 0 h 40"/>
                  <a:gd name="T12" fmla="*/ 32 w 39"/>
                  <a:gd name="T13" fmla="*/ 0 h 40"/>
                  <a:gd name="T14" fmla="*/ 36 w 39"/>
                  <a:gd name="T15" fmla="*/ 4 h 40"/>
                  <a:gd name="T16" fmla="*/ 39 w 39"/>
                  <a:gd name="T17" fmla="*/ 11 h 40"/>
                  <a:gd name="T18" fmla="*/ 39 w 39"/>
                  <a:gd name="T19" fmla="*/ 25 h 40"/>
                  <a:gd name="T20" fmla="*/ 36 w 39"/>
                  <a:gd name="T21" fmla="*/ 31 h 40"/>
                  <a:gd name="T22" fmla="*/ 32 w 39"/>
                  <a:gd name="T23" fmla="*/ 36 h 40"/>
                  <a:gd name="T24" fmla="*/ 25 w 39"/>
                  <a:gd name="T25" fmla="*/ 40 h 40"/>
                  <a:gd name="T26" fmla="*/ 39 w 39"/>
                  <a:gd name="T27" fmla="*/ 40 h 40"/>
                  <a:gd name="T28" fmla="*/ 32 w 39"/>
                  <a:gd name="T29" fmla="*/ 36 h 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9" h="40">
                    <a:moveTo>
                      <a:pt x="0" y="40"/>
                    </a:moveTo>
                    <a:lnTo>
                      <a:pt x="3" y="36"/>
                    </a:lnTo>
                    <a:lnTo>
                      <a:pt x="7" y="29"/>
                    </a:lnTo>
                    <a:lnTo>
                      <a:pt x="14" y="11"/>
                    </a:lnTo>
                    <a:lnTo>
                      <a:pt x="18" y="4"/>
                    </a:lnTo>
                    <a:lnTo>
                      <a:pt x="21" y="0"/>
                    </a:lnTo>
                    <a:lnTo>
                      <a:pt x="32" y="0"/>
                    </a:lnTo>
                    <a:lnTo>
                      <a:pt x="36" y="4"/>
                    </a:lnTo>
                    <a:lnTo>
                      <a:pt x="39" y="11"/>
                    </a:lnTo>
                    <a:lnTo>
                      <a:pt x="39" y="25"/>
                    </a:lnTo>
                    <a:lnTo>
                      <a:pt x="36" y="31"/>
                    </a:lnTo>
                    <a:lnTo>
                      <a:pt x="32" y="36"/>
                    </a:lnTo>
                    <a:lnTo>
                      <a:pt x="25" y="40"/>
                    </a:lnTo>
                    <a:lnTo>
                      <a:pt x="39" y="40"/>
                    </a:lnTo>
                    <a:lnTo>
                      <a:pt x="32" y="36"/>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468" name="Freeform 228"/>
              <p:cNvSpPr>
                <a:spLocks/>
              </p:cNvSpPr>
              <p:nvPr/>
            </p:nvSpPr>
            <p:spPr bwMode="auto">
              <a:xfrm>
                <a:off x="1205" y="992"/>
                <a:ext cx="119" cy="25"/>
              </a:xfrm>
              <a:custGeom>
                <a:avLst/>
                <a:gdLst>
                  <a:gd name="T0" fmla="*/ 0 w 119"/>
                  <a:gd name="T1" fmla="*/ 25 h 25"/>
                  <a:gd name="T2" fmla="*/ 9 w 119"/>
                  <a:gd name="T3" fmla="*/ 18 h 25"/>
                  <a:gd name="T4" fmla="*/ 18 w 119"/>
                  <a:gd name="T5" fmla="*/ 9 h 25"/>
                  <a:gd name="T6" fmla="*/ 33 w 119"/>
                  <a:gd name="T7" fmla="*/ 2 h 25"/>
                  <a:gd name="T8" fmla="*/ 51 w 119"/>
                  <a:gd name="T9" fmla="*/ 0 h 25"/>
                  <a:gd name="T10" fmla="*/ 65 w 119"/>
                  <a:gd name="T11" fmla="*/ 0 h 25"/>
                  <a:gd name="T12" fmla="*/ 83 w 119"/>
                  <a:gd name="T13" fmla="*/ 2 h 25"/>
                  <a:gd name="T14" fmla="*/ 101 w 119"/>
                  <a:gd name="T15" fmla="*/ 9 h 25"/>
                  <a:gd name="T16" fmla="*/ 112 w 119"/>
                  <a:gd name="T17" fmla="*/ 18 h 25"/>
                  <a:gd name="T18" fmla="*/ 119 w 119"/>
                  <a:gd name="T19" fmla="*/ 25 h 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9" h="25">
                    <a:moveTo>
                      <a:pt x="0" y="25"/>
                    </a:moveTo>
                    <a:lnTo>
                      <a:pt x="9" y="18"/>
                    </a:lnTo>
                    <a:lnTo>
                      <a:pt x="18" y="9"/>
                    </a:lnTo>
                    <a:lnTo>
                      <a:pt x="33" y="2"/>
                    </a:lnTo>
                    <a:lnTo>
                      <a:pt x="51" y="0"/>
                    </a:lnTo>
                    <a:lnTo>
                      <a:pt x="65" y="0"/>
                    </a:lnTo>
                    <a:lnTo>
                      <a:pt x="83" y="2"/>
                    </a:lnTo>
                    <a:lnTo>
                      <a:pt x="101" y="9"/>
                    </a:lnTo>
                    <a:lnTo>
                      <a:pt x="112" y="18"/>
                    </a:lnTo>
                    <a:lnTo>
                      <a:pt x="119" y="25"/>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469" name="Freeform 229"/>
              <p:cNvSpPr>
                <a:spLocks/>
              </p:cNvSpPr>
              <p:nvPr/>
            </p:nvSpPr>
            <p:spPr bwMode="auto">
              <a:xfrm>
                <a:off x="1214" y="994"/>
                <a:ext cx="103" cy="16"/>
              </a:xfrm>
              <a:custGeom>
                <a:avLst/>
                <a:gdLst>
                  <a:gd name="T0" fmla="*/ 0 w 103"/>
                  <a:gd name="T1" fmla="*/ 16 h 16"/>
                  <a:gd name="T2" fmla="*/ 13 w 103"/>
                  <a:gd name="T3" fmla="*/ 7 h 16"/>
                  <a:gd name="T4" fmla="*/ 24 w 103"/>
                  <a:gd name="T5" fmla="*/ 5 h 16"/>
                  <a:gd name="T6" fmla="*/ 42 w 103"/>
                  <a:gd name="T7" fmla="*/ 0 h 16"/>
                  <a:gd name="T8" fmla="*/ 56 w 103"/>
                  <a:gd name="T9" fmla="*/ 0 h 16"/>
                  <a:gd name="T10" fmla="*/ 74 w 103"/>
                  <a:gd name="T11" fmla="*/ 5 h 16"/>
                  <a:gd name="T12" fmla="*/ 87 w 103"/>
                  <a:gd name="T13" fmla="*/ 7 h 16"/>
                  <a:gd name="T14" fmla="*/ 103 w 103"/>
                  <a:gd name="T15" fmla="*/ 16 h 1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3" h="16">
                    <a:moveTo>
                      <a:pt x="0" y="16"/>
                    </a:moveTo>
                    <a:lnTo>
                      <a:pt x="13" y="7"/>
                    </a:lnTo>
                    <a:lnTo>
                      <a:pt x="24" y="5"/>
                    </a:lnTo>
                    <a:lnTo>
                      <a:pt x="42" y="0"/>
                    </a:lnTo>
                    <a:lnTo>
                      <a:pt x="56" y="0"/>
                    </a:lnTo>
                    <a:lnTo>
                      <a:pt x="74" y="5"/>
                    </a:lnTo>
                    <a:lnTo>
                      <a:pt x="87" y="7"/>
                    </a:lnTo>
                    <a:lnTo>
                      <a:pt x="103" y="16"/>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470" name="Line 230"/>
              <p:cNvSpPr>
                <a:spLocks noChangeShapeType="1"/>
              </p:cNvSpPr>
              <p:nvPr/>
            </p:nvSpPr>
            <p:spPr bwMode="auto">
              <a:xfrm flipV="1">
                <a:off x="4333" y="560"/>
                <a:ext cx="1" cy="2415"/>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71" name="Line 231"/>
              <p:cNvSpPr>
                <a:spLocks noChangeShapeType="1"/>
              </p:cNvSpPr>
              <p:nvPr/>
            </p:nvSpPr>
            <p:spPr bwMode="auto">
              <a:xfrm flipH="1">
                <a:off x="4279" y="2975"/>
                <a:ext cx="54"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72" name="Line 232"/>
              <p:cNvSpPr>
                <a:spLocks noChangeShapeType="1"/>
              </p:cNvSpPr>
              <p:nvPr/>
            </p:nvSpPr>
            <p:spPr bwMode="auto">
              <a:xfrm flipH="1">
                <a:off x="4279" y="2493"/>
                <a:ext cx="54"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73" name="Line 233"/>
              <p:cNvSpPr>
                <a:spLocks noChangeShapeType="1"/>
              </p:cNvSpPr>
              <p:nvPr/>
            </p:nvSpPr>
            <p:spPr bwMode="auto">
              <a:xfrm flipH="1">
                <a:off x="4279" y="2009"/>
                <a:ext cx="54"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74" name="Line 234"/>
              <p:cNvSpPr>
                <a:spLocks noChangeShapeType="1"/>
              </p:cNvSpPr>
              <p:nvPr/>
            </p:nvSpPr>
            <p:spPr bwMode="auto">
              <a:xfrm flipH="1">
                <a:off x="4279" y="1525"/>
                <a:ext cx="54"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75" name="Line 235"/>
              <p:cNvSpPr>
                <a:spLocks noChangeShapeType="1"/>
              </p:cNvSpPr>
              <p:nvPr/>
            </p:nvSpPr>
            <p:spPr bwMode="auto">
              <a:xfrm flipH="1">
                <a:off x="4279" y="1044"/>
                <a:ext cx="54"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76" name="Line 236"/>
              <p:cNvSpPr>
                <a:spLocks noChangeShapeType="1"/>
              </p:cNvSpPr>
              <p:nvPr/>
            </p:nvSpPr>
            <p:spPr bwMode="auto">
              <a:xfrm flipH="1">
                <a:off x="4279" y="560"/>
                <a:ext cx="54"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77" name="Line 237"/>
              <p:cNvSpPr>
                <a:spLocks noChangeShapeType="1"/>
              </p:cNvSpPr>
              <p:nvPr/>
            </p:nvSpPr>
            <p:spPr bwMode="auto">
              <a:xfrm flipH="1">
                <a:off x="4306" y="2856"/>
                <a:ext cx="27"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78" name="Line 238"/>
              <p:cNvSpPr>
                <a:spLocks noChangeShapeType="1"/>
              </p:cNvSpPr>
              <p:nvPr/>
            </p:nvSpPr>
            <p:spPr bwMode="auto">
              <a:xfrm flipH="1">
                <a:off x="4306" y="2734"/>
                <a:ext cx="27"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79" name="Line 239"/>
              <p:cNvSpPr>
                <a:spLocks noChangeShapeType="1"/>
              </p:cNvSpPr>
              <p:nvPr/>
            </p:nvSpPr>
            <p:spPr bwMode="auto">
              <a:xfrm flipH="1">
                <a:off x="4306" y="2612"/>
                <a:ext cx="27"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80" name="Line 240"/>
              <p:cNvSpPr>
                <a:spLocks noChangeShapeType="1"/>
              </p:cNvSpPr>
              <p:nvPr/>
            </p:nvSpPr>
            <p:spPr bwMode="auto">
              <a:xfrm flipH="1">
                <a:off x="4306" y="2372"/>
                <a:ext cx="27"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81" name="Line 241"/>
              <p:cNvSpPr>
                <a:spLocks noChangeShapeType="1"/>
              </p:cNvSpPr>
              <p:nvPr/>
            </p:nvSpPr>
            <p:spPr bwMode="auto">
              <a:xfrm flipH="1">
                <a:off x="4306" y="2250"/>
                <a:ext cx="27"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82" name="Line 242"/>
              <p:cNvSpPr>
                <a:spLocks noChangeShapeType="1"/>
              </p:cNvSpPr>
              <p:nvPr/>
            </p:nvSpPr>
            <p:spPr bwMode="auto">
              <a:xfrm flipH="1">
                <a:off x="4306" y="2131"/>
                <a:ext cx="27"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83" name="Line 243"/>
              <p:cNvSpPr>
                <a:spLocks noChangeShapeType="1"/>
              </p:cNvSpPr>
              <p:nvPr/>
            </p:nvSpPr>
            <p:spPr bwMode="auto">
              <a:xfrm flipH="1">
                <a:off x="4306" y="1888"/>
                <a:ext cx="27"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84" name="Line 244"/>
              <p:cNvSpPr>
                <a:spLocks noChangeShapeType="1"/>
              </p:cNvSpPr>
              <p:nvPr/>
            </p:nvSpPr>
            <p:spPr bwMode="auto">
              <a:xfrm flipH="1">
                <a:off x="4306" y="1768"/>
                <a:ext cx="27"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85" name="Line 245"/>
              <p:cNvSpPr>
                <a:spLocks noChangeShapeType="1"/>
              </p:cNvSpPr>
              <p:nvPr/>
            </p:nvSpPr>
            <p:spPr bwMode="auto">
              <a:xfrm flipH="1">
                <a:off x="4306" y="1647"/>
                <a:ext cx="27"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86" name="Line 246"/>
              <p:cNvSpPr>
                <a:spLocks noChangeShapeType="1"/>
              </p:cNvSpPr>
              <p:nvPr/>
            </p:nvSpPr>
            <p:spPr bwMode="auto">
              <a:xfrm flipH="1">
                <a:off x="4306" y="1406"/>
                <a:ext cx="27"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87" name="Line 247"/>
              <p:cNvSpPr>
                <a:spLocks noChangeShapeType="1"/>
              </p:cNvSpPr>
              <p:nvPr/>
            </p:nvSpPr>
            <p:spPr bwMode="auto">
              <a:xfrm flipH="1">
                <a:off x="4306" y="1285"/>
                <a:ext cx="27"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88" name="Line 248"/>
              <p:cNvSpPr>
                <a:spLocks noChangeShapeType="1"/>
              </p:cNvSpPr>
              <p:nvPr/>
            </p:nvSpPr>
            <p:spPr bwMode="auto">
              <a:xfrm flipH="1">
                <a:off x="4306" y="1165"/>
                <a:ext cx="27"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89" name="Line 249"/>
              <p:cNvSpPr>
                <a:spLocks noChangeShapeType="1"/>
              </p:cNvSpPr>
              <p:nvPr/>
            </p:nvSpPr>
            <p:spPr bwMode="auto">
              <a:xfrm flipH="1">
                <a:off x="4306" y="922"/>
                <a:ext cx="27"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90" name="Line 250"/>
              <p:cNvSpPr>
                <a:spLocks noChangeShapeType="1"/>
              </p:cNvSpPr>
              <p:nvPr/>
            </p:nvSpPr>
            <p:spPr bwMode="auto">
              <a:xfrm flipH="1">
                <a:off x="4306" y="803"/>
                <a:ext cx="27"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91" name="Line 251"/>
              <p:cNvSpPr>
                <a:spLocks noChangeShapeType="1"/>
              </p:cNvSpPr>
              <p:nvPr/>
            </p:nvSpPr>
            <p:spPr bwMode="auto">
              <a:xfrm flipH="1">
                <a:off x="4306" y="681"/>
                <a:ext cx="27"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92" name="Freeform 252"/>
              <p:cNvSpPr>
                <a:spLocks/>
              </p:cNvSpPr>
              <p:nvPr/>
            </p:nvSpPr>
            <p:spPr bwMode="auto">
              <a:xfrm>
                <a:off x="1610" y="1251"/>
                <a:ext cx="1168" cy="916"/>
              </a:xfrm>
              <a:custGeom>
                <a:avLst/>
                <a:gdLst>
                  <a:gd name="T0" fmla="*/ 24 w 1168"/>
                  <a:gd name="T1" fmla="*/ 907 h 916"/>
                  <a:gd name="T2" fmla="*/ 27 w 1168"/>
                  <a:gd name="T3" fmla="*/ 907 h 916"/>
                  <a:gd name="T4" fmla="*/ 29 w 1168"/>
                  <a:gd name="T5" fmla="*/ 905 h 916"/>
                  <a:gd name="T6" fmla="*/ 33 w 1168"/>
                  <a:gd name="T7" fmla="*/ 900 h 916"/>
                  <a:gd name="T8" fmla="*/ 36 w 1168"/>
                  <a:gd name="T9" fmla="*/ 898 h 916"/>
                  <a:gd name="T10" fmla="*/ 40 w 1168"/>
                  <a:gd name="T11" fmla="*/ 896 h 916"/>
                  <a:gd name="T12" fmla="*/ 45 w 1168"/>
                  <a:gd name="T13" fmla="*/ 891 h 916"/>
                  <a:gd name="T14" fmla="*/ 49 w 1168"/>
                  <a:gd name="T15" fmla="*/ 887 h 916"/>
                  <a:gd name="T16" fmla="*/ 54 w 1168"/>
                  <a:gd name="T17" fmla="*/ 880 h 916"/>
                  <a:gd name="T18" fmla="*/ 60 w 1168"/>
                  <a:gd name="T19" fmla="*/ 873 h 916"/>
                  <a:gd name="T20" fmla="*/ 65 w 1168"/>
                  <a:gd name="T21" fmla="*/ 866 h 916"/>
                  <a:gd name="T22" fmla="*/ 72 w 1168"/>
                  <a:gd name="T23" fmla="*/ 857 h 916"/>
                  <a:gd name="T24" fmla="*/ 78 w 1168"/>
                  <a:gd name="T25" fmla="*/ 846 h 916"/>
                  <a:gd name="T26" fmla="*/ 87 w 1168"/>
                  <a:gd name="T27" fmla="*/ 833 h 916"/>
                  <a:gd name="T28" fmla="*/ 96 w 1168"/>
                  <a:gd name="T29" fmla="*/ 819 h 916"/>
                  <a:gd name="T30" fmla="*/ 105 w 1168"/>
                  <a:gd name="T31" fmla="*/ 801 h 916"/>
                  <a:gd name="T32" fmla="*/ 117 w 1168"/>
                  <a:gd name="T33" fmla="*/ 781 h 916"/>
                  <a:gd name="T34" fmla="*/ 126 w 1168"/>
                  <a:gd name="T35" fmla="*/ 758 h 916"/>
                  <a:gd name="T36" fmla="*/ 137 w 1168"/>
                  <a:gd name="T37" fmla="*/ 734 h 916"/>
                  <a:gd name="T38" fmla="*/ 150 w 1168"/>
                  <a:gd name="T39" fmla="*/ 707 h 916"/>
                  <a:gd name="T40" fmla="*/ 162 w 1168"/>
                  <a:gd name="T41" fmla="*/ 677 h 916"/>
                  <a:gd name="T42" fmla="*/ 175 w 1168"/>
                  <a:gd name="T43" fmla="*/ 646 h 916"/>
                  <a:gd name="T44" fmla="*/ 189 w 1168"/>
                  <a:gd name="T45" fmla="*/ 614 h 916"/>
                  <a:gd name="T46" fmla="*/ 202 w 1168"/>
                  <a:gd name="T47" fmla="*/ 580 h 916"/>
                  <a:gd name="T48" fmla="*/ 218 w 1168"/>
                  <a:gd name="T49" fmla="*/ 544 h 916"/>
                  <a:gd name="T50" fmla="*/ 231 w 1168"/>
                  <a:gd name="T51" fmla="*/ 511 h 916"/>
                  <a:gd name="T52" fmla="*/ 247 w 1168"/>
                  <a:gd name="T53" fmla="*/ 475 h 916"/>
                  <a:gd name="T54" fmla="*/ 263 w 1168"/>
                  <a:gd name="T55" fmla="*/ 439 h 916"/>
                  <a:gd name="T56" fmla="*/ 279 w 1168"/>
                  <a:gd name="T57" fmla="*/ 405 h 916"/>
                  <a:gd name="T58" fmla="*/ 297 w 1168"/>
                  <a:gd name="T59" fmla="*/ 369 h 916"/>
                  <a:gd name="T60" fmla="*/ 312 w 1168"/>
                  <a:gd name="T61" fmla="*/ 335 h 916"/>
                  <a:gd name="T62" fmla="*/ 330 w 1168"/>
                  <a:gd name="T63" fmla="*/ 301 h 916"/>
                  <a:gd name="T64" fmla="*/ 351 w 1168"/>
                  <a:gd name="T65" fmla="*/ 270 h 916"/>
                  <a:gd name="T66" fmla="*/ 369 w 1168"/>
                  <a:gd name="T67" fmla="*/ 238 h 916"/>
                  <a:gd name="T68" fmla="*/ 389 w 1168"/>
                  <a:gd name="T69" fmla="*/ 209 h 916"/>
                  <a:gd name="T70" fmla="*/ 412 w 1168"/>
                  <a:gd name="T71" fmla="*/ 182 h 916"/>
                  <a:gd name="T72" fmla="*/ 434 w 1168"/>
                  <a:gd name="T73" fmla="*/ 155 h 916"/>
                  <a:gd name="T74" fmla="*/ 459 w 1168"/>
                  <a:gd name="T75" fmla="*/ 133 h 916"/>
                  <a:gd name="T76" fmla="*/ 484 w 1168"/>
                  <a:gd name="T77" fmla="*/ 110 h 916"/>
                  <a:gd name="T78" fmla="*/ 508 w 1168"/>
                  <a:gd name="T79" fmla="*/ 92 h 916"/>
                  <a:gd name="T80" fmla="*/ 535 w 1168"/>
                  <a:gd name="T81" fmla="*/ 76 h 916"/>
                  <a:gd name="T82" fmla="*/ 565 w 1168"/>
                  <a:gd name="T83" fmla="*/ 63 h 916"/>
                  <a:gd name="T84" fmla="*/ 592 w 1168"/>
                  <a:gd name="T85" fmla="*/ 52 h 916"/>
                  <a:gd name="T86" fmla="*/ 619 w 1168"/>
                  <a:gd name="T87" fmla="*/ 43 h 916"/>
                  <a:gd name="T88" fmla="*/ 648 w 1168"/>
                  <a:gd name="T89" fmla="*/ 36 h 916"/>
                  <a:gd name="T90" fmla="*/ 677 w 1168"/>
                  <a:gd name="T91" fmla="*/ 31 h 916"/>
                  <a:gd name="T92" fmla="*/ 704 w 1168"/>
                  <a:gd name="T93" fmla="*/ 27 h 916"/>
                  <a:gd name="T94" fmla="*/ 736 w 1168"/>
                  <a:gd name="T95" fmla="*/ 22 h 916"/>
                  <a:gd name="T96" fmla="*/ 765 w 1168"/>
                  <a:gd name="T97" fmla="*/ 20 h 916"/>
                  <a:gd name="T98" fmla="*/ 794 w 1168"/>
                  <a:gd name="T99" fmla="*/ 16 h 916"/>
                  <a:gd name="T100" fmla="*/ 823 w 1168"/>
                  <a:gd name="T101" fmla="*/ 13 h 916"/>
                  <a:gd name="T102" fmla="*/ 853 w 1168"/>
                  <a:gd name="T103" fmla="*/ 11 h 916"/>
                  <a:gd name="T104" fmla="*/ 882 w 1168"/>
                  <a:gd name="T105" fmla="*/ 9 h 916"/>
                  <a:gd name="T106" fmla="*/ 911 w 1168"/>
                  <a:gd name="T107" fmla="*/ 9 h 916"/>
                  <a:gd name="T108" fmla="*/ 940 w 1168"/>
                  <a:gd name="T109" fmla="*/ 7 h 916"/>
                  <a:gd name="T110" fmla="*/ 970 w 1168"/>
                  <a:gd name="T111" fmla="*/ 4 h 916"/>
                  <a:gd name="T112" fmla="*/ 1001 w 1168"/>
                  <a:gd name="T113" fmla="*/ 4 h 916"/>
                  <a:gd name="T114" fmla="*/ 1030 w 1168"/>
                  <a:gd name="T115" fmla="*/ 4 h 916"/>
                  <a:gd name="T116" fmla="*/ 1060 w 1168"/>
                  <a:gd name="T117" fmla="*/ 2 h 916"/>
                  <a:gd name="T118" fmla="*/ 1089 w 1168"/>
                  <a:gd name="T119" fmla="*/ 2 h 916"/>
                  <a:gd name="T120" fmla="*/ 1120 w 1168"/>
                  <a:gd name="T121" fmla="*/ 0 h 916"/>
                  <a:gd name="T122" fmla="*/ 1150 w 1168"/>
                  <a:gd name="T123" fmla="*/ 0 h 91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168" h="916">
                    <a:moveTo>
                      <a:pt x="0" y="916"/>
                    </a:moveTo>
                    <a:lnTo>
                      <a:pt x="22" y="909"/>
                    </a:lnTo>
                    <a:lnTo>
                      <a:pt x="24" y="909"/>
                    </a:lnTo>
                    <a:lnTo>
                      <a:pt x="24" y="907"/>
                    </a:lnTo>
                    <a:lnTo>
                      <a:pt x="27" y="907"/>
                    </a:lnTo>
                    <a:lnTo>
                      <a:pt x="27" y="905"/>
                    </a:lnTo>
                    <a:lnTo>
                      <a:pt x="29" y="905"/>
                    </a:lnTo>
                    <a:lnTo>
                      <a:pt x="31" y="905"/>
                    </a:lnTo>
                    <a:lnTo>
                      <a:pt x="31" y="902"/>
                    </a:lnTo>
                    <a:lnTo>
                      <a:pt x="33" y="902"/>
                    </a:lnTo>
                    <a:lnTo>
                      <a:pt x="33" y="900"/>
                    </a:lnTo>
                    <a:lnTo>
                      <a:pt x="36" y="900"/>
                    </a:lnTo>
                    <a:lnTo>
                      <a:pt x="36" y="898"/>
                    </a:lnTo>
                    <a:lnTo>
                      <a:pt x="38" y="898"/>
                    </a:lnTo>
                    <a:lnTo>
                      <a:pt x="38" y="896"/>
                    </a:lnTo>
                    <a:lnTo>
                      <a:pt x="40" y="896"/>
                    </a:lnTo>
                    <a:lnTo>
                      <a:pt x="40" y="893"/>
                    </a:lnTo>
                    <a:lnTo>
                      <a:pt x="42" y="893"/>
                    </a:lnTo>
                    <a:lnTo>
                      <a:pt x="42" y="891"/>
                    </a:lnTo>
                    <a:lnTo>
                      <a:pt x="45" y="891"/>
                    </a:lnTo>
                    <a:lnTo>
                      <a:pt x="45" y="889"/>
                    </a:lnTo>
                    <a:lnTo>
                      <a:pt x="47" y="889"/>
                    </a:lnTo>
                    <a:lnTo>
                      <a:pt x="47" y="887"/>
                    </a:lnTo>
                    <a:lnTo>
                      <a:pt x="49" y="887"/>
                    </a:lnTo>
                    <a:lnTo>
                      <a:pt x="49" y="884"/>
                    </a:lnTo>
                    <a:lnTo>
                      <a:pt x="51" y="884"/>
                    </a:lnTo>
                    <a:lnTo>
                      <a:pt x="51" y="882"/>
                    </a:lnTo>
                    <a:lnTo>
                      <a:pt x="54" y="882"/>
                    </a:lnTo>
                    <a:lnTo>
                      <a:pt x="54" y="880"/>
                    </a:lnTo>
                    <a:lnTo>
                      <a:pt x="56" y="880"/>
                    </a:lnTo>
                    <a:lnTo>
                      <a:pt x="56" y="878"/>
                    </a:lnTo>
                    <a:lnTo>
                      <a:pt x="58" y="875"/>
                    </a:lnTo>
                    <a:lnTo>
                      <a:pt x="60" y="873"/>
                    </a:lnTo>
                    <a:lnTo>
                      <a:pt x="60" y="871"/>
                    </a:lnTo>
                    <a:lnTo>
                      <a:pt x="63" y="871"/>
                    </a:lnTo>
                    <a:lnTo>
                      <a:pt x="63" y="869"/>
                    </a:lnTo>
                    <a:lnTo>
                      <a:pt x="65" y="869"/>
                    </a:lnTo>
                    <a:lnTo>
                      <a:pt x="65" y="866"/>
                    </a:lnTo>
                    <a:lnTo>
                      <a:pt x="65" y="864"/>
                    </a:lnTo>
                    <a:lnTo>
                      <a:pt x="67" y="864"/>
                    </a:lnTo>
                    <a:lnTo>
                      <a:pt x="67" y="862"/>
                    </a:lnTo>
                    <a:lnTo>
                      <a:pt x="69" y="862"/>
                    </a:lnTo>
                    <a:lnTo>
                      <a:pt x="69" y="860"/>
                    </a:lnTo>
                    <a:lnTo>
                      <a:pt x="72" y="857"/>
                    </a:lnTo>
                    <a:lnTo>
                      <a:pt x="72" y="855"/>
                    </a:lnTo>
                    <a:lnTo>
                      <a:pt x="74" y="855"/>
                    </a:lnTo>
                    <a:lnTo>
                      <a:pt x="74" y="853"/>
                    </a:lnTo>
                    <a:lnTo>
                      <a:pt x="76" y="853"/>
                    </a:lnTo>
                    <a:lnTo>
                      <a:pt x="76" y="851"/>
                    </a:lnTo>
                    <a:lnTo>
                      <a:pt x="78" y="848"/>
                    </a:lnTo>
                    <a:lnTo>
                      <a:pt x="78" y="846"/>
                    </a:lnTo>
                    <a:lnTo>
                      <a:pt x="81" y="844"/>
                    </a:lnTo>
                    <a:lnTo>
                      <a:pt x="83" y="842"/>
                    </a:lnTo>
                    <a:lnTo>
                      <a:pt x="83" y="839"/>
                    </a:lnTo>
                    <a:lnTo>
                      <a:pt x="85" y="837"/>
                    </a:lnTo>
                    <a:lnTo>
                      <a:pt x="85" y="835"/>
                    </a:lnTo>
                    <a:lnTo>
                      <a:pt x="87" y="835"/>
                    </a:lnTo>
                    <a:lnTo>
                      <a:pt x="87" y="833"/>
                    </a:lnTo>
                    <a:lnTo>
                      <a:pt x="90" y="830"/>
                    </a:lnTo>
                    <a:lnTo>
                      <a:pt x="90" y="828"/>
                    </a:lnTo>
                    <a:lnTo>
                      <a:pt x="92" y="826"/>
                    </a:lnTo>
                    <a:lnTo>
                      <a:pt x="92" y="824"/>
                    </a:lnTo>
                    <a:lnTo>
                      <a:pt x="94" y="821"/>
                    </a:lnTo>
                    <a:lnTo>
                      <a:pt x="94" y="819"/>
                    </a:lnTo>
                    <a:lnTo>
                      <a:pt x="96" y="819"/>
                    </a:lnTo>
                    <a:lnTo>
                      <a:pt x="96" y="817"/>
                    </a:lnTo>
                    <a:lnTo>
                      <a:pt x="96" y="815"/>
                    </a:lnTo>
                    <a:lnTo>
                      <a:pt x="99" y="815"/>
                    </a:lnTo>
                    <a:lnTo>
                      <a:pt x="99" y="812"/>
                    </a:lnTo>
                    <a:lnTo>
                      <a:pt x="101" y="810"/>
                    </a:lnTo>
                    <a:lnTo>
                      <a:pt x="101" y="808"/>
                    </a:lnTo>
                    <a:lnTo>
                      <a:pt x="103" y="806"/>
                    </a:lnTo>
                    <a:lnTo>
                      <a:pt x="103" y="803"/>
                    </a:lnTo>
                    <a:lnTo>
                      <a:pt x="105" y="801"/>
                    </a:lnTo>
                    <a:lnTo>
                      <a:pt x="105" y="799"/>
                    </a:lnTo>
                    <a:lnTo>
                      <a:pt x="108" y="797"/>
                    </a:lnTo>
                    <a:lnTo>
                      <a:pt x="108" y="794"/>
                    </a:lnTo>
                    <a:lnTo>
                      <a:pt x="110" y="792"/>
                    </a:lnTo>
                    <a:lnTo>
                      <a:pt x="110" y="790"/>
                    </a:lnTo>
                    <a:lnTo>
                      <a:pt x="112" y="790"/>
                    </a:lnTo>
                    <a:lnTo>
                      <a:pt x="112" y="788"/>
                    </a:lnTo>
                    <a:lnTo>
                      <a:pt x="112" y="785"/>
                    </a:lnTo>
                    <a:lnTo>
                      <a:pt x="114" y="785"/>
                    </a:lnTo>
                    <a:lnTo>
                      <a:pt x="114" y="783"/>
                    </a:lnTo>
                    <a:lnTo>
                      <a:pt x="117" y="781"/>
                    </a:lnTo>
                    <a:lnTo>
                      <a:pt x="117" y="779"/>
                    </a:lnTo>
                    <a:lnTo>
                      <a:pt x="117" y="776"/>
                    </a:lnTo>
                    <a:lnTo>
                      <a:pt x="119" y="776"/>
                    </a:lnTo>
                    <a:lnTo>
                      <a:pt x="119" y="774"/>
                    </a:lnTo>
                    <a:lnTo>
                      <a:pt x="119" y="772"/>
                    </a:lnTo>
                    <a:lnTo>
                      <a:pt x="121" y="770"/>
                    </a:lnTo>
                    <a:lnTo>
                      <a:pt x="121" y="767"/>
                    </a:lnTo>
                    <a:lnTo>
                      <a:pt x="123" y="765"/>
                    </a:lnTo>
                    <a:lnTo>
                      <a:pt x="126" y="763"/>
                    </a:lnTo>
                    <a:lnTo>
                      <a:pt x="126" y="761"/>
                    </a:lnTo>
                    <a:lnTo>
                      <a:pt x="126" y="758"/>
                    </a:lnTo>
                    <a:lnTo>
                      <a:pt x="128" y="756"/>
                    </a:lnTo>
                    <a:lnTo>
                      <a:pt x="128" y="754"/>
                    </a:lnTo>
                    <a:lnTo>
                      <a:pt x="130" y="752"/>
                    </a:lnTo>
                    <a:lnTo>
                      <a:pt x="130" y="749"/>
                    </a:lnTo>
                    <a:lnTo>
                      <a:pt x="132" y="747"/>
                    </a:lnTo>
                    <a:lnTo>
                      <a:pt x="132" y="745"/>
                    </a:lnTo>
                    <a:lnTo>
                      <a:pt x="135" y="743"/>
                    </a:lnTo>
                    <a:lnTo>
                      <a:pt x="135" y="740"/>
                    </a:lnTo>
                    <a:lnTo>
                      <a:pt x="135" y="738"/>
                    </a:lnTo>
                    <a:lnTo>
                      <a:pt x="137" y="736"/>
                    </a:lnTo>
                    <a:lnTo>
                      <a:pt x="137" y="734"/>
                    </a:lnTo>
                    <a:lnTo>
                      <a:pt x="139" y="731"/>
                    </a:lnTo>
                    <a:lnTo>
                      <a:pt x="139" y="729"/>
                    </a:lnTo>
                    <a:lnTo>
                      <a:pt x="141" y="727"/>
                    </a:lnTo>
                    <a:lnTo>
                      <a:pt x="141" y="725"/>
                    </a:lnTo>
                    <a:lnTo>
                      <a:pt x="144" y="722"/>
                    </a:lnTo>
                    <a:lnTo>
                      <a:pt x="144" y="720"/>
                    </a:lnTo>
                    <a:lnTo>
                      <a:pt x="144" y="718"/>
                    </a:lnTo>
                    <a:lnTo>
                      <a:pt x="146" y="716"/>
                    </a:lnTo>
                    <a:lnTo>
                      <a:pt x="146" y="713"/>
                    </a:lnTo>
                    <a:lnTo>
                      <a:pt x="148" y="711"/>
                    </a:lnTo>
                    <a:lnTo>
                      <a:pt x="148" y="709"/>
                    </a:lnTo>
                    <a:lnTo>
                      <a:pt x="150" y="707"/>
                    </a:lnTo>
                    <a:lnTo>
                      <a:pt x="150" y="704"/>
                    </a:lnTo>
                    <a:lnTo>
                      <a:pt x="153" y="702"/>
                    </a:lnTo>
                    <a:lnTo>
                      <a:pt x="153" y="700"/>
                    </a:lnTo>
                    <a:lnTo>
                      <a:pt x="155" y="698"/>
                    </a:lnTo>
                    <a:lnTo>
                      <a:pt x="155" y="695"/>
                    </a:lnTo>
                    <a:lnTo>
                      <a:pt x="157" y="693"/>
                    </a:lnTo>
                    <a:lnTo>
                      <a:pt x="157" y="689"/>
                    </a:lnTo>
                    <a:lnTo>
                      <a:pt x="157" y="686"/>
                    </a:lnTo>
                    <a:lnTo>
                      <a:pt x="159" y="684"/>
                    </a:lnTo>
                    <a:lnTo>
                      <a:pt x="159" y="682"/>
                    </a:lnTo>
                    <a:lnTo>
                      <a:pt x="162" y="680"/>
                    </a:lnTo>
                    <a:lnTo>
                      <a:pt x="162" y="677"/>
                    </a:lnTo>
                    <a:lnTo>
                      <a:pt x="164" y="675"/>
                    </a:lnTo>
                    <a:lnTo>
                      <a:pt x="164" y="673"/>
                    </a:lnTo>
                    <a:lnTo>
                      <a:pt x="166" y="671"/>
                    </a:lnTo>
                    <a:lnTo>
                      <a:pt x="166" y="668"/>
                    </a:lnTo>
                    <a:lnTo>
                      <a:pt x="168" y="664"/>
                    </a:lnTo>
                    <a:lnTo>
                      <a:pt x="168" y="662"/>
                    </a:lnTo>
                    <a:lnTo>
                      <a:pt x="171" y="659"/>
                    </a:lnTo>
                    <a:lnTo>
                      <a:pt x="171" y="657"/>
                    </a:lnTo>
                    <a:lnTo>
                      <a:pt x="173" y="655"/>
                    </a:lnTo>
                    <a:lnTo>
                      <a:pt x="173" y="653"/>
                    </a:lnTo>
                    <a:lnTo>
                      <a:pt x="175" y="648"/>
                    </a:lnTo>
                    <a:lnTo>
                      <a:pt x="175" y="646"/>
                    </a:lnTo>
                    <a:lnTo>
                      <a:pt x="177" y="644"/>
                    </a:lnTo>
                    <a:lnTo>
                      <a:pt x="177" y="641"/>
                    </a:lnTo>
                    <a:lnTo>
                      <a:pt x="180" y="639"/>
                    </a:lnTo>
                    <a:lnTo>
                      <a:pt x="180" y="635"/>
                    </a:lnTo>
                    <a:lnTo>
                      <a:pt x="182" y="632"/>
                    </a:lnTo>
                    <a:lnTo>
                      <a:pt x="182" y="630"/>
                    </a:lnTo>
                    <a:lnTo>
                      <a:pt x="184" y="628"/>
                    </a:lnTo>
                    <a:lnTo>
                      <a:pt x="184" y="626"/>
                    </a:lnTo>
                    <a:lnTo>
                      <a:pt x="186" y="621"/>
                    </a:lnTo>
                    <a:lnTo>
                      <a:pt x="186" y="619"/>
                    </a:lnTo>
                    <a:lnTo>
                      <a:pt x="189" y="616"/>
                    </a:lnTo>
                    <a:lnTo>
                      <a:pt x="189" y="614"/>
                    </a:lnTo>
                    <a:lnTo>
                      <a:pt x="191" y="610"/>
                    </a:lnTo>
                    <a:lnTo>
                      <a:pt x="191" y="607"/>
                    </a:lnTo>
                    <a:lnTo>
                      <a:pt x="193" y="605"/>
                    </a:lnTo>
                    <a:lnTo>
                      <a:pt x="193" y="603"/>
                    </a:lnTo>
                    <a:lnTo>
                      <a:pt x="195" y="601"/>
                    </a:lnTo>
                    <a:lnTo>
                      <a:pt x="195" y="596"/>
                    </a:lnTo>
                    <a:lnTo>
                      <a:pt x="198" y="594"/>
                    </a:lnTo>
                    <a:lnTo>
                      <a:pt x="198" y="592"/>
                    </a:lnTo>
                    <a:lnTo>
                      <a:pt x="200" y="589"/>
                    </a:lnTo>
                    <a:lnTo>
                      <a:pt x="200" y="585"/>
                    </a:lnTo>
                    <a:lnTo>
                      <a:pt x="202" y="583"/>
                    </a:lnTo>
                    <a:lnTo>
                      <a:pt x="202" y="580"/>
                    </a:lnTo>
                    <a:lnTo>
                      <a:pt x="204" y="576"/>
                    </a:lnTo>
                    <a:lnTo>
                      <a:pt x="204" y="574"/>
                    </a:lnTo>
                    <a:lnTo>
                      <a:pt x="207" y="571"/>
                    </a:lnTo>
                    <a:lnTo>
                      <a:pt x="209" y="569"/>
                    </a:lnTo>
                    <a:lnTo>
                      <a:pt x="209" y="565"/>
                    </a:lnTo>
                    <a:lnTo>
                      <a:pt x="211" y="562"/>
                    </a:lnTo>
                    <a:lnTo>
                      <a:pt x="211" y="560"/>
                    </a:lnTo>
                    <a:lnTo>
                      <a:pt x="213" y="558"/>
                    </a:lnTo>
                    <a:lnTo>
                      <a:pt x="213" y="553"/>
                    </a:lnTo>
                    <a:lnTo>
                      <a:pt x="216" y="551"/>
                    </a:lnTo>
                    <a:lnTo>
                      <a:pt x="216" y="549"/>
                    </a:lnTo>
                    <a:lnTo>
                      <a:pt x="218" y="544"/>
                    </a:lnTo>
                    <a:lnTo>
                      <a:pt x="218" y="542"/>
                    </a:lnTo>
                    <a:lnTo>
                      <a:pt x="220" y="540"/>
                    </a:lnTo>
                    <a:lnTo>
                      <a:pt x="220" y="538"/>
                    </a:lnTo>
                    <a:lnTo>
                      <a:pt x="222" y="533"/>
                    </a:lnTo>
                    <a:lnTo>
                      <a:pt x="225" y="531"/>
                    </a:lnTo>
                    <a:lnTo>
                      <a:pt x="225" y="529"/>
                    </a:lnTo>
                    <a:lnTo>
                      <a:pt x="227" y="524"/>
                    </a:lnTo>
                    <a:lnTo>
                      <a:pt x="227" y="522"/>
                    </a:lnTo>
                    <a:lnTo>
                      <a:pt x="229" y="520"/>
                    </a:lnTo>
                    <a:lnTo>
                      <a:pt x="229" y="515"/>
                    </a:lnTo>
                    <a:lnTo>
                      <a:pt x="231" y="513"/>
                    </a:lnTo>
                    <a:lnTo>
                      <a:pt x="231" y="511"/>
                    </a:lnTo>
                    <a:lnTo>
                      <a:pt x="234" y="508"/>
                    </a:lnTo>
                    <a:lnTo>
                      <a:pt x="234" y="504"/>
                    </a:lnTo>
                    <a:lnTo>
                      <a:pt x="236" y="502"/>
                    </a:lnTo>
                    <a:lnTo>
                      <a:pt x="238" y="499"/>
                    </a:lnTo>
                    <a:lnTo>
                      <a:pt x="238" y="495"/>
                    </a:lnTo>
                    <a:lnTo>
                      <a:pt x="240" y="493"/>
                    </a:lnTo>
                    <a:lnTo>
                      <a:pt x="240" y="490"/>
                    </a:lnTo>
                    <a:lnTo>
                      <a:pt x="243" y="486"/>
                    </a:lnTo>
                    <a:lnTo>
                      <a:pt x="243" y="484"/>
                    </a:lnTo>
                    <a:lnTo>
                      <a:pt x="245" y="481"/>
                    </a:lnTo>
                    <a:lnTo>
                      <a:pt x="247" y="477"/>
                    </a:lnTo>
                    <a:lnTo>
                      <a:pt x="247" y="475"/>
                    </a:lnTo>
                    <a:lnTo>
                      <a:pt x="249" y="472"/>
                    </a:lnTo>
                    <a:lnTo>
                      <a:pt x="249" y="470"/>
                    </a:lnTo>
                    <a:lnTo>
                      <a:pt x="252" y="466"/>
                    </a:lnTo>
                    <a:lnTo>
                      <a:pt x="252" y="463"/>
                    </a:lnTo>
                    <a:lnTo>
                      <a:pt x="254" y="461"/>
                    </a:lnTo>
                    <a:lnTo>
                      <a:pt x="256" y="457"/>
                    </a:lnTo>
                    <a:lnTo>
                      <a:pt x="256" y="454"/>
                    </a:lnTo>
                    <a:lnTo>
                      <a:pt x="258" y="452"/>
                    </a:lnTo>
                    <a:lnTo>
                      <a:pt x="258" y="448"/>
                    </a:lnTo>
                    <a:lnTo>
                      <a:pt x="261" y="445"/>
                    </a:lnTo>
                    <a:lnTo>
                      <a:pt x="263" y="443"/>
                    </a:lnTo>
                    <a:lnTo>
                      <a:pt x="263" y="439"/>
                    </a:lnTo>
                    <a:lnTo>
                      <a:pt x="265" y="436"/>
                    </a:lnTo>
                    <a:lnTo>
                      <a:pt x="265" y="434"/>
                    </a:lnTo>
                    <a:lnTo>
                      <a:pt x="267" y="432"/>
                    </a:lnTo>
                    <a:lnTo>
                      <a:pt x="267" y="427"/>
                    </a:lnTo>
                    <a:lnTo>
                      <a:pt x="270" y="425"/>
                    </a:lnTo>
                    <a:lnTo>
                      <a:pt x="272" y="423"/>
                    </a:lnTo>
                    <a:lnTo>
                      <a:pt x="272" y="418"/>
                    </a:lnTo>
                    <a:lnTo>
                      <a:pt x="274" y="416"/>
                    </a:lnTo>
                    <a:lnTo>
                      <a:pt x="274" y="414"/>
                    </a:lnTo>
                    <a:lnTo>
                      <a:pt x="276" y="409"/>
                    </a:lnTo>
                    <a:lnTo>
                      <a:pt x="279" y="407"/>
                    </a:lnTo>
                    <a:lnTo>
                      <a:pt x="279" y="405"/>
                    </a:lnTo>
                    <a:lnTo>
                      <a:pt x="281" y="400"/>
                    </a:lnTo>
                    <a:lnTo>
                      <a:pt x="281" y="398"/>
                    </a:lnTo>
                    <a:lnTo>
                      <a:pt x="283" y="396"/>
                    </a:lnTo>
                    <a:lnTo>
                      <a:pt x="285" y="394"/>
                    </a:lnTo>
                    <a:lnTo>
                      <a:pt x="285" y="389"/>
                    </a:lnTo>
                    <a:lnTo>
                      <a:pt x="288" y="387"/>
                    </a:lnTo>
                    <a:lnTo>
                      <a:pt x="290" y="385"/>
                    </a:lnTo>
                    <a:lnTo>
                      <a:pt x="290" y="380"/>
                    </a:lnTo>
                    <a:lnTo>
                      <a:pt x="292" y="378"/>
                    </a:lnTo>
                    <a:lnTo>
                      <a:pt x="292" y="376"/>
                    </a:lnTo>
                    <a:lnTo>
                      <a:pt x="294" y="373"/>
                    </a:lnTo>
                    <a:lnTo>
                      <a:pt x="297" y="369"/>
                    </a:lnTo>
                    <a:lnTo>
                      <a:pt x="297" y="367"/>
                    </a:lnTo>
                    <a:lnTo>
                      <a:pt x="299" y="364"/>
                    </a:lnTo>
                    <a:lnTo>
                      <a:pt x="301" y="362"/>
                    </a:lnTo>
                    <a:lnTo>
                      <a:pt x="301" y="358"/>
                    </a:lnTo>
                    <a:lnTo>
                      <a:pt x="303" y="355"/>
                    </a:lnTo>
                    <a:lnTo>
                      <a:pt x="303" y="353"/>
                    </a:lnTo>
                    <a:lnTo>
                      <a:pt x="306" y="349"/>
                    </a:lnTo>
                    <a:lnTo>
                      <a:pt x="308" y="346"/>
                    </a:lnTo>
                    <a:lnTo>
                      <a:pt x="308" y="344"/>
                    </a:lnTo>
                    <a:lnTo>
                      <a:pt x="310" y="342"/>
                    </a:lnTo>
                    <a:lnTo>
                      <a:pt x="312" y="337"/>
                    </a:lnTo>
                    <a:lnTo>
                      <a:pt x="312" y="335"/>
                    </a:lnTo>
                    <a:lnTo>
                      <a:pt x="315" y="333"/>
                    </a:lnTo>
                    <a:lnTo>
                      <a:pt x="317" y="331"/>
                    </a:lnTo>
                    <a:lnTo>
                      <a:pt x="317" y="326"/>
                    </a:lnTo>
                    <a:lnTo>
                      <a:pt x="319" y="324"/>
                    </a:lnTo>
                    <a:lnTo>
                      <a:pt x="321" y="322"/>
                    </a:lnTo>
                    <a:lnTo>
                      <a:pt x="321" y="319"/>
                    </a:lnTo>
                    <a:lnTo>
                      <a:pt x="324" y="315"/>
                    </a:lnTo>
                    <a:lnTo>
                      <a:pt x="326" y="313"/>
                    </a:lnTo>
                    <a:lnTo>
                      <a:pt x="326" y="310"/>
                    </a:lnTo>
                    <a:lnTo>
                      <a:pt x="328" y="308"/>
                    </a:lnTo>
                    <a:lnTo>
                      <a:pt x="330" y="306"/>
                    </a:lnTo>
                    <a:lnTo>
                      <a:pt x="330" y="301"/>
                    </a:lnTo>
                    <a:lnTo>
                      <a:pt x="333" y="299"/>
                    </a:lnTo>
                    <a:lnTo>
                      <a:pt x="335" y="297"/>
                    </a:lnTo>
                    <a:lnTo>
                      <a:pt x="335" y="295"/>
                    </a:lnTo>
                    <a:lnTo>
                      <a:pt x="337" y="290"/>
                    </a:lnTo>
                    <a:lnTo>
                      <a:pt x="340" y="288"/>
                    </a:lnTo>
                    <a:lnTo>
                      <a:pt x="340" y="286"/>
                    </a:lnTo>
                    <a:lnTo>
                      <a:pt x="342" y="283"/>
                    </a:lnTo>
                    <a:lnTo>
                      <a:pt x="344" y="281"/>
                    </a:lnTo>
                    <a:lnTo>
                      <a:pt x="344" y="279"/>
                    </a:lnTo>
                    <a:lnTo>
                      <a:pt x="346" y="274"/>
                    </a:lnTo>
                    <a:lnTo>
                      <a:pt x="349" y="272"/>
                    </a:lnTo>
                    <a:lnTo>
                      <a:pt x="351" y="270"/>
                    </a:lnTo>
                    <a:lnTo>
                      <a:pt x="351" y="268"/>
                    </a:lnTo>
                    <a:lnTo>
                      <a:pt x="353" y="265"/>
                    </a:lnTo>
                    <a:lnTo>
                      <a:pt x="355" y="263"/>
                    </a:lnTo>
                    <a:lnTo>
                      <a:pt x="355" y="259"/>
                    </a:lnTo>
                    <a:lnTo>
                      <a:pt x="358" y="256"/>
                    </a:lnTo>
                    <a:lnTo>
                      <a:pt x="360" y="254"/>
                    </a:lnTo>
                    <a:lnTo>
                      <a:pt x="362" y="252"/>
                    </a:lnTo>
                    <a:lnTo>
                      <a:pt x="362" y="250"/>
                    </a:lnTo>
                    <a:lnTo>
                      <a:pt x="364" y="247"/>
                    </a:lnTo>
                    <a:lnTo>
                      <a:pt x="367" y="245"/>
                    </a:lnTo>
                    <a:lnTo>
                      <a:pt x="369" y="241"/>
                    </a:lnTo>
                    <a:lnTo>
                      <a:pt x="369" y="238"/>
                    </a:lnTo>
                    <a:lnTo>
                      <a:pt x="371" y="236"/>
                    </a:lnTo>
                    <a:lnTo>
                      <a:pt x="373" y="234"/>
                    </a:lnTo>
                    <a:lnTo>
                      <a:pt x="376" y="232"/>
                    </a:lnTo>
                    <a:lnTo>
                      <a:pt x="376" y="229"/>
                    </a:lnTo>
                    <a:lnTo>
                      <a:pt x="378" y="227"/>
                    </a:lnTo>
                    <a:lnTo>
                      <a:pt x="380" y="225"/>
                    </a:lnTo>
                    <a:lnTo>
                      <a:pt x="382" y="220"/>
                    </a:lnTo>
                    <a:lnTo>
                      <a:pt x="382" y="218"/>
                    </a:lnTo>
                    <a:lnTo>
                      <a:pt x="385" y="216"/>
                    </a:lnTo>
                    <a:lnTo>
                      <a:pt x="387" y="214"/>
                    </a:lnTo>
                    <a:lnTo>
                      <a:pt x="389" y="211"/>
                    </a:lnTo>
                    <a:lnTo>
                      <a:pt x="389" y="209"/>
                    </a:lnTo>
                    <a:lnTo>
                      <a:pt x="391" y="207"/>
                    </a:lnTo>
                    <a:lnTo>
                      <a:pt x="394" y="205"/>
                    </a:lnTo>
                    <a:lnTo>
                      <a:pt x="396" y="202"/>
                    </a:lnTo>
                    <a:lnTo>
                      <a:pt x="398" y="200"/>
                    </a:lnTo>
                    <a:lnTo>
                      <a:pt x="398" y="198"/>
                    </a:lnTo>
                    <a:lnTo>
                      <a:pt x="400" y="196"/>
                    </a:lnTo>
                    <a:lnTo>
                      <a:pt x="403" y="193"/>
                    </a:lnTo>
                    <a:lnTo>
                      <a:pt x="405" y="191"/>
                    </a:lnTo>
                    <a:lnTo>
                      <a:pt x="407" y="189"/>
                    </a:lnTo>
                    <a:lnTo>
                      <a:pt x="407" y="187"/>
                    </a:lnTo>
                    <a:lnTo>
                      <a:pt x="409" y="184"/>
                    </a:lnTo>
                    <a:lnTo>
                      <a:pt x="412" y="182"/>
                    </a:lnTo>
                    <a:lnTo>
                      <a:pt x="414" y="180"/>
                    </a:lnTo>
                    <a:lnTo>
                      <a:pt x="416" y="178"/>
                    </a:lnTo>
                    <a:lnTo>
                      <a:pt x="418" y="175"/>
                    </a:lnTo>
                    <a:lnTo>
                      <a:pt x="418" y="173"/>
                    </a:lnTo>
                    <a:lnTo>
                      <a:pt x="421" y="171"/>
                    </a:lnTo>
                    <a:lnTo>
                      <a:pt x="423" y="169"/>
                    </a:lnTo>
                    <a:lnTo>
                      <a:pt x="425" y="166"/>
                    </a:lnTo>
                    <a:lnTo>
                      <a:pt x="427" y="164"/>
                    </a:lnTo>
                    <a:lnTo>
                      <a:pt x="430" y="162"/>
                    </a:lnTo>
                    <a:lnTo>
                      <a:pt x="430" y="160"/>
                    </a:lnTo>
                    <a:lnTo>
                      <a:pt x="432" y="157"/>
                    </a:lnTo>
                    <a:lnTo>
                      <a:pt x="434" y="155"/>
                    </a:lnTo>
                    <a:lnTo>
                      <a:pt x="436" y="153"/>
                    </a:lnTo>
                    <a:lnTo>
                      <a:pt x="439" y="151"/>
                    </a:lnTo>
                    <a:lnTo>
                      <a:pt x="441" y="148"/>
                    </a:lnTo>
                    <a:lnTo>
                      <a:pt x="443" y="148"/>
                    </a:lnTo>
                    <a:lnTo>
                      <a:pt x="445" y="146"/>
                    </a:lnTo>
                    <a:lnTo>
                      <a:pt x="445" y="144"/>
                    </a:lnTo>
                    <a:lnTo>
                      <a:pt x="448" y="142"/>
                    </a:lnTo>
                    <a:lnTo>
                      <a:pt x="450" y="139"/>
                    </a:lnTo>
                    <a:lnTo>
                      <a:pt x="452" y="137"/>
                    </a:lnTo>
                    <a:lnTo>
                      <a:pt x="454" y="135"/>
                    </a:lnTo>
                    <a:lnTo>
                      <a:pt x="457" y="135"/>
                    </a:lnTo>
                    <a:lnTo>
                      <a:pt x="459" y="133"/>
                    </a:lnTo>
                    <a:lnTo>
                      <a:pt x="461" y="130"/>
                    </a:lnTo>
                    <a:lnTo>
                      <a:pt x="463" y="128"/>
                    </a:lnTo>
                    <a:lnTo>
                      <a:pt x="466" y="126"/>
                    </a:lnTo>
                    <a:lnTo>
                      <a:pt x="466" y="124"/>
                    </a:lnTo>
                    <a:lnTo>
                      <a:pt x="468" y="124"/>
                    </a:lnTo>
                    <a:lnTo>
                      <a:pt x="470" y="121"/>
                    </a:lnTo>
                    <a:lnTo>
                      <a:pt x="472" y="119"/>
                    </a:lnTo>
                    <a:lnTo>
                      <a:pt x="475" y="117"/>
                    </a:lnTo>
                    <a:lnTo>
                      <a:pt x="477" y="117"/>
                    </a:lnTo>
                    <a:lnTo>
                      <a:pt x="479" y="115"/>
                    </a:lnTo>
                    <a:lnTo>
                      <a:pt x="481" y="112"/>
                    </a:lnTo>
                    <a:lnTo>
                      <a:pt x="484" y="110"/>
                    </a:lnTo>
                    <a:lnTo>
                      <a:pt x="486" y="110"/>
                    </a:lnTo>
                    <a:lnTo>
                      <a:pt x="488" y="108"/>
                    </a:lnTo>
                    <a:lnTo>
                      <a:pt x="490" y="106"/>
                    </a:lnTo>
                    <a:lnTo>
                      <a:pt x="493" y="103"/>
                    </a:lnTo>
                    <a:lnTo>
                      <a:pt x="495" y="103"/>
                    </a:lnTo>
                    <a:lnTo>
                      <a:pt x="497" y="101"/>
                    </a:lnTo>
                    <a:lnTo>
                      <a:pt x="499" y="99"/>
                    </a:lnTo>
                    <a:lnTo>
                      <a:pt x="502" y="99"/>
                    </a:lnTo>
                    <a:lnTo>
                      <a:pt x="504" y="97"/>
                    </a:lnTo>
                    <a:lnTo>
                      <a:pt x="506" y="94"/>
                    </a:lnTo>
                    <a:lnTo>
                      <a:pt x="508" y="92"/>
                    </a:lnTo>
                    <a:lnTo>
                      <a:pt x="511" y="90"/>
                    </a:lnTo>
                    <a:lnTo>
                      <a:pt x="513" y="90"/>
                    </a:lnTo>
                    <a:lnTo>
                      <a:pt x="515" y="88"/>
                    </a:lnTo>
                    <a:lnTo>
                      <a:pt x="517" y="88"/>
                    </a:lnTo>
                    <a:lnTo>
                      <a:pt x="520" y="85"/>
                    </a:lnTo>
                    <a:lnTo>
                      <a:pt x="522" y="85"/>
                    </a:lnTo>
                    <a:lnTo>
                      <a:pt x="524" y="83"/>
                    </a:lnTo>
                    <a:lnTo>
                      <a:pt x="526" y="81"/>
                    </a:lnTo>
                    <a:lnTo>
                      <a:pt x="529" y="81"/>
                    </a:lnTo>
                    <a:lnTo>
                      <a:pt x="531" y="79"/>
                    </a:lnTo>
                    <a:lnTo>
                      <a:pt x="533" y="79"/>
                    </a:lnTo>
                    <a:lnTo>
                      <a:pt x="535" y="76"/>
                    </a:lnTo>
                    <a:lnTo>
                      <a:pt x="538" y="76"/>
                    </a:lnTo>
                    <a:lnTo>
                      <a:pt x="540" y="74"/>
                    </a:lnTo>
                    <a:lnTo>
                      <a:pt x="542" y="74"/>
                    </a:lnTo>
                    <a:lnTo>
                      <a:pt x="544" y="72"/>
                    </a:lnTo>
                    <a:lnTo>
                      <a:pt x="547" y="72"/>
                    </a:lnTo>
                    <a:lnTo>
                      <a:pt x="549" y="70"/>
                    </a:lnTo>
                    <a:lnTo>
                      <a:pt x="551" y="70"/>
                    </a:lnTo>
                    <a:lnTo>
                      <a:pt x="553" y="67"/>
                    </a:lnTo>
                    <a:lnTo>
                      <a:pt x="556" y="67"/>
                    </a:lnTo>
                    <a:lnTo>
                      <a:pt x="558" y="65"/>
                    </a:lnTo>
                    <a:lnTo>
                      <a:pt x="562" y="65"/>
                    </a:lnTo>
                    <a:lnTo>
                      <a:pt x="565" y="63"/>
                    </a:lnTo>
                    <a:lnTo>
                      <a:pt x="567" y="63"/>
                    </a:lnTo>
                    <a:lnTo>
                      <a:pt x="569" y="61"/>
                    </a:lnTo>
                    <a:lnTo>
                      <a:pt x="571" y="61"/>
                    </a:lnTo>
                    <a:lnTo>
                      <a:pt x="574" y="61"/>
                    </a:lnTo>
                    <a:lnTo>
                      <a:pt x="576" y="58"/>
                    </a:lnTo>
                    <a:lnTo>
                      <a:pt x="578" y="58"/>
                    </a:lnTo>
                    <a:lnTo>
                      <a:pt x="580" y="56"/>
                    </a:lnTo>
                    <a:lnTo>
                      <a:pt x="583" y="56"/>
                    </a:lnTo>
                    <a:lnTo>
                      <a:pt x="585" y="56"/>
                    </a:lnTo>
                    <a:lnTo>
                      <a:pt x="587" y="54"/>
                    </a:lnTo>
                    <a:lnTo>
                      <a:pt x="589" y="54"/>
                    </a:lnTo>
                    <a:lnTo>
                      <a:pt x="592" y="52"/>
                    </a:lnTo>
                    <a:lnTo>
                      <a:pt x="594" y="52"/>
                    </a:lnTo>
                    <a:lnTo>
                      <a:pt x="596" y="52"/>
                    </a:lnTo>
                    <a:lnTo>
                      <a:pt x="598" y="49"/>
                    </a:lnTo>
                    <a:lnTo>
                      <a:pt x="601" y="49"/>
                    </a:lnTo>
                    <a:lnTo>
                      <a:pt x="603" y="49"/>
                    </a:lnTo>
                    <a:lnTo>
                      <a:pt x="605" y="47"/>
                    </a:lnTo>
                    <a:lnTo>
                      <a:pt x="607" y="47"/>
                    </a:lnTo>
                    <a:lnTo>
                      <a:pt x="610" y="47"/>
                    </a:lnTo>
                    <a:lnTo>
                      <a:pt x="612" y="45"/>
                    </a:lnTo>
                    <a:lnTo>
                      <a:pt x="614" y="45"/>
                    </a:lnTo>
                    <a:lnTo>
                      <a:pt x="616" y="45"/>
                    </a:lnTo>
                    <a:lnTo>
                      <a:pt x="619" y="43"/>
                    </a:lnTo>
                    <a:lnTo>
                      <a:pt x="621" y="43"/>
                    </a:lnTo>
                    <a:lnTo>
                      <a:pt x="625" y="43"/>
                    </a:lnTo>
                    <a:lnTo>
                      <a:pt x="628" y="43"/>
                    </a:lnTo>
                    <a:lnTo>
                      <a:pt x="630" y="40"/>
                    </a:lnTo>
                    <a:lnTo>
                      <a:pt x="632" y="40"/>
                    </a:lnTo>
                    <a:lnTo>
                      <a:pt x="634" y="40"/>
                    </a:lnTo>
                    <a:lnTo>
                      <a:pt x="637" y="40"/>
                    </a:lnTo>
                    <a:lnTo>
                      <a:pt x="639" y="38"/>
                    </a:lnTo>
                    <a:lnTo>
                      <a:pt x="641" y="38"/>
                    </a:lnTo>
                    <a:lnTo>
                      <a:pt x="643" y="38"/>
                    </a:lnTo>
                    <a:lnTo>
                      <a:pt x="646" y="38"/>
                    </a:lnTo>
                    <a:lnTo>
                      <a:pt x="648" y="36"/>
                    </a:lnTo>
                    <a:lnTo>
                      <a:pt x="650" y="36"/>
                    </a:lnTo>
                    <a:lnTo>
                      <a:pt x="652" y="36"/>
                    </a:lnTo>
                    <a:lnTo>
                      <a:pt x="655" y="36"/>
                    </a:lnTo>
                    <a:lnTo>
                      <a:pt x="657" y="34"/>
                    </a:lnTo>
                    <a:lnTo>
                      <a:pt x="659" y="34"/>
                    </a:lnTo>
                    <a:lnTo>
                      <a:pt x="661" y="34"/>
                    </a:lnTo>
                    <a:lnTo>
                      <a:pt x="664" y="34"/>
                    </a:lnTo>
                    <a:lnTo>
                      <a:pt x="666" y="34"/>
                    </a:lnTo>
                    <a:lnTo>
                      <a:pt x="670" y="31"/>
                    </a:lnTo>
                    <a:lnTo>
                      <a:pt x="673" y="31"/>
                    </a:lnTo>
                    <a:lnTo>
                      <a:pt x="675" y="31"/>
                    </a:lnTo>
                    <a:lnTo>
                      <a:pt x="677" y="31"/>
                    </a:lnTo>
                    <a:lnTo>
                      <a:pt x="679" y="31"/>
                    </a:lnTo>
                    <a:lnTo>
                      <a:pt x="682" y="29"/>
                    </a:lnTo>
                    <a:lnTo>
                      <a:pt x="684" y="29"/>
                    </a:lnTo>
                    <a:lnTo>
                      <a:pt x="686" y="29"/>
                    </a:lnTo>
                    <a:lnTo>
                      <a:pt x="688" y="29"/>
                    </a:lnTo>
                    <a:lnTo>
                      <a:pt x="691" y="29"/>
                    </a:lnTo>
                    <a:lnTo>
                      <a:pt x="693" y="29"/>
                    </a:lnTo>
                    <a:lnTo>
                      <a:pt x="695" y="27"/>
                    </a:lnTo>
                    <a:lnTo>
                      <a:pt x="697" y="27"/>
                    </a:lnTo>
                    <a:lnTo>
                      <a:pt x="700" y="27"/>
                    </a:lnTo>
                    <a:lnTo>
                      <a:pt x="702" y="27"/>
                    </a:lnTo>
                    <a:lnTo>
                      <a:pt x="704" y="27"/>
                    </a:lnTo>
                    <a:lnTo>
                      <a:pt x="709" y="27"/>
                    </a:lnTo>
                    <a:lnTo>
                      <a:pt x="711" y="27"/>
                    </a:lnTo>
                    <a:lnTo>
                      <a:pt x="713" y="25"/>
                    </a:lnTo>
                    <a:lnTo>
                      <a:pt x="715" y="25"/>
                    </a:lnTo>
                    <a:lnTo>
                      <a:pt x="718" y="25"/>
                    </a:lnTo>
                    <a:lnTo>
                      <a:pt x="720" y="25"/>
                    </a:lnTo>
                    <a:lnTo>
                      <a:pt x="722" y="25"/>
                    </a:lnTo>
                    <a:lnTo>
                      <a:pt x="724" y="25"/>
                    </a:lnTo>
                    <a:lnTo>
                      <a:pt x="727" y="25"/>
                    </a:lnTo>
                    <a:lnTo>
                      <a:pt x="729" y="22"/>
                    </a:lnTo>
                    <a:lnTo>
                      <a:pt x="731" y="22"/>
                    </a:lnTo>
                    <a:lnTo>
                      <a:pt x="736" y="22"/>
                    </a:lnTo>
                    <a:lnTo>
                      <a:pt x="738" y="22"/>
                    </a:lnTo>
                    <a:lnTo>
                      <a:pt x="740" y="22"/>
                    </a:lnTo>
                    <a:lnTo>
                      <a:pt x="742" y="22"/>
                    </a:lnTo>
                    <a:lnTo>
                      <a:pt x="745" y="22"/>
                    </a:lnTo>
                    <a:lnTo>
                      <a:pt x="747" y="22"/>
                    </a:lnTo>
                    <a:lnTo>
                      <a:pt x="749" y="22"/>
                    </a:lnTo>
                    <a:lnTo>
                      <a:pt x="751" y="20"/>
                    </a:lnTo>
                    <a:lnTo>
                      <a:pt x="754" y="20"/>
                    </a:lnTo>
                    <a:lnTo>
                      <a:pt x="756" y="20"/>
                    </a:lnTo>
                    <a:lnTo>
                      <a:pt x="760" y="20"/>
                    </a:lnTo>
                    <a:lnTo>
                      <a:pt x="763" y="20"/>
                    </a:lnTo>
                    <a:lnTo>
                      <a:pt x="765" y="20"/>
                    </a:lnTo>
                    <a:lnTo>
                      <a:pt x="767" y="20"/>
                    </a:lnTo>
                    <a:lnTo>
                      <a:pt x="769" y="20"/>
                    </a:lnTo>
                    <a:lnTo>
                      <a:pt x="772" y="18"/>
                    </a:lnTo>
                    <a:lnTo>
                      <a:pt x="774" y="18"/>
                    </a:lnTo>
                    <a:lnTo>
                      <a:pt x="776" y="18"/>
                    </a:lnTo>
                    <a:lnTo>
                      <a:pt x="778" y="18"/>
                    </a:lnTo>
                    <a:lnTo>
                      <a:pt x="783" y="18"/>
                    </a:lnTo>
                    <a:lnTo>
                      <a:pt x="785" y="18"/>
                    </a:lnTo>
                    <a:lnTo>
                      <a:pt x="787" y="18"/>
                    </a:lnTo>
                    <a:lnTo>
                      <a:pt x="790" y="18"/>
                    </a:lnTo>
                    <a:lnTo>
                      <a:pt x="792" y="18"/>
                    </a:lnTo>
                    <a:lnTo>
                      <a:pt x="794" y="16"/>
                    </a:lnTo>
                    <a:lnTo>
                      <a:pt x="796" y="16"/>
                    </a:lnTo>
                    <a:lnTo>
                      <a:pt x="799" y="16"/>
                    </a:lnTo>
                    <a:lnTo>
                      <a:pt x="801" y="16"/>
                    </a:lnTo>
                    <a:lnTo>
                      <a:pt x="803" y="16"/>
                    </a:lnTo>
                    <a:lnTo>
                      <a:pt x="808" y="16"/>
                    </a:lnTo>
                    <a:lnTo>
                      <a:pt x="810" y="16"/>
                    </a:lnTo>
                    <a:lnTo>
                      <a:pt x="812" y="16"/>
                    </a:lnTo>
                    <a:lnTo>
                      <a:pt x="814" y="16"/>
                    </a:lnTo>
                    <a:lnTo>
                      <a:pt x="817" y="16"/>
                    </a:lnTo>
                    <a:lnTo>
                      <a:pt x="819" y="13"/>
                    </a:lnTo>
                    <a:lnTo>
                      <a:pt x="821" y="13"/>
                    </a:lnTo>
                    <a:lnTo>
                      <a:pt x="823" y="13"/>
                    </a:lnTo>
                    <a:lnTo>
                      <a:pt x="826" y="13"/>
                    </a:lnTo>
                    <a:lnTo>
                      <a:pt x="828" y="13"/>
                    </a:lnTo>
                    <a:lnTo>
                      <a:pt x="830" y="13"/>
                    </a:lnTo>
                    <a:lnTo>
                      <a:pt x="835" y="13"/>
                    </a:lnTo>
                    <a:lnTo>
                      <a:pt x="837" y="13"/>
                    </a:lnTo>
                    <a:lnTo>
                      <a:pt x="839" y="13"/>
                    </a:lnTo>
                    <a:lnTo>
                      <a:pt x="841" y="13"/>
                    </a:lnTo>
                    <a:lnTo>
                      <a:pt x="844" y="13"/>
                    </a:lnTo>
                    <a:lnTo>
                      <a:pt x="846" y="13"/>
                    </a:lnTo>
                    <a:lnTo>
                      <a:pt x="848" y="11"/>
                    </a:lnTo>
                    <a:lnTo>
                      <a:pt x="850" y="11"/>
                    </a:lnTo>
                    <a:lnTo>
                      <a:pt x="853" y="11"/>
                    </a:lnTo>
                    <a:lnTo>
                      <a:pt x="855" y="11"/>
                    </a:lnTo>
                    <a:lnTo>
                      <a:pt x="857" y="11"/>
                    </a:lnTo>
                    <a:lnTo>
                      <a:pt x="862" y="11"/>
                    </a:lnTo>
                    <a:lnTo>
                      <a:pt x="864" y="11"/>
                    </a:lnTo>
                    <a:lnTo>
                      <a:pt x="866" y="11"/>
                    </a:lnTo>
                    <a:lnTo>
                      <a:pt x="868" y="11"/>
                    </a:lnTo>
                    <a:lnTo>
                      <a:pt x="871" y="11"/>
                    </a:lnTo>
                    <a:lnTo>
                      <a:pt x="873" y="11"/>
                    </a:lnTo>
                    <a:lnTo>
                      <a:pt x="875" y="11"/>
                    </a:lnTo>
                    <a:lnTo>
                      <a:pt x="877" y="11"/>
                    </a:lnTo>
                    <a:lnTo>
                      <a:pt x="880" y="11"/>
                    </a:lnTo>
                    <a:lnTo>
                      <a:pt x="882" y="9"/>
                    </a:lnTo>
                    <a:lnTo>
                      <a:pt x="884" y="9"/>
                    </a:lnTo>
                    <a:lnTo>
                      <a:pt x="886" y="9"/>
                    </a:lnTo>
                    <a:lnTo>
                      <a:pt x="889" y="9"/>
                    </a:lnTo>
                    <a:lnTo>
                      <a:pt x="893" y="9"/>
                    </a:lnTo>
                    <a:lnTo>
                      <a:pt x="895" y="9"/>
                    </a:lnTo>
                    <a:lnTo>
                      <a:pt x="898" y="9"/>
                    </a:lnTo>
                    <a:lnTo>
                      <a:pt x="900" y="9"/>
                    </a:lnTo>
                    <a:lnTo>
                      <a:pt x="902" y="9"/>
                    </a:lnTo>
                    <a:lnTo>
                      <a:pt x="904" y="9"/>
                    </a:lnTo>
                    <a:lnTo>
                      <a:pt x="907" y="9"/>
                    </a:lnTo>
                    <a:lnTo>
                      <a:pt x="909" y="9"/>
                    </a:lnTo>
                    <a:lnTo>
                      <a:pt x="911" y="9"/>
                    </a:lnTo>
                    <a:lnTo>
                      <a:pt x="913" y="9"/>
                    </a:lnTo>
                    <a:lnTo>
                      <a:pt x="916" y="9"/>
                    </a:lnTo>
                    <a:lnTo>
                      <a:pt x="918" y="9"/>
                    </a:lnTo>
                    <a:lnTo>
                      <a:pt x="922" y="9"/>
                    </a:lnTo>
                    <a:lnTo>
                      <a:pt x="925" y="7"/>
                    </a:lnTo>
                    <a:lnTo>
                      <a:pt x="927" y="7"/>
                    </a:lnTo>
                    <a:lnTo>
                      <a:pt x="929" y="7"/>
                    </a:lnTo>
                    <a:lnTo>
                      <a:pt x="931" y="7"/>
                    </a:lnTo>
                    <a:lnTo>
                      <a:pt x="934" y="7"/>
                    </a:lnTo>
                    <a:lnTo>
                      <a:pt x="936" y="7"/>
                    </a:lnTo>
                    <a:lnTo>
                      <a:pt x="938" y="7"/>
                    </a:lnTo>
                    <a:lnTo>
                      <a:pt x="940" y="7"/>
                    </a:lnTo>
                    <a:lnTo>
                      <a:pt x="943" y="7"/>
                    </a:lnTo>
                    <a:lnTo>
                      <a:pt x="947" y="7"/>
                    </a:lnTo>
                    <a:lnTo>
                      <a:pt x="949" y="7"/>
                    </a:lnTo>
                    <a:lnTo>
                      <a:pt x="952" y="7"/>
                    </a:lnTo>
                    <a:lnTo>
                      <a:pt x="954" y="7"/>
                    </a:lnTo>
                    <a:lnTo>
                      <a:pt x="956" y="7"/>
                    </a:lnTo>
                    <a:lnTo>
                      <a:pt x="958" y="7"/>
                    </a:lnTo>
                    <a:lnTo>
                      <a:pt x="961" y="7"/>
                    </a:lnTo>
                    <a:lnTo>
                      <a:pt x="963" y="7"/>
                    </a:lnTo>
                    <a:lnTo>
                      <a:pt x="965" y="7"/>
                    </a:lnTo>
                    <a:lnTo>
                      <a:pt x="967" y="4"/>
                    </a:lnTo>
                    <a:lnTo>
                      <a:pt x="970" y="4"/>
                    </a:lnTo>
                    <a:lnTo>
                      <a:pt x="974" y="4"/>
                    </a:lnTo>
                    <a:lnTo>
                      <a:pt x="976" y="4"/>
                    </a:lnTo>
                    <a:lnTo>
                      <a:pt x="979" y="4"/>
                    </a:lnTo>
                    <a:lnTo>
                      <a:pt x="981" y="4"/>
                    </a:lnTo>
                    <a:lnTo>
                      <a:pt x="983" y="4"/>
                    </a:lnTo>
                    <a:lnTo>
                      <a:pt x="985" y="4"/>
                    </a:lnTo>
                    <a:lnTo>
                      <a:pt x="988" y="4"/>
                    </a:lnTo>
                    <a:lnTo>
                      <a:pt x="990" y="4"/>
                    </a:lnTo>
                    <a:lnTo>
                      <a:pt x="992" y="4"/>
                    </a:lnTo>
                    <a:lnTo>
                      <a:pt x="994" y="4"/>
                    </a:lnTo>
                    <a:lnTo>
                      <a:pt x="997" y="4"/>
                    </a:lnTo>
                    <a:lnTo>
                      <a:pt x="1001" y="4"/>
                    </a:lnTo>
                    <a:lnTo>
                      <a:pt x="1003" y="4"/>
                    </a:lnTo>
                    <a:lnTo>
                      <a:pt x="1006" y="4"/>
                    </a:lnTo>
                    <a:lnTo>
                      <a:pt x="1008" y="4"/>
                    </a:lnTo>
                    <a:lnTo>
                      <a:pt x="1010" y="4"/>
                    </a:lnTo>
                    <a:lnTo>
                      <a:pt x="1012" y="4"/>
                    </a:lnTo>
                    <a:lnTo>
                      <a:pt x="1015" y="4"/>
                    </a:lnTo>
                    <a:lnTo>
                      <a:pt x="1017" y="4"/>
                    </a:lnTo>
                    <a:lnTo>
                      <a:pt x="1019" y="4"/>
                    </a:lnTo>
                    <a:lnTo>
                      <a:pt x="1024" y="4"/>
                    </a:lnTo>
                    <a:lnTo>
                      <a:pt x="1026" y="4"/>
                    </a:lnTo>
                    <a:lnTo>
                      <a:pt x="1028" y="4"/>
                    </a:lnTo>
                    <a:lnTo>
                      <a:pt x="1030" y="4"/>
                    </a:lnTo>
                    <a:lnTo>
                      <a:pt x="1033" y="2"/>
                    </a:lnTo>
                    <a:lnTo>
                      <a:pt x="1035" y="2"/>
                    </a:lnTo>
                    <a:lnTo>
                      <a:pt x="1037" y="2"/>
                    </a:lnTo>
                    <a:lnTo>
                      <a:pt x="1039" y="2"/>
                    </a:lnTo>
                    <a:lnTo>
                      <a:pt x="1042" y="2"/>
                    </a:lnTo>
                    <a:lnTo>
                      <a:pt x="1044" y="2"/>
                    </a:lnTo>
                    <a:lnTo>
                      <a:pt x="1048" y="2"/>
                    </a:lnTo>
                    <a:lnTo>
                      <a:pt x="1051" y="2"/>
                    </a:lnTo>
                    <a:lnTo>
                      <a:pt x="1053" y="2"/>
                    </a:lnTo>
                    <a:lnTo>
                      <a:pt x="1055" y="2"/>
                    </a:lnTo>
                    <a:lnTo>
                      <a:pt x="1057" y="2"/>
                    </a:lnTo>
                    <a:lnTo>
                      <a:pt x="1060" y="2"/>
                    </a:lnTo>
                    <a:lnTo>
                      <a:pt x="1062" y="2"/>
                    </a:lnTo>
                    <a:lnTo>
                      <a:pt x="1064" y="2"/>
                    </a:lnTo>
                    <a:lnTo>
                      <a:pt x="1066" y="2"/>
                    </a:lnTo>
                    <a:lnTo>
                      <a:pt x="1069" y="2"/>
                    </a:lnTo>
                    <a:lnTo>
                      <a:pt x="1073" y="2"/>
                    </a:lnTo>
                    <a:lnTo>
                      <a:pt x="1075" y="2"/>
                    </a:lnTo>
                    <a:lnTo>
                      <a:pt x="1078" y="2"/>
                    </a:lnTo>
                    <a:lnTo>
                      <a:pt x="1080" y="2"/>
                    </a:lnTo>
                    <a:lnTo>
                      <a:pt x="1082" y="2"/>
                    </a:lnTo>
                    <a:lnTo>
                      <a:pt x="1084" y="2"/>
                    </a:lnTo>
                    <a:lnTo>
                      <a:pt x="1087" y="2"/>
                    </a:lnTo>
                    <a:lnTo>
                      <a:pt x="1089" y="2"/>
                    </a:lnTo>
                    <a:lnTo>
                      <a:pt x="1093" y="2"/>
                    </a:lnTo>
                    <a:lnTo>
                      <a:pt x="1096" y="2"/>
                    </a:lnTo>
                    <a:lnTo>
                      <a:pt x="1098" y="2"/>
                    </a:lnTo>
                    <a:lnTo>
                      <a:pt x="1100" y="2"/>
                    </a:lnTo>
                    <a:lnTo>
                      <a:pt x="1102" y="2"/>
                    </a:lnTo>
                    <a:lnTo>
                      <a:pt x="1105" y="2"/>
                    </a:lnTo>
                    <a:lnTo>
                      <a:pt x="1107" y="2"/>
                    </a:lnTo>
                    <a:lnTo>
                      <a:pt x="1109" y="0"/>
                    </a:lnTo>
                    <a:lnTo>
                      <a:pt x="1114" y="0"/>
                    </a:lnTo>
                    <a:lnTo>
                      <a:pt x="1116" y="0"/>
                    </a:lnTo>
                    <a:lnTo>
                      <a:pt x="1118" y="0"/>
                    </a:lnTo>
                    <a:lnTo>
                      <a:pt x="1120" y="0"/>
                    </a:lnTo>
                    <a:lnTo>
                      <a:pt x="1123" y="0"/>
                    </a:lnTo>
                    <a:lnTo>
                      <a:pt x="1125" y="0"/>
                    </a:lnTo>
                    <a:lnTo>
                      <a:pt x="1127" y="0"/>
                    </a:lnTo>
                    <a:lnTo>
                      <a:pt x="1129" y="0"/>
                    </a:lnTo>
                    <a:lnTo>
                      <a:pt x="1134" y="0"/>
                    </a:lnTo>
                    <a:lnTo>
                      <a:pt x="1136" y="0"/>
                    </a:lnTo>
                    <a:lnTo>
                      <a:pt x="1138" y="0"/>
                    </a:lnTo>
                    <a:lnTo>
                      <a:pt x="1141" y="0"/>
                    </a:lnTo>
                    <a:lnTo>
                      <a:pt x="1143" y="0"/>
                    </a:lnTo>
                    <a:lnTo>
                      <a:pt x="1145" y="0"/>
                    </a:lnTo>
                    <a:lnTo>
                      <a:pt x="1147" y="0"/>
                    </a:lnTo>
                    <a:lnTo>
                      <a:pt x="1150" y="0"/>
                    </a:lnTo>
                    <a:lnTo>
                      <a:pt x="1152" y="0"/>
                    </a:lnTo>
                    <a:lnTo>
                      <a:pt x="1156" y="0"/>
                    </a:lnTo>
                    <a:lnTo>
                      <a:pt x="1159" y="0"/>
                    </a:lnTo>
                    <a:lnTo>
                      <a:pt x="1161" y="0"/>
                    </a:lnTo>
                    <a:lnTo>
                      <a:pt x="1163" y="0"/>
                    </a:lnTo>
                    <a:lnTo>
                      <a:pt x="1165" y="0"/>
                    </a:lnTo>
                    <a:lnTo>
                      <a:pt x="1168"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493" name="Freeform 253"/>
              <p:cNvSpPr>
                <a:spLocks/>
              </p:cNvSpPr>
              <p:nvPr/>
            </p:nvSpPr>
            <p:spPr bwMode="auto">
              <a:xfrm>
                <a:off x="2778" y="1195"/>
                <a:ext cx="1429" cy="56"/>
              </a:xfrm>
              <a:custGeom>
                <a:avLst/>
                <a:gdLst>
                  <a:gd name="T0" fmla="*/ 29 w 1429"/>
                  <a:gd name="T1" fmla="*/ 56 h 56"/>
                  <a:gd name="T2" fmla="*/ 60 w 1429"/>
                  <a:gd name="T3" fmla="*/ 54 h 56"/>
                  <a:gd name="T4" fmla="*/ 90 w 1429"/>
                  <a:gd name="T5" fmla="*/ 54 h 56"/>
                  <a:gd name="T6" fmla="*/ 121 w 1429"/>
                  <a:gd name="T7" fmla="*/ 54 h 56"/>
                  <a:gd name="T8" fmla="*/ 155 w 1429"/>
                  <a:gd name="T9" fmla="*/ 51 h 56"/>
                  <a:gd name="T10" fmla="*/ 186 w 1429"/>
                  <a:gd name="T11" fmla="*/ 51 h 56"/>
                  <a:gd name="T12" fmla="*/ 218 w 1429"/>
                  <a:gd name="T13" fmla="*/ 51 h 56"/>
                  <a:gd name="T14" fmla="*/ 250 w 1429"/>
                  <a:gd name="T15" fmla="*/ 49 h 56"/>
                  <a:gd name="T16" fmla="*/ 283 w 1429"/>
                  <a:gd name="T17" fmla="*/ 49 h 56"/>
                  <a:gd name="T18" fmla="*/ 317 w 1429"/>
                  <a:gd name="T19" fmla="*/ 49 h 56"/>
                  <a:gd name="T20" fmla="*/ 349 w 1429"/>
                  <a:gd name="T21" fmla="*/ 47 h 56"/>
                  <a:gd name="T22" fmla="*/ 382 w 1429"/>
                  <a:gd name="T23" fmla="*/ 47 h 56"/>
                  <a:gd name="T24" fmla="*/ 416 w 1429"/>
                  <a:gd name="T25" fmla="*/ 47 h 56"/>
                  <a:gd name="T26" fmla="*/ 448 w 1429"/>
                  <a:gd name="T27" fmla="*/ 47 h 56"/>
                  <a:gd name="T28" fmla="*/ 481 w 1429"/>
                  <a:gd name="T29" fmla="*/ 45 h 56"/>
                  <a:gd name="T30" fmla="*/ 515 w 1429"/>
                  <a:gd name="T31" fmla="*/ 45 h 56"/>
                  <a:gd name="T32" fmla="*/ 549 w 1429"/>
                  <a:gd name="T33" fmla="*/ 45 h 56"/>
                  <a:gd name="T34" fmla="*/ 580 w 1429"/>
                  <a:gd name="T35" fmla="*/ 45 h 56"/>
                  <a:gd name="T36" fmla="*/ 614 w 1429"/>
                  <a:gd name="T37" fmla="*/ 42 h 56"/>
                  <a:gd name="T38" fmla="*/ 646 w 1429"/>
                  <a:gd name="T39" fmla="*/ 38 h 56"/>
                  <a:gd name="T40" fmla="*/ 677 w 1429"/>
                  <a:gd name="T41" fmla="*/ 33 h 56"/>
                  <a:gd name="T42" fmla="*/ 709 w 1429"/>
                  <a:gd name="T43" fmla="*/ 24 h 56"/>
                  <a:gd name="T44" fmla="*/ 738 w 1429"/>
                  <a:gd name="T45" fmla="*/ 13 h 56"/>
                  <a:gd name="T46" fmla="*/ 767 w 1429"/>
                  <a:gd name="T47" fmla="*/ 2 h 56"/>
                  <a:gd name="T48" fmla="*/ 794 w 1429"/>
                  <a:gd name="T49" fmla="*/ 0 h 56"/>
                  <a:gd name="T50" fmla="*/ 821 w 1429"/>
                  <a:gd name="T51" fmla="*/ 0 h 56"/>
                  <a:gd name="T52" fmla="*/ 848 w 1429"/>
                  <a:gd name="T53" fmla="*/ 0 h 56"/>
                  <a:gd name="T54" fmla="*/ 875 w 1429"/>
                  <a:gd name="T55" fmla="*/ 0 h 56"/>
                  <a:gd name="T56" fmla="*/ 900 w 1429"/>
                  <a:gd name="T57" fmla="*/ 0 h 56"/>
                  <a:gd name="T58" fmla="*/ 925 w 1429"/>
                  <a:gd name="T59" fmla="*/ 0 h 56"/>
                  <a:gd name="T60" fmla="*/ 949 w 1429"/>
                  <a:gd name="T61" fmla="*/ 0 h 56"/>
                  <a:gd name="T62" fmla="*/ 974 w 1429"/>
                  <a:gd name="T63" fmla="*/ 0 h 56"/>
                  <a:gd name="T64" fmla="*/ 999 w 1429"/>
                  <a:gd name="T65" fmla="*/ 0 h 56"/>
                  <a:gd name="T66" fmla="*/ 1021 w 1429"/>
                  <a:gd name="T67" fmla="*/ 0 h 56"/>
                  <a:gd name="T68" fmla="*/ 1044 w 1429"/>
                  <a:gd name="T69" fmla="*/ 0 h 56"/>
                  <a:gd name="T70" fmla="*/ 1066 w 1429"/>
                  <a:gd name="T71" fmla="*/ 0 h 56"/>
                  <a:gd name="T72" fmla="*/ 1089 w 1429"/>
                  <a:gd name="T73" fmla="*/ 0 h 56"/>
                  <a:gd name="T74" fmla="*/ 1109 w 1429"/>
                  <a:gd name="T75" fmla="*/ 0 h 56"/>
                  <a:gd name="T76" fmla="*/ 1129 w 1429"/>
                  <a:gd name="T77" fmla="*/ 0 h 56"/>
                  <a:gd name="T78" fmla="*/ 1147 w 1429"/>
                  <a:gd name="T79" fmla="*/ 0 h 56"/>
                  <a:gd name="T80" fmla="*/ 1168 w 1429"/>
                  <a:gd name="T81" fmla="*/ 0 h 56"/>
                  <a:gd name="T82" fmla="*/ 1186 w 1429"/>
                  <a:gd name="T83" fmla="*/ 0 h 56"/>
                  <a:gd name="T84" fmla="*/ 1204 w 1429"/>
                  <a:gd name="T85" fmla="*/ 0 h 56"/>
                  <a:gd name="T86" fmla="*/ 1220 w 1429"/>
                  <a:gd name="T87" fmla="*/ 0 h 56"/>
                  <a:gd name="T88" fmla="*/ 1238 w 1429"/>
                  <a:gd name="T89" fmla="*/ 0 h 56"/>
                  <a:gd name="T90" fmla="*/ 1253 w 1429"/>
                  <a:gd name="T91" fmla="*/ 0 h 56"/>
                  <a:gd name="T92" fmla="*/ 1267 w 1429"/>
                  <a:gd name="T93" fmla="*/ 0 h 56"/>
                  <a:gd name="T94" fmla="*/ 1283 w 1429"/>
                  <a:gd name="T95" fmla="*/ 0 h 56"/>
                  <a:gd name="T96" fmla="*/ 1296 w 1429"/>
                  <a:gd name="T97" fmla="*/ 0 h 56"/>
                  <a:gd name="T98" fmla="*/ 1310 w 1429"/>
                  <a:gd name="T99" fmla="*/ 0 h 56"/>
                  <a:gd name="T100" fmla="*/ 1321 w 1429"/>
                  <a:gd name="T101" fmla="*/ 0 h 56"/>
                  <a:gd name="T102" fmla="*/ 1334 w 1429"/>
                  <a:gd name="T103" fmla="*/ 0 h 56"/>
                  <a:gd name="T104" fmla="*/ 1346 w 1429"/>
                  <a:gd name="T105" fmla="*/ 0 h 56"/>
                  <a:gd name="T106" fmla="*/ 1357 w 1429"/>
                  <a:gd name="T107" fmla="*/ 0 h 56"/>
                  <a:gd name="T108" fmla="*/ 1366 w 1429"/>
                  <a:gd name="T109" fmla="*/ 0 h 56"/>
                  <a:gd name="T110" fmla="*/ 1377 w 1429"/>
                  <a:gd name="T111" fmla="*/ 0 h 56"/>
                  <a:gd name="T112" fmla="*/ 1386 w 1429"/>
                  <a:gd name="T113" fmla="*/ 0 h 56"/>
                  <a:gd name="T114" fmla="*/ 1395 w 1429"/>
                  <a:gd name="T115" fmla="*/ 0 h 56"/>
                  <a:gd name="T116" fmla="*/ 1402 w 1429"/>
                  <a:gd name="T117" fmla="*/ 0 h 56"/>
                  <a:gd name="T118" fmla="*/ 1411 w 1429"/>
                  <a:gd name="T119" fmla="*/ 0 h 56"/>
                  <a:gd name="T120" fmla="*/ 1418 w 1429"/>
                  <a:gd name="T121" fmla="*/ 0 h 56"/>
                  <a:gd name="T122" fmla="*/ 1427 w 1429"/>
                  <a:gd name="T123" fmla="*/ 0 h 5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429" h="56">
                    <a:moveTo>
                      <a:pt x="0" y="56"/>
                    </a:moveTo>
                    <a:lnTo>
                      <a:pt x="2" y="56"/>
                    </a:lnTo>
                    <a:lnTo>
                      <a:pt x="6" y="56"/>
                    </a:lnTo>
                    <a:lnTo>
                      <a:pt x="9" y="56"/>
                    </a:lnTo>
                    <a:lnTo>
                      <a:pt x="11" y="56"/>
                    </a:lnTo>
                    <a:lnTo>
                      <a:pt x="13" y="56"/>
                    </a:lnTo>
                    <a:lnTo>
                      <a:pt x="15" y="56"/>
                    </a:lnTo>
                    <a:lnTo>
                      <a:pt x="18" y="56"/>
                    </a:lnTo>
                    <a:lnTo>
                      <a:pt x="20" y="56"/>
                    </a:lnTo>
                    <a:lnTo>
                      <a:pt x="24" y="56"/>
                    </a:lnTo>
                    <a:lnTo>
                      <a:pt x="27" y="56"/>
                    </a:lnTo>
                    <a:lnTo>
                      <a:pt x="29" y="56"/>
                    </a:lnTo>
                    <a:lnTo>
                      <a:pt x="31" y="54"/>
                    </a:lnTo>
                    <a:lnTo>
                      <a:pt x="33" y="54"/>
                    </a:lnTo>
                    <a:lnTo>
                      <a:pt x="36" y="54"/>
                    </a:lnTo>
                    <a:lnTo>
                      <a:pt x="38" y="54"/>
                    </a:lnTo>
                    <a:lnTo>
                      <a:pt x="42" y="54"/>
                    </a:lnTo>
                    <a:lnTo>
                      <a:pt x="45" y="54"/>
                    </a:lnTo>
                    <a:lnTo>
                      <a:pt x="47" y="54"/>
                    </a:lnTo>
                    <a:lnTo>
                      <a:pt x="49" y="54"/>
                    </a:lnTo>
                    <a:lnTo>
                      <a:pt x="51" y="54"/>
                    </a:lnTo>
                    <a:lnTo>
                      <a:pt x="54" y="54"/>
                    </a:lnTo>
                    <a:lnTo>
                      <a:pt x="56" y="54"/>
                    </a:lnTo>
                    <a:lnTo>
                      <a:pt x="60" y="54"/>
                    </a:lnTo>
                    <a:lnTo>
                      <a:pt x="63" y="54"/>
                    </a:lnTo>
                    <a:lnTo>
                      <a:pt x="65" y="54"/>
                    </a:lnTo>
                    <a:lnTo>
                      <a:pt x="67" y="54"/>
                    </a:lnTo>
                    <a:lnTo>
                      <a:pt x="69" y="54"/>
                    </a:lnTo>
                    <a:lnTo>
                      <a:pt x="72" y="54"/>
                    </a:lnTo>
                    <a:lnTo>
                      <a:pt x="74" y="54"/>
                    </a:lnTo>
                    <a:lnTo>
                      <a:pt x="78" y="54"/>
                    </a:lnTo>
                    <a:lnTo>
                      <a:pt x="81" y="54"/>
                    </a:lnTo>
                    <a:lnTo>
                      <a:pt x="83" y="54"/>
                    </a:lnTo>
                    <a:lnTo>
                      <a:pt x="85" y="54"/>
                    </a:lnTo>
                    <a:lnTo>
                      <a:pt x="87" y="54"/>
                    </a:lnTo>
                    <a:lnTo>
                      <a:pt x="90" y="54"/>
                    </a:lnTo>
                    <a:lnTo>
                      <a:pt x="94" y="54"/>
                    </a:lnTo>
                    <a:lnTo>
                      <a:pt x="96" y="54"/>
                    </a:lnTo>
                    <a:lnTo>
                      <a:pt x="99" y="54"/>
                    </a:lnTo>
                    <a:lnTo>
                      <a:pt x="101" y="54"/>
                    </a:lnTo>
                    <a:lnTo>
                      <a:pt x="103" y="54"/>
                    </a:lnTo>
                    <a:lnTo>
                      <a:pt x="105" y="54"/>
                    </a:lnTo>
                    <a:lnTo>
                      <a:pt x="110" y="54"/>
                    </a:lnTo>
                    <a:lnTo>
                      <a:pt x="112" y="54"/>
                    </a:lnTo>
                    <a:lnTo>
                      <a:pt x="114" y="54"/>
                    </a:lnTo>
                    <a:lnTo>
                      <a:pt x="117" y="54"/>
                    </a:lnTo>
                    <a:lnTo>
                      <a:pt x="119" y="54"/>
                    </a:lnTo>
                    <a:lnTo>
                      <a:pt x="121" y="54"/>
                    </a:lnTo>
                    <a:lnTo>
                      <a:pt x="126" y="54"/>
                    </a:lnTo>
                    <a:lnTo>
                      <a:pt x="128" y="54"/>
                    </a:lnTo>
                    <a:lnTo>
                      <a:pt x="130" y="54"/>
                    </a:lnTo>
                    <a:lnTo>
                      <a:pt x="132" y="51"/>
                    </a:lnTo>
                    <a:lnTo>
                      <a:pt x="135" y="51"/>
                    </a:lnTo>
                    <a:lnTo>
                      <a:pt x="137" y="51"/>
                    </a:lnTo>
                    <a:lnTo>
                      <a:pt x="141" y="51"/>
                    </a:lnTo>
                    <a:lnTo>
                      <a:pt x="144" y="51"/>
                    </a:lnTo>
                    <a:lnTo>
                      <a:pt x="146" y="51"/>
                    </a:lnTo>
                    <a:lnTo>
                      <a:pt x="148" y="51"/>
                    </a:lnTo>
                    <a:lnTo>
                      <a:pt x="150" y="51"/>
                    </a:lnTo>
                    <a:lnTo>
                      <a:pt x="155" y="51"/>
                    </a:lnTo>
                    <a:lnTo>
                      <a:pt x="157" y="51"/>
                    </a:lnTo>
                    <a:lnTo>
                      <a:pt x="159" y="51"/>
                    </a:lnTo>
                    <a:lnTo>
                      <a:pt x="162" y="51"/>
                    </a:lnTo>
                    <a:lnTo>
                      <a:pt x="164" y="51"/>
                    </a:lnTo>
                    <a:lnTo>
                      <a:pt x="166" y="51"/>
                    </a:lnTo>
                    <a:lnTo>
                      <a:pt x="171" y="51"/>
                    </a:lnTo>
                    <a:lnTo>
                      <a:pt x="173" y="51"/>
                    </a:lnTo>
                    <a:lnTo>
                      <a:pt x="175" y="51"/>
                    </a:lnTo>
                    <a:lnTo>
                      <a:pt x="177" y="51"/>
                    </a:lnTo>
                    <a:lnTo>
                      <a:pt x="180" y="51"/>
                    </a:lnTo>
                    <a:lnTo>
                      <a:pt x="182" y="51"/>
                    </a:lnTo>
                    <a:lnTo>
                      <a:pt x="186" y="51"/>
                    </a:lnTo>
                    <a:lnTo>
                      <a:pt x="189" y="51"/>
                    </a:lnTo>
                    <a:lnTo>
                      <a:pt x="191" y="51"/>
                    </a:lnTo>
                    <a:lnTo>
                      <a:pt x="193" y="51"/>
                    </a:lnTo>
                    <a:lnTo>
                      <a:pt x="196" y="51"/>
                    </a:lnTo>
                    <a:lnTo>
                      <a:pt x="200" y="51"/>
                    </a:lnTo>
                    <a:lnTo>
                      <a:pt x="202" y="51"/>
                    </a:lnTo>
                    <a:lnTo>
                      <a:pt x="205" y="51"/>
                    </a:lnTo>
                    <a:lnTo>
                      <a:pt x="207" y="51"/>
                    </a:lnTo>
                    <a:lnTo>
                      <a:pt x="209" y="51"/>
                    </a:lnTo>
                    <a:lnTo>
                      <a:pt x="214" y="51"/>
                    </a:lnTo>
                    <a:lnTo>
                      <a:pt x="216" y="51"/>
                    </a:lnTo>
                    <a:lnTo>
                      <a:pt x="218" y="51"/>
                    </a:lnTo>
                    <a:lnTo>
                      <a:pt x="220" y="51"/>
                    </a:lnTo>
                    <a:lnTo>
                      <a:pt x="223" y="51"/>
                    </a:lnTo>
                    <a:lnTo>
                      <a:pt x="227" y="51"/>
                    </a:lnTo>
                    <a:lnTo>
                      <a:pt x="229" y="51"/>
                    </a:lnTo>
                    <a:lnTo>
                      <a:pt x="232" y="51"/>
                    </a:lnTo>
                    <a:lnTo>
                      <a:pt x="234" y="51"/>
                    </a:lnTo>
                    <a:lnTo>
                      <a:pt x="236" y="51"/>
                    </a:lnTo>
                    <a:lnTo>
                      <a:pt x="241" y="51"/>
                    </a:lnTo>
                    <a:lnTo>
                      <a:pt x="243" y="49"/>
                    </a:lnTo>
                    <a:lnTo>
                      <a:pt x="245" y="49"/>
                    </a:lnTo>
                    <a:lnTo>
                      <a:pt x="247" y="49"/>
                    </a:lnTo>
                    <a:lnTo>
                      <a:pt x="250" y="49"/>
                    </a:lnTo>
                    <a:lnTo>
                      <a:pt x="254" y="49"/>
                    </a:lnTo>
                    <a:lnTo>
                      <a:pt x="256" y="49"/>
                    </a:lnTo>
                    <a:lnTo>
                      <a:pt x="259" y="49"/>
                    </a:lnTo>
                    <a:lnTo>
                      <a:pt x="261" y="49"/>
                    </a:lnTo>
                    <a:lnTo>
                      <a:pt x="263" y="49"/>
                    </a:lnTo>
                    <a:lnTo>
                      <a:pt x="268" y="49"/>
                    </a:lnTo>
                    <a:lnTo>
                      <a:pt x="270" y="49"/>
                    </a:lnTo>
                    <a:lnTo>
                      <a:pt x="272" y="49"/>
                    </a:lnTo>
                    <a:lnTo>
                      <a:pt x="274" y="49"/>
                    </a:lnTo>
                    <a:lnTo>
                      <a:pt x="279" y="49"/>
                    </a:lnTo>
                    <a:lnTo>
                      <a:pt x="281" y="49"/>
                    </a:lnTo>
                    <a:lnTo>
                      <a:pt x="283" y="49"/>
                    </a:lnTo>
                    <a:lnTo>
                      <a:pt x="286" y="49"/>
                    </a:lnTo>
                    <a:lnTo>
                      <a:pt x="288" y="49"/>
                    </a:lnTo>
                    <a:lnTo>
                      <a:pt x="292" y="49"/>
                    </a:lnTo>
                    <a:lnTo>
                      <a:pt x="295" y="49"/>
                    </a:lnTo>
                    <a:lnTo>
                      <a:pt x="297" y="49"/>
                    </a:lnTo>
                    <a:lnTo>
                      <a:pt x="299" y="49"/>
                    </a:lnTo>
                    <a:lnTo>
                      <a:pt x="304" y="49"/>
                    </a:lnTo>
                    <a:lnTo>
                      <a:pt x="306" y="49"/>
                    </a:lnTo>
                    <a:lnTo>
                      <a:pt x="308" y="49"/>
                    </a:lnTo>
                    <a:lnTo>
                      <a:pt x="310" y="49"/>
                    </a:lnTo>
                    <a:lnTo>
                      <a:pt x="313" y="49"/>
                    </a:lnTo>
                    <a:lnTo>
                      <a:pt x="317" y="49"/>
                    </a:lnTo>
                    <a:lnTo>
                      <a:pt x="319" y="49"/>
                    </a:lnTo>
                    <a:lnTo>
                      <a:pt x="322" y="49"/>
                    </a:lnTo>
                    <a:lnTo>
                      <a:pt x="324" y="49"/>
                    </a:lnTo>
                    <a:lnTo>
                      <a:pt x="326" y="49"/>
                    </a:lnTo>
                    <a:lnTo>
                      <a:pt x="331" y="49"/>
                    </a:lnTo>
                    <a:lnTo>
                      <a:pt x="333" y="49"/>
                    </a:lnTo>
                    <a:lnTo>
                      <a:pt x="335" y="49"/>
                    </a:lnTo>
                    <a:lnTo>
                      <a:pt x="337" y="49"/>
                    </a:lnTo>
                    <a:lnTo>
                      <a:pt x="342" y="49"/>
                    </a:lnTo>
                    <a:lnTo>
                      <a:pt x="344" y="49"/>
                    </a:lnTo>
                    <a:lnTo>
                      <a:pt x="346" y="47"/>
                    </a:lnTo>
                    <a:lnTo>
                      <a:pt x="349" y="47"/>
                    </a:lnTo>
                    <a:lnTo>
                      <a:pt x="353" y="47"/>
                    </a:lnTo>
                    <a:lnTo>
                      <a:pt x="355" y="47"/>
                    </a:lnTo>
                    <a:lnTo>
                      <a:pt x="358" y="47"/>
                    </a:lnTo>
                    <a:lnTo>
                      <a:pt x="360" y="47"/>
                    </a:lnTo>
                    <a:lnTo>
                      <a:pt x="362" y="47"/>
                    </a:lnTo>
                    <a:lnTo>
                      <a:pt x="367" y="47"/>
                    </a:lnTo>
                    <a:lnTo>
                      <a:pt x="369" y="47"/>
                    </a:lnTo>
                    <a:lnTo>
                      <a:pt x="371" y="47"/>
                    </a:lnTo>
                    <a:lnTo>
                      <a:pt x="373" y="47"/>
                    </a:lnTo>
                    <a:lnTo>
                      <a:pt x="378" y="47"/>
                    </a:lnTo>
                    <a:lnTo>
                      <a:pt x="380" y="47"/>
                    </a:lnTo>
                    <a:lnTo>
                      <a:pt x="382" y="47"/>
                    </a:lnTo>
                    <a:lnTo>
                      <a:pt x="385" y="47"/>
                    </a:lnTo>
                    <a:lnTo>
                      <a:pt x="387" y="47"/>
                    </a:lnTo>
                    <a:lnTo>
                      <a:pt x="391" y="47"/>
                    </a:lnTo>
                    <a:lnTo>
                      <a:pt x="394" y="47"/>
                    </a:lnTo>
                    <a:lnTo>
                      <a:pt x="396" y="47"/>
                    </a:lnTo>
                    <a:lnTo>
                      <a:pt x="398" y="47"/>
                    </a:lnTo>
                    <a:lnTo>
                      <a:pt x="403" y="47"/>
                    </a:lnTo>
                    <a:lnTo>
                      <a:pt x="405" y="47"/>
                    </a:lnTo>
                    <a:lnTo>
                      <a:pt x="407" y="47"/>
                    </a:lnTo>
                    <a:lnTo>
                      <a:pt x="409" y="47"/>
                    </a:lnTo>
                    <a:lnTo>
                      <a:pt x="412" y="47"/>
                    </a:lnTo>
                    <a:lnTo>
                      <a:pt x="416" y="47"/>
                    </a:lnTo>
                    <a:lnTo>
                      <a:pt x="418" y="47"/>
                    </a:lnTo>
                    <a:lnTo>
                      <a:pt x="421" y="47"/>
                    </a:lnTo>
                    <a:lnTo>
                      <a:pt x="423" y="47"/>
                    </a:lnTo>
                    <a:lnTo>
                      <a:pt x="427" y="47"/>
                    </a:lnTo>
                    <a:lnTo>
                      <a:pt x="430" y="47"/>
                    </a:lnTo>
                    <a:lnTo>
                      <a:pt x="432" y="47"/>
                    </a:lnTo>
                    <a:lnTo>
                      <a:pt x="434" y="47"/>
                    </a:lnTo>
                    <a:lnTo>
                      <a:pt x="439" y="47"/>
                    </a:lnTo>
                    <a:lnTo>
                      <a:pt x="441" y="47"/>
                    </a:lnTo>
                    <a:lnTo>
                      <a:pt x="443" y="47"/>
                    </a:lnTo>
                    <a:lnTo>
                      <a:pt x="445" y="47"/>
                    </a:lnTo>
                    <a:lnTo>
                      <a:pt x="448" y="47"/>
                    </a:lnTo>
                    <a:lnTo>
                      <a:pt x="452" y="47"/>
                    </a:lnTo>
                    <a:lnTo>
                      <a:pt x="454" y="47"/>
                    </a:lnTo>
                    <a:lnTo>
                      <a:pt x="457" y="47"/>
                    </a:lnTo>
                    <a:lnTo>
                      <a:pt x="459" y="47"/>
                    </a:lnTo>
                    <a:lnTo>
                      <a:pt x="463" y="47"/>
                    </a:lnTo>
                    <a:lnTo>
                      <a:pt x="466" y="47"/>
                    </a:lnTo>
                    <a:lnTo>
                      <a:pt x="468" y="47"/>
                    </a:lnTo>
                    <a:lnTo>
                      <a:pt x="470" y="47"/>
                    </a:lnTo>
                    <a:lnTo>
                      <a:pt x="475" y="47"/>
                    </a:lnTo>
                    <a:lnTo>
                      <a:pt x="477" y="45"/>
                    </a:lnTo>
                    <a:lnTo>
                      <a:pt x="479" y="45"/>
                    </a:lnTo>
                    <a:lnTo>
                      <a:pt x="481" y="45"/>
                    </a:lnTo>
                    <a:lnTo>
                      <a:pt x="484" y="45"/>
                    </a:lnTo>
                    <a:lnTo>
                      <a:pt x="488" y="45"/>
                    </a:lnTo>
                    <a:lnTo>
                      <a:pt x="490" y="45"/>
                    </a:lnTo>
                    <a:lnTo>
                      <a:pt x="493" y="45"/>
                    </a:lnTo>
                    <a:lnTo>
                      <a:pt x="495" y="45"/>
                    </a:lnTo>
                    <a:lnTo>
                      <a:pt x="499" y="45"/>
                    </a:lnTo>
                    <a:lnTo>
                      <a:pt x="502" y="45"/>
                    </a:lnTo>
                    <a:lnTo>
                      <a:pt x="504" y="45"/>
                    </a:lnTo>
                    <a:lnTo>
                      <a:pt x="506" y="45"/>
                    </a:lnTo>
                    <a:lnTo>
                      <a:pt x="511" y="45"/>
                    </a:lnTo>
                    <a:lnTo>
                      <a:pt x="513" y="45"/>
                    </a:lnTo>
                    <a:lnTo>
                      <a:pt x="515" y="45"/>
                    </a:lnTo>
                    <a:lnTo>
                      <a:pt x="517" y="45"/>
                    </a:lnTo>
                    <a:lnTo>
                      <a:pt x="520" y="45"/>
                    </a:lnTo>
                    <a:lnTo>
                      <a:pt x="524" y="45"/>
                    </a:lnTo>
                    <a:lnTo>
                      <a:pt x="526" y="45"/>
                    </a:lnTo>
                    <a:lnTo>
                      <a:pt x="529" y="45"/>
                    </a:lnTo>
                    <a:lnTo>
                      <a:pt x="531" y="45"/>
                    </a:lnTo>
                    <a:lnTo>
                      <a:pt x="535" y="45"/>
                    </a:lnTo>
                    <a:lnTo>
                      <a:pt x="538" y="45"/>
                    </a:lnTo>
                    <a:lnTo>
                      <a:pt x="540" y="45"/>
                    </a:lnTo>
                    <a:lnTo>
                      <a:pt x="542" y="45"/>
                    </a:lnTo>
                    <a:lnTo>
                      <a:pt x="547" y="45"/>
                    </a:lnTo>
                    <a:lnTo>
                      <a:pt x="549" y="45"/>
                    </a:lnTo>
                    <a:lnTo>
                      <a:pt x="551" y="45"/>
                    </a:lnTo>
                    <a:lnTo>
                      <a:pt x="553" y="45"/>
                    </a:lnTo>
                    <a:lnTo>
                      <a:pt x="556" y="45"/>
                    </a:lnTo>
                    <a:lnTo>
                      <a:pt x="560" y="45"/>
                    </a:lnTo>
                    <a:lnTo>
                      <a:pt x="562" y="45"/>
                    </a:lnTo>
                    <a:lnTo>
                      <a:pt x="565" y="45"/>
                    </a:lnTo>
                    <a:lnTo>
                      <a:pt x="567" y="45"/>
                    </a:lnTo>
                    <a:lnTo>
                      <a:pt x="571" y="45"/>
                    </a:lnTo>
                    <a:lnTo>
                      <a:pt x="574" y="45"/>
                    </a:lnTo>
                    <a:lnTo>
                      <a:pt x="576" y="45"/>
                    </a:lnTo>
                    <a:lnTo>
                      <a:pt x="578" y="45"/>
                    </a:lnTo>
                    <a:lnTo>
                      <a:pt x="580" y="45"/>
                    </a:lnTo>
                    <a:lnTo>
                      <a:pt x="585" y="45"/>
                    </a:lnTo>
                    <a:lnTo>
                      <a:pt x="587" y="45"/>
                    </a:lnTo>
                    <a:lnTo>
                      <a:pt x="589" y="45"/>
                    </a:lnTo>
                    <a:lnTo>
                      <a:pt x="592" y="45"/>
                    </a:lnTo>
                    <a:lnTo>
                      <a:pt x="594" y="45"/>
                    </a:lnTo>
                    <a:lnTo>
                      <a:pt x="598" y="45"/>
                    </a:lnTo>
                    <a:lnTo>
                      <a:pt x="601" y="42"/>
                    </a:lnTo>
                    <a:lnTo>
                      <a:pt x="603" y="42"/>
                    </a:lnTo>
                    <a:lnTo>
                      <a:pt x="605" y="42"/>
                    </a:lnTo>
                    <a:lnTo>
                      <a:pt x="607" y="42"/>
                    </a:lnTo>
                    <a:lnTo>
                      <a:pt x="612" y="42"/>
                    </a:lnTo>
                    <a:lnTo>
                      <a:pt x="614" y="42"/>
                    </a:lnTo>
                    <a:lnTo>
                      <a:pt x="616" y="42"/>
                    </a:lnTo>
                    <a:lnTo>
                      <a:pt x="619" y="42"/>
                    </a:lnTo>
                    <a:lnTo>
                      <a:pt x="621" y="42"/>
                    </a:lnTo>
                    <a:lnTo>
                      <a:pt x="625" y="42"/>
                    </a:lnTo>
                    <a:lnTo>
                      <a:pt x="628" y="42"/>
                    </a:lnTo>
                    <a:lnTo>
                      <a:pt x="630" y="40"/>
                    </a:lnTo>
                    <a:lnTo>
                      <a:pt x="632" y="40"/>
                    </a:lnTo>
                    <a:lnTo>
                      <a:pt x="634" y="40"/>
                    </a:lnTo>
                    <a:lnTo>
                      <a:pt x="639" y="40"/>
                    </a:lnTo>
                    <a:lnTo>
                      <a:pt x="641" y="40"/>
                    </a:lnTo>
                    <a:lnTo>
                      <a:pt x="643" y="40"/>
                    </a:lnTo>
                    <a:lnTo>
                      <a:pt x="646" y="38"/>
                    </a:lnTo>
                    <a:lnTo>
                      <a:pt x="648" y="38"/>
                    </a:lnTo>
                    <a:lnTo>
                      <a:pt x="652" y="38"/>
                    </a:lnTo>
                    <a:lnTo>
                      <a:pt x="655" y="38"/>
                    </a:lnTo>
                    <a:lnTo>
                      <a:pt x="657" y="38"/>
                    </a:lnTo>
                    <a:lnTo>
                      <a:pt x="659" y="36"/>
                    </a:lnTo>
                    <a:lnTo>
                      <a:pt x="661" y="36"/>
                    </a:lnTo>
                    <a:lnTo>
                      <a:pt x="664" y="36"/>
                    </a:lnTo>
                    <a:lnTo>
                      <a:pt x="668" y="36"/>
                    </a:lnTo>
                    <a:lnTo>
                      <a:pt x="670" y="33"/>
                    </a:lnTo>
                    <a:lnTo>
                      <a:pt x="673" y="33"/>
                    </a:lnTo>
                    <a:lnTo>
                      <a:pt x="675" y="33"/>
                    </a:lnTo>
                    <a:lnTo>
                      <a:pt x="677" y="33"/>
                    </a:lnTo>
                    <a:lnTo>
                      <a:pt x="679" y="31"/>
                    </a:lnTo>
                    <a:lnTo>
                      <a:pt x="684" y="31"/>
                    </a:lnTo>
                    <a:lnTo>
                      <a:pt x="686" y="31"/>
                    </a:lnTo>
                    <a:lnTo>
                      <a:pt x="688" y="29"/>
                    </a:lnTo>
                    <a:lnTo>
                      <a:pt x="691" y="29"/>
                    </a:lnTo>
                    <a:lnTo>
                      <a:pt x="693" y="29"/>
                    </a:lnTo>
                    <a:lnTo>
                      <a:pt x="695" y="29"/>
                    </a:lnTo>
                    <a:lnTo>
                      <a:pt x="697" y="27"/>
                    </a:lnTo>
                    <a:lnTo>
                      <a:pt x="702" y="27"/>
                    </a:lnTo>
                    <a:lnTo>
                      <a:pt x="704" y="27"/>
                    </a:lnTo>
                    <a:lnTo>
                      <a:pt x="706" y="24"/>
                    </a:lnTo>
                    <a:lnTo>
                      <a:pt x="709" y="24"/>
                    </a:lnTo>
                    <a:lnTo>
                      <a:pt x="711" y="22"/>
                    </a:lnTo>
                    <a:lnTo>
                      <a:pt x="713" y="22"/>
                    </a:lnTo>
                    <a:lnTo>
                      <a:pt x="715" y="22"/>
                    </a:lnTo>
                    <a:lnTo>
                      <a:pt x="718" y="20"/>
                    </a:lnTo>
                    <a:lnTo>
                      <a:pt x="722" y="20"/>
                    </a:lnTo>
                    <a:lnTo>
                      <a:pt x="724" y="18"/>
                    </a:lnTo>
                    <a:lnTo>
                      <a:pt x="727" y="18"/>
                    </a:lnTo>
                    <a:lnTo>
                      <a:pt x="729" y="18"/>
                    </a:lnTo>
                    <a:lnTo>
                      <a:pt x="731" y="15"/>
                    </a:lnTo>
                    <a:lnTo>
                      <a:pt x="733" y="15"/>
                    </a:lnTo>
                    <a:lnTo>
                      <a:pt x="736" y="13"/>
                    </a:lnTo>
                    <a:lnTo>
                      <a:pt x="738" y="13"/>
                    </a:lnTo>
                    <a:lnTo>
                      <a:pt x="740" y="11"/>
                    </a:lnTo>
                    <a:lnTo>
                      <a:pt x="742" y="11"/>
                    </a:lnTo>
                    <a:lnTo>
                      <a:pt x="745" y="11"/>
                    </a:lnTo>
                    <a:lnTo>
                      <a:pt x="747" y="9"/>
                    </a:lnTo>
                    <a:lnTo>
                      <a:pt x="751" y="9"/>
                    </a:lnTo>
                    <a:lnTo>
                      <a:pt x="754" y="6"/>
                    </a:lnTo>
                    <a:lnTo>
                      <a:pt x="756" y="6"/>
                    </a:lnTo>
                    <a:lnTo>
                      <a:pt x="758" y="4"/>
                    </a:lnTo>
                    <a:lnTo>
                      <a:pt x="760" y="4"/>
                    </a:lnTo>
                    <a:lnTo>
                      <a:pt x="763" y="4"/>
                    </a:lnTo>
                    <a:lnTo>
                      <a:pt x="765" y="2"/>
                    </a:lnTo>
                    <a:lnTo>
                      <a:pt x="767" y="2"/>
                    </a:lnTo>
                    <a:lnTo>
                      <a:pt x="769" y="0"/>
                    </a:lnTo>
                    <a:lnTo>
                      <a:pt x="772" y="0"/>
                    </a:lnTo>
                    <a:lnTo>
                      <a:pt x="774" y="0"/>
                    </a:lnTo>
                    <a:lnTo>
                      <a:pt x="776" y="0"/>
                    </a:lnTo>
                    <a:lnTo>
                      <a:pt x="778" y="0"/>
                    </a:lnTo>
                    <a:lnTo>
                      <a:pt x="781" y="0"/>
                    </a:lnTo>
                    <a:lnTo>
                      <a:pt x="783" y="0"/>
                    </a:lnTo>
                    <a:lnTo>
                      <a:pt x="785" y="0"/>
                    </a:lnTo>
                    <a:lnTo>
                      <a:pt x="787" y="0"/>
                    </a:lnTo>
                    <a:lnTo>
                      <a:pt x="790" y="0"/>
                    </a:lnTo>
                    <a:lnTo>
                      <a:pt x="792" y="0"/>
                    </a:lnTo>
                    <a:lnTo>
                      <a:pt x="794" y="0"/>
                    </a:lnTo>
                    <a:lnTo>
                      <a:pt x="796" y="0"/>
                    </a:lnTo>
                    <a:lnTo>
                      <a:pt x="799" y="0"/>
                    </a:lnTo>
                    <a:lnTo>
                      <a:pt x="801" y="0"/>
                    </a:lnTo>
                    <a:lnTo>
                      <a:pt x="803" y="0"/>
                    </a:lnTo>
                    <a:lnTo>
                      <a:pt x="805" y="0"/>
                    </a:lnTo>
                    <a:lnTo>
                      <a:pt x="808" y="0"/>
                    </a:lnTo>
                    <a:lnTo>
                      <a:pt x="810" y="0"/>
                    </a:lnTo>
                    <a:lnTo>
                      <a:pt x="812" y="0"/>
                    </a:lnTo>
                    <a:lnTo>
                      <a:pt x="814" y="0"/>
                    </a:lnTo>
                    <a:lnTo>
                      <a:pt x="817" y="0"/>
                    </a:lnTo>
                    <a:lnTo>
                      <a:pt x="819" y="0"/>
                    </a:lnTo>
                    <a:lnTo>
                      <a:pt x="821" y="0"/>
                    </a:lnTo>
                    <a:lnTo>
                      <a:pt x="823" y="0"/>
                    </a:lnTo>
                    <a:lnTo>
                      <a:pt x="826" y="0"/>
                    </a:lnTo>
                    <a:lnTo>
                      <a:pt x="828" y="0"/>
                    </a:lnTo>
                    <a:lnTo>
                      <a:pt x="830" y="0"/>
                    </a:lnTo>
                    <a:lnTo>
                      <a:pt x="832" y="0"/>
                    </a:lnTo>
                    <a:lnTo>
                      <a:pt x="835" y="0"/>
                    </a:lnTo>
                    <a:lnTo>
                      <a:pt x="837" y="0"/>
                    </a:lnTo>
                    <a:lnTo>
                      <a:pt x="839" y="0"/>
                    </a:lnTo>
                    <a:lnTo>
                      <a:pt x="841" y="0"/>
                    </a:lnTo>
                    <a:lnTo>
                      <a:pt x="844" y="0"/>
                    </a:lnTo>
                    <a:lnTo>
                      <a:pt x="846" y="0"/>
                    </a:lnTo>
                    <a:lnTo>
                      <a:pt x="848" y="0"/>
                    </a:lnTo>
                    <a:lnTo>
                      <a:pt x="850" y="0"/>
                    </a:lnTo>
                    <a:lnTo>
                      <a:pt x="853" y="0"/>
                    </a:lnTo>
                    <a:lnTo>
                      <a:pt x="855" y="0"/>
                    </a:lnTo>
                    <a:lnTo>
                      <a:pt x="857" y="0"/>
                    </a:lnTo>
                    <a:lnTo>
                      <a:pt x="859" y="0"/>
                    </a:lnTo>
                    <a:lnTo>
                      <a:pt x="862" y="0"/>
                    </a:lnTo>
                    <a:lnTo>
                      <a:pt x="864" y="0"/>
                    </a:lnTo>
                    <a:lnTo>
                      <a:pt x="866" y="0"/>
                    </a:lnTo>
                    <a:lnTo>
                      <a:pt x="868" y="0"/>
                    </a:lnTo>
                    <a:lnTo>
                      <a:pt x="871" y="0"/>
                    </a:lnTo>
                    <a:lnTo>
                      <a:pt x="873" y="0"/>
                    </a:lnTo>
                    <a:lnTo>
                      <a:pt x="875" y="0"/>
                    </a:lnTo>
                    <a:lnTo>
                      <a:pt x="877" y="0"/>
                    </a:lnTo>
                    <a:lnTo>
                      <a:pt x="880" y="0"/>
                    </a:lnTo>
                    <a:lnTo>
                      <a:pt x="882" y="0"/>
                    </a:lnTo>
                    <a:lnTo>
                      <a:pt x="884" y="0"/>
                    </a:lnTo>
                    <a:lnTo>
                      <a:pt x="886" y="0"/>
                    </a:lnTo>
                    <a:lnTo>
                      <a:pt x="889" y="0"/>
                    </a:lnTo>
                    <a:lnTo>
                      <a:pt x="891" y="0"/>
                    </a:lnTo>
                    <a:lnTo>
                      <a:pt x="893" y="0"/>
                    </a:lnTo>
                    <a:lnTo>
                      <a:pt x="895" y="0"/>
                    </a:lnTo>
                    <a:lnTo>
                      <a:pt x="898" y="0"/>
                    </a:lnTo>
                    <a:lnTo>
                      <a:pt x="900" y="0"/>
                    </a:lnTo>
                    <a:lnTo>
                      <a:pt x="902" y="0"/>
                    </a:lnTo>
                    <a:lnTo>
                      <a:pt x="904" y="0"/>
                    </a:lnTo>
                    <a:lnTo>
                      <a:pt x="907" y="0"/>
                    </a:lnTo>
                    <a:lnTo>
                      <a:pt x="909" y="0"/>
                    </a:lnTo>
                    <a:lnTo>
                      <a:pt x="911" y="0"/>
                    </a:lnTo>
                    <a:lnTo>
                      <a:pt x="913" y="0"/>
                    </a:lnTo>
                    <a:lnTo>
                      <a:pt x="916" y="0"/>
                    </a:lnTo>
                    <a:lnTo>
                      <a:pt x="918" y="0"/>
                    </a:lnTo>
                    <a:lnTo>
                      <a:pt x="920" y="0"/>
                    </a:lnTo>
                    <a:lnTo>
                      <a:pt x="922" y="0"/>
                    </a:lnTo>
                    <a:lnTo>
                      <a:pt x="925" y="0"/>
                    </a:lnTo>
                    <a:lnTo>
                      <a:pt x="927" y="0"/>
                    </a:lnTo>
                    <a:lnTo>
                      <a:pt x="929" y="0"/>
                    </a:lnTo>
                    <a:lnTo>
                      <a:pt x="931" y="0"/>
                    </a:lnTo>
                    <a:lnTo>
                      <a:pt x="934" y="0"/>
                    </a:lnTo>
                    <a:lnTo>
                      <a:pt x="936" y="0"/>
                    </a:lnTo>
                    <a:lnTo>
                      <a:pt x="938" y="0"/>
                    </a:lnTo>
                    <a:lnTo>
                      <a:pt x="940" y="0"/>
                    </a:lnTo>
                    <a:lnTo>
                      <a:pt x="943" y="0"/>
                    </a:lnTo>
                    <a:lnTo>
                      <a:pt x="945" y="0"/>
                    </a:lnTo>
                    <a:lnTo>
                      <a:pt x="947" y="0"/>
                    </a:lnTo>
                    <a:lnTo>
                      <a:pt x="949" y="0"/>
                    </a:lnTo>
                    <a:lnTo>
                      <a:pt x="952" y="0"/>
                    </a:lnTo>
                    <a:lnTo>
                      <a:pt x="954" y="0"/>
                    </a:lnTo>
                    <a:lnTo>
                      <a:pt x="956" y="0"/>
                    </a:lnTo>
                    <a:lnTo>
                      <a:pt x="958" y="0"/>
                    </a:lnTo>
                    <a:lnTo>
                      <a:pt x="961" y="0"/>
                    </a:lnTo>
                    <a:lnTo>
                      <a:pt x="963" y="0"/>
                    </a:lnTo>
                    <a:lnTo>
                      <a:pt x="965" y="0"/>
                    </a:lnTo>
                    <a:lnTo>
                      <a:pt x="967" y="0"/>
                    </a:lnTo>
                    <a:lnTo>
                      <a:pt x="970" y="0"/>
                    </a:lnTo>
                    <a:lnTo>
                      <a:pt x="972" y="0"/>
                    </a:lnTo>
                    <a:lnTo>
                      <a:pt x="974" y="0"/>
                    </a:lnTo>
                    <a:lnTo>
                      <a:pt x="976" y="0"/>
                    </a:lnTo>
                    <a:lnTo>
                      <a:pt x="979" y="0"/>
                    </a:lnTo>
                    <a:lnTo>
                      <a:pt x="981" y="0"/>
                    </a:lnTo>
                    <a:lnTo>
                      <a:pt x="983" y="0"/>
                    </a:lnTo>
                    <a:lnTo>
                      <a:pt x="985" y="0"/>
                    </a:lnTo>
                    <a:lnTo>
                      <a:pt x="988" y="0"/>
                    </a:lnTo>
                    <a:lnTo>
                      <a:pt x="990" y="0"/>
                    </a:lnTo>
                    <a:lnTo>
                      <a:pt x="992" y="0"/>
                    </a:lnTo>
                    <a:lnTo>
                      <a:pt x="994" y="0"/>
                    </a:lnTo>
                    <a:lnTo>
                      <a:pt x="997" y="0"/>
                    </a:lnTo>
                    <a:lnTo>
                      <a:pt x="999" y="0"/>
                    </a:lnTo>
                    <a:lnTo>
                      <a:pt x="1001" y="0"/>
                    </a:lnTo>
                    <a:lnTo>
                      <a:pt x="1003" y="0"/>
                    </a:lnTo>
                    <a:lnTo>
                      <a:pt x="1006" y="0"/>
                    </a:lnTo>
                    <a:lnTo>
                      <a:pt x="1008" y="0"/>
                    </a:lnTo>
                    <a:lnTo>
                      <a:pt x="1010" y="0"/>
                    </a:lnTo>
                    <a:lnTo>
                      <a:pt x="1012" y="0"/>
                    </a:lnTo>
                    <a:lnTo>
                      <a:pt x="1015" y="0"/>
                    </a:lnTo>
                    <a:lnTo>
                      <a:pt x="1017" y="0"/>
                    </a:lnTo>
                    <a:lnTo>
                      <a:pt x="1019" y="0"/>
                    </a:lnTo>
                    <a:lnTo>
                      <a:pt x="1021" y="0"/>
                    </a:lnTo>
                    <a:lnTo>
                      <a:pt x="1024" y="0"/>
                    </a:lnTo>
                    <a:lnTo>
                      <a:pt x="1026" y="0"/>
                    </a:lnTo>
                    <a:lnTo>
                      <a:pt x="1028" y="0"/>
                    </a:lnTo>
                    <a:lnTo>
                      <a:pt x="1030" y="0"/>
                    </a:lnTo>
                    <a:lnTo>
                      <a:pt x="1033" y="0"/>
                    </a:lnTo>
                    <a:lnTo>
                      <a:pt x="1035" y="0"/>
                    </a:lnTo>
                    <a:lnTo>
                      <a:pt x="1037" y="0"/>
                    </a:lnTo>
                    <a:lnTo>
                      <a:pt x="1039" y="0"/>
                    </a:lnTo>
                    <a:lnTo>
                      <a:pt x="1042" y="0"/>
                    </a:lnTo>
                    <a:lnTo>
                      <a:pt x="1044" y="0"/>
                    </a:lnTo>
                    <a:lnTo>
                      <a:pt x="1046" y="0"/>
                    </a:lnTo>
                    <a:lnTo>
                      <a:pt x="1048" y="0"/>
                    </a:lnTo>
                    <a:lnTo>
                      <a:pt x="1051" y="0"/>
                    </a:lnTo>
                    <a:lnTo>
                      <a:pt x="1053" y="0"/>
                    </a:lnTo>
                    <a:lnTo>
                      <a:pt x="1055" y="0"/>
                    </a:lnTo>
                    <a:lnTo>
                      <a:pt x="1057" y="0"/>
                    </a:lnTo>
                    <a:lnTo>
                      <a:pt x="1060" y="0"/>
                    </a:lnTo>
                    <a:lnTo>
                      <a:pt x="1062" y="0"/>
                    </a:lnTo>
                    <a:lnTo>
                      <a:pt x="1064" y="0"/>
                    </a:lnTo>
                    <a:lnTo>
                      <a:pt x="1066" y="0"/>
                    </a:lnTo>
                    <a:lnTo>
                      <a:pt x="1069" y="0"/>
                    </a:lnTo>
                    <a:lnTo>
                      <a:pt x="1071" y="0"/>
                    </a:lnTo>
                    <a:lnTo>
                      <a:pt x="1073" y="0"/>
                    </a:lnTo>
                    <a:lnTo>
                      <a:pt x="1075" y="0"/>
                    </a:lnTo>
                    <a:lnTo>
                      <a:pt x="1078" y="0"/>
                    </a:lnTo>
                    <a:lnTo>
                      <a:pt x="1080" y="0"/>
                    </a:lnTo>
                    <a:lnTo>
                      <a:pt x="1082" y="0"/>
                    </a:lnTo>
                    <a:lnTo>
                      <a:pt x="1084" y="0"/>
                    </a:lnTo>
                    <a:lnTo>
                      <a:pt x="1087" y="0"/>
                    </a:lnTo>
                    <a:lnTo>
                      <a:pt x="1089" y="0"/>
                    </a:lnTo>
                    <a:lnTo>
                      <a:pt x="1091" y="0"/>
                    </a:lnTo>
                    <a:lnTo>
                      <a:pt x="1093" y="0"/>
                    </a:lnTo>
                    <a:lnTo>
                      <a:pt x="1096" y="0"/>
                    </a:lnTo>
                    <a:lnTo>
                      <a:pt x="1098" y="0"/>
                    </a:lnTo>
                    <a:lnTo>
                      <a:pt x="1100" y="0"/>
                    </a:lnTo>
                    <a:lnTo>
                      <a:pt x="1102" y="0"/>
                    </a:lnTo>
                    <a:lnTo>
                      <a:pt x="1105" y="0"/>
                    </a:lnTo>
                    <a:lnTo>
                      <a:pt x="1107" y="0"/>
                    </a:lnTo>
                    <a:lnTo>
                      <a:pt x="1109" y="0"/>
                    </a:lnTo>
                    <a:lnTo>
                      <a:pt x="1111" y="0"/>
                    </a:lnTo>
                    <a:lnTo>
                      <a:pt x="1114" y="0"/>
                    </a:lnTo>
                    <a:lnTo>
                      <a:pt x="1116" y="0"/>
                    </a:lnTo>
                    <a:lnTo>
                      <a:pt x="1118" y="0"/>
                    </a:lnTo>
                    <a:lnTo>
                      <a:pt x="1120" y="0"/>
                    </a:lnTo>
                    <a:lnTo>
                      <a:pt x="1123" y="0"/>
                    </a:lnTo>
                    <a:lnTo>
                      <a:pt x="1125" y="0"/>
                    </a:lnTo>
                    <a:lnTo>
                      <a:pt x="1127" y="0"/>
                    </a:lnTo>
                    <a:lnTo>
                      <a:pt x="1129" y="0"/>
                    </a:lnTo>
                    <a:lnTo>
                      <a:pt x="1132" y="0"/>
                    </a:lnTo>
                    <a:lnTo>
                      <a:pt x="1134" y="0"/>
                    </a:lnTo>
                    <a:lnTo>
                      <a:pt x="1136" y="0"/>
                    </a:lnTo>
                    <a:lnTo>
                      <a:pt x="1138" y="0"/>
                    </a:lnTo>
                    <a:lnTo>
                      <a:pt x="1141" y="0"/>
                    </a:lnTo>
                    <a:lnTo>
                      <a:pt x="1143" y="0"/>
                    </a:lnTo>
                    <a:lnTo>
                      <a:pt x="1145" y="0"/>
                    </a:lnTo>
                    <a:lnTo>
                      <a:pt x="1147" y="0"/>
                    </a:lnTo>
                    <a:lnTo>
                      <a:pt x="1150" y="0"/>
                    </a:lnTo>
                    <a:lnTo>
                      <a:pt x="1152" y="0"/>
                    </a:lnTo>
                    <a:lnTo>
                      <a:pt x="1154" y="0"/>
                    </a:lnTo>
                    <a:lnTo>
                      <a:pt x="1156" y="0"/>
                    </a:lnTo>
                    <a:lnTo>
                      <a:pt x="1159" y="0"/>
                    </a:lnTo>
                    <a:lnTo>
                      <a:pt x="1161" y="0"/>
                    </a:lnTo>
                    <a:lnTo>
                      <a:pt x="1163" y="0"/>
                    </a:lnTo>
                    <a:lnTo>
                      <a:pt x="1165" y="0"/>
                    </a:lnTo>
                    <a:lnTo>
                      <a:pt x="1168" y="0"/>
                    </a:lnTo>
                    <a:lnTo>
                      <a:pt x="1170" y="0"/>
                    </a:lnTo>
                    <a:lnTo>
                      <a:pt x="1172" y="0"/>
                    </a:lnTo>
                    <a:lnTo>
                      <a:pt x="1174" y="0"/>
                    </a:lnTo>
                    <a:lnTo>
                      <a:pt x="1177" y="0"/>
                    </a:lnTo>
                    <a:lnTo>
                      <a:pt x="1179" y="0"/>
                    </a:lnTo>
                    <a:lnTo>
                      <a:pt x="1181" y="0"/>
                    </a:lnTo>
                    <a:lnTo>
                      <a:pt x="1183" y="0"/>
                    </a:lnTo>
                    <a:lnTo>
                      <a:pt x="1186" y="0"/>
                    </a:lnTo>
                    <a:lnTo>
                      <a:pt x="1188" y="0"/>
                    </a:lnTo>
                    <a:lnTo>
                      <a:pt x="1190" y="0"/>
                    </a:lnTo>
                    <a:lnTo>
                      <a:pt x="1192" y="0"/>
                    </a:lnTo>
                    <a:lnTo>
                      <a:pt x="1195" y="0"/>
                    </a:lnTo>
                    <a:lnTo>
                      <a:pt x="1197" y="0"/>
                    </a:lnTo>
                    <a:lnTo>
                      <a:pt x="1199" y="0"/>
                    </a:lnTo>
                    <a:lnTo>
                      <a:pt x="1201" y="0"/>
                    </a:lnTo>
                    <a:lnTo>
                      <a:pt x="1204" y="0"/>
                    </a:lnTo>
                    <a:lnTo>
                      <a:pt x="1206" y="0"/>
                    </a:lnTo>
                    <a:lnTo>
                      <a:pt x="1208" y="0"/>
                    </a:lnTo>
                    <a:lnTo>
                      <a:pt x="1211" y="0"/>
                    </a:lnTo>
                    <a:lnTo>
                      <a:pt x="1213" y="0"/>
                    </a:lnTo>
                    <a:lnTo>
                      <a:pt x="1215" y="0"/>
                    </a:lnTo>
                    <a:lnTo>
                      <a:pt x="1217" y="0"/>
                    </a:lnTo>
                    <a:lnTo>
                      <a:pt x="1220" y="0"/>
                    </a:lnTo>
                    <a:lnTo>
                      <a:pt x="1222" y="0"/>
                    </a:lnTo>
                    <a:lnTo>
                      <a:pt x="1224" y="0"/>
                    </a:lnTo>
                    <a:lnTo>
                      <a:pt x="1226" y="0"/>
                    </a:lnTo>
                    <a:lnTo>
                      <a:pt x="1229" y="0"/>
                    </a:lnTo>
                    <a:lnTo>
                      <a:pt x="1231" y="0"/>
                    </a:lnTo>
                    <a:lnTo>
                      <a:pt x="1233" y="0"/>
                    </a:lnTo>
                    <a:lnTo>
                      <a:pt x="1235" y="0"/>
                    </a:lnTo>
                    <a:lnTo>
                      <a:pt x="1238" y="0"/>
                    </a:lnTo>
                    <a:lnTo>
                      <a:pt x="1240" y="0"/>
                    </a:lnTo>
                    <a:lnTo>
                      <a:pt x="1242" y="0"/>
                    </a:lnTo>
                    <a:lnTo>
                      <a:pt x="1244" y="0"/>
                    </a:lnTo>
                    <a:lnTo>
                      <a:pt x="1247" y="0"/>
                    </a:lnTo>
                    <a:lnTo>
                      <a:pt x="1249" y="0"/>
                    </a:lnTo>
                    <a:lnTo>
                      <a:pt x="1251" y="0"/>
                    </a:lnTo>
                    <a:lnTo>
                      <a:pt x="1253" y="0"/>
                    </a:lnTo>
                    <a:lnTo>
                      <a:pt x="1256" y="0"/>
                    </a:lnTo>
                    <a:lnTo>
                      <a:pt x="1258" y="0"/>
                    </a:lnTo>
                    <a:lnTo>
                      <a:pt x="1260" y="0"/>
                    </a:lnTo>
                    <a:lnTo>
                      <a:pt x="1262" y="0"/>
                    </a:lnTo>
                    <a:lnTo>
                      <a:pt x="1265" y="0"/>
                    </a:lnTo>
                    <a:lnTo>
                      <a:pt x="1267" y="0"/>
                    </a:lnTo>
                    <a:lnTo>
                      <a:pt x="1269" y="0"/>
                    </a:lnTo>
                    <a:lnTo>
                      <a:pt x="1271" y="0"/>
                    </a:lnTo>
                    <a:lnTo>
                      <a:pt x="1274" y="0"/>
                    </a:lnTo>
                    <a:lnTo>
                      <a:pt x="1276" y="0"/>
                    </a:lnTo>
                    <a:lnTo>
                      <a:pt x="1278" y="0"/>
                    </a:lnTo>
                    <a:lnTo>
                      <a:pt x="1280" y="0"/>
                    </a:lnTo>
                    <a:lnTo>
                      <a:pt x="1283" y="0"/>
                    </a:lnTo>
                    <a:lnTo>
                      <a:pt x="1285" y="0"/>
                    </a:lnTo>
                    <a:lnTo>
                      <a:pt x="1287" y="0"/>
                    </a:lnTo>
                    <a:lnTo>
                      <a:pt x="1289" y="0"/>
                    </a:lnTo>
                    <a:lnTo>
                      <a:pt x="1292" y="0"/>
                    </a:lnTo>
                    <a:lnTo>
                      <a:pt x="1294" y="0"/>
                    </a:lnTo>
                    <a:lnTo>
                      <a:pt x="1296" y="0"/>
                    </a:lnTo>
                    <a:lnTo>
                      <a:pt x="1298" y="0"/>
                    </a:lnTo>
                    <a:lnTo>
                      <a:pt x="1301" y="0"/>
                    </a:lnTo>
                    <a:lnTo>
                      <a:pt x="1303" y="0"/>
                    </a:lnTo>
                    <a:lnTo>
                      <a:pt x="1305" y="0"/>
                    </a:lnTo>
                    <a:lnTo>
                      <a:pt x="1307" y="0"/>
                    </a:lnTo>
                    <a:lnTo>
                      <a:pt x="1310" y="0"/>
                    </a:lnTo>
                    <a:lnTo>
                      <a:pt x="1312" y="0"/>
                    </a:lnTo>
                    <a:lnTo>
                      <a:pt x="1314" y="0"/>
                    </a:lnTo>
                    <a:lnTo>
                      <a:pt x="1316" y="0"/>
                    </a:lnTo>
                    <a:lnTo>
                      <a:pt x="1319" y="0"/>
                    </a:lnTo>
                    <a:lnTo>
                      <a:pt x="1321" y="0"/>
                    </a:lnTo>
                    <a:lnTo>
                      <a:pt x="1323" y="0"/>
                    </a:lnTo>
                    <a:lnTo>
                      <a:pt x="1325" y="0"/>
                    </a:lnTo>
                    <a:lnTo>
                      <a:pt x="1328" y="0"/>
                    </a:lnTo>
                    <a:lnTo>
                      <a:pt x="1330" y="0"/>
                    </a:lnTo>
                    <a:lnTo>
                      <a:pt x="1332" y="0"/>
                    </a:lnTo>
                    <a:lnTo>
                      <a:pt x="1334" y="0"/>
                    </a:lnTo>
                    <a:lnTo>
                      <a:pt x="1337" y="0"/>
                    </a:lnTo>
                    <a:lnTo>
                      <a:pt x="1339" y="0"/>
                    </a:lnTo>
                    <a:lnTo>
                      <a:pt x="1341" y="0"/>
                    </a:lnTo>
                    <a:lnTo>
                      <a:pt x="1343" y="0"/>
                    </a:lnTo>
                    <a:lnTo>
                      <a:pt x="1346" y="0"/>
                    </a:lnTo>
                    <a:lnTo>
                      <a:pt x="1348" y="0"/>
                    </a:lnTo>
                    <a:lnTo>
                      <a:pt x="1350" y="0"/>
                    </a:lnTo>
                    <a:lnTo>
                      <a:pt x="1352" y="0"/>
                    </a:lnTo>
                    <a:lnTo>
                      <a:pt x="1355" y="0"/>
                    </a:lnTo>
                    <a:lnTo>
                      <a:pt x="1357" y="0"/>
                    </a:lnTo>
                    <a:lnTo>
                      <a:pt x="1359" y="0"/>
                    </a:lnTo>
                    <a:lnTo>
                      <a:pt x="1361" y="0"/>
                    </a:lnTo>
                    <a:lnTo>
                      <a:pt x="1364" y="0"/>
                    </a:lnTo>
                    <a:lnTo>
                      <a:pt x="1366" y="0"/>
                    </a:lnTo>
                    <a:lnTo>
                      <a:pt x="1368" y="0"/>
                    </a:lnTo>
                    <a:lnTo>
                      <a:pt x="1370" y="0"/>
                    </a:lnTo>
                    <a:lnTo>
                      <a:pt x="1373" y="0"/>
                    </a:lnTo>
                    <a:lnTo>
                      <a:pt x="1375" y="0"/>
                    </a:lnTo>
                    <a:lnTo>
                      <a:pt x="1377" y="0"/>
                    </a:lnTo>
                    <a:lnTo>
                      <a:pt x="1379" y="0"/>
                    </a:lnTo>
                    <a:lnTo>
                      <a:pt x="1382" y="0"/>
                    </a:lnTo>
                    <a:lnTo>
                      <a:pt x="1384" y="0"/>
                    </a:lnTo>
                    <a:lnTo>
                      <a:pt x="1386" y="0"/>
                    </a:lnTo>
                    <a:lnTo>
                      <a:pt x="1388" y="0"/>
                    </a:lnTo>
                    <a:lnTo>
                      <a:pt x="1391" y="0"/>
                    </a:lnTo>
                    <a:lnTo>
                      <a:pt x="1393" y="0"/>
                    </a:lnTo>
                    <a:lnTo>
                      <a:pt x="1395" y="0"/>
                    </a:lnTo>
                    <a:lnTo>
                      <a:pt x="1397" y="0"/>
                    </a:lnTo>
                    <a:lnTo>
                      <a:pt x="1400" y="0"/>
                    </a:lnTo>
                    <a:lnTo>
                      <a:pt x="1402" y="0"/>
                    </a:lnTo>
                    <a:lnTo>
                      <a:pt x="1404" y="0"/>
                    </a:lnTo>
                    <a:lnTo>
                      <a:pt x="1406" y="0"/>
                    </a:lnTo>
                    <a:lnTo>
                      <a:pt x="1409" y="0"/>
                    </a:lnTo>
                    <a:lnTo>
                      <a:pt x="1411" y="0"/>
                    </a:lnTo>
                    <a:lnTo>
                      <a:pt x="1413" y="0"/>
                    </a:lnTo>
                    <a:lnTo>
                      <a:pt x="1415" y="0"/>
                    </a:lnTo>
                    <a:lnTo>
                      <a:pt x="1418" y="0"/>
                    </a:lnTo>
                    <a:lnTo>
                      <a:pt x="1420" y="0"/>
                    </a:lnTo>
                    <a:lnTo>
                      <a:pt x="1422" y="0"/>
                    </a:lnTo>
                    <a:lnTo>
                      <a:pt x="1424" y="0"/>
                    </a:lnTo>
                    <a:lnTo>
                      <a:pt x="1427" y="0"/>
                    </a:lnTo>
                    <a:lnTo>
                      <a:pt x="1429"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494" name="Freeform 254"/>
              <p:cNvSpPr>
                <a:spLocks/>
              </p:cNvSpPr>
              <p:nvPr/>
            </p:nvSpPr>
            <p:spPr bwMode="auto">
              <a:xfrm>
                <a:off x="4207" y="1195"/>
                <a:ext cx="126" cy="1"/>
              </a:xfrm>
              <a:custGeom>
                <a:avLst/>
                <a:gdLst>
                  <a:gd name="T0" fmla="*/ 4 w 126"/>
                  <a:gd name="T1" fmla="*/ 0 h 1"/>
                  <a:gd name="T2" fmla="*/ 9 w 126"/>
                  <a:gd name="T3" fmla="*/ 0 h 1"/>
                  <a:gd name="T4" fmla="*/ 11 w 126"/>
                  <a:gd name="T5" fmla="*/ 0 h 1"/>
                  <a:gd name="T6" fmla="*/ 16 w 126"/>
                  <a:gd name="T7" fmla="*/ 0 h 1"/>
                  <a:gd name="T8" fmla="*/ 18 w 126"/>
                  <a:gd name="T9" fmla="*/ 0 h 1"/>
                  <a:gd name="T10" fmla="*/ 22 w 126"/>
                  <a:gd name="T11" fmla="*/ 0 h 1"/>
                  <a:gd name="T12" fmla="*/ 25 w 126"/>
                  <a:gd name="T13" fmla="*/ 0 h 1"/>
                  <a:gd name="T14" fmla="*/ 29 w 126"/>
                  <a:gd name="T15" fmla="*/ 0 h 1"/>
                  <a:gd name="T16" fmla="*/ 31 w 126"/>
                  <a:gd name="T17" fmla="*/ 0 h 1"/>
                  <a:gd name="T18" fmla="*/ 34 w 126"/>
                  <a:gd name="T19" fmla="*/ 0 h 1"/>
                  <a:gd name="T20" fmla="*/ 36 w 126"/>
                  <a:gd name="T21" fmla="*/ 0 h 1"/>
                  <a:gd name="T22" fmla="*/ 40 w 126"/>
                  <a:gd name="T23" fmla="*/ 0 h 1"/>
                  <a:gd name="T24" fmla="*/ 43 w 126"/>
                  <a:gd name="T25" fmla="*/ 0 h 1"/>
                  <a:gd name="T26" fmla="*/ 45 w 126"/>
                  <a:gd name="T27" fmla="*/ 0 h 1"/>
                  <a:gd name="T28" fmla="*/ 47 w 126"/>
                  <a:gd name="T29" fmla="*/ 0 h 1"/>
                  <a:gd name="T30" fmla="*/ 49 w 126"/>
                  <a:gd name="T31" fmla="*/ 0 h 1"/>
                  <a:gd name="T32" fmla="*/ 52 w 126"/>
                  <a:gd name="T33" fmla="*/ 0 h 1"/>
                  <a:gd name="T34" fmla="*/ 54 w 126"/>
                  <a:gd name="T35" fmla="*/ 0 h 1"/>
                  <a:gd name="T36" fmla="*/ 56 w 126"/>
                  <a:gd name="T37" fmla="*/ 0 h 1"/>
                  <a:gd name="T38" fmla="*/ 58 w 126"/>
                  <a:gd name="T39" fmla="*/ 0 h 1"/>
                  <a:gd name="T40" fmla="*/ 61 w 126"/>
                  <a:gd name="T41" fmla="*/ 0 h 1"/>
                  <a:gd name="T42" fmla="*/ 63 w 126"/>
                  <a:gd name="T43" fmla="*/ 0 h 1"/>
                  <a:gd name="T44" fmla="*/ 65 w 126"/>
                  <a:gd name="T45" fmla="*/ 0 h 1"/>
                  <a:gd name="T46" fmla="*/ 67 w 126"/>
                  <a:gd name="T47" fmla="*/ 0 h 1"/>
                  <a:gd name="T48" fmla="*/ 70 w 126"/>
                  <a:gd name="T49" fmla="*/ 0 h 1"/>
                  <a:gd name="T50" fmla="*/ 70 w 126"/>
                  <a:gd name="T51" fmla="*/ 0 h 1"/>
                  <a:gd name="T52" fmla="*/ 72 w 126"/>
                  <a:gd name="T53" fmla="*/ 0 h 1"/>
                  <a:gd name="T54" fmla="*/ 74 w 126"/>
                  <a:gd name="T55" fmla="*/ 0 h 1"/>
                  <a:gd name="T56" fmla="*/ 76 w 126"/>
                  <a:gd name="T57" fmla="*/ 0 h 1"/>
                  <a:gd name="T58" fmla="*/ 79 w 126"/>
                  <a:gd name="T59" fmla="*/ 0 h 1"/>
                  <a:gd name="T60" fmla="*/ 79 w 126"/>
                  <a:gd name="T61" fmla="*/ 0 h 1"/>
                  <a:gd name="T62" fmla="*/ 81 w 126"/>
                  <a:gd name="T63" fmla="*/ 0 h 1"/>
                  <a:gd name="T64" fmla="*/ 83 w 126"/>
                  <a:gd name="T65" fmla="*/ 0 h 1"/>
                  <a:gd name="T66" fmla="*/ 85 w 126"/>
                  <a:gd name="T67" fmla="*/ 0 h 1"/>
                  <a:gd name="T68" fmla="*/ 88 w 126"/>
                  <a:gd name="T69" fmla="*/ 0 h 1"/>
                  <a:gd name="T70" fmla="*/ 88 w 126"/>
                  <a:gd name="T71" fmla="*/ 0 h 1"/>
                  <a:gd name="T72" fmla="*/ 90 w 126"/>
                  <a:gd name="T73" fmla="*/ 0 h 1"/>
                  <a:gd name="T74" fmla="*/ 92 w 126"/>
                  <a:gd name="T75" fmla="*/ 0 h 1"/>
                  <a:gd name="T76" fmla="*/ 94 w 126"/>
                  <a:gd name="T77" fmla="*/ 0 h 1"/>
                  <a:gd name="T78" fmla="*/ 97 w 126"/>
                  <a:gd name="T79" fmla="*/ 0 h 1"/>
                  <a:gd name="T80" fmla="*/ 97 w 126"/>
                  <a:gd name="T81" fmla="*/ 0 h 1"/>
                  <a:gd name="T82" fmla="*/ 99 w 126"/>
                  <a:gd name="T83" fmla="*/ 0 h 1"/>
                  <a:gd name="T84" fmla="*/ 101 w 126"/>
                  <a:gd name="T85" fmla="*/ 0 h 1"/>
                  <a:gd name="T86" fmla="*/ 103 w 126"/>
                  <a:gd name="T87" fmla="*/ 0 h 1"/>
                  <a:gd name="T88" fmla="*/ 103 w 126"/>
                  <a:gd name="T89" fmla="*/ 0 h 1"/>
                  <a:gd name="T90" fmla="*/ 106 w 126"/>
                  <a:gd name="T91" fmla="*/ 0 h 1"/>
                  <a:gd name="T92" fmla="*/ 108 w 126"/>
                  <a:gd name="T93" fmla="*/ 0 h 1"/>
                  <a:gd name="T94" fmla="*/ 110 w 126"/>
                  <a:gd name="T95" fmla="*/ 0 h 1"/>
                  <a:gd name="T96" fmla="*/ 112 w 126"/>
                  <a:gd name="T97" fmla="*/ 0 h 1"/>
                  <a:gd name="T98" fmla="*/ 112 w 126"/>
                  <a:gd name="T99" fmla="*/ 0 h 1"/>
                  <a:gd name="T100" fmla="*/ 115 w 126"/>
                  <a:gd name="T101" fmla="*/ 0 h 1"/>
                  <a:gd name="T102" fmla="*/ 117 w 126"/>
                  <a:gd name="T103" fmla="*/ 0 h 1"/>
                  <a:gd name="T104" fmla="*/ 119 w 126"/>
                  <a:gd name="T105" fmla="*/ 0 h 1"/>
                  <a:gd name="T106" fmla="*/ 121 w 126"/>
                  <a:gd name="T107" fmla="*/ 0 h 1"/>
                  <a:gd name="T108" fmla="*/ 121 w 126"/>
                  <a:gd name="T109" fmla="*/ 0 h 1"/>
                  <a:gd name="T110" fmla="*/ 124 w 126"/>
                  <a:gd name="T111" fmla="*/ 0 h 1"/>
                  <a:gd name="T112" fmla="*/ 126 w 126"/>
                  <a:gd name="T113" fmla="*/ 0 h 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26" h="1">
                    <a:moveTo>
                      <a:pt x="0" y="0"/>
                    </a:moveTo>
                    <a:lnTo>
                      <a:pt x="2" y="0"/>
                    </a:lnTo>
                    <a:lnTo>
                      <a:pt x="4" y="0"/>
                    </a:lnTo>
                    <a:lnTo>
                      <a:pt x="7" y="0"/>
                    </a:lnTo>
                    <a:lnTo>
                      <a:pt x="9" y="0"/>
                    </a:lnTo>
                    <a:lnTo>
                      <a:pt x="11" y="0"/>
                    </a:lnTo>
                    <a:lnTo>
                      <a:pt x="13" y="0"/>
                    </a:lnTo>
                    <a:lnTo>
                      <a:pt x="16" y="0"/>
                    </a:lnTo>
                    <a:lnTo>
                      <a:pt x="18" y="0"/>
                    </a:lnTo>
                    <a:lnTo>
                      <a:pt x="20" y="0"/>
                    </a:lnTo>
                    <a:lnTo>
                      <a:pt x="22" y="0"/>
                    </a:lnTo>
                    <a:lnTo>
                      <a:pt x="25" y="0"/>
                    </a:lnTo>
                    <a:lnTo>
                      <a:pt x="27" y="0"/>
                    </a:lnTo>
                    <a:lnTo>
                      <a:pt x="29" y="0"/>
                    </a:lnTo>
                    <a:lnTo>
                      <a:pt x="31" y="0"/>
                    </a:lnTo>
                    <a:lnTo>
                      <a:pt x="34" y="0"/>
                    </a:lnTo>
                    <a:lnTo>
                      <a:pt x="36" y="0"/>
                    </a:lnTo>
                    <a:lnTo>
                      <a:pt x="38" y="0"/>
                    </a:lnTo>
                    <a:lnTo>
                      <a:pt x="40" y="0"/>
                    </a:lnTo>
                    <a:lnTo>
                      <a:pt x="43" y="0"/>
                    </a:lnTo>
                    <a:lnTo>
                      <a:pt x="45" y="0"/>
                    </a:lnTo>
                    <a:lnTo>
                      <a:pt x="47" y="0"/>
                    </a:lnTo>
                    <a:lnTo>
                      <a:pt x="49" y="0"/>
                    </a:lnTo>
                    <a:lnTo>
                      <a:pt x="52" y="0"/>
                    </a:lnTo>
                    <a:lnTo>
                      <a:pt x="54" y="0"/>
                    </a:lnTo>
                    <a:lnTo>
                      <a:pt x="56" y="0"/>
                    </a:lnTo>
                    <a:lnTo>
                      <a:pt x="58" y="0"/>
                    </a:lnTo>
                    <a:lnTo>
                      <a:pt x="61" y="0"/>
                    </a:lnTo>
                    <a:lnTo>
                      <a:pt x="63" y="0"/>
                    </a:lnTo>
                    <a:lnTo>
                      <a:pt x="65" y="0"/>
                    </a:lnTo>
                    <a:lnTo>
                      <a:pt x="67" y="0"/>
                    </a:lnTo>
                    <a:lnTo>
                      <a:pt x="70" y="0"/>
                    </a:lnTo>
                    <a:lnTo>
                      <a:pt x="72" y="0"/>
                    </a:lnTo>
                    <a:lnTo>
                      <a:pt x="74" y="0"/>
                    </a:lnTo>
                    <a:lnTo>
                      <a:pt x="76" y="0"/>
                    </a:lnTo>
                    <a:lnTo>
                      <a:pt x="79" y="0"/>
                    </a:lnTo>
                    <a:lnTo>
                      <a:pt x="81" y="0"/>
                    </a:lnTo>
                    <a:lnTo>
                      <a:pt x="83" y="0"/>
                    </a:lnTo>
                    <a:lnTo>
                      <a:pt x="85" y="0"/>
                    </a:lnTo>
                    <a:lnTo>
                      <a:pt x="88" y="0"/>
                    </a:lnTo>
                    <a:lnTo>
                      <a:pt x="90" y="0"/>
                    </a:lnTo>
                    <a:lnTo>
                      <a:pt x="92" y="0"/>
                    </a:lnTo>
                    <a:lnTo>
                      <a:pt x="94" y="0"/>
                    </a:lnTo>
                    <a:lnTo>
                      <a:pt x="97" y="0"/>
                    </a:lnTo>
                    <a:lnTo>
                      <a:pt x="99" y="0"/>
                    </a:lnTo>
                    <a:lnTo>
                      <a:pt x="101" y="0"/>
                    </a:lnTo>
                    <a:lnTo>
                      <a:pt x="103" y="0"/>
                    </a:lnTo>
                    <a:lnTo>
                      <a:pt x="106" y="0"/>
                    </a:lnTo>
                    <a:lnTo>
                      <a:pt x="108" y="0"/>
                    </a:lnTo>
                    <a:lnTo>
                      <a:pt x="110" y="0"/>
                    </a:lnTo>
                    <a:lnTo>
                      <a:pt x="112" y="0"/>
                    </a:lnTo>
                    <a:lnTo>
                      <a:pt x="115" y="0"/>
                    </a:lnTo>
                    <a:lnTo>
                      <a:pt x="117" y="0"/>
                    </a:lnTo>
                    <a:lnTo>
                      <a:pt x="119" y="0"/>
                    </a:lnTo>
                    <a:lnTo>
                      <a:pt x="121" y="0"/>
                    </a:lnTo>
                    <a:lnTo>
                      <a:pt x="124" y="0"/>
                    </a:lnTo>
                    <a:lnTo>
                      <a:pt x="126"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495" name="Freeform 255"/>
              <p:cNvSpPr>
                <a:spLocks/>
              </p:cNvSpPr>
              <p:nvPr/>
            </p:nvSpPr>
            <p:spPr bwMode="auto">
              <a:xfrm>
                <a:off x="1610" y="2196"/>
                <a:ext cx="1179" cy="779"/>
              </a:xfrm>
              <a:custGeom>
                <a:avLst/>
                <a:gdLst>
                  <a:gd name="T0" fmla="*/ 24 w 1179"/>
                  <a:gd name="T1" fmla="*/ 779 h 779"/>
                  <a:gd name="T2" fmla="*/ 29 w 1179"/>
                  <a:gd name="T3" fmla="*/ 779 h 779"/>
                  <a:gd name="T4" fmla="*/ 31 w 1179"/>
                  <a:gd name="T5" fmla="*/ 779 h 779"/>
                  <a:gd name="T6" fmla="*/ 33 w 1179"/>
                  <a:gd name="T7" fmla="*/ 779 h 779"/>
                  <a:gd name="T8" fmla="*/ 38 w 1179"/>
                  <a:gd name="T9" fmla="*/ 779 h 779"/>
                  <a:gd name="T10" fmla="*/ 42 w 1179"/>
                  <a:gd name="T11" fmla="*/ 779 h 779"/>
                  <a:gd name="T12" fmla="*/ 45 w 1179"/>
                  <a:gd name="T13" fmla="*/ 779 h 779"/>
                  <a:gd name="T14" fmla="*/ 51 w 1179"/>
                  <a:gd name="T15" fmla="*/ 779 h 779"/>
                  <a:gd name="T16" fmla="*/ 56 w 1179"/>
                  <a:gd name="T17" fmla="*/ 779 h 779"/>
                  <a:gd name="T18" fmla="*/ 60 w 1179"/>
                  <a:gd name="T19" fmla="*/ 779 h 779"/>
                  <a:gd name="T20" fmla="*/ 67 w 1179"/>
                  <a:gd name="T21" fmla="*/ 777 h 779"/>
                  <a:gd name="T22" fmla="*/ 74 w 1179"/>
                  <a:gd name="T23" fmla="*/ 777 h 779"/>
                  <a:gd name="T24" fmla="*/ 83 w 1179"/>
                  <a:gd name="T25" fmla="*/ 777 h 779"/>
                  <a:gd name="T26" fmla="*/ 90 w 1179"/>
                  <a:gd name="T27" fmla="*/ 777 h 779"/>
                  <a:gd name="T28" fmla="*/ 99 w 1179"/>
                  <a:gd name="T29" fmla="*/ 777 h 779"/>
                  <a:gd name="T30" fmla="*/ 108 w 1179"/>
                  <a:gd name="T31" fmla="*/ 777 h 779"/>
                  <a:gd name="T32" fmla="*/ 119 w 1179"/>
                  <a:gd name="T33" fmla="*/ 777 h 779"/>
                  <a:gd name="T34" fmla="*/ 130 w 1179"/>
                  <a:gd name="T35" fmla="*/ 777 h 779"/>
                  <a:gd name="T36" fmla="*/ 141 w 1179"/>
                  <a:gd name="T37" fmla="*/ 777 h 779"/>
                  <a:gd name="T38" fmla="*/ 155 w 1179"/>
                  <a:gd name="T39" fmla="*/ 777 h 779"/>
                  <a:gd name="T40" fmla="*/ 166 w 1179"/>
                  <a:gd name="T41" fmla="*/ 777 h 779"/>
                  <a:gd name="T42" fmla="*/ 180 w 1179"/>
                  <a:gd name="T43" fmla="*/ 774 h 779"/>
                  <a:gd name="T44" fmla="*/ 193 w 1179"/>
                  <a:gd name="T45" fmla="*/ 774 h 779"/>
                  <a:gd name="T46" fmla="*/ 209 w 1179"/>
                  <a:gd name="T47" fmla="*/ 774 h 779"/>
                  <a:gd name="T48" fmla="*/ 222 w 1179"/>
                  <a:gd name="T49" fmla="*/ 772 h 779"/>
                  <a:gd name="T50" fmla="*/ 238 w 1179"/>
                  <a:gd name="T51" fmla="*/ 772 h 779"/>
                  <a:gd name="T52" fmla="*/ 252 w 1179"/>
                  <a:gd name="T53" fmla="*/ 770 h 779"/>
                  <a:gd name="T54" fmla="*/ 267 w 1179"/>
                  <a:gd name="T55" fmla="*/ 770 h 779"/>
                  <a:gd name="T56" fmla="*/ 285 w 1179"/>
                  <a:gd name="T57" fmla="*/ 768 h 779"/>
                  <a:gd name="T58" fmla="*/ 301 w 1179"/>
                  <a:gd name="T59" fmla="*/ 765 h 779"/>
                  <a:gd name="T60" fmla="*/ 319 w 1179"/>
                  <a:gd name="T61" fmla="*/ 763 h 779"/>
                  <a:gd name="T62" fmla="*/ 337 w 1179"/>
                  <a:gd name="T63" fmla="*/ 761 h 779"/>
                  <a:gd name="T64" fmla="*/ 355 w 1179"/>
                  <a:gd name="T65" fmla="*/ 756 h 779"/>
                  <a:gd name="T66" fmla="*/ 376 w 1179"/>
                  <a:gd name="T67" fmla="*/ 752 h 779"/>
                  <a:gd name="T68" fmla="*/ 398 w 1179"/>
                  <a:gd name="T69" fmla="*/ 745 h 779"/>
                  <a:gd name="T70" fmla="*/ 418 w 1179"/>
                  <a:gd name="T71" fmla="*/ 738 h 779"/>
                  <a:gd name="T72" fmla="*/ 443 w 1179"/>
                  <a:gd name="T73" fmla="*/ 727 h 779"/>
                  <a:gd name="T74" fmla="*/ 466 w 1179"/>
                  <a:gd name="T75" fmla="*/ 716 h 779"/>
                  <a:gd name="T76" fmla="*/ 493 w 1179"/>
                  <a:gd name="T77" fmla="*/ 698 h 779"/>
                  <a:gd name="T78" fmla="*/ 517 w 1179"/>
                  <a:gd name="T79" fmla="*/ 675 h 779"/>
                  <a:gd name="T80" fmla="*/ 544 w 1179"/>
                  <a:gd name="T81" fmla="*/ 648 h 779"/>
                  <a:gd name="T82" fmla="*/ 574 w 1179"/>
                  <a:gd name="T83" fmla="*/ 610 h 779"/>
                  <a:gd name="T84" fmla="*/ 601 w 1179"/>
                  <a:gd name="T85" fmla="*/ 561 h 779"/>
                  <a:gd name="T86" fmla="*/ 630 w 1179"/>
                  <a:gd name="T87" fmla="*/ 493 h 779"/>
                  <a:gd name="T88" fmla="*/ 657 w 1179"/>
                  <a:gd name="T89" fmla="*/ 407 h 779"/>
                  <a:gd name="T90" fmla="*/ 686 w 1179"/>
                  <a:gd name="T91" fmla="*/ 293 h 779"/>
                  <a:gd name="T92" fmla="*/ 715 w 1179"/>
                  <a:gd name="T93" fmla="*/ 149 h 779"/>
                  <a:gd name="T94" fmla="*/ 745 w 1179"/>
                  <a:gd name="T95" fmla="*/ 25 h 779"/>
                  <a:gd name="T96" fmla="*/ 774 w 1179"/>
                  <a:gd name="T97" fmla="*/ 14 h 779"/>
                  <a:gd name="T98" fmla="*/ 803 w 1179"/>
                  <a:gd name="T99" fmla="*/ 115 h 779"/>
                  <a:gd name="T100" fmla="*/ 835 w 1179"/>
                  <a:gd name="T101" fmla="*/ 248 h 779"/>
                  <a:gd name="T102" fmla="*/ 864 w 1179"/>
                  <a:gd name="T103" fmla="*/ 371 h 779"/>
                  <a:gd name="T104" fmla="*/ 893 w 1179"/>
                  <a:gd name="T105" fmla="*/ 468 h 779"/>
                  <a:gd name="T106" fmla="*/ 922 w 1179"/>
                  <a:gd name="T107" fmla="*/ 545 h 779"/>
                  <a:gd name="T108" fmla="*/ 952 w 1179"/>
                  <a:gd name="T109" fmla="*/ 601 h 779"/>
                  <a:gd name="T110" fmla="*/ 981 w 1179"/>
                  <a:gd name="T111" fmla="*/ 646 h 779"/>
                  <a:gd name="T112" fmla="*/ 1010 w 1179"/>
                  <a:gd name="T113" fmla="*/ 680 h 779"/>
                  <a:gd name="T114" fmla="*/ 1039 w 1179"/>
                  <a:gd name="T115" fmla="*/ 705 h 779"/>
                  <a:gd name="T116" fmla="*/ 1069 w 1179"/>
                  <a:gd name="T117" fmla="*/ 723 h 779"/>
                  <a:gd name="T118" fmla="*/ 1100 w 1179"/>
                  <a:gd name="T119" fmla="*/ 736 h 779"/>
                  <a:gd name="T120" fmla="*/ 1129 w 1179"/>
                  <a:gd name="T121" fmla="*/ 747 h 779"/>
                  <a:gd name="T122" fmla="*/ 1161 w 1179"/>
                  <a:gd name="T123" fmla="*/ 756 h 77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179" h="779">
                    <a:moveTo>
                      <a:pt x="0" y="779"/>
                    </a:moveTo>
                    <a:lnTo>
                      <a:pt x="22" y="779"/>
                    </a:lnTo>
                    <a:lnTo>
                      <a:pt x="24" y="779"/>
                    </a:lnTo>
                    <a:lnTo>
                      <a:pt x="27" y="779"/>
                    </a:lnTo>
                    <a:lnTo>
                      <a:pt x="29" y="779"/>
                    </a:lnTo>
                    <a:lnTo>
                      <a:pt x="31" y="779"/>
                    </a:lnTo>
                    <a:lnTo>
                      <a:pt x="33" y="779"/>
                    </a:lnTo>
                    <a:lnTo>
                      <a:pt x="36" y="779"/>
                    </a:lnTo>
                    <a:lnTo>
                      <a:pt x="38" y="779"/>
                    </a:lnTo>
                    <a:lnTo>
                      <a:pt x="40" y="779"/>
                    </a:lnTo>
                    <a:lnTo>
                      <a:pt x="42" y="779"/>
                    </a:lnTo>
                    <a:lnTo>
                      <a:pt x="45" y="779"/>
                    </a:lnTo>
                    <a:lnTo>
                      <a:pt x="47" y="779"/>
                    </a:lnTo>
                    <a:lnTo>
                      <a:pt x="49" y="779"/>
                    </a:lnTo>
                    <a:lnTo>
                      <a:pt x="51" y="779"/>
                    </a:lnTo>
                    <a:lnTo>
                      <a:pt x="54" y="779"/>
                    </a:lnTo>
                    <a:lnTo>
                      <a:pt x="56" y="779"/>
                    </a:lnTo>
                    <a:lnTo>
                      <a:pt x="58" y="779"/>
                    </a:lnTo>
                    <a:lnTo>
                      <a:pt x="60" y="779"/>
                    </a:lnTo>
                    <a:lnTo>
                      <a:pt x="63" y="779"/>
                    </a:lnTo>
                    <a:lnTo>
                      <a:pt x="63" y="777"/>
                    </a:lnTo>
                    <a:lnTo>
                      <a:pt x="65" y="777"/>
                    </a:lnTo>
                    <a:lnTo>
                      <a:pt x="67" y="777"/>
                    </a:lnTo>
                    <a:lnTo>
                      <a:pt x="69" y="777"/>
                    </a:lnTo>
                    <a:lnTo>
                      <a:pt x="72" y="777"/>
                    </a:lnTo>
                    <a:lnTo>
                      <a:pt x="74" y="777"/>
                    </a:lnTo>
                    <a:lnTo>
                      <a:pt x="76" y="777"/>
                    </a:lnTo>
                    <a:lnTo>
                      <a:pt x="78" y="777"/>
                    </a:lnTo>
                    <a:lnTo>
                      <a:pt x="81" y="777"/>
                    </a:lnTo>
                    <a:lnTo>
                      <a:pt x="83" y="777"/>
                    </a:lnTo>
                    <a:lnTo>
                      <a:pt x="85" y="777"/>
                    </a:lnTo>
                    <a:lnTo>
                      <a:pt x="87" y="777"/>
                    </a:lnTo>
                    <a:lnTo>
                      <a:pt x="90" y="777"/>
                    </a:lnTo>
                    <a:lnTo>
                      <a:pt x="92" y="777"/>
                    </a:lnTo>
                    <a:lnTo>
                      <a:pt x="94" y="777"/>
                    </a:lnTo>
                    <a:lnTo>
                      <a:pt x="96" y="777"/>
                    </a:lnTo>
                    <a:lnTo>
                      <a:pt x="99" y="777"/>
                    </a:lnTo>
                    <a:lnTo>
                      <a:pt x="101" y="777"/>
                    </a:lnTo>
                    <a:lnTo>
                      <a:pt x="103" y="777"/>
                    </a:lnTo>
                    <a:lnTo>
                      <a:pt x="105" y="777"/>
                    </a:lnTo>
                    <a:lnTo>
                      <a:pt x="108" y="777"/>
                    </a:lnTo>
                    <a:lnTo>
                      <a:pt x="110" y="777"/>
                    </a:lnTo>
                    <a:lnTo>
                      <a:pt x="112" y="777"/>
                    </a:lnTo>
                    <a:lnTo>
                      <a:pt x="114" y="777"/>
                    </a:lnTo>
                    <a:lnTo>
                      <a:pt x="117" y="777"/>
                    </a:lnTo>
                    <a:lnTo>
                      <a:pt x="119" y="777"/>
                    </a:lnTo>
                    <a:lnTo>
                      <a:pt x="121" y="777"/>
                    </a:lnTo>
                    <a:lnTo>
                      <a:pt x="123" y="777"/>
                    </a:lnTo>
                    <a:lnTo>
                      <a:pt x="126" y="777"/>
                    </a:lnTo>
                    <a:lnTo>
                      <a:pt x="128" y="777"/>
                    </a:lnTo>
                    <a:lnTo>
                      <a:pt x="130" y="777"/>
                    </a:lnTo>
                    <a:lnTo>
                      <a:pt x="132" y="777"/>
                    </a:lnTo>
                    <a:lnTo>
                      <a:pt x="135" y="777"/>
                    </a:lnTo>
                    <a:lnTo>
                      <a:pt x="137" y="777"/>
                    </a:lnTo>
                    <a:lnTo>
                      <a:pt x="139" y="777"/>
                    </a:lnTo>
                    <a:lnTo>
                      <a:pt x="141" y="777"/>
                    </a:lnTo>
                    <a:lnTo>
                      <a:pt x="144" y="777"/>
                    </a:lnTo>
                    <a:lnTo>
                      <a:pt x="146" y="777"/>
                    </a:lnTo>
                    <a:lnTo>
                      <a:pt x="148" y="777"/>
                    </a:lnTo>
                    <a:lnTo>
                      <a:pt x="150" y="777"/>
                    </a:lnTo>
                    <a:lnTo>
                      <a:pt x="153" y="777"/>
                    </a:lnTo>
                    <a:lnTo>
                      <a:pt x="155" y="777"/>
                    </a:lnTo>
                    <a:lnTo>
                      <a:pt x="157" y="777"/>
                    </a:lnTo>
                    <a:lnTo>
                      <a:pt x="159" y="777"/>
                    </a:lnTo>
                    <a:lnTo>
                      <a:pt x="162" y="777"/>
                    </a:lnTo>
                    <a:lnTo>
                      <a:pt x="164" y="777"/>
                    </a:lnTo>
                    <a:lnTo>
                      <a:pt x="166" y="777"/>
                    </a:lnTo>
                    <a:lnTo>
                      <a:pt x="168" y="774"/>
                    </a:lnTo>
                    <a:lnTo>
                      <a:pt x="171" y="774"/>
                    </a:lnTo>
                    <a:lnTo>
                      <a:pt x="173" y="774"/>
                    </a:lnTo>
                    <a:lnTo>
                      <a:pt x="175" y="774"/>
                    </a:lnTo>
                    <a:lnTo>
                      <a:pt x="177" y="774"/>
                    </a:lnTo>
                    <a:lnTo>
                      <a:pt x="180" y="774"/>
                    </a:lnTo>
                    <a:lnTo>
                      <a:pt x="182" y="774"/>
                    </a:lnTo>
                    <a:lnTo>
                      <a:pt x="184" y="774"/>
                    </a:lnTo>
                    <a:lnTo>
                      <a:pt x="186" y="774"/>
                    </a:lnTo>
                    <a:lnTo>
                      <a:pt x="189" y="774"/>
                    </a:lnTo>
                    <a:lnTo>
                      <a:pt x="191" y="774"/>
                    </a:lnTo>
                    <a:lnTo>
                      <a:pt x="193" y="774"/>
                    </a:lnTo>
                    <a:lnTo>
                      <a:pt x="195" y="774"/>
                    </a:lnTo>
                    <a:lnTo>
                      <a:pt x="198" y="774"/>
                    </a:lnTo>
                    <a:lnTo>
                      <a:pt x="200" y="774"/>
                    </a:lnTo>
                    <a:lnTo>
                      <a:pt x="202" y="774"/>
                    </a:lnTo>
                    <a:lnTo>
                      <a:pt x="204" y="774"/>
                    </a:lnTo>
                    <a:lnTo>
                      <a:pt x="207" y="774"/>
                    </a:lnTo>
                    <a:lnTo>
                      <a:pt x="209" y="774"/>
                    </a:lnTo>
                    <a:lnTo>
                      <a:pt x="211" y="774"/>
                    </a:lnTo>
                    <a:lnTo>
                      <a:pt x="213" y="774"/>
                    </a:lnTo>
                    <a:lnTo>
                      <a:pt x="216" y="774"/>
                    </a:lnTo>
                    <a:lnTo>
                      <a:pt x="216" y="772"/>
                    </a:lnTo>
                    <a:lnTo>
                      <a:pt x="218" y="772"/>
                    </a:lnTo>
                    <a:lnTo>
                      <a:pt x="220" y="772"/>
                    </a:lnTo>
                    <a:lnTo>
                      <a:pt x="222" y="772"/>
                    </a:lnTo>
                    <a:lnTo>
                      <a:pt x="225" y="772"/>
                    </a:lnTo>
                    <a:lnTo>
                      <a:pt x="227" y="772"/>
                    </a:lnTo>
                    <a:lnTo>
                      <a:pt x="229" y="772"/>
                    </a:lnTo>
                    <a:lnTo>
                      <a:pt x="231" y="772"/>
                    </a:lnTo>
                    <a:lnTo>
                      <a:pt x="234" y="772"/>
                    </a:lnTo>
                    <a:lnTo>
                      <a:pt x="236" y="772"/>
                    </a:lnTo>
                    <a:lnTo>
                      <a:pt x="238" y="772"/>
                    </a:lnTo>
                    <a:lnTo>
                      <a:pt x="240" y="772"/>
                    </a:lnTo>
                    <a:lnTo>
                      <a:pt x="243" y="772"/>
                    </a:lnTo>
                    <a:lnTo>
                      <a:pt x="245" y="772"/>
                    </a:lnTo>
                    <a:lnTo>
                      <a:pt x="247" y="772"/>
                    </a:lnTo>
                    <a:lnTo>
                      <a:pt x="249" y="772"/>
                    </a:lnTo>
                    <a:lnTo>
                      <a:pt x="249" y="770"/>
                    </a:lnTo>
                    <a:lnTo>
                      <a:pt x="252" y="770"/>
                    </a:lnTo>
                    <a:lnTo>
                      <a:pt x="254" y="770"/>
                    </a:lnTo>
                    <a:lnTo>
                      <a:pt x="256" y="770"/>
                    </a:lnTo>
                    <a:lnTo>
                      <a:pt x="258" y="770"/>
                    </a:lnTo>
                    <a:lnTo>
                      <a:pt x="261" y="770"/>
                    </a:lnTo>
                    <a:lnTo>
                      <a:pt x="263" y="770"/>
                    </a:lnTo>
                    <a:lnTo>
                      <a:pt x="265" y="770"/>
                    </a:lnTo>
                    <a:lnTo>
                      <a:pt x="267" y="770"/>
                    </a:lnTo>
                    <a:lnTo>
                      <a:pt x="270" y="770"/>
                    </a:lnTo>
                    <a:lnTo>
                      <a:pt x="272" y="770"/>
                    </a:lnTo>
                    <a:lnTo>
                      <a:pt x="274" y="770"/>
                    </a:lnTo>
                    <a:lnTo>
                      <a:pt x="274" y="768"/>
                    </a:lnTo>
                    <a:lnTo>
                      <a:pt x="276" y="768"/>
                    </a:lnTo>
                    <a:lnTo>
                      <a:pt x="279" y="768"/>
                    </a:lnTo>
                    <a:lnTo>
                      <a:pt x="281" y="768"/>
                    </a:lnTo>
                    <a:lnTo>
                      <a:pt x="283" y="768"/>
                    </a:lnTo>
                    <a:lnTo>
                      <a:pt x="285" y="768"/>
                    </a:lnTo>
                    <a:lnTo>
                      <a:pt x="288" y="768"/>
                    </a:lnTo>
                    <a:lnTo>
                      <a:pt x="290" y="768"/>
                    </a:lnTo>
                    <a:lnTo>
                      <a:pt x="292" y="768"/>
                    </a:lnTo>
                    <a:lnTo>
                      <a:pt x="292" y="765"/>
                    </a:lnTo>
                    <a:lnTo>
                      <a:pt x="294" y="765"/>
                    </a:lnTo>
                    <a:lnTo>
                      <a:pt x="297" y="765"/>
                    </a:lnTo>
                    <a:lnTo>
                      <a:pt x="299" y="765"/>
                    </a:lnTo>
                    <a:lnTo>
                      <a:pt x="301" y="765"/>
                    </a:lnTo>
                    <a:lnTo>
                      <a:pt x="303" y="765"/>
                    </a:lnTo>
                    <a:lnTo>
                      <a:pt x="306" y="765"/>
                    </a:lnTo>
                    <a:lnTo>
                      <a:pt x="308" y="765"/>
                    </a:lnTo>
                    <a:lnTo>
                      <a:pt x="310" y="765"/>
                    </a:lnTo>
                    <a:lnTo>
                      <a:pt x="312" y="763"/>
                    </a:lnTo>
                    <a:lnTo>
                      <a:pt x="315" y="763"/>
                    </a:lnTo>
                    <a:lnTo>
                      <a:pt x="317" y="763"/>
                    </a:lnTo>
                    <a:lnTo>
                      <a:pt x="319" y="763"/>
                    </a:lnTo>
                    <a:lnTo>
                      <a:pt x="321" y="763"/>
                    </a:lnTo>
                    <a:lnTo>
                      <a:pt x="324" y="763"/>
                    </a:lnTo>
                    <a:lnTo>
                      <a:pt x="326" y="763"/>
                    </a:lnTo>
                    <a:lnTo>
                      <a:pt x="326" y="761"/>
                    </a:lnTo>
                    <a:lnTo>
                      <a:pt x="328" y="761"/>
                    </a:lnTo>
                    <a:lnTo>
                      <a:pt x="330" y="761"/>
                    </a:lnTo>
                    <a:lnTo>
                      <a:pt x="333" y="761"/>
                    </a:lnTo>
                    <a:lnTo>
                      <a:pt x="335" y="761"/>
                    </a:lnTo>
                    <a:lnTo>
                      <a:pt x="337" y="761"/>
                    </a:lnTo>
                    <a:lnTo>
                      <a:pt x="340" y="761"/>
                    </a:lnTo>
                    <a:lnTo>
                      <a:pt x="340" y="759"/>
                    </a:lnTo>
                    <a:lnTo>
                      <a:pt x="342" y="759"/>
                    </a:lnTo>
                    <a:lnTo>
                      <a:pt x="344" y="759"/>
                    </a:lnTo>
                    <a:lnTo>
                      <a:pt x="346" y="759"/>
                    </a:lnTo>
                    <a:lnTo>
                      <a:pt x="349" y="759"/>
                    </a:lnTo>
                    <a:lnTo>
                      <a:pt x="351" y="759"/>
                    </a:lnTo>
                    <a:lnTo>
                      <a:pt x="351" y="756"/>
                    </a:lnTo>
                    <a:lnTo>
                      <a:pt x="353" y="756"/>
                    </a:lnTo>
                    <a:lnTo>
                      <a:pt x="355" y="756"/>
                    </a:lnTo>
                    <a:lnTo>
                      <a:pt x="358" y="756"/>
                    </a:lnTo>
                    <a:lnTo>
                      <a:pt x="360" y="756"/>
                    </a:lnTo>
                    <a:lnTo>
                      <a:pt x="362" y="754"/>
                    </a:lnTo>
                    <a:lnTo>
                      <a:pt x="364" y="754"/>
                    </a:lnTo>
                    <a:lnTo>
                      <a:pt x="367" y="754"/>
                    </a:lnTo>
                    <a:lnTo>
                      <a:pt x="369" y="754"/>
                    </a:lnTo>
                    <a:lnTo>
                      <a:pt x="371" y="752"/>
                    </a:lnTo>
                    <a:lnTo>
                      <a:pt x="373" y="752"/>
                    </a:lnTo>
                    <a:lnTo>
                      <a:pt x="376" y="752"/>
                    </a:lnTo>
                    <a:lnTo>
                      <a:pt x="378" y="752"/>
                    </a:lnTo>
                    <a:lnTo>
                      <a:pt x="380" y="750"/>
                    </a:lnTo>
                    <a:lnTo>
                      <a:pt x="382" y="750"/>
                    </a:lnTo>
                    <a:lnTo>
                      <a:pt x="385" y="750"/>
                    </a:lnTo>
                    <a:lnTo>
                      <a:pt x="387" y="750"/>
                    </a:lnTo>
                    <a:lnTo>
                      <a:pt x="389" y="747"/>
                    </a:lnTo>
                    <a:lnTo>
                      <a:pt x="391" y="747"/>
                    </a:lnTo>
                    <a:lnTo>
                      <a:pt x="394" y="747"/>
                    </a:lnTo>
                    <a:lnTo>
                      <a:pt x="396" y="745"/>
                    </a:lnTo>
                    <a:lnTo>
                      <a:pt x="398" y="745"/>
                    </a:lnTo>
                    <a:lnTo>
                      <a:pt x="400" y="745"/>
                    </a:lnTo>
                    <a:lnTo>
                      <a:pt x="403" y="743"/>
                    </a:lnTo>
                    <a:lnTo>
                      <a:pt x="405" y="743"/>
                    </a:lnTo>
                    <a:lnTo>
                      <a:pt x="407" y="743"/>
                    </a:lnTo>
                    <a:lnTo>
                      <a:pt x="409" y="741"/>
                    </a:lnTo>
                    <a:lnTo>
                      <a:pt x="412" y="741"/>
                    </a:lnTo>
                    <a:lnTo>
                      <a:pt x="414" y="741"/>
                    </a:lnTo>
                    <a:lnTo>
                      <a:pt x="416" y="738"/>
                    </a:lnTo>
                    <a:lnTo>
                      <a:pt x="418" y="738"/>
                    </a:lnTo>
                    <a:lnTo>
                      <a:pt x="421" y="736"/>
                    </a:lnTo>
                    <a:lnTo>
                      <a:pt x="423" y="736"/>
                    </a:lnTo>
                    <a:lnTo>
                      <a:pt x="425" y="736"/>
                    </a:lnTo>
                    <a:lnTo>
                      <a:pt x="427" y="736"/>
                    </a:lnTo>
                    <a:lnTo>
                      <a:pt x="430" y="734"/>
                    </a:lnTo>
                    <a:lnTo>
                      <a:pt x="432" y="732"/>
                    </a:lnTo>
                    <a:lnTo>
                      <a:pt x="434" y="732"/>
                    </a:lnTo>
                    <a:lnTo>
                      <a:pt x="436" y="732"/>
                    </a:lnTo>
                    <a:lnTo>
                      <a:pt x="439" y="729"/>
                    </a:lnTo>
                    <a:lnTo>
                      <a:pt x="441" y="729"/>
                    </a:lnTo>
                    <a:lnTo>
                      <a:pt x="443" y="727"/>
                    </a:lnTo>
                    <a:lnTo>
                      <a:pt x="445" y="727"/>
                    </a:lnTo>
                    <a:lnTo>
                      <a:pt x="448" y="725"/>
                    </a:lnTo>
                    <a:lnTo>
                      <a:pt x="450" y="725"/>
                    </a:lnTo>
                    <a:lnTo>
                      <a:pt x="452" y="723"/>
                    </a:lnTo>
                    <a:lnTo>
                      <a:pt x="454" y="723"/>
                    </a:lnTo>
                    <a:lnTo>
                      <a:pt x="457" y="720"/>
                    </a:lnTo>
                    <a:lnTo>
                      <a:pt x="459" y="720"/>
                    </a:lnTo>
                    <a:lnTo>
                      <a:pt x="461" y="718"/>
                    </a:lnTo>
                    <a:lnTo>
                      <a:pt x="463" y="718"/>
                    </a:lnTo>
                    <a:lnTo>
                      <a:pt x="466" y="716"/>
                    </a:lnTo>
                    <a:lnTo>
                      <a:pt x="468" y="714"/>
                    </a:lnTo>
                    <a:lnTo>
                      <a:pt x="470" y="714"/>
                    </a:lnTo>
                    <a:lnTo>
                      <a:pt x="472" y="711"/>
                    </a:lnTo>
                    <a:lnTo>
                      <a:pt x="475" y="709"/>
                    </a:lnTo>
                    <a:lnTo>
                      <a:pt x="477" y="709"/>
                    </a:lnTo>
                    <a:lnTo>
                      <a:pt x="479" y="707"/>
                    </a:lnTo>
                    <a:lnTo>
                      <a:pt x="481" y="707"/>
                    </a:lnTo>
                    <a:lnTo>
                      <a:pt x="484" y="705"/>
                    </a:lnTo>
                    <a:lnTo>
                      <a:pt x="486" y="702"/>
                    </a:lnTo>
                    <a:lnTo>
                      <a:pt x="488" y="702"/>
                    </a:lnTo>
                    <a:lnTo>
                      <a:pt x="490" y="700"/>
                    </a:lnTo>
                    <a:lnTo>
                      <a:pt x="493" y="698"/>
                    </a:lnTo>
                    <a:lnTo>
                      <a:pt x="495" y="698"/>
                    </a:lnTo>
                    <a:lnTo>
                      <a:pt x="497" y="696"/>
                    </a:lnTo>
                    <a:lnTo>
                      <a:pt x="499" y="693"/>
                    </a:lnTo>
                    <a:lnTo>
                      <a:pt x="502" y="691"/>
                    </a:lnTo>
                    <a:lnTo>
                      <a:pt x="504" y="689"/>
                    </a:lnTo>
                    <a:lnTo>
                      <a:pt x="506" y="689"/>
                    </a:lnTo>
                    <a:lnTo>
                      <a:pt x="506" y="687"/>
                    </a:lnTo>
                    <a:lnTo>
                      <a:pt x="508" y="684"/>
                    </a:lnTo>
                    <a:lnTo>
                      <a:pt x="511" y="682"/>
                    </a:lnTo>
                    <a:lnTo>
                      <a:pt x="513" y="680"/>
                    </a:lnTo>
                    <a:lnTo>
                      <a:pt x="515" y="678"/>
                    </a:lnTo>
                    <a:lnTo>
                      <a:pt x="517" y="675"/>
                    </a:lnTo>
                    <a:lnTo>
                      <a:pt x="520" y="673"/>
                    </a:lnTo>
                    <a:lnTo>
                      <a:pt x="522" y="673"/>
                    </a:lnTo>
                    <a:lnTo>
                      <a:pt x="524" y="671"/>
                    </a:lnTo>
                    <a:lnTo>
                      <a:pt x="526" y="666"/>
                    </a:lnTo>
                    <a:lnTo>
                      <a:pt x="529" y="664"/>
                    </a:lnTo>
                    <a:lnTo>
                      <a:pt x="531" y="662"/>
                    </a:lnTo>
                    <a:lnTo>
                      <a:pt x="533" y="660"/>
                    </a:lnTo>
                    <a:lnTo>
                      <a:pt x="535" y="657"/>
                    </a:lnTo>
                    <a:lnTo>
                      <a:pt x="538" y="655"/>
                    </a:lnTo>
                    <a:lnTo>
                      <a:pt x="540" y="653"/>
                    </a:lnTo>
                    <a:lnTo>
                      <a:pt x="542" y="651"/>
                    </a:lnTo>
                    <a:lnTo>
                      <a:pt x="544" y="648"/>
                    </a:lnTo>
                    <a:lnTo>
                      <a:pt x="547" y="644"/>
                    </a:lnTo>
                    <a:lnTo>
                      <a:pt x="549" y="642"/>
                    </a:lnTo>
                    <a:lnTo>
                      <a:pt x="551" y="639"/>
                    </a:lnTo>
                    <a:lnTo>
                      <a:pt x="553" y="635"/>
                    </a:lnTo>
                    <a:lnTo>
                      <a:pt x="556" y="633"/>
                    </a:lnTo>
                    <a:lnTo>
                      <a:pt x="558" y="630"/>
                    </a:lnTo>
                    <a:lnTo>
                      <a:pt x="562" y="626"/>
                    </a:lnTo>
                    <a:lnTo>
                      <a:pt x="565" y="624"/>
                    </a:lnTo>
                    <a:lnTo>
                      <a:pt x="567" y="619"/>
                    </a:lnTo>
                    <a:lnTo>
                      <a:pt x="569" y="617"/>
                    </a:lnTo>
                    <a:lnTo>
                      <a:pt x="571" y="612"/>
                    </a:lnTo>
                    <a:lnTo>
                      <a:pt x="574" y="610"/>
                    </a:lnTo>
                    <a:lnTo>
                      <a:pt x="576" y="606"/>
                    </a:lnTo>
                    <a:lnTo>
                      <a:pt x="578" y="601"/>
                    </a:lnTo>
                    <a:lnTo>
                      <a:pt x="580" y="599"/>
                    </a:lnTo>
                    <a:lnTo>
                      <a:pt x="583" y="594"/>
                    </a:lnTo>
                    <a:lnTo>
                      <a:pt x="585" y="590"/>
                    </a:lnTo>
                    <a:lnTo>
                      <a:pt x="587" y="585"/>
                    </a:lnTo>
                    <a:lnTo>
                      <a:pt x="589" y="583"/>
                    </a:lnTo>
                    <a:lnTo>
                      <a:pt x="592" y="579"/>
                    </a:lnTo>
                    <a:lnTo>
                      <a:pt x="594" y="574"/>
                    </a:lnTo>
                    <a:lnTo>
                      <a:pt x="596" y="570"/>
                    </a:lnTo>
                    <a:lnTo>
                      <a:pt x="598" y="565"/>
                    </a:lnTo>
                    <a:lnTo>
                      <a:pt x="601" y="561"/>
                    </a:lnTo>
                    <a:lnTo>
                      <a:pt x="603" y="554"/>
                    </a:lnTo>
                    <a:lnTo>
                      <a:pt x="605" y="549"/>
                    </a:lnTo>
                    <a:lnTo>
                      <a:pt x="607" y="545"/>
                    </a:lnTo>
                    <a:lnTo>
                      <a:pt x="610" y="540"/>
                    </a:lnTo>
                    <a:lnTo>
                      <a:pt x="612" y="534"/>
                    </a:lnTo>
                    <a:lnTo>
                      <a:pt x="614" y="529"/>
                    </a:lnTo>
                    <a:lnTo>
                      <a:pt x="616" y="525"/>
                    </a:lnTo>
                    <a:lnTo>
                      <a:pt x="619" y="518"/>
                    </a:lnTo>
                    <a:lnTo>
                      <a:pt x="621" y="511"/>
                    </a:lnTo>
                    <a:lnTo>
                      <a:pt x="625" y="507"/>
                    </a:lnTo>
                    <a:lnTo>
                      <a:pt x="628" y="500"/>
                    </a:lnTo>
                    <a:lnTo>
                      <a:pt x="630" y="493"/>
                    </a:lnTo>
                    <a:lnTo>
                      <a:pt x="632" y="489"/>
                    </a:lnTo>
                    <a:lnTo>
                      <a:pt x="634" y="482"/>
                    </a:lnTo>
                    <a:lnTo>
                      <a:pt x="637" y="475"/>
                    </a:lnTo>
                    <a:lnTo>
                      <a:pt x="639" y="468"/>
                    </a:lnTo>
                    <a:lnTo>
                      <a:pt x="641" y="462"/>
                    </a:lnTo>
                    <a:lnTo>
                      <a:pt x="643" y="453"/>
                    </a:lnTo>
                    <a:lnTo>
                      <a:pt x="646" y="446"/>
                    </a:lnTo>
                    <a:lnTo>
                      <a:pt x="648" y="439"/>
                    </a:lnTo>
                    <a:lnTo>
                      <a:pt x="650" y="430"/>
                    </a:lnTo>
                    <a:lnTo>
                      <a:pt x="652" y="423"/>
                    </a:lnTo>
                    <a:lnTo>
                      <a:pt x="655" y="414"/>
                    </a:lnTo>
                    <a:lnTo>
                      <a:pt x="657" y="407"/>
                    </a:lnTo>
                    <a:lnTo>
                      <a:pt x="659" y="398"/>
                    </a:lnTo>
                    <a:lnTo>
                      <a:pt x="661" y="389"/>
                    </a:lnTo>
                    <a:lnTo>
                      <a:pt x="664" y="380"/>
                    </a:lnTo>
                    <a:lnTo>
                      <a:pt x="666" y="371"/>
                    </a:lnTo>
                    <a:lnTo>
                      <a:pt x="670" y="362"/>
                    </a:lnTo>
                    <a:lnTo>
                      <a:pt x="673" y="353"/>
                    </a:lnTo>
                    <a:lnTo>
                      <a:pt x="675" y="344"/>
                    </a:lnTo>
                    <a:lnTo>
                      <a:pt x="677" y="333"/>
                    </a:lnTo>
                    <a:lnTo>
                      <a:pt x="679" y="324"/>
                    </a:lnTo>
                    <a:lnTo>
                      <a:pt x="682" y="313"/>
                    </a:lnTo>
                    <a:lnTo>
                      <a:pt x="684" y="302"/>
                    </a:lnTo>
                    <a:lnTo>
                      <a:pt x="686" y="293"/>
                    </a:lnTo>
                    <a:lnTo>
                      <a:pt x="688" y="281"/>
                    </a:lnTo>
                    <a:lnTo>
                      <a:pt x="691" y="270"/>
                    </a:lnTo>
                    <a:lnTo>
                      <a:pt x="693" y="259"/>
                    </a:lnTo>
                    <a:lnTo>
                      <a:pt x="695" y="245"/>
                    </a:lnTo>
                    <a:lnTo>
                      <a:pt x="697" y="234"/>
                    </a:lnTo>
                    <a:lnTo>
                      <a:pt x="700" y="223"/>
                    </a:lnTo>
                    <a:lnTo>
                      <a:pt x="702" y="209"/>
                    </a:lnTo>
                    <a:lnTo>
                      <a:pt x="704" y="198"/>
                    </a:lnTo>
                    <a:lnTo>
                      <a:pt x="709" y="187"/>
                    </a:lnTo>
                    <a:lnTo>
                      <a:pt x="711" y="173"/>
                    </a:lnTo>
                    <a:lnTo>
                      <a:pt x="713" y="160"/>
                    </a:lnTo>
                    <a:lnTo>
                      <a:pt x="715" y="149"/>
                    </a:lnTo>
                    <a:lnTo>
                      <a:pt x="718" y="137"/>
                    </a:lnTo>
                    <a:lnTo>
                      <a:pt x="720" y="124"/>
                    </a:lnTo>
                    <a:lnTo>
                      <a:pt x="722" y="113"/>
                    </a:lnTo>
                    <a:lnTo>
                      <a:pt x="724" y="101"/>
                    </a:lnTo>
                    <a:lnTo>
                      <a:pt x="727" y="90"/>
                    </a:lnTo>
                    <a:lnTo>
                      <a:pt x="729" y="79"/>
                    </a:lnTo>
                    <a:lnTo>
                      <a:pt x="731" y="68"/>
                    </a:lnTo>
                    <a:lnTo>
                      <a:pt x="736" y="59"/>
                    </a:lnTo>
                    <a:lnTo>
                      <a:pt x="738" y="50"/>
                    </a:lnTo>
                    <a:lnTo>
                      <a:pt x="740" y="41"/>
                    </a:lnTo>
                    <a:lnTo>
                      <a:pt x="742" y="32"/>
                    </a:lnTo>
                    <a:lnTo>
                      <a:pt x="745" y="25"/>
                    </a:lnTo>
                    <a:lnTo>
                      <a:pt x="747" y="18"/>
                    </a:lnTo>
                    <a:lnTo>
                      <a:pt x="749" y="14"/>
                    </a:lnTo>
                    <a:lnTo>
                      <a:pt x="751" y="9"/>
                    </a:lnTo>
                    <a:lnTo>
                      <a:pt x="754" y="5"/>
                    </a:lnTo>
                    <a:lnTo>
                      <a:pt x="756" y="2"/>
                    </a:lnTo>
                    <a:lnTo>
                      <a:pt x="760" y="2"/>
                    </a:lnTo>
                    <a:lnTo>
                      <a:pt x="763" y="0"/>
                    </a:lnTo>
                    <a:lnTo>
                      <a:pt x="765" y="2"/>
                    </a:lnTo>
                    <a:lnTo>
                      <a:pt x="767" y="2"/>
                    </a:lnTo>
                    <a:lnTo>
                      <a:pt x="769" y="5"/>
                    </a:lnTo>
                    <a:lnTo>
                      <a:pt x="772" y="9"/>
                    </a:lnTo>
                    <a:lnTo>
                      <a:pt x="774" y="14"/>
                    </a:lnTo>
                    <a:lnTo>
                      <a:pt x="776" y="18"/>
                    </a:lnTo>
                    <a:lnTo>
                      <a:pt x="778" y="25"/>
                    </a:lnTo>
                    <a:lnTo>
                      <a:pt x="783" y="32"/>
                    </a:lnTo>
                    <a:lnTo>
                      <a:pt x="785" y="38"/>
                    </a:lnTo>
                    <a:lnTo>
                      <a:pt x="787" y="47"/>
                    </a:lnTo>
                    <a:lnTo>
                      <a:pt x="790" y="54"/>
                    </a:lnTo>
                    <a:lnTo>
                      <a:pt x="792" y="63"/>
                    </a:lnTo>
                    <a:lnTo>
                      <a:pt x="794" y="74"/>
                    </a:lnTo>
                    <a:lnTo>
                      <a:pt x="796" y="83"/>
                    </a:lnTo>
                    <a:lnTo>
                      <a:pt x="799" y="92"/>
                    </a:lnTo>
                    <a:lnTo>
                      <a:pt x="801" y="104"/>
                    </a:lnTo>
                    <a:lnTo>
                      <a:pt x="803" y="115"/>
                    </a:lnTo>
                    <a:lnTo>
                      <a:pt x="808" y="126"/>
                    </a:lnTo>
                    <a:lnTo>
                      <a:pt x="810" y="137"/>
                    </a:lnTo>
                    <a:lnTo>
                      <a:pt x="812" y="146"/>
                    </a:lnTo>
                    <a:lnTo>
                      <a:pt x="814" y="160"/>
                    </a:lnTo>
                    <a:lnTo>
                      <a:pt x="817" y="169"/>
                    </a:lnTo>
                    <a:lnTo>
                      <a:pt x="819" y="180"/>
                    </a:lnTo>
                    <a:lnTo>
                      <a:pt x="821" y="194"/>
                    </a:lnTo>
                    <a:lnTo>
                      <a:pt x="823" y="205"/>
                    </a:lnTo>
                    <a:lnTo>
                      <a:pt x="826" y="216"/>
                    </a:lnTo>
                    <a:lnTo>
                      <a:pt x="828" y="227"/>
                    </a:lnTo>
                    <a:lnTo>
                      <a:pt x="830" y="239"/>
                    </a:lnTo>
                    <a:lnTo>
                      <a:pt x="835" y="248"/>
                    </a:lnTo>
                    <a:lnTo>
                      <a:pt x="837" y="259"/>
                    </a:lnTo>
                    <a:lnTo>
                      <a:pt x="839" y="270"/>
                    </a:lnTo>
                    <a:lnTo>
                      <a:pt x="841" y="281"/>
                    </a:lnTo>
                    <a:lnTo>
                      <a:pt x="844" y="293"/>
                    </a:lnTo>
                    <a:lnTo>
                      <a:pt x="846" y="302"/>
                    </a:lnTo>
                    <a:lnTo>
                      <a:pt x="848" y="313"/>
                    </a:lnTo>
                    <a:lnTo>
                      <a:pt x="850" y="322"/>
                    </a:lnTo>
                    <a:lnTo>
                      <a:pt x="853" y="333"/>
                    </a:lnTo>
                    <a:lnTo>
                      <a:pt x="855" y="342"/>
                    </a:lnTo>
                    <a:lnTo>
                      <a:pt x="857" y="351"/>
                    </a:lnTo>
                    <a:lnTo>
                      <a:pt x="862" y="360"/>
                    </a:lnTo>
                    <a:lnTo>
                      <a:pt x="864" y="371"/>
                    </a:lnTo>
                    <a:lnTo>
                      <a:pt x="866" y="380"/>
                    </a:lnTo>
                    <a:lnTo>
                      <a:pt x="868" y="389"/>
                    </a:lnTo>
                    <a:lnTo>
                      <a:pt x="871" y="396"/>
                    </a:lnTo>
                    <a:lnTo>
                      <a:pt x="873" y="405"/>
                    </a:lnTo>
                    <a:lnTo>
                      <a:pt x="875" y="414"/>
                    </a:lnTo>
                    <a:lnTo>
                      <a:pt x="877" y="423"/>
                    </a:lnTo>
                    <a:lnTo>
                      <a:pt x="880" y="430"/>
                    </a:lnTo>
                    <a:lnTo>
                      <a:pt x="882" y="439"/>
                    </a:lnTo>
                    <a:lnTo>
                      <a:pt x="884" y="446"/>
                    </a:lnTo>
                    <a:lnTo>
                      <a:pt x="886" y="455"/>
                    </a:lnTo>
                    <a:lnTo>
                      <a:pt x="889" y="462"/>
                    </a:lnTo>
                    <a:lnTo>
                      <a:pt x="893" y="468"/>
                    </a:lnTo>
                    <a:lnTo>
                      <a:pt x="895" y="475"/>
                    </a:lnTo>
                    <a:lnTo>
                      <a:pt x="898" y="482"/>
                    </a:lnTo>
                    <a:lnTo>
                      <a:pt x="900" y="489"/>
                    </a:lnTo>
                    <a:lnTo>
                      <a:pt x="902" y="495"/>
                    </a:lnTo>
                    <a:lnTo>
                      <a:pt x="904" y="502"/>
                    </a:lnTo>
                    <a:lnTo>
                      <a:pt x="907" y="509"/>
                    </a:lnTo>
                    <a:lnTo>
                      <a:pt x="909" y="516"/>
                    </a:lnTo>
                    <a:lnTo>
                      <a:pt x="911" y="522"/>
                    </a:lnTo>
                    <a:lnTo>
                      <a:pt x="913" y="527"/>
                    </a:lnTo>
                    <a:lnTo>
                      <a:pt x="916" y="534"/>
                    </a:lnTo>
                    <a:lnTo>
                      <a:pt x="918" y="538"/>
                    </a:lnTo>
                    <a:lnTo>
                      <a:pt x="922" y="545"/>
                    </a:lnTo>
                    <a:lnTo>
                      <a:pt x="925" y="549"/>
                    </a:lnTo>
                    <a:lnTo>
                      <a:pt x="927" y="556"/>
                    </a:lnTo>
                    <a:lnTo>
                      <a:pt x="929" y="561"/>
                    </a:lnTo>
                    <a:lnTo>
                      <a:pt x="931" y="565"/>
                    </a:lnTo>
                    <a:lnTo>
                      <a:pt x="934" y="570"/>
                    </a:lnTo>
                    <a:lnTo>
                      <a:pt x="936" y="574"/>
                    </a:lnTo>
                    <a:lnTo>
                      <a:pt x="938" y="581"/>
                    </a:lnTo>
                    <a:lnTo>
                      <a:pt x="940" y="585"/>
                    </a:lnTo>
                    <a:lnTo>
                      <a:pt x="943" y="590"/>
                    </a:lnTo>
                    <a:lnTo>
                      <a:pt x="947" y="594"/>
                    </a:lnTo>
                    <a:lnTo>
                      <a:pt x="949" y="599"/>
                    </a:lnTo>
                    <a:lnTo>
                      <a:pt x="952" y="601"/>
                    </a:lnTo>
                    <a:lnTo>
                      <a:pt x="954" y="606"/>
                    </a:lnTo>
                    <a:lnTo>
                      <a:pt x="956" y="610"/>
                    </a:lnTo>
                    <a:lnTo>
                      <a:pt x="958" y="615"/>
                    </a:lnTo>
                    <a:lnTo>
                      <a:pt x="961" y="617"/>
                    </a:lnTo>
                    <a:lnTo>
                      <a:pt x="963" y="621"/>
                    </a:lnTo>
                    <a:lnTo>
                      <a:pt x="965" y="626"/>
                    </a:lnTo>
                    <a:lnTo>
                      <a:pt x="967" y="628"/>
                    </a:lnTo>
                    <a:lnTo>
                      <a:pt x="970" y="633"/>
                    </a:lnTo>
                    <a:lnTo>
                      <a:pt x="974" y="637"/>
                    </a:lnTo>
                    <a:lnTo>
                      <a:pt x="976" y="639"/>
                    </a:lnTo>
                    <a:lnTo>
                      <a:pt x="979" y="642"/>
                    </a:lnTo>
                    <a:lnTo>
                      <a:pt x="981" y="646"/>
                    </a:lnTo>
                    <a:lnTo>
                      <a:pt x="983" y="648"/>
                    </a:lnTo>
                    <a:lnTo>
                      <a:pt x="985" y="653"/>
                    </a:lnTo>
                    <a:lnTo>
                      <a:pt x="988" y="655"/>
                    </a:lnTo>
                    <a:lnTo>
                      <a:pt x="990" y="657"/>
                    </a:lnTo>
                    <a:lnTo>
                      <a:pt x="992" y="662"/>
                    </a:lnTo>
                    <a:lnTo>
                      <a:pt x="994" y="664"/>
                    </a:lnTo>
                    <a:lnTo>
                      <a:pt x="997" y="666"/>
                    </a:lnTo>
                    <a:lnTo>
                      <a:pt x="1001" y="669"/>
                    </a:lnTo>
                    <a:lnTo>
                      <a:pt x="1003" y="671"/>
                    </a:lnTo>
                    <a:lnTo>
                      <a:pt x="1006" y="673"/>
                    </a:lnTo>
                    <a:lnTo>
                      <a:pt x="1008" y="675"/>
                    </a:lnTo>
                    <a:lnTo>
                      <a:pt x="1010" y="680"/>
                    </a:lnTo>
                    <a:lnTo>
                      <a:pt x="1012" y="682"/>
                    </a:lnTo>
                    <a:lnTo>
                      <a:pt x="1015" y="684"/>
                    </a:lnTo>
                    <a:lnTo>
                      <a:pt x="1017" y="687"/>
                    </a:lnTo>
                    <a:lnTo>
                      <a:pt x="1019" y="689"/>
                    </a:lnTo>
                    <a:lnTo>
                      <a:pt x="1024" y="691"/>
                    </a:lnTo>
                    <a:lnTo>
                      <a:pt x="1026" y="691"/>
                    </a:lnTo>
                    <a:lnTo>
                      <a:pt x="1028" y="693"/>
                    </a:lnTo>
                    <a:lnTo>
                      <a:pt x="1030" y="696"/>
                    </a:lnTo>
                    <a:lnTo>
                      <a:pt x="1033" y="698"/>
                    </a:lnTo>
                    <a:lnTo>
                      <a:pt x="1035" y="700"/>
                    </a:lnTo>
                    <a:lnTo>
                      <a:pt x="1037" y="702"/>
                    </a:lnTo>
                    <a:lnTo>
                      <a:pt x="1039" y="705"/>
                    </a:lnTo>
                    <a:lnTo>
                      <a:pt x="1042" y="705"/>
                    </a:lnTo>
                    <a:lnTo>
                      <a:pt x="1044" y="707"/>
                    </a:lnTo>
                    <a:lnTo>
                      <a:pt x="1048" y="709"/>
                    </a:lnTo>
                    <a:lnTo>
                      <a:pt x="1051" y="711"/>
                    </a:lnTo>
                    <a:lnTo>
                      <a:pt x="1053" y="711"/>
                    </a:lnTo>
                    <a:lnTo>
                      <a:pt x="1055" y="714"/>
                    </a:lnTo>
                    <a:lnTo>
                      <a:pt x="1057" y="716"/>
                    </a:lnTo>
                    <a:lnTo>
                      <a:pt x="1060" y="716"/>
                    </a:lnTo>
                    <a:lnTo>
                      <a:pt x="1062" y="718"/>
                    </a:lnTo>
                    <a:lnTo>
                      <a:pt x="1064" y="720"/>
                    </a:lnTo>
                    <a:lnTo>
                      <a:pt x="1066" y="720"/>
                    </a:lnTo>
                    <a:lnTo>
                      <a:pt x="1069" y="723"/>
                    </a:lnTo>
                    <a:lnTo>
                      <a:pt x="1073" y="725"/>
                    </a:lnTo>
                    <a:lnTo>
                      <a:pt x="1075" y="725"/>
                    </a:lnTo>
                    <a:lnTo>
                      <a:pt x="1078" y="727"/>
                    </a:lnTo>
                    <a:lnTo>
                      <a:pt x="1080" y="727"/>
                    </a:lnTo>
                    <a:lnTo>
                      <a:pt x="1082" y="729"/>
                    </a:lnTo>
                    <a:lnTo>
                      <a:pt x="1084" y="729"/>
                    </a:lnTo>
                    <a:lnTo>
                      <a:pt x="1087" y="732"/>
                    </a:lnTo>
                    <a:lnTo>
                      <a:pt x="1089" y="732"/>
                    </a:lnTo>
                    <a:lnTo>
                      <a:pt x="1093" y="734"/>
                    </a:lnTo>
                    <a:lnTo>
                      <a:pt x="1096" y="734"/>
                    </a:lnTo>
                    <a:lnTo>
                      <a:pt x="1098" y="736"/>
                    </a:lnTo>
                    <a:lnTo>
                      <a:pt x="1100" y="736"/>
                    </a:lnTo>
                    <a:lnTo>
                      <a:pt x="1102" y="738"/>
                    </a:lnTo>
                    <a:lnTo>
                      <a:pt x="1105" y="738"/>
                    </a:lnTo>
                    <a:lnTo>
                      <a:pt x="1107" y="741"/>
                    </a:lnTo>
                    <a:lnTo>
                      <a:pt x="1109" y="741"/>
                    </a:lnTo>
                    <a:lnTo>
                      <a:pt x="1114" y="741"/>
                    </a:lnTo>
                    <a:lnTo>
                      <a:pt x="1116" y="743"/>
                    </a:lnTo>
                    <a:lnTo>
                      <a:pt x="1118" y="743"/>
                    </a:lnTo>
                    <a:lnTo>
                      <a:pt x="1120" y="745"/>
                    </a:lnTo>
                    <a:lnTo>
                      <a:pt x="1123" y="745"/>
                    </a:lnTo>
                    <a:lnTo>
                      <a:pt x="1125" y="747"/>
                    </a:lnTo>
                    <a:lnTo>
                      <a:pt x="1127" y="747"/>
                    </a:lnTo>
                    <a:lnTo>
                      <a:pt x="1129" y="747"/>
                    </a:lnTo>
                    <a:lnTo>
                      <a:pt x="1134" y="750"/>
                    </a:lnTo>
                    <a:lnTo>
                      <a:pt x="1136" y="750"/>
                    </a:lnTo>
                    <a:lnTo>
                      <a:pt x="1138" y="750"/>
                    </a:lnTo>
                    <a:lnTo>
                      <a:pt x="1141" y="752"/>
                    </a:lnTo>
                    <a:lnTo>
                      <a:pt x="1143" y="752"/>
                    </a:lnTo>
                    <a:lnTo>
                      <a:pt x="1145" y="752"/>
                    </a:lnTo>
                    <a:lnTo>
                      <a:pt x="1147" y="752"/>
                    </a:lnTo>
                    <a:lnTo>
                      <a:pt x="1150" y="754"/>
                    </a:lnTo>
                    <a:lnTo>
                      <a:pt x="1152" y="754"/>
                    </a:lnTo>
                    <a:lnTo>
                      <a:pt x="1156" y="754"/>
                    </a:lnTo>
                    <a:lnTo>
                      <a:pt x="1159" y="756"/>
                    </a:lnTo>
                    <a:lnTo>
                      <a:pt x="1161" y="756"/>
                    </a:lnTo>
                    <a:lnTo>
                      <a:pt x="1163" y="756"/>
                    </a:lnTo>
                    <a:lnTo>
                      <a:pt x="1165" y="756"/>
                    </a:lnTo>
                    <a:lnTo>
                      <a:pt x="1168" y="759"/>
                    </a:lnTo>
                    <a:lnTo>
                      <a:pt x="1170" y="759"/>
                    </a:lnTo>
                    <a:lnTo>
                      <a:pt x="1174" y="759"/>
                    </a:lnTo>
                    <a:lnTo>
                      <a:pt x="1177" y="759"/>
                    </a:lnTo>
                    <a:lnTo>
                      <a:pt x="1179" y="759"/>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496" name="Freeform 256"/>
              <p:cNvSpPr>
                <a:spLocks/>
              </p:cNvSpPr>
              <p:nvPr/>
            </p:nvSpPr>
            <p:spPr bwMode="auto">
              <a:xfrm>
                <a:off x="2789" y="2955"/>
                <a:ext cx="1420" cy="20"/>
              </a:xfrm>
              <a:custGeom>
                <a:avLst/>
                <a:gdLst>
                  <a:gd name="T0" fmla="*/ 27 w 1420"/>
                  <a:gd name="T1" fmla="*/ 6 h 20"/>
                  <a:gd name="T2" fmla="*/ 58 w 1420"/>
                  <a:gd name="T3" fmla="*/ 9 h 20"/>
                  <a:gd name="T4" fmla="*/ 90 w 1420"/>
                  <a:gd name="T5" fmla="*/ 13 h 20"/>
                  <a:gd name="T6" fmla="*/ 121 w 1420"/>
                  <a:gd name="T7" fmla="*/ 15 h 20"/>
                  <a:gd name="T8" fmla="*/ 153 w 1420"/>
                  <a:gd name="T9" fmla="*/ 15 h 20"/>
                  <a:gd name="T10" fmla="*/ 185 w 1420"/>
                  <a:gd name="T11" fmla="*/ 18 h 20"/>
                  <a:gd name="T12" fmla="*/ 218 w 1420"/>
                  <a:gd name="T13" fmla="*/ 18 h 20"/>
                  <a:gd name="T14" fmla="*/ 250 w 1420"/>
                  <a:gd name="T15" fmla="*/ 20 h 20"/>
                  <a:gd name="T16" fmla="*/ 284 w 1420"/>
                  <a:gd name="T17" fmla="*/ 20 h 20"/>
                  <a:gd name="T18" fmla="*/ 315 w 1420"/>
                  <a:gd name="T19" fmla="*/ 20 h 20"/>
                  <a:gd name="T20" fmla="*/ 349 w 1420"/>
                  <a:gd name="T21" fmla="*/ 20 h 20"/>
                  <a:gd name="T22" fmla="*/ 383 w 1420"/>
                  <a:gd name="T23" fmla="*/ 20 h 20"/>
                  <a:gd name="T24" fmla="*/ 416 w 1420"/>
                  <a:gd name="T25" fmla="*/ 20 h 20"/>
                  <a:gd name="T26" fmla="*/ 448 w 1420"/>
                  <a:gd name="T27" fmla="*/ 20 h 20"/>
                  <a:gd name="T28" fmla="*/ 482 w 1420"/>
                  <a:gd name="T29" fmla="*/ 20 h 20"/>
                  <a:gd name="T30" fmla="*/ 515 w 1420"/>
                  <a:gd name="T31" fmla="*/ 20 h 20"/>
                  <a:gd name="T32" fmla="*/ 549 w 1420"/>
                  <a:gd name="T33" fmla="*/ 20 h 20"/>
                  <a:gd name="T34" fmla="*/ 581 w 1420"/>
                  <a:gd name="T35" fmla="*/ 20 h 20"/>
                  <a:gd name="T36" fmla="*/ 614 w 1420"/>
                  <a:gd name="T37" fmla="*/ 20 h 20"/>
                  <a:gd name="T38" fmla="*/ 646 w 1420"/>
                  <a:gd name="T39" fmla="*/ 20 h 20"/>
                  <a:gd name="T40" fmla="*/ 677 w 1420"/>
                  <a:gd name="T41" fmla="*/ 20 h 20"/>
                  <a:gd name="T42" fmla="*/ 707 w 1420"/>
                  <a:gd name="T43" fmla="*/ 20 h 20"/>
                  <a:gd name="T44" fmla="*/ 736 w 1420"/>
                  <a:gd name="T45" fmla="*/ 20 h 20"/>
                  <a:gd name="T46" fmla="*/ 765 w 1420"/>
                  <a:gd name="T47" fmla="*/ 20 h 20"/>
                  <a:gd name="T48" fmla="*/ 792 w 1420"/>
                  <a:gd name="T49" fmla="*/ 20 h 20"/>
                  <a:gd name="T50" fmla="*/ 819 w 1420"/>
                  <a:gd name="T51" fmla="*/ 20 h 20"/>
                  <a:gd name="T52" fmla="*/ 846 w 1420"/>
                  <a:gd name="T53" fmla="*/ 20 h 20"/>
                  <a:gd name="T54" fmla="*/ 871 w 1420"/>
                  <a:gd name="T55" fmla="*/ 20 h 20"/>
                  <a:gd name="T56" fmla="*/ 898 w 1420"/>
                  <a:gd name="T57" fmla="*/ 20 h 20"/>
                  <a:gd name="T58" fmla="*/ 923 w 1420"/>
                  <a:gd name="T59" fmla="*/ 20 h 20"/>
                  <a:gd name="T60" fmla="*/ 947 w 1420"/>
                  <a:gd name="T61" fmla="*/ 20 h 20"/>
                  <a:gd name="T62" fmla="*/ 972 w 1420"/>
                  <a:gd name="T63" fmla="*/ 20 h 20"/>
                  <a:gd name="T64" fmla="*/ 995 w 1420"/>
                  <a:gd name="T65" fmla="*/ 20 h 20"/>
                  <a:gd name="T66" fmla="*/ 1017 w 1420"/>
                  <a:gd name="T67" fmla="*/ 20 h 20"/>
                  <a:gd name="T68" fmla="*/ 1040 w 1420"/>
                  <a:gd name="T69" fmla="*/ 20 h 20"/>
                  <a:gd name="T70" fmla="*/ 1062 w 1420"/>
                  <a:gd name="T71" fmla="*/ 20 h 20"/>
                  <a:gd name="T72" fmla="*/ 1085 w 1420"/>
                  <a:gd name="T73" fmla="*/ 20 h 20"/>
                  <a:gd name="T74" fmla="*/ 1105 w 1420"/>
                  <a:gd name="T75" fmla="*/ 20 h 20"/>
                  <a:gd name="T76" fmla="*/ 1125 w 1420"/>
                  <a:gd name="T77" fmla="*/ 20 h 20"/>
                  <a:gd name="T78" fmla="*/ 1143 w 1420"/>
                  <a:gd name="T79" fmla="*/ 20 h 20"/>
                  <a:gd name="T80" fmla="*/ 1163 w 1420"/>
                  <a:gd name="T81" fmla="*/ 20 h 20"/>
                  <a:gd name="T82" fmla="*/ 1181 w 1420"/>
                  <a:gd name="T83" fmla="*/ 20 h 20"/>
                  <a:gd name="T84" fmla="*/ 1197 w 1420"/>
                  <a:gd name="T85" fmla="*/ 20 h 20"/>
                  <a:gd name="T86" fmla="*/ 1215 w 1420"/>
                  <a:gd name="T87" fmla="*/ 20 h 20"/>
                  <a:gd name="T88" fmla="*/ 1231 w 1420"/>
                  <a:gd name="T89" fmla="*/ 20 h 20"/>
                  <a:gd name="T90" fmla="*/ 1247 w 1420"/>
                  <a:gd name="T91" fmla="*/ 20 h 20"/>
                  <a:gd name="T92" fmla="*/ 1260 w 1420"/>
                  <a:gd name="T93" fmla="*/ 20 h 20"/>
                  <a:gd name="T94" fmla="*/ 1276 w 1420"/>
                  <a:gd name="T95" fmla="*/ 20 h 20"/>
                  <a:gd name="T96" fmla="*/ 1290 w 1420"/>
                  <a:gd name="T97" fmla="*/ 20 h 20"/>
                  <a:gd name="T98" fmla="*/ 1303 w 1420"/>
                  <a:gd name="T99" fmla="*/ 20 h 20"/>
                  <a:gd name="T100" fmla="*/ 1314 w 1420"/>
                  <a:gd name="T101" fmla="*/ 20 h 20"/>
                  <a:gd name="T102" fmla="*/ 1326 w 1420"/>
                  <a:gd name="T103" fmla="*/ 20 h 20"/>
                  <a:gd name="T104" fmla="*/ 1337 w 1420"/>
                  <a:gd name="T105" fmla="*/ 20 h 20"/>
                  <a:gd name="T106" fmla="*/ 1348 w 1420"/>
                  <a:gd name="T107" fmla="*/ 20 h 20"/>
                  <a:gd name="T108" fmla="*/ 1359 w 1420"/>
                  <a:gd name="T109" fmla="*/ 20 h 20"/>
                  <a:gd name="T110" fmla="*/ 1368 w 1420"/>
                  <a:gd name="T111" fmla="*/ 20 h 20"/>
                  <a:gd name="T112" fmla="*/ 1377 w 1420"/>
                  <a:gd name="T113" fmla="*/ 20 h 20"/>
                  <a:gd name="T114" fmla="*/ 1386 w 1420"/>
                  <a:gd name="T115" fmla="*/ 20 h 20"/>
                  <a:gd name="T116" fmla="*/ 1395 w 1420"/>
                  <a:gd name="T117" fmla="*/ 20 h 20"/>
                  <a:gd name="T118" fmla="*/ 1402 w 1420"/>
                  <a:gd name="T119" fmla="*/ 20 h 20"/>
                  <a:gd name="T120" fmla="*/ 1409 w 1420"/>
                  <a:gd name="T121" fmla="*/ 20 h 20"/>
                  <a:gd name="T122" fmla="*/ 1418 w 1420"/>
                  <a:gd name="T123" fmla="*/ 20 h 2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420" h="20">
                    <a:moveTo>
                      <a:pt x="0" y="0"/>
                    </a:moveTo>
                    <a:lnTo>
                      <a:pt x="2" y="2"/>
                    </a:lnTo>
                    <a:lnTo>
                      <a:pt x="4" y="2"/>
                    </a:lnTo>
                    <a:lnTo>
                      <a:pt x="7" y="2"/>
                    </a:lnTo>
                    <a:lnTo>
                      <a:pt x="9" y="2"/>
                    </a:lnTo>
                    <a:lnTo>
                      <a:pt x="13" y="2"/>
                    </a:lnTo>
                    <a:lnTo>
                      <a:pt x="16" y="4"/>
                    </a:lnTo>
                    <a:lnTo>
                      <a:pt x="18" y="4"/>
                    </a:lnTo>
                    <a:lnTo>
                      <a:pt x="20" y="4"/>
                    </a:lnTo>
                    <a:lnTo>
                      <a:pt x="22" y="4"/>
                    </a:lnTo>
                    <a:lnTo>
                      <a:pt x="25" y="4"/>
                    </a:lnTo>
                    <a:lnTo>
                      <a:pt x="27" y="6"/>
                    </a:lnTo>
                    <a:lnTo>
                      <a:pt x="31" y="6"/>
                    </a:lnTo>
                    <a:lnTo>
                      <a:pt x="34" y="6"/>
                    </a:lnTo>
                    <a:lnTo>
                      <a:pt x="36" y="6"/>
                    </a:lnTo>
                    <a:lnTo>
                      <a:pt x="38" y="6"/>
                    </a:lnTo>
                    <a:lnTo>
                      <a:pt x="40" y="6"/>
                    </a:lnTo>
                    <a:lnTo>
                      <a:pt x="43" y="6"/>
                    </a:lnTo>
                    <a:lnTo>
                      <a:pt x="45" y="9"/>
                    </a:lnTo>
                    <a:lnTo>
                      <a:pt x="49" y="9"/>
                    </a:lnTo>
                    <a:lnTo>
                      <a:pt x="52" y="9"/>
                    </a:lnTo>
                    <a:lnTo>
                      <a:pt x="54" y="9"/>
                    </a:lnTo>
                    <a:lnTo>
                      <a:pt x="56" y="9"/>
                    </a:lnTo>
                    <a:lnTo>
                      <a:pt x="58" y="9"/>
                    </a:lnTo>
                    <a:lnTo>
                      <a:pt x="61" y="9"/>
                    </a:lnTo>
                    <a:lnTo>
                      <a:pt x="63" y="11"/>
                    </a:lnTo>
                    <a:lnTo>
                      <a:pt x="67" y="11"/>
                    </a:lnTo>
                    <a:lnTo>
                      <a:pt x="70" y="11"/>
                    </a:lnTo>
                    <a:lnTo>
                      <a:pt x="72" y="11"/>
                    </a:lnTo>
                    <a:lnTo>
                      <a:pt x="74" y="11"/>
                    </a:lnTo>
                    <a:lnTo>
                      <a:pt x="76" y="11"/>
                    </a:lnTo>
                    <a:lnTo>
                      <a:pt x="79" y="11"/>
                    </a:lnTo>
                    <a:lnTo>
                      <a:pt x="83" y="11"/>
                    </a:lnTo>
                    <a:lnTo>
                      <a:pt x="85" y="11"/>
                    </a:lnTo>
                    <a:lnTo>
                      <a:pt x="88" y="13"/>
                    </a:lnTo>
                    <a:lnTo>
                      <a:pt x="90" y="13"/>
                    </a:lnTo>
                    <a:lnTo>
                      <a:pt x="92" y="13"/>
                    </a:lnTo>
                    <a:lnTo>
                      <a:pt x="94" y="13"/>
                    </a:lnTo>
                    <a:lnTo>
                      <a:pt x="99" y="13"/>
                    </a:lnTo>
                    <a:lnTo>
                      <a:pt x="101" y="13"/>
                    </a:lnTo>
                    <a:lnTo>
                      <a:pt x="103" y="13"/>
                    </a:lnTo>
                    <a:lnTo>
                      <a:pt x="106" y="13"/>
                    </a:lnTo>
                    <a:lnTo>
                      <a:pt x="108" y="13"/>
                    </a:lnTo>
                    <a:lnTo>
                      <a:pt x="110" y="13"/>
                    </a:lnTo>
                    <a:lnTo>
                      <a:pt x="115" y="13"/>
                    </a:lnTo>
                    <a:lnTo>
                      <a:pt x="117" y="13"/>
                    </a:lnTo>
                    <a:lnTo>
                      <a:pt x="119" y="15"/>
                    </a:lnTo>
                    <a:lnTo>
                      <a:pt x="121" y="15"/>
                    </a:lnTo>
                    <a:lnTo>
                      <a:pt x="124" y="15"/>
                    </a:lnTo>
                    <a:lnTo>
                      <a:pt x="126" y="15"/>
                    </a:lnTo>
                    <a:lnTo>
                      <a:pt x="130" y="15"/>
                    </a:lnTo>
                    <a:lnTo>
                      <a:pt x="133" y="15"/>
                    </a:lnTo>
                    <a:lnTo>
                      <a:pt x="135" y="15"/>
                    </a:lnTo>
                    <a:lnTo>
                      <a:pt x="137" y="15"/>
                    </a:lnTo>
                    <a:lnTo>
                      <a:pt x="139" y="15"/>
                    </a:lnTo>
                    <a:lnTo>
                      <a:pt x="144" y="15"/>
                    </a:lnTo>
                    <a:lnTo>
                      <a:pt x="146" y="15"/>
                    </a:lnTo>
                    <a:lnTo>
                      <a:pt x="148" y="15"/>
                    </a:lnTo>
                    <a:lnTo>
                      <a:pt x="151" y="15"/>
                    </a:lnTo>
                    <a:lnTo>
                      <a:pt x="153" y="15"/>
                    </a:lnTo>
                    <a:lnTo>
                      <a:pt x="155" y="15"/>
                    </a:lnTo>
                    <a:lnTo>
                      <a:pt x="160" y="15"/>
                    </a:lnTo>
                    <a:lnTo>
                      <a:pt x="162" y="15"/>
                    </a:lnTo>
                    <a:lnTo>
                      <a:pt x="164" y="18"/>
                    </a:lnTo>
                    <a:lnTo>
                      <a:pt x="166" y="18"/>
                    </a:lnTo>
                    <a:lnTo>
                      <a:pt x="169" y="18"/>
                    </a:lnTo>
                    <a:lnTo>
                      <a:pt x="171" y="18"/>
                    </a:lnTo>
                    <a:lnTo>
                      <a:pt x="175" y="18"/>
                    </a:lnTo>
                    <a:lnTo>
                      <a:pt x="178" y="18"/>
                    </a:lnTo>
                    <a:lnTo>
                      <a:pt x="180" y="18"/>
                    </a:lnTo>
                    <a:lnTo>
                      <a:pt x="182" y="18"/>
                    </a:lnTo>
                    <a:lnTo>
                      <a:pt x="185" y="18"/>
                    </a:lnTo>
                    <a:lnTo>
                      <a:pt x="189" y="18"/>
                    </a:lnTo>
                    <a:lnTo>
                      <a:pt x="191" y="18"/>
                    </a:lnTo>
                    <a:lnTo>
                      <a:pt x="194" y="18"/>
                    </a:lnTo>
                    <a:lnTo>
                      <a:pt x="196" y="18"/>
                    </a:lnTo>
                    <a:lnTo>
                      <a:pt x="198" y="18"/>
                    </a:lnTo>
                    <a:lnTo>
                      <a:pt x="203" y="18"/>
                    </a:lnTo>
                    <a:lnTo>
                      <a:pt x="205" y="18"/>
                    </a:lnTo>
                    <a:lnTo>
                      <a:pt x="207" y="18"/>
                    </a:lnTo>
                    <a:lnTo>
                      <a:pt x="209" y="18"/>
                    </a:lnTo>
                    <a:lnTo>
                      <a:pt x="212" y="18"/>
                    </a:lnTo>
                    <a:lnTo>
                      <a:pt x="216" y="18"/>
                    </a:lnTo>
                    <a:lnTo>
                      <a:pt x="218" y="18"/>
                    </a:lnTo>
                    <a:lnTo>
                      <a:pt x="221" y="18"/>
                    </a:lnTo>
                    <a:lnTo>
                      <a:pt x="223" y="18"/>
                    </a:lnTo>
                    <a:lnTo>
                      <a:pt x="225" y="18"/>
                    </a:lnTo>
                    <a:lnTo>
                      <a:pt x="230" y="18"/>
                    </a:lnTo>
                    <a:lnTo>
                      <a:pt x="232" y="18"/>
                    </a:lnTo>
                    <a:lnTo>
                      <a:pt x="234" y="18"/>
                    </a:lnTo>
                    <a:lnTo>
                      <a:pt x="236" y="18"/>
                    </a:lnTo>
                    <a:lnTo>
                      <a:pt x="239" y="18"/>
                    </a:lnTo>
                    <a:lnTo>
                      <a:pt x="243" y="18"/>
                    </a:lnTo>
                    <a:lnTo>
                      <a:pt x="245" y="20"/>
                    </a:lnTo>
                    <a:lnTo>
                      <a:pt x="248" y="20"/>
                    </a:lnTo>
                    <a:lnTo>
                      <a:pt x="250" y="20"/>
                    </a:lnTo>
                    <a:lnTo>
                      <a:pt x="252" y="20"/>
                    </a:lnTo>
                    <a:lnTo>
                      <a:pt x="257" y="20"/>
                    </a:lnTo>
                    <a:lnTo>
                      <a:pt x="259" y="20"/>
                    </a:lnTo>
                    <a:lnTo>
                      <a:pt x="261" y="20"/>
                    </a:lnTo>
                    <a:lnTo>
                      <a:pt x="263" y="20"/>
                    </a:lnTo>
                    <a:lnTo>
                      <a:pt x="268" y="20"/>
                    </a:lnTo>
                    <a:lnTo>
                      <a:pt x="270" y="20"/>
                    </a:lnTo>
                    <a:lnTo>
                      <a:pt x="272" y="20"/>
                    </a:lnTo>
                    <a:lnTo>
                      <a:pt x="275" y="20"/>
                    </a:lnTo>
                    <a:lnTo>
                      <a:pt x="277" y="20"/>
                    </a:lnTo>
                    <a:lnTo>
                      <a:pt x="281" y="20"/>
                    </a:lnTo>
                    <a:lnTo>
                      <a:pt x="284" y="20"/>
                    </a:lnTo>
                    <a:lnTo>
                      <a:pt x="286" y="20"/>
                    </a:lnTo>
                    <a:lnTo>
                      <a:pt x="288" y="20"/>
                    </a:lnTo>
                    <a:lnTo>
                      <a:pt x="293" y="20"/>
                    </a:lnTo>
                    <a:lnTo>
                      <a:pt x="295" y="20"/>
                    </a:lnTo>
                    <a:lnTo>
                      <a:pt x="297" y="20"/>
                    </a:lnTo>
                    <a:lnTo>
                      <a:pt x="299" y="20"/>
                    </a:lnTo>
                    <a:lnTo>
                      <a:pt x="302" y="20"/>
                    </a:lnTo>
                    <a:lnTo>
                      <a:pt x="306" y="20"/>
                    </a:lnTo>
                    <a:lnTo>
                      <a:pt x="308" y="20"/>
                    </a:lnTo>
                    <a:lnTo>
                      <a:pt x="311" y="20"/>
                    </a:lnTo>
                    <a:lnTo>
                      <a:pt x="313" y="20"/>
                    </a:lnTo>
                    <a:lnTo>
                      <a:pt x="315" y="20"/>
                    </a:lnTo>
                    <a:lnTo>
                      <a:pt x="320" y="20"/>
                    </a:lnTo>
                    <a:lnTo>
                      <a:pt x="322" y="20"/>
                    </a:lnTo>
                    <a:lnTo>
                      <a:pt x="324" y="20"/>
                    </a:lnTo>
                    <a:lnTo>
                      <a:pt x="326" y="20"/>
                    </a:lnTo>
                    <a:lnTo>
                      <a:pt x="331" y="20"/>
                    </a:lnTo>
                    <a:lnTo>
                      <a:pt x="333" y="20"/>
                    </a:lnTo>
                    <a:lnTo>
                      <a:pt x="335" y="20"/>
                    </a:lnTo>
                    <a:lnTo>
                      <a:pt x="338" y="20"/>
                    </a:lnTo>
                    <a:lnTo>
                      <a:pt x="342" y="20"/>
                    </a:lnTo>
                    <a:lnTo>
                      <a:pt x="344" y="20"/>
                    </a:lnTo>
                    <a:lnTo>
                      <a:pt x="347" y="20"/>
                    </a:lnTo>
                    <a:lnTo>
                      <a:pt x="349" y="20"/>
                    </a:lnTo>
                    <a:lnTo>
                      <a:pt x="351" y="20"/>
                    </a:lnTo>
                    <a:lnTo>
                      <a:pt x="356" y="20"/>
                    </a:lnTo>
                    <a:lnTo>
                      <a:pt x="358" y="20"/>
                    </a:lnTo>
                    <a:lnTo>
                      <a:pt x="360" y="20"/>
                    </a:lnTo>
                    <a:lnTo>
                      <a:pt x="362" y="20"/>
                    </a:lnTo>
                    <a:lnTo>
                      <a:pt x="367" y="20"/>
                    </a:lnTo>
                    <a:lnTo>
                      <a:pt x="369" y="20"/>
                    </a:lnTo>
                    <a:lnTo>
                      <a:pt x="371" y="20"/>
                    </a:lnTo>
                    <a:lnTo>
                      <a:pt x="374" y="20"/>
                    </a:lnTo>
                    <a:lnTo>
                      <a:pt x="376" y="20"/>
                    </a:lnTo>
                    <a:lnTo>
                      <a:pt x="380" y="20"/>
                    </a:lnTo>
                    <a:lnTo>
                      <a:pt x="383" y="20"/>
                    </a:lnTo>
                    <a:lnTo>
                      <a:pt x="385" y="20"/>
                    </a:lnTo>
                    <a:lnTo>
                      <a:pt x="387" y="20"/>
                    </a:lnTo>
                    <a:lnTo>
                      <a:pt x="392" y="20"/>
                    </a:lnTo>
                    <a:lnTo>
                      <a:pt x="394" y="20"/>
                    </a:lnTo>
                    <a:lnTo>
                      <a:pt x="396" y="20"/>
                    </a:lnTo>
                    <a:lnTo>
                      <a:pt x="398" y="20"/>
                    </a:lnTo>
                    <a:lnTo>
                      <a:pt x="401" y="20"/>
                    </a:lnTo>
                    <a:lnTo>
                      <a:pt x="405" y="20"/>
                    </a:lnTo>
                    <a:lnTo>
                      <a:pt x="407" y="20"/>
                    </a:lnTo>
                    <a:lnTo>
                      <a:pt x="410" y="20"/>
                    </a:lnTo>
                    <a:lnTo>
                      <a:pt x="412" y="20"/>
                    </a:lnTo>
                    <a:lnTo>
                      <a:pt x="416" y="20"/>
                    </a:lnTo>
                    <a:lnTo>
                      <a:pt x="419" y="20"/>
                    </a:lnTo>
                    <a:lnTo>
                      <a:pt x="421" y="20"/>
                    </a:lnTo>
                    <a:lnTo>
                      <a:pt x="423" y="20"/>
                    </a:lnTo>
                    <a:lnTo>
                      <a:pt x="428" y="20"/>
                    </a:lnTo>
                    <a:lnTo>
                      <a:pt x="430" y="20"/>
                    </a:lnTo>
                    <a:lnTo>
                      <a:pt x="432" y="20"/>
                    </a:lnTo>
                    <a:lnTo>
                      <a:pt x="434" y="20"/>
                    </a:lnTo>
                    <a:lnTo>
                      <a:pt x="437" y="20"/>
                    </a:lnTo>
                    <a:lnTo>
                      <a:pt x="441" y="20"/>
                    </a:lnTo>
                    <a:lnTo>
                      <a:pt x="443" y="20"/>
                    </a:lnTo>
                    <a:lnTo>
                      <a:pt x="446" y="20"/>
                    </a:lnTo>
                    <a:lnTo>
                      <a:pt x="448" y="20"/>
                    </a:lnTo>
                    <a:lnTo>
                      <a:pt x="452" y="20"/>
                    </a:lnTo>
                    <a:lnTo>
                      <a:pt x="455" y="20"/>
                    </a:lnTo>
                    <a:lnTo>
                      <a:pt x="457" y="20"/>
                    </a:lnTo>
                    <a:lnTo>
                      <a:pt x="459" y="20"/>
                    </a:lnTo>
                    <a:lnTo>
                      <a:pt x="464" y="20"/>
                    </a:lnTo>
                    <a:lnTo>
                      <a:pt x="466" y="20"/>
                    </a:lnTo>
                    <a:lnTo>
                      <a:pt x="468" y="20"/>
                    </a:lnTo>
                    <a:lnTo>
                      <a:pt x="470" y="20"/>
                    </a:lnTo>
                    <a:lnTo>
                      <a:pt x="473" y="20"/>
                    </a:lnTo>
                    <a:lnTo>
                      <a:pt x="477" y="20"/>
                    </a:lnTo>
                    <a:lnTo>
                      <a:pt x="479" y="20"/>
                    </a:lnTo>
                    <a:lnTo>
                      <a:pt x="482" y="20"/>
                    </a:lnTo>
                    <a:lnTo>
                      <a:pt x="484" y="20"/>
                    </a:lnTo>
                    <a:lnTo>
                      <a:pt x="488" y="20"/>
                    </a:lnTo>
                    <a:lnTo>
                      <a:pt x="491" y="20"/>
                    </a:lnTo>
                    <a:lnTo>
                      <a:pt x="493" y="20"/>
                    </a:lnTo>
                    <a:lnTo>
                      <a:pt x="495" y="20"/>
                    </a:lnTo>
                    <a:lnTo>
                      <a:pt x="500" y="20"/>
                    </a:lnTo>
                    <a:lnTo>
                      <a:pt x="502" y="20"/>
                    </a:lnTo>
                    <a:lnTo>
                      <a:pt x="504" y="20"/>
                    </a:lnTo>
                    <a:lnTo>
                      <a:pt x="506" y="20"/>
                    </a:lnTo>
                    <a:lnTo>
                      <a:pt x="509" y="20"/>
                    </a:lnTo>
                    <a:lnTo>
                      <a:pt x="513" y="20"/>
                    </a:lnTo>
                    <a:lnTo>
                      <a:pt x="515" y="20"/>
                    </a:lnTo>
                    <a:lnTo>
                      <a:pt x="518" y="20"/>
                    </a:lnTo>
                    <a:lnTo>
                      <a:pt x="520" y="20"/>
                    </a:lnTo>
                    <a:lnTo>
                      <a:pt x="524" y="20"/>
                    </a:lnTo>
                    <a:lnTo>
                      <a:pt x="527" y="20"/>
                    </a:lnTo>
                    <a:lnTo>
                      <a:pt x="529" y="20"/>
                    </a:lnTo>
                    <a:lnTo>
                      <a:pt x="531" y="20"/>
                    </a:lnTo>
                    <a:lnTo>
                      <a:pt x="536" y="20"/>
                    </a:lnTo>
                    <a:lnTo>
                      <a:pt x="538" y="20"/>
                    </a:lnTo>
                    <a:lnTo>
                      <a:pt x="540" y="20"/>
                    </a:lnTo>
                    <a:lnTo>
                      <a:pt x="542" y="20"/>
                    </a:lnTo>
                    <a:lnTo>
                      <a:pt x="545" y="20"/>
                    </a:lnTo>
                    <a:lnTo>
                      <a:pt x="549" y="20"/>
                    </a:lnTo>
                    <a:lnTo>
                      <a:pt x="551" y="20"/>
                    </a:lnTo>
                    <a:lnTo>
                      <a:pt x="554" y="20"/>
                    </a:lnTo>
                    <a:lnTo>
                      <a:pt x="556" y="20"/>
                    </a:lnTo>
                    <a:lnTo>
                      <a:pt x="560" y="20"/>
                    </a:lnTo>
                    <a:lnTo>
                      <a:pt x="563" y="20"/>
                    </a:lnTo>
                    <a:lnTo>
                      <a:pt x="565" y="20"/>
                    </a:lnTo>
                    <a:lnTo>
                      <a:pt x="567" y="20"/>
                    </a:lnTo>
                    <a:lnTo>
                      <a:pt x="569" y="20"/>
                    </a:lnTo>
                    <a:lnTo>
                      <a:pt x="574" y="20"/>
                    </a:lnTo>
                    <a:lnTo>
                      <a:pt x="576" y="20"/>
                    </a:lnTo>
                    <a:lnTo>
                      <a:pt x="578" y="20"/>
                    </a:lnTo>
                    <a:lnTo>
                      <a:pt x="581" y="20"/>
                    </a:lnTo>
                    <a:lnTo>
                      <a:pt x="583" y="20"/>
                    </a:lnTo>
                    <a:lnTo>
                      <a:pt x="587" y="20"/>
                    </a:lnTo>
                    <a:lnTo>
                      <a:pt x="590" y="20"/>
                    </a:lnTo>
                    <a:lnTo>
                      <a:pt x="592" y="20"/>
                    </a:lnTo>
                    <a:lnTo>
                      <a:pt x="594" y="20"/>
                    </a:lnTo>
                    <a:lnTo>
                      <a:pt x="596" y="20"/>
                    </a:lnTo>
                    <a:lnTo>
                      <a:pt x="601" y="20"/>
                    </a:lnTo>
                    <a:lnTo>
                      <a:pt x="603" y="20"/>
                    </a:lnTo>
                    <a:lnTo>
                      <a:pt x="605" y="20"/>
                    </a:lnTo>
                    <a:lnTo>
                      <a:pt x="608" y="20"/>
                    </a:lnTo>
                    <a:lnTo>
                      <a:pt x="610" y="20"/>
                    </a:lnTo>
                    <a:lnTo>
                      <a:pt x="614" y="20"/>
                    </a:lnTo>
                    <a:lnTo>
                      <a:pt x="617" y="20"/>
                    </a:lnTo>
                    <a:lnTo>
                      <a:pt x="619" y="20"/>
                    </a:lnTo>
                    <a:lnTo>
                      <a:pt x="621" y="20"/>
                    </a:lnTo>
                    <a:lnTo>
                      <a:pt x="623" y="20"/>
                    </a:lnTo>
                    <a:lnTo>
                      <a:pt x="628" y="20"/>
                    </a:lnTo>
                    <a:lnTo>
                      <a:pt x="630" y="20"/>
                    </a:lnTo>
                    <a:lnTo>
                      <a:pt x="632" y="20"/>
                    </a:lnTo>
                    <a:lnTo>
                      <a:pt x="635" y="20"/>
                    </a:lnTo>
                    <a:lnTo>
                      <a:pt x="637" y="20"/>
                    </a:lnTo>
                    <a:lnTo>
                      <a:pt x="641" y="20"/>
                    </a:lnTo>
                    <a:lnTo>
                      <a:pt x="644" y="20"/>
                    </a:lnTo>
                    <a:lnTo>
                      <a:pt x="646" y="20"/>
                    </a:lnTo>
                    <a:lnTo>
                      <a:pt x="648" y="20"/>
                    </a:lnTo>
                    <a:lnTo>
                      <a:pt x="650" y="20"/>
                    </a:lnTo>
                    <a:lnTo>
                      <a:pt x="653" y="20"/>
                    </a:lnTo>
                    <a:lnTo>
                      <a:pt x="657" y="20"/>
                    </a:lnTo>
                    <a:lnTo>
                      <a:pt x="659" y="20"/>
                    </a:lnTo>
                    <a:lnTo>
                      <a:pt x="662" y="20"/>
                    </a:lnTo>
                    <a:lnTo>
                      <a:pt x="664" y="20"/>
                    </a:lnTo>
                    <a:lnTo>
                      <a:pt x="666" y="20"/>
                    </a:lnTo>
                    <a:lnTo>
                      <a:pt x="668" y="20"/>
                    </a:lnTo>
                    <a:lnTo>
                      <a:pt x="673" y="20"/>
                    </a:lnTo>
                    <a:lnTo>
                      <a:pt x="675" y="20"/>
                    </a:lnTo>
                    <a:lnTo>
                      <a:pt x="677" y="20"/>
                    </a:lnTo>
                    <a:lnTo>
                      <a:pt x="680" y="20"/>
                    </a:lnTo>
                    <a:lnTo>
                      <a:pt x="682" y="20"/>
                    </a:lnTo>
                    <a:lnTo>
                      <a:pt x="684" y="20"/>
                    </a:lnTo>
                    <a:lnTo>
                      <a:pt x="686" y="20"/>
                    </a:lnTo>
                    <a:lnTo>
                      <a:pt x="691" y="20"/>
                    </a:lnTo>
                    <a:lnTo>
                      <a:pt x="693" y="20"/>
                    </a:lnTo>
                    <a:lnTo>
                      <a:pt x="695" y="20"/>
                    </a:lnTo>
                    <a:lnTo>
                      <a:pt x="698" y="20"/>
                    </a:lnTo>
                    <a:lnTo>
                      <a:pt x="700" y="20"/>
                    </a:lnTo>
                    <a:lnTo>
                      <a:pt x="702" y="20"/>
                    </a:lnTo>
                    <a:lnTo>
                      <a:pt x="704" y="20"/>
                    </a:lnTo>
                    <a:lnTo>
                      <a:pt x="707" y="20"/>
                    </a:lnTo>
                    <a:lnTo>
                      <a:pt x="711" y="20"/>
                    </a:lnTo>
                    <a:lnTo>
                      <a:pt x="713" y="20"/>
                    </a:lnTo>
                    <a:lnTo>
                      <a:pt x="716" y="20"/>
                    </a:lnTo>
                    <a:lnTo>
                      <a:pt x="718" y="20"/>
                    </a:lnTo>
                    <a:lnTo>
                      <a:pt x="720" y="20"/>
                    </a:lnTo>
                    <a:lnTo>
                      <a:pt x="722" y="20"/>
                    </a:lnTo>
                    <a:lnTo>
                      <a:pt x="725" y="20"/>
                    </a:lnTo>
                    <a:lnTo>
                      <a:pt x="727" y="20"/>
                    </a:lnTo>
                    <a:lnTo>
                      <a:pt x="729" y="20"/>
                    </a:lnTo>
                    <a:lnTo>
                      <a:pt x="731" y="20"/>
                    </a:lnTo>
                    <a:lnTo>
                      <a:pt x="734" y="20"/>
                    </a:lnTo>
                    <a:lnTo>
                      <a:pt x="736" y="20"/>
                    </a:lnTo>
                    <a:lnTo>
                      <a:pt x="740" y="20"/>
                    </a:lnTo>
                    <a:lnTo>
                      <a:pt x="743" y="20"/>
                    </a:lnTo>
                    <a:lnTo>
                      <a:pt x="745" y="20"/>
                    </a:lnTo>
                    <a:lnTo>
                      <a:pt x="747" y="20"/>
                    </a:lnTo>
                    <a:lnTo>
                      <a:pt x="749" y="20"/>
                    </a:lnTo>
                    <a:lnTo>
                      <a:pt x="752" y="20"/>
                    </a:lnTo>
                    <a:lnTo>
                      <a:pt x="754" y="20"/>
                    </a:lnTo>
                    <a:lnTo>
                      <a:pt x="756" y="20"/>
                    </a:lnTo>
                    <a:lnTo>
                      <a:pt x="758" y="20"/>
                    </a:lnTo>
                    <a:lnTo>
                      <a:pt x="761" y="20"/>
                    </a:lnTo>
                    <a:lnTo>
                      <a:pt x="763" y="20"/>
                    </a:lnTo>
                    <a:lnTo>
                      <a:pt x="765" y="20"/>
                    </a:lnTo>
                    <a:lnTo>
                      <a:pt x="767" y="20"/>
                    </a:lnTo>
                    <a:lnTo>
                      <a:pt x="770" y="20"/>
                    </a:lnTo>
                    <a:lnTo>
                      <a:pt x="772" y="20"/>
                    </a:lnTo>
                    <a:lnTo>
                      <a:pt x="774" y="20"/>
                    </a:lnTo>
                    <a:lnTo>
                      <a:pt x="776" y="20"/>
                    </a:lnTo>
                    <a:lnTo>
                      <a:pt x="779" y="20"/>
                    </a:lnTo>
                    <a:lnTo>
                      <a:pt x="781" y="20"/>
                    </a:lnTo>
                    <a:lnTo>
                      <a:pt x="783" y="20"/>
                    </a:lnTo>
                    <a:lnTo>
                      <a:pt x="785" y="20"/>
                    </a:lnTo>
                    <a:lnTo>
                      <a:pt x="788" y="20"/>
                    </a:lnTo>
                    <a:lnTo>
                      <a:pt x="790" y="20"/>
                    </a:lnTo>
                    <a:lnTo>
                      <a:pt x="792" y="20"/>
                    </a:lnTo>
                    <a:lnTo>
                      <a:pt x="794" y="20"/>
                    </a:lnTo>
                    <a:lnTo>
                      <a:pt x="797" y="20"/>
                    </a:lnTo>
                    <a:lnTo>
                      <a:pt x="799" y="20"/>
                    </a:lnTo>
                    <a:lnTo>
                      <a:pt x="801" y="20"/>
                    </a:lnTo>
                    <a:lnTo>
                      <a:pt x="803" y="20"/>
                    </a:lnTo>
                    <a:lnTo>
                      <a:pt x="806" y="20"/>
                    </a:lnTo>
                    <a:lnTo>
                      <a:pt x="808" y="20"/>
                    </a:lnTo>
                    <a:lnTo>
                      <a:pt x="810" y="20"/>
                    </a:lnTo>
                    <a:lnTo>
                      <a:pt x="812" y="20"/>
                    </a:lnTo>
                    <a:lnTo>
                      <a:pt x="815" y="20"/>
                    </a:lnTo>
                    <a:lnTo>
                      <a:pt x="817" y="20"/>
                    </a:lnTo>
                    <a:lnTo>
                      <a:pt x="819" y="20"/>
                    </a:lnTo>
                    <a:lnTo>
                      <a:pt x="821" y="20"/>
                    </a:lnTo>
                    <a:lnTo>
                      <a:pt x="824" y="20"/>
                    </a:lnTo>
                    <a:lnTo>
                      <a:pt x="826" y="20"/>
                    </a:lnTo>
                    <a:lnTo>
                      <a:pt x="828" y="20"/>
                    </a:lnTo>
                    <a:lnTo>
                      <a:pt x="830" y="20"/>
                    </a:lnTo>
                    <a:lnTo>
                      <a:pt x="833" y="20"/>
                    </a:lnTo>
                    <a:lnTo>
                      <a:pt x="835" y="20"/>
                    </a:lnTo>
                    <a:lnTo>
                      <a:pt x="837" y="20"/>
                    </a:lnTo>
                    <a:lnTo>
                      <a:pt x="839" y="20"/>
                    </a:lnTo>
                    <a:lnTo>
                      <a:pt x="842" y="20"/>
                    </a:lnTo>
                    <a:lnTo>
                      <a:pt x="844" y="20"/>
                    </a:lnTo>
                    <a:lnTo>
                      <a:pt x="846" y="20"/>
                    </a:lnTo>
                    <a:lnTo>
                      <a:pt x="848" y="20"/>
                    </a:lnTo>
                    <a:lnTo>
                      <a:pt x="851" y="20"/>
                    </a:lnTo>
                    <a:lnTo>
                      <a:pt x="853" y="20"/>
                    </a:lnTo>
                    <a:lnTo>
                      <a:pt x="855" y="20"/>
                    </a:lnTo>
                    <a:lnTo>
                      <a:pt x="857" y="20"/>
                    </a:lnTo>
                    <a:lnTo>
                      <a:pt x="860" y="20"/>
                    </a:lnTo>
                    <a:lnTo>
                      <a:pt x="862" y="20"/>
                    </a:lnTo>
                    <a:lnTo>
                      <a:pt x="864" y="20"/>
                    </a:lnTo>
                    <a:lnTo>
                      <a:pt x="866" y="20"/>
                    </a:lnTo>
                    <a:lnTo>
                      <a:pt x="869" y="20"/>
                    </a:lnTo>
                    <a:lnTo>
                      <a:pt x="871" y="20"/>
                    </a:lnTo>
                    <a:lnTo>
                      <a:pt x="873" y="20"/>
                    </a:lnTo>
                    <a:lnTo>
                      <a:pt x="875" y="20"/>
                    </a:lnTo>
                    <a:lnTo>
                      <a:pt x="878" y="20"/>
                    </a:lnTo>
                    <a:lnTo>
                      <a:pt x="880" y="20"/>
                    </a:lnTo>
                    <a:lnTo>
                      <a:pt x="882" y="20"/>
                    </a:lnTo>
                    <a:lnTo>
                      <a:pt x="884" y="20"/>
                    </a:lnTo>
                    <a:lnTo>
                      <a:pt x="887" y="20"/>
                    </a:lnTo>
                    <a:lnTo>
                      <a:pt x="889" y="20"/>
                    </a:lnTo>
                    <a:lnTo>
                      <a:pt x="891" y="20"/>
                    </a:lnTo>
                    <a:lnTo>
                      <a:pt x="893" y="20"/>
                    </a:lnTo>
                    <a:lnTo>
                      <a:pt x="896" y="20"/>
                    </a:lnTo>
                    <a:lnTo>
                      <a:pt x="898" y="20"/>
                    </a:lnTo>
                    <a:lnTo>
                      <a:pt x="900" y="20"/>
                    </a:lnTo>
                    <a:lnTo>
                      <a:pt x="902" y="20"/>
                    </a:lnTo>
                    <a:lnTo>
                      <a:pt x="905" y="20"/>
                    </a:lnTo>
                    <a:lnTo>
                      <a:pt x="907" y="20"/>
                    </a:lnTo>
                    <a:lnTo>
                      <a:pt x="909" y="20"/>
                    </a:lnTo>
                    <a:lnTo>
                      <a:pt x="911" y="20"/>
                    </a:lnTo>
                    <a:lnTo>
                      <a:pt x="914" y="20"/>
                    </a:lnTo>
                    <a:lnTo>
                      <a:pt x="916" y="20"/>
                    </a:lnTo>
                    <a:lnTo>
                      <a:pt x="918" y="20"/>
                    </a:lnTo>
                    <a:lnTo>
                      <a:pt x="920" y="20"/>
                    </a:lnTo>
                    <a:lnTo>
                      <a:pt x="923" y="20"/>
                    </a:lnTo>
                    <a:lnTo>
                      <a:pt x="925" y="20"/>
                    </a:lnTo>
                    <a:lnTo>
                      <a:pt x="927" y="20"/>
                    </a:lnTo>
                    <a:lnTo>
                      <a:pt x="929" y="20"/>
                    </a:lnTo>
                    <a:lnTo>
                      <a:pt x="932" y="20"/>
                    </a:lnTo>
                    <a:lnTo>
                      <a:pt x="934" y="20"/>
                    </a:lnTo>
                    <a:lnTo>
                      <a:pt x="936" y="20"/>
                    </a:lnTo>
                    <a:lnTo>
                      <a:pt x="938" y="20"/>
                    </a:lnTo>
                    <a:lnTo>
                      <a:pt x="941" y="20"/>
                    </a:lnTo>
                    <a:lnTo>
                      <a:pt x="943" y="20"/>
                    </a:lnTo>
                    <a:lnTo>
                      <a:pt x="945" y="20"/>
                    </a:lnTo>
                    <a:lnTo>
                      <a:pt x="947" y="20"/>
                    </a:lnTo>
                    <a:lnTo>
                      <a:pt x="950" y="20"/>
                    </a:lnTo>
                    <a:lnTo>
                      <a:pt x="952" y="20"/>
                    </a:lnTo>
                    <a:lnTo>
                      <a:pt x="954" y="20"/>
                    </a:lnTo>
                    <a:lnTo>
                      <a:pt x="956" y="20"/>
                    </a:lnTo>
                    <a:lnTo>
                      <a:pt x="959" y="20"/>
                    </a:lnTo>
                    <a:lnTo>
                      <a:pt x="961" y="20"/>
                    </a:lnTo>
                    <a:lnTo>
                      <a:pt x="963" y="20"/>
                    </a:lnTo>
                    <a:lnTo>
                      <a:pt x="965" y="20"/>
                    </a:lnTo>
                    <a:lnTo>
                      <a:pt x="968" y="20"/>
                    </a:lnTo>
                    <a:lnTo>
                      <a:pt x="970" y="20"/>
                    </a:lnTo>
                    <a:lnTo>
                      <a:pt x="972" y="20"/>
                    </a:lnTo>
                    <a:lnTo>
                      <a:pt x="974" y="20"/>
                    </a:lnTo>
                    <a:lnTo>
                      <a:pt x="977" y="20"/>
                    </a:lnTo>
                    <a:lnTo>
                      <a:pt x="979" y="20"/>
                    </a:lnTo>
                    <a:lnTo>
                      <a:pt x="981" y="20"/>
                    </a:lnTo>
                    <a:lnTo>
                      <a:pt x="983" y="20"/>
                    </a:lnTo>
                    <a:lnTo>
                      <a:pt x="986" y="20"/>
                    </a:lnTo>
                    <a:lnTo>
                      <a:pt x="988" y="20"/>
                    </a:lnTo>
                    <a:lnTo>
                      <a:pt x="990" y="20"/>
                    </a:lnTo>
                    <a:lnTo>
                      <a:pt x="992" y="20"/>
                    </a:lnTo>
                    <a:lnTo>
                      <a:pt x="995" y="20"/>
                    </a:lnTo>
                    <a:lnTo>
                      <a:pt x="997" y="20"/>
                    </a:lnTo>
                    <a:lnTo>
                      <a:pt x="999" y="20"/>
                    </a:lnTo>
                    <a:lnTo>
                      <a:pt x="1001" y="20"/>
                    </a:lnTo>
                    <a:lnTo>
                      <a:pt x="1004" y="20"/>
                    </a:lnTo>
                    <a:lnTo>
                      <a:pt x="1006" y="20"/>
                    </a:lnTo>
                    <a:lnTo>
                      <a:pt x="1008" y="20"/>
                    </a:lnTo>
                    <a:lnTo>
                      <a:pt x="1010" y="20"/>
                    </a:lnTo>
                    <a:lnTo>
                      <a:pt x="1013" y="20"/>
                    </a:lnTo>
                    <a:lnTo>
                      <a:pt x="1015" y="20"/>
                    </a:lnTo>
                    <a:lnTo>
                      <a:pt x="1017" y="20"/>
                    </a:lnTo>
                    <a:lnTo>
                      <a:pt x="1019" y="20"/>
                    </a:lnTo>
                    <a:lnTo>
                      <a:pt x="1022" y="20"/>
                    </a:lnTo>
                    <a:lnTo>
                      <a:pt x="1024" y="20"/>
                    </a:lnTo>
                    <a:lnTo>
                      <a:pt x="1026" y="20"/>
                    </a:lnTo>
                    <a:lnTo>
                      <a:pt x="1028" y="20"/>
                    </a:lnTo>
                    <a:lnTo>
                      <a:pt x="1031" y="20"/>
                    </a:lnTo>
                    <a:lnTo>
                      <a:pt x="1033" y="20"/>
                    </a:lnTo>
                    <a:lnTo>
                      <a:pt x="1035" y="20"/>
                    </a:lnTo>
                    <a:lnTo>
                      <a:pt x="1037" y="20"/>
                    </a:lnTo>
                    <a:lnTo>
                      <a:pt x="1040" y="20"/>
                    </a:lnTo>
                    <a:lnTo>
                      <a:pt x="1042" y="20"/>
                    </a:lnTo>
                    <a:lnTo>
                      <a:pt x="1044" y="20"/>
                    </a:lnTo>
                    <a:lnTo>
                      <a:pt x="1046" y="20"/>
                    </a:lnTo>
                    <a:lnTo>
                      <a:pt x="1049" y="20"/>
                    </a:lnTo>
                    <a:lnTo>
                      <a:pt x="1051" y="20"/>
                    </a:lnTo>
                    <a:lnTo>
                      <a:pt x="1053" y="20"/>
                    </a:lnTo>
                    <a:lnTo>
                      <a:pt x="1055" y="20"/>
                    </a:lnTo>
                    <a:lnTo>
                      <a:pt x="1058" y="20"/>
                    </a:lnTo>
                    <a:lnTo>
                      <a:pt x="1060" y="20"/>
                    </a:lnTo>
                    <a:lnTo>
                      <a:pt x="1062" y="20"/>
                    </a:lnTo>
                    <a:lnTo>
                      <a:pt x="1064" y="20"/>
                    </a:lnTo>
                    <a:lnTo>
                      <a:pt x="1067" y="20"/>
                    </a:lnTo>
                    <a:lnTo>
                      <a:pt x="1069" y="20"/>
                    </a:lnTo>
                    <a:lnTo>
                      <a:pt x="1071" y="20"/>
                    </a:lnTo>
                    <a:lnTo>
                      <a:pt x="1073" y="20"/>
                    </a:lnTo>
                    <a:lnTo>
                      <a:pt x="1076" y="20"/>
                    </a:lnTo>
                    <a:lnTo>
                      <a:pt x="1078" y="20"/>
                    </a:lnTo>
                    <a:lnTo>
                      <a:pt x="1080" y="20"/>
                    </a:lnTo>
                    <a:lnTo>
                      <a:pt x="1082" y="20"/>
                    </a:lnTo>
                    <a:lnTo>
                      <a:pt x="1085" y="20"/>
                    </a:lnTo>
                    <a:lnTo>
                      <a:pt x="1087" y="20"/>
                    </a:lnTo>
                    <a:lnTo>
                      <a:pt x="1089" y="20"/>
                    </a:lnTo>
                    <a:lnTo>
                      <a:pt x="1091" y="20"/>
                    </a:lnTo>
                    <a:lnTo>
                      <a:pt x="1094" y="20"/>
                    </a:lnTo>
                    <a:lnTo>
                      <a:pt x="1096" y="20"/>
                    </a:lnTo>
                    <a:lnTo>
                      <a:pt x="1098" y="20"/>
                    </a:lnTo>
                    <a:lnTo>
                      <a:pt x="1100" y="20"/>
                    </a:lnTo>
                    <a:lnTo>
                      <a:pt x="1103" y="20"/>
                    </a:lnTo>
                    <a:lnTo>
                      <a:pt x="1105" y="20"/>
                    </a:lnTo>
                    <a:lnTo>
                      <a:pt x="1107" y="20"/>
                    </a:lnTo>
                    <a:lnTo>
                      <a:pt x="1109" y="20"/>
                    </a:lnTo>
                    <a:lnTo>
                      <a:pt x="1112" y="20"/>
                    </a:lnTo>
                    <a:lnTo>
                      <a:pt x="1114" y="20"/>
                    </a:lnTo>
                    <a:lnTo>
                      <a:pt x="1116" y="20"/>
                    </a:lnTo>
                    <a:lnTo>
                      <a:pt x="1118" y="20"/>
                    </a:lnTo>
                    <a:lnTo>
                      <a:pt x="1121" y="20"/>
                    </a:lnTo>
                    <a:lnTo>
                      <a:pt x="1123" y="20"/>
                    </a:lnTo>
                    <a:lnTo>
                      <a:pt x="1125" y="20"/>
                    </a:lnTo>
                    <a:lnTo>
                      <a:pt x="1127" y="20"/>
                    </a:lnTo>
                    <a:lnTo>
                      <a:pt x="1130" y="20"/>
                    </a:lnTo>
                    <a:lnTo>
                      <a:pt x="1132" y="20"/>
                    </a:lnTo>
                    <a:lnTo>
                      <a:pt x="1134" y="20"/>
                    </a:lnTo>
                    <a:lnTo>
                      <a:pt x="1136" y="20"/>
                    </a:lnTo>
                    <a:lnTo>
                      <a:pt x="1139" y="20"/>
                    </a:lnTo>
                    <a:lnTo>
                      <a:pt x="1141" y="20"/>
                    </a:lnTo>
                    <a:lnTo>
                      <a:pt x="1143" y="20"/>
                    </a:lnTo>
                    <a:lnTo>
                      <a:pt x="1145" y="20"/>
                    </a:lnTo>
                    <a:lnTo>
                      <a:pt x="1148" y="20"/>
                    </a:lnTo>
                    <a:lnTo>
                      <a:pt x="1150" y="20"/>
                    </a:lnTo>
                    <a:lnTo>
                      <a:pt x="1152" y="20"/>
                    </a:lnTo>
                    <a:lnTo>
                      <a:pt x="1154" y="20"/>
                    </a:lnTo>
                    <a:lnTo>
                      <a:pt x="1157" y="20"/>
                    </a:lnTo>
                    <a:lnTo>
                      <a:pt x="1159" y="20"/>
                    </a:lnTo>
                    <a:lnTo>
                      <a:pt x="1161" y="20"/>
                    </a:lnTo>
                    <a:lnTo>
                      <a:pt x="1163" y="20"/>
                    </a:lnTo>
                    <a:lnTo>
                      <a:pt x="1166" y="20"/>
                    </a:lnTo>
                    <a:lnTo>
                      <a:pt x="1168" y="20"/>
                    </a:lnTo>
                    <a:lnTo>
                      <a:pt x="1170" y="20"/>
                    </a:lnTo>
                    <a:lnTo>
                      <a:pt x="1172" y="20"/>
                    </a:lnTo>
                    <a:lnTo>
                      <a:pt x="1175" y="20"/>
                    </a:lnTo>
                    <a:lnTo>
                      <a:pt x="1177" y="20"/>
                    </a:lnTo>
                    <a:lnTo>
                      <a:pt x="1179" y="20"/>
                    </a:lnTo>
                    <a:lnTo>
                      <a:pt x="1181" y="20"/>
                    </a:lnTo>
                    <a:lnTo>
                      <a:pt x="1184" y="20"/>
                    </a:lnTo>
                    <a:lnTo>
                      <a:pt x="1186" y="20"/>
                    </a:lnTo>
                    <a:lnTo>
                      <a:pt x="1188" y="20"/>
                    </a:lnTo>
                    <a:lnTo>
                      <a:pt x="1190" y="20"/>
                    </a:lnTo>
                    <a:lnTo>
                      <a:pt x="1193" y="20"/>
                    </a:lnTo>
                    <a:lnTo>
                      <a:pt x="1195" y="20"/>
                    </a:lnTo>
                    <a:lnTo>
                      <a:pt x="1197" y="20"/>
                    </a:lnTo>
                    <a:lnTo>
                      <a:pt x="1200" y="20"/>
                    </a:lnTo>
                    <a:lnTo>
                      <a:pt x="1202" y="20"/>
                    </a:lnTo>
                    <a:lnTo>
                      <a:pt x="1204" y="20"/>
                    </a:lnTo>
                    <a:lnTo>
                      <a:pt x="1206" y="20"/>
                    </a:lnTo>
                    <a:lnTo>
                      <a:pt x="1209" y="20"/>
                    </a:lnTo>
                    <a:lnTo>
                      <a:pt x="1211" y="20"/>
                    </a:lnTo>
                    <a:lnTo>
                      <a:pt x="1213" y="20"/>
                    </a:lnTo>
                    <a:lnTo>
                      <a:pt x="1215" y="20"/>
                    </a:lnTo>
                    <a:lnTo>
                      <a:pt x="1218" y="20"/>
                    </a:lnTo>
                    <a:lnTo>
                      <a:pt x="1220" y="20"/>
                    </a:lnTo>
                    <a:lnTo>
                      <a:pt x="1222" y="20"/>
                    </a:lnTo>
                    <a:lnTo>
                      <a:pt x="1224" y="20"/>
                    </a:lnTo>
                    <a:lnTo>
                      <a:pt x="1227" y="20"/>
                    </a:lnTo>
                    <a:lnTo>
                      <a:pt x="1229" y="20"/>
                    </a:lnTo>
                    <a:lnTo>
                      <a:pt x="1231" y="20"/>
                    </a:lnTo>
                    <a:lnTo>
                      <a:pt x="1233" y="20"/>
                    </a:lnTo>
                    <a:lnTo>
                      <a:pt x="1236" y="20"/>
                    </a:lnTo>
                    <a:lnTo>
                      <a:pt x="1238" y="20"/>
                    </a:lnTo>
                    <a:lnTo>
                      <a:pt x="1240" y="20"/>
                    </a:lnTo>
                    <a:lnTo>
                      <a:pt x="1242" y="20"/>
                    </a:lnTo>
                    <a:lnTo>
                      <a:pt x="1245" y="20"/>
                    </a:lnTo>
                    <a:lnTo>
                      <a:pt x="1247" y="20"/>
                    </a:lnTo>
                    <a:lnTo>
                      <a:pt x="1249" y="20"/>
                    </a:lnTo>
                    <a:lnTo>
                      <a:pt x="1251" y="20"/>
                    </a:lnTo>
                    <a:lnTo>
                      <a:pt x="1254" y="20"/>
                    </a:lnTo>
                    <a:lnTo>
                      <a:pt x="1256" y="20"/>
                    </a:lnTo>
                    <a:lnTo>
                      <a:pt x="1258" y="20"/>
                    </a:lnTo>
                    <a:lnTo>
                      <a:pt x="1260" y="20"/>
                    </a:lnTo>
                    <a:lnTo>
                      <a:pt x="1263" y="20"/>
                    </a:lnTo>
                    <a:lnTo>
                      <a:pt x="1265" y="20"/>
                    </a:lnTo>
                    <a:lnTo>
                      <a:pt x="1267" y="20"/>
                    </a:lnTo>
                    <a:lnTo>
                      <a:pt x="1269" y="20"/>
                    </a:lnTo>
                    <a:lnTo>
                      <a:pt x="1272" y="20"/>
                    </a:lnTo>
                    <a:lnTo>
                      <a:pt x="1274" y="20"/>
                    </a:lnTo>
                    <a:lnTo>
                      <a:pt x="1276" y="20"/>
                    </a:lnTo>
                    <a:lnTo>
                      <a:pt x="1278" y="20"/>
                    </a:lnTo>
                    <a:lnTo>
                      <a:pt x="1281" y="20"/>
                    </a:lnTo>
                    <a:lnTo>
                      <a:pt x="1283" y="20"/>
                    </a:lnTo>
                    <a:lnTo>
                      <a:pt x="1285" y="20"/>
                    </a:lnTo>
                    <a:lnTo>
                      <a:pt x="1287" y="20"/>
                    </a:lnTo>
                    <a:lnTo>
                      <a:pt x="1290" y="20"/>
                    </a:lnTo>
                    <a:lnTo>
                      <a:pt x="1292" y="20"/>
                    </a:lnTo>
                    <a:lnTo>
                      <a:pt x="1294" y="20"/>
                    </a:lnTo>
                    <a:lnTo>
                      <a:pt x="1296" y="20"/>
                    </a:lnTo>
                    <a:lnTo>
                      <a:pt x="1299" y="20"/>
                    </a:lnTo>
                    <a:lnTo>
                      <a:pt x="1301" y="20"/>
                    </a:lnTo>
                    <a:lnTo>
                      <a:pt x="1303" y="20"/>
                    </a:lnTo>
                    <a:lnTo>
                      <a:pt x="1305" y="20"/>
                    </a:lnTo>
                    <a:lnTo>
                      <a:pt x="1308" y="20"/>
                    </a:lnTo>
                    <a:lnTo>
                      <a:pt x="1310" y="20"/>
                    </a:lnTo>
                    <a:lnTo>
                      <a:pt x="1312" y="20"/>
                    </a:lnTo>
                    <a:lnTo>
                      <a:pt x="1314" y="20"/>
                    </a:lnTo>
                    <a:lnTo>
                      <a:pt x="1317" y="20"/>
                    </a:lnTo>
                    <a:lnTo>
                      <a:pt x="1319" y="20"/>
                    </a:lnTo>
                    <a:lnTo>
                      <a:pt x="1321" y="20"/>
                    </a:lnTo>
                    <a:lnTo>
                      <a:pt x="1323" y="20"/>
                    </a:lnTo>
                    <a:lnTo>
                      <a:pt x="1326" y="20"/>
                    </a:lnTo>
                    <a:lnTo>
                      <a:pt x="1328" y="20"/>
                    </a:lnTo>
                    <a:lnTo>
                      <a:pt x="1330" y="20"/>
                    </a:lnTo>
                    <a:lnTo>
                      <a:pt x="1332" y="20"/>
                    </a:lnTo>
                    <a:lnTo>
                      <a:pt x="1335" y="20"/>
                    </a:lnTo>
                    <a:lnTo>
                      <a:pt x="1337" y="20"/>
                    </a:lnTo>
                    <a:lnTo>
                      <a:pt x="1339" y="20"/>
                    </a:lnTo>
                    <a:lnTo>
                      <a:pt x="1341" y="20"/>
                    </a:lnTo>
                    <a:lnTo>
                      <a:pt x="1344" y="20"/>
                    </a:lnTo>
                    <a:lnTo>
                      <a:pt x="1346" y="20"/>
                    </a:lnTo>
                    <a:lnTo>
                      <a:pt x="1348" y="20"/>
                    </a:lnTo>
                    <a:lnTo>
                      <a:pt x="1350" y="20"/>
                    </a:lnTo>
                    <a:lnTo>
                      <a:pt x="1353" y="20"/>
                    </a:lnTo>
                    <a:lnTo>
                      <a:pt x="1355" y="20"/>
                    </a:lnTo>
                    <a:lnTo>
                      <a:pt x="1357" y="20"/>
                    </a:lnTo>
                    <a:lnTo>
                      <a:pt x="1359" y="20"/>
                    </a:lnTo>
                    <a:lnTo>
                      <a:pt x="1362" y="20"/>
                    </a:lnTo>
                    <a:lnTo>
                      <a:pt x="1364" y="20"/>
                    </a:lnTo>
                    <a:lnTo>
                      <a:pt x="1366" y="20"/>
                    </a:lnTo>
                    <a:lnTo>
                      <a:pt x="1368" y="20"/>
                    </a:lnTo>
                    <a:lnTo>
                      <a:pt x="1371" y="20"/>
                    </a:lnTo>
                    <a:lnTo>
                      <a:pt x="1373" y="20"/>
                    </a:lnTo>
                    <a:lnTo>
                      <a:pt x="1375" y="20"/>
                    </a:lnTo>
                    <a:lnTo>
                      <a:pt x="1377" y="20"/>
                    </a:lnTo>
                    <a:lnTo>
                      <a:pt x="1380" y="20"/>
                    </a:lnTo>
                    <a:lnTo>
                      <a:pt x="1382" y="20"/>
                    </a:lnTo>
                    <a:lnTo>
                      <a:pt x="1384" y="20"/>
                    </a:lnTo>
                    <a:lnTo>
                      <a:pt x="1386" y="20"/>
                    </a:lnTo>
                    <a:lnTo>
                      <a:pt x="1389" y="20"/>
                    </a:lnTo>
                    <a:lnTo>
                      <a:pt x="1391" y="20"/>
                    </a:lnTo>
                    <a:lnTo>
                      <a:pt x="1393" y="20"/>
                    </a:lnTo>
                    <a:lnTo>
                      <a:pt x="1395" y="20"/>
                    </a:lnTo>
                    <a:lnTo>
                      <a:pt x="1398" y="20"/>
                    </a:lnTo>
                    <a:lnTo>
                      <a:pt x="1400" y="20"/>
                    </a:lnTo>
                    <a:lnTo>
                      <a:pt x="1402" y="20"/>
                    </a:lnTo>
                    <a:lnTo>
                      <a:pt x="1404" y="20"/>
                    </a:lnTo>
                    <a:lnTo>
                      <a:pt x="1407" y="20"/>
                    </a:lnTo>
                    <a:lnTo>
                      <a:pt x="1409" y="20"/>
                    </a:lnTo>
                    <a:lnTo>
                      <a:pt x="1411" y="20"/>
                    </a:lnTo>
                    <a:lnTo>
                      <a:pt x="1413" y="20"/>
                    </a:lnTo>
                    <a:lnTo>
                      <a:pt x="1416" y="20"/>
                    </a:lnTo>
                    <a:lnTo>
                      <a:pt x="1418" y="20"/>
                    </a:lnTo>
                    <a:lnTo>
                      <a:pt x="1420" y="2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497" name="Freeform 257"/>
              <p:cNvSpPr>
                <a:spLocks/>
              </p:cNvSpPr>
              <p:nvPr/>
            </p:nvSpPr>
            <p:spPr bwMode="auto">
              <a:xfrm>
                <a:off x="4209" y="2975"/>
                <a:ext cx="124" cy="1"/>
              </a:xfrm>
              <a:custGeom>
                <a:avLst/>
                <a:gdLst>
                  <a:gd name="T0" fmla="*/ 5 w 124"/>
                  <a:gd name="T1" fmla="*/ 0 h 1"/>
                  <a:gd name="T2" fmla="*/ 7 w 124"/>
                  <a:gd name="T3" fmla="*/ 0 h 1"/>
                  <a:gd name="T4" fmla="*/ 11 w 124"/>
                  <a:gd name="T5" fmla="*/ 0 h 1"/>
                  <a:gd name="T6" fmla="*/ 16 w 124"/>
                  <a:gd name="T7" fmla="*/ 0 h 1"/>
                  <a:gd name="T8" fmla="*/ 18 w 124"/>
                  <a:gd name="T9" fmla="*/ 0 h 1"/>
                  <a:gd name="T10" fmla="*/ 23 w 124"/>
                  <a:gd name="T11" fmla="*/ 0 h 1"/>
                  <a:gd name="T12" fmla="*/ 25 w 124"/>
                  <a:gd name="T13" fmla="*/ 0 h 1"/>
                  <a:gd name="T14" fmla="*/ 27 w 124"/>
                  <a:gd name="T15" fmla="*/ 0 h 1"/>
                  <a:gd name="T16" fmla="*/ 32 w 124"/>
                  <a:gd name="T17" fmla="*/ 0 h 1"/>
                  <a:gd name="T18" fmla="*/ 34 w 124"/>
                  <a:gd name="T19" fmla="*/ 0 h 1"/>
                  <a:gd name="T20" fmla="*/ 36 w 124"/>
                  <a:gd name="T21" fmla="*/ 0 h 1"/>
                  <a:gd name="T22" fmla="*/ 38 w 124"/>
                  <a:gd name="T23" fmla="*/ 0 h 1"/>
                  <a:gd name="T24" fmla="*/ 43 w 124"/>
                  <a:gd name="T25" fmla="*/ 0 h 1"/>
                  <a:gd name="T26" fmla="*/ 45 w 124"/>
                  <a:gd name="T27" fmla="*/ 0 h 1"/>
                  <a:gd name="T28" fmla="*/ 47 w 124"/>
                  <a:gd name="T29" fmla="*/ 0 h 1"/>
                  <a:gd name="T30" fmla="*/ 50 w 124"/>
                  <a:gd name="T31" fmla="*/ 0 h 1"/>
                  <a:gd name="T32" fmla="*/ 52 w 124"/>
                  <a:gd name="T33" fmla="*/ 0 h 1"/>
                  <a:gd name="T34" fmla="*/ 54 w 124"/>
                  <a:gd name="T35" fmla="*/ 0 h 1"/>
                  <a:gd name="T36" fmla="*/ 56 w 124"/>
                  <a:gd name="T37" fmla="*/ 0 h 1"/>
                  <a:gd name="T38" fmla="*/ 59 w 124"/>
                  <a:gd name="T39" fmla="*/ 0 h 1"/>
                  <a:gd name="T40" fmla="*/ 61 w 124"/>
                  <a:gd name="T41" fmla="*/ 0 h 1"/>
                  <a:gd name="T42" fmla="*/ 63 w 124"/>
                  <a:gd name="T43" fmla="*/ 0 h 1"/>
                  <a:gd name="T44" fmla="*/ 63 w 124"/>
                  <a:gd name="T45" fmla="*/ 0 h 1"/>
                  <a:gd name="T46" fmla="*/ 65 w 124"/>
                  <a:gd name="T47" fmla="*/ 0 h 1"/>
                  <a:gd name="T48" fmla="*/ 68 w 124"/>
                  <a:gd name="T49" fmla="*/ 0 h 1"/>
                  <a:gd name="T50" fmla="*/ 70 w 124"/>
                  <a:gd name="T51" fmla="*/ 0 h 1"/>
                  <a:gd name="T52" fmla="*/ 72 w 124"/>
                  <a:gd name="T53" fmla="*/ 0 h 1"/>
                  <a:gd name="T54" fmla="*/ 72 w 124"/>
                  <a:gd name="T55" fmla="*/ 0 h 1"/>
                  <a:gd name="T56" fmla="*/ 74 w 124"/>
                  <a:gd name="T57" fmla="*/ 0 h 1"/>
                  <a:gd name="T58" fmla="*/ 77 w 124"/>
                  <a:gd name="T59" fmla="*/ 0 h 1"/>
                  <a:gd name="T60" fmla="*/ 79 w 124"/>
                  <a:gd name="T61" fmla="*/ 0 h 1"/>
                  <a:gd name="T62" fmla="*/ 81 w 124"/>
                  <a:gd name="T63" fmla="*/ 0 h 1"/>
                  <a:gd name="T64" fmla="*/ 81 w 124"/>
                  <a:gd name="T65" fmla="*/ 0 h 1"/>
                  <a:gd name="T66" fmla="*/ 83 w 124"/>
                  <a:gd name="T67" fmla="*/ 0 h 1"/>
                  <a:gd name="T68" fmla="*/ 86 w 124"/>
                  <a:gd name="T69" fmla="*/ 0 h 1"/>
                  <a:gd name="T70" fmla="*/ 88 w 124"/>
                  <a:gd name="T71" fmla="*/ 0 h 1"/>
                  <a:gd name="T72" fmla="*/ 90 w 124"/>
                  <a:gd name="T73" fmla="*/ 0 h 1"/>
                  <a:gd name="T74" fmla="*/ 90 w 124"/>
                  <a:gd name="T75" fmla="*/ 0 h 1"/>
                  <a:gd name="T76" fmla="*/ 92 w 124"/>
                  <a:gd name="T77" fmla="*/ 0 h 1"/>
                  <a:gd name="T78" fmla="*/ 95 w 124"/>
                  <a:gd name="T79" fmla="*/ 0 h 1"/>
                  <a:gd name="T80" fmla="*/ 97 w 124"/>
                  <a:gd name="T81" fmla="*/ 0 h 1"/>
                  <a:gd name="T82" fmla="*/ 99 w 124"/>
                  <a:gd name="T83" fmla="*/ 0 h 1"/>
                  <a:gd name="T84" fmla="*/ 99 w 124"/>
                  <a:gd name="T85" fmla="*/ 0 h 1"/>
                  <a:gd name="T86" fmla="*/ 101 w 124"/>
                  <a:gd name="T87" fmla="*/ 0 h 1"/>
                  <a:gd name="T88" fmla="*/ 104 w 124"/>
                  <a:gd name="T89" fmla="*/ 0 h 1"/>
                  <a:gd name="T90" fmla="*/ 106 w 124"/>
                  <a:gd name="T91" fmla="*/ 0 h 1"/>
                  <a:gd name="T92" fmla="*/ 108 w 124"/>
                  <a:gd name="T93" fmla="*/ 0 h 1"/>
                  <a:gd name="T94" fmla="*/ 108 w 124"/>
                  <a:gd name="T95" fmla="*/ 0 h 1"/>
                  <a:gd name="T96" fmla="*/ 110 w 124"/>
                  <a:gd name="T97" fmla="*/ 0 h 1"/>
                  <a:gd name="T98" fmla="*/ 113 w 124"/>
                  <a:gd name="T99" fmla="*/ 0 h 1"/>
                  <a:gd name="T100" fmla="*/ 115 w 124"/>
                  <a:gd name="T101" fmla="*/ 0 h 1"/>
                  <a:gd name="T102" fmla="*/ 115 w 124"/>
                  <a:gd name="T103" fmla="*/ 0 h 1"/>
                  <a:gd name="T104" fmla="*/ 117 w 124"/>
                  <a:gd name="T105" fmla="*/ 0 h 1"/>
                  <a:gd name="T106" fmla="*/ 119 w 124"/>
                  <a:gd name="T107" fmla="*/ 0 h 1"/>
                  <a:gd name="T108" fmla="*/ 122 w 124"/>
                  <a:gd name="T109" fmla="*/ 0 h 1"/>
                  <a:gd name="T110" fmla="*/ 124 w 124"/>
                  <a:gd name="T111" fmla="*/ 0 h 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24" h="1">
                    <a:moveTo>
                      <a:pt x="0" y="0"/>
                    </a:moveTo>
                    <a:lnTo>
                      <a:pt x="2" y="0"/>
                    </a:lnTo>
                    <a:lnTo>
                      <a:pt x="5" y="0"/>
                    </a:lnTo>
                    <a:lnTo>
                      <a:pt x="7" y="0"/>
                    </a:lnTo>
                    <a:lnTo>
                      <a:pt x="9" y="0"/>
                    </a:lnTo>
                    <a:lnTo>
                      <a:pt x="11" y="0"/>
                    </a:lnTo>
                    <a:lnTo>
                      <a:pt x="14" y="0"/>
                    </a:lnTo>
                    <a:lnTo>
                      <a:pt x="16" y="0"/>
                    </a:lnTo>
                    <a:lnTo>
                      <a:pt x="18" y="0"/>
                    </a:lnTo>
                    <a:lnTo>
                      <a:pt x="20" y="0"/>
                    </a:lnTo>
                    <a:lnTo>
                      <a:pt x="23" y="0"/>
                    </a:lnTo>
                    <a:lnTo>
                      <a:pt x="25" y="0"/>
                    </a:lnTo>
                    <a:lnTo>
                      <a:pt x="27" y="0"/>
                    </a:lnTo>
                    <a:lnTo>
                      <a:pt x="29" y="0"/>
                    </a:lnTo>
                    <a:lnTo>
                      <a:pt x="32" y="0"/>
                    </a:lnTo>
                    <a:lnTo>
                      <a:pt x="34" y="0"/>
                    </a:lnTo>
                    <a:lnTo>
                      <a:pt x="36" y="0"/>
                    </a:lnTo>
                    <a:lnTo>
                      <a:pt x="38" y="0"/>
                    </a:lnTo>
                    <a:lnTo>
                      <a:pt x="41" y="0"/>
                    </a:lnTo>
                    <a:lnTo>
                      <a:pt x="43" y="0"/>
                    </a:lnTo>
                    <a:lnTo>
                      <a:pt x="45" y="0"/>
                    </a:lnTo>
                    <a:lnTo>
                      <a:pt x="47" y="0"/>
                    </a:lnTo>
                    <a:lnTo>
                      <a:pt x="50" y="0"/>
                    </a:lnTo>
                    <a:lnTo>
                      <a:pt x="52" y="0"/>
                    </a:lnTo>
                    <a:lnTo>
                      <a:pt x="54" y="0"/>
                    </a:lnTo>
                    <a:lnTo>
                      <a:pt x="56" y="0"/>
                    </a:lnTo>
                    <a:lnTo>
                      <a:pt x="59" y="0"/>
                    </a:lnTo>
                    <a:lnTo>
                      <a:pt x="61" y="0"/>
                    </a:lnTo>
                    <a:lnTo>
                      <a:pt x="63" y="0"/>
                    </a:lnTo>
                    <a:lnTo>
                      <a:pt x="65" y="0"/>
                    </a:lnTo>
                    <a:lnTo>
                      <a:pt x="68" y="0"/>
                    </a:lnTo>
                    <a:lnTo>
                      <a:pt x="70" y="0"/>
                    </a:lnTo>
                    <a:lnTo>
                      <a:pt x="72" y="0"/>
                    </a:lnTo>
                    <a:lnTo>
                      <a:pt x="74" y="0"/>
                    </a:lnTo>
                    <a:lnTo>
                      <a:pt x="77" y="0"/>
                    </a:lnTo>
                    <a:lnTo>
                      <a:pt x="79" y="0"/>
                    </a:lnTo>
                    <a:lnTo>
                      <a:pt x="81" y="0"/>
                    </a:lnTo>
                    <a:lnTo>
                      <a:pt x="83" y="0"/>
                    </a:lnTo>
                    <a:lnTo>
                      <a:pt x="86" y="0"/>
                    </a:lnTo>
                    <a:lnTo>
                      <a:pt x="88" y="0"/>
                    </a:lnTo>
                    <a:lnTo>
                      <a:pt x="90" y="0"/>
                    </a:lnTo>
                    <a:lnTo>
                      <a:pt x="92" y="0"/>
                    </a:lnTo>
                    <a:lnTo>
                      <a:pt x="95" y="0"/>
                    </a:lnTo>
                    <a:lnTo>
                      <a:pt x="97" y="0"/>
                    </a:lnTo>
                    <a:lnTo>
                      <a:pt x="99" y="0"/>
                    </a:lnTo>
                    <a:lnTo>
                      <a:pt x="101" y="0"/>
                    </a:lnTo>
                    <a:lnTo>
                      <a:pt x="104" y="0"/>
                    </a:lnTo>
                    <a:lnTo>
                      <a:pt x="106" y="0"/>
                    </a:lnTo>
                    <a:lnTo>
                      <a:pt x="108" y="0"/>
                    </a:lnTo>
                    <a:lnTo>
                      <a:pt x="110" y="0"/>
                    </a:lnTo>
                    <a:lnTo>
                      <a:pt x="113" y="0"/>
                    </a:lnTo>
                    <a:lnTo>
                      <a:pt x="115" y="0"/>
                    </a:lnTo>
                    <a:lnTo>
                      <a:pt x="117" y="0"/>
                    </a:lnTo>
                    <a:lnTo>
                      <a:pt x="119" y="0"/>
                    </a:lnTo>
                    <a:lnTo>
                      <a:pt x="122" y="0"/>
                    </a:lnTo>
                    <a:lnTo>
                      <a:pt x="124"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498" name="Line 258"/>
              <p:cNvSpPr>
                <a:spLocks noChangeShapeType="1"/>
              </p:cNvSpPr>
              <p:nvPr/>
            </p:nvSpPr>
            <p:spPr bwMode="auto">
              <a:xfrm>
                <a:off x="1610" y="924"/>
                <a:ext cx="9" cy="5"/>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99" name="Line 259"/>
              <p:cNvSpPr>
                <a:spLocks noChangeShapeType="1"/>
              </p:cNvSpPr>
              <p:nvPr/>
            </p:nvSpPr>
            <p:spPr bwMode="auto">
              <a:xfrm>
                <a:off x="1641" y="940"/>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00" name="Line 260"/>
              <p:cNvSpPr>
                <a:spLocks noChangeShapeType="1"/>
              </p:cNvSpPr>
              <p:nvPr/>
            </p:nvSpPr>
            <p:spPr bwMode="auto">
              <a:xfrm>
                <a:off x="1641" y="940"/>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01" name="Line 261"/>
              <p:cNvSpPr>
                <a:spLocks noChangeShapeType="1"/>
              </p:cNvSpPr>
              <p:nvPr/>
            </p:nvSpPr>
            <p:spPr bwMode="auto">
              <a:xfrm>
                <a:off x="1641" y="940"/>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02" name="Line 262"/>
              <p:cNvSpPr>
                <a:spLocks noChangeShapeType="1"/>
              </p:cNvSpPr>
              <p:nvPr/>
            </p:nvSpPr>
            <p:spPr bwMode="auto">
              <a:xfrm>
                <a:off x="1641" y="940"/>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03" name="Line 263"/>
              <p:cNvSpPr>
                <a:spLocks noChangeShapeType="1"/>
              </p:cNvSpPr>
              <p:nvPr/>
            </p:nvSpPr>
            <p:spPr bwMode="auto">
              <a:xfrm>
                <a:off x="1641" y="940"/>
                <a:ext cx="1" cy="2"/>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04" name="Line 264"/>
              <p:cNvSpPr>
                <a:spLocks noChangeShapeType="1"/>
              </p:cNvSpPr>
              <p:nvPr/>
            </p:nvSpPr>
            <p:spPr bwMode="auto">
              <a:xfrm>
                <a:off x="1641" y="942"/>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05" name="Line 265"/>
              <p:cNvSpPr>
                <a:spLocks noChangeShapeType="1"/>
              </p:cNvSpPr>
              <p:nvPr/>
            </p:nvSpPr>
            <p:spPr bwMode="auto">
              <a:xfrm>
                <a:off x="1641" y="942"/>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06" name="Line 266"/>
              <p:cNvSpPr>
                <a:spLocks noChangeShapeType="1"/>
              </p:cNvSpPr>
              <p:nvPr/>
            </p:nvSpPr>
            <p:spPr bwMode="auto">
              <a:xfrm>
                <a:off x="1641" y="942"/>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07" name="Line 267"/>
              <p:cNvSpPr>
                <a:spLocks noChangeShapeType="1"/>
              </p:cNvSpPr>
              <p:nvPr/>
            </p:nvSpPr>
            <p:spPr bwMode="auto">
              <a:xfrm>
                <a:off x="1643" y="942"/>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08" name="Line 268"/>
              <p:cNvSpPr>
                <a:spLocks noChangeShapeType="1"/>
              </p:cNvSpPr>
              <p:nvPr/>
            </p:nvSpPr>
            <p:spPr bwMode="auto">
              <a:xfrm>
                <a:off x="1643" y="942"/>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09" name="Line 269"/>
              <p:cNvSpPr>
                <a:spLocks noChangeShapeType="1"/>
              </p:cNvSpPr>
              <p:nvPr/>
            </p:nvSpPr>
            <p:spPr bwMode="auto">
              <a:xfrm>
                <a:off x="1643" y="942"/>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10" name="Line 270"/>
              <p:cNvSpPr>
                <a:spLocks noChangeShapeType="1"/>
              </p:cNvSpPr>
              <p:nvPr/>
            </p:nvSpPr>
            <p:spPr bwMode="auto">
              <a:xfrm>
                <a:off x="1643" y="942"/>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11" name="Line 271"/>
              <p:cNvSpPr>
                <a:spLocks noChangeShapeType="1"/>
              </p:cNvSpPr>
              <p:nvPr/>
            </p:nvSpPr>
            <p:spPr bwMode="auto">
              <a:xfrm>
                <a:off x="1643" y="942"/>
                <a:ext cx="1" cy="3"/>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12" name="Line 272"/>
              <p:cNvSpPr>
                <a:spLocks noChangeShapeType="1"/>
              </p:cNvSpPr>
              <p:nvPr/>
            </p:nvSpPr>
            <p:spPr bwMode="auto">
              <a:xfrm>
                <a:off x="1643" y="94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13" name="Line 273"/>
              <p:cNvSpPr>
                <a:spLocks noChangeShapeType="1"/>
              </p:cNvSpPr>
              <p:nvPr/>
            </p:nvSpPr>
            <p:spPr bwMode="auto">
              <a:xfrm>
                <a:off x="1643" y="94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14" name="Line 274"/>
              <p:cNvSpPr>
                <a:spLocks noChangeShapeType="1"/>
              </p:cNvSpPr>
              <p:nvPr/>
            </p:nvSpPr>
            <p:spPr bwMode="auto">
              <a:xfrm>
                <a:off x="1643" y="94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15" name="Line 275"/>
              <p:cNvSpPr>
                <a:spLocks noChangeShapeType="1"/>
              </p:cNvSpPr>
              <p:nvPr/>
            </p:nvSpPr>
            <p:spPr bwMode="auto">
              <a:xfrm>
                <a:off x="1643" y="945"/>
                <a:ext cx="3"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16" name="Line 276"/>
              <p:cNvSpPr>
                <a:spLocks noChangeShapeType="1"/>
              </p:cNvSpPr>
              <p:nvPr/>
            </p:nvSpPr>
            <p:spPr bwMode="auto">
              <a:xfrm>
                <a:off x="1646" y="94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17" name="Line 277"/>
              <p:cNvSpPr>
                <a:spLocks noChangeShapeType="1"/>
              </p:cNvSpPr>
              <p:nvPr/>
            </p:nvSpPr>
            <p:spPr bwMode="auto">
              <a:xfrm>
                <a:off x="1646" y="945"/>
                <a:ext cx="1" cy="2"/>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18" name="Line 278"/>
              <p:cNvSpPr>
                <a:spLocks noChangeShapeType="1"/>
              </p:cNvSpPr>
              <p:nvPr/>
            </p:nvSpPr>
            <p:spPr bwMode="auto">
              <a:xfrm>
                <a:off x="1646" y="947"/>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19" name="Line 279"/>
              <p:cNvSpPr>
                <a:spLocks noChangeShapeType="1"/>
              </p:cNvSpPr>
              <p:nvPr/>
            </p:nvSpPr>
            <p:spPr bwMode="auto">
              <a:xfrm>
                <a:off x="1646" y="947"/>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20" name="Line 280"/>
              <p:cNvSpPr>
                <a:spLocks noChangeShapeType="1"/>
              </p:cNvSpPr>
              <p:nvPr/>
            </p:nvSpPr>
            <p:spPr bwMode="auto">
              <a:xfrm>
                <a:off x="1646" y="947"/>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21" name="Line 281"/>
              <p:cNvSpPr>
                <a:spLocks noChangeShapeType="1"/>
              </p:cNvSpPr>
              <p:nvPr/>
            </p:nvSpPr>
            <p:spPr bwMode="auto">
              <a:xfrm>
                <a:off x="1646" y="947"/>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22" name="Freeform 282"/>
              <p:cNvSpPr>
                <a:spLocks/>
              </p:cNvSpPr>
              <p:nvPr/>
            </p:nvSpPr>
            <p:spPr bwMode="auto">
              <a:xfrm>
                <a:off x="1646" y="947"/>
                <a:ext cx="2" cy="1"/>
              </a:xfrm>
              <a:custGeom>
                <a:avLst/>
                <a:gdLst>
                  <a:gd name="T0" fmla="*/ 0 w 2"/>
                  <a:gd name="T1" fmla="*/ 0 h 1"/>
                  <a:gd name="T2" fmla="*/ 2 w 2"/>
                  <a:gd name="T3" fmla="*/ 0 h 1"/>
                  <a:gd name="T4" fmla="*/ 2 w 2"/>
                  <a:gd name="T5" fmla="*/ 0 h 1"/>
                  <a:gd name="T6" fmla="*/ 0 60000 65536"/>
                  <a:gd name="T7" fmla="*/ 0 60000 65536"/>
                  <a:gd name="T8" fmla="*/ 0 60000 65536"/>
                </a:gdLst>
                <a:ahLst/>
                <a:cxnLst>
                  <a:cxn ang="T6">
                    <a:pos x="T0" y="T1"/>
                  </a:cxn>
                  <a:cxn ang="T7">
                    <a:pos x="T2" y="T3"/>
                  </a:cxn>
                  <a:cxn ang="T8">
                    <a:pos x="T4" y="T5"/>
                  </a:cxn>
                </a:cxnLst>
                <a:rect l="0" t="0" r="r" b="b"/>
                <a:pathLst>
                  <a:path w="2" h="1">
                    <a:moveTo>
                      <a:pt x="0" y="0"/>
                    </a:moveTo>
                    <a:lnTo>
                      <a:pt x="2"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523" name="Line 283"/>
              <p:cNvSpPr>
                <a:spLocks noChangeShapeType="1"/>
              </p:cNvSpPr>
              <p:nvPr/>
            </p:nvSpPr>
            <p:spPr bwMode="auto">
              <a:xfrm>
                <a:off x="1659" y="969"/>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24" name="Line 284"/>
              <p:cNvSpPr>
                <a:spLocks noChangeShapeType="1"/>
              </p:cNvSpPr>
              <p:nvPr/>
            </p:nvSpPr>
            <p:spPr bwMode="auto">
              <a:xfrm>
                <a:off x="1659" y="969"/>
                <a:ext cx="2" cy="3"/>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25" name="Line 285"/>
              <p:cNvSpPr>
                <a:spLocks noChangeShapeType="1"/>
              </p:cNvSpPr>
              <p:nvPr/>
            </p:nvSpPr>
            <p:spPr bwMode="auto">
              <a:xfrm>
                <a:off x="1661" y="972"/>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26" name="Line 286"/>
              <p:cNvSpPr>
                <a:spLocks noChangeShapeType="1"/>
              </p:cNvSpPr>
              <p:nvPr/>
            </p:nvSpPr>
            <p:spPr bwMode="auto">
              <a:xfrm>
                <a:off x="1661" y="972"/>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27" name="Line 287"/>
              <p:cNvSpPr>
                <a:spLocks noChangeShapeType="1"/>
              </p:cNvSpPr>
              <p:nvPr/>
            </p:nvSpPr>
            <p:spPr bwMode="auto">
              <a:xfrm>
                <a:off x="1661" y="972"/>
                <a:ext cx="1" cy="2"/>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28" name="Line 288"/>
              <p:cNvSpPr>
                <a:spLocks noChangeShapeType="1"/>
              </p:cNvSpPr>
              <p:nvPr/>
            </p:nvSpPr>
            <p:spPr bwMode="auto">
              <a:xfrm>
                <a:off x="1661" y="974"/>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29" name="Line 289"/>
              <p:cNvSpPr>
                <a:spLocks noChangeShapeType="1"/>
              </p:cNvSpPr>
              <p:nvPr/>
            </p:nvSpPr>
            <p:spPr bwMode="auto">
              <a:xfrm>
                <a:off x="1661" y="974"/>
                <a:ext cx="3"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30" name="Line 290"/>
              <p:cNvSpPr>
                <a:spLocks noChangeShapeType="1"/>
              </p:cNvSpPr>
              <p:nvPr/>
            </p:nvSpPr>
            <p:spPr bwMode="auto">
              <a:xfrm>
                <a:off x="1664" y="974"/>
                <a:ext cx="1" cy="2"/>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31" name="Line 291"/>
              <p:cNvSpPr>
                <a:spLocks noChangeShapeType="1"/>
              </p:cNvSpPr>
              <p:nvPr/>
            </p:nvSpPr>
            <p:spPr bwMode="auto">
              <a:xfrm>
                <a:off x="1664" y="976"/>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32" name="Line 292"/>
              <p:cNvSpPr>
                <a:spLocks noChangeShapeType="1"/>
              </p:cNvSpPr>
              <p:nvPr/>
            </p:nvSpPr>
            <p:spPr bwMode="auto">
              <a:xfrm>
                <a:off x="1664" y="976"/>
                <a:ext cx="1" cy="2"/>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33" name="Freeform 293"/>
              <p:cNvSpPr>
                <a:spLocks/>
              </p:cNvSpPr>
              <p:nvPr/>
            </p:nvSpPr>
            <p:spPr bwMode="auto">
              <a:xfrm>
                <a:off x="1664" y="978"/>
                <a:ext cx="1" cy="1"/>
              </a:xfrm>
              <a:custGeom>
                <a:avLst/>
                <a:gdLst>
                  <a:gd name="T0" fmla="*/ 0 w 1"/>
                  <a:gd name="T1" fmla="*/ 0 h 1"/>
                  <a:gd name="T2" fmla="*/ 0 w 1"/>
                  <a:gd name="T3" fmla="*/ 0 h 1"/>
                  <a:gd name="T4" fmla="*/ 0 w 1"/>
                  <a:gd name="T5" fmla="*/ 0 h 1"/>
                  <a:gd name="T6" fmla="*/ 0 60000 65536"/>
                  <a:gd name="T7" fmla="*/ 0 60000 65536"/>
                  <a:gd name="T8" fmla="*/ 0 60000 65536"/>
                </a:gdLst>
                <a:ahLst/>
                <a:cxnLst>
                  <a:cxn ang="T6">
                    <a:pos x="T0" y="T1"/>
                  </a:cxn>
                  <a:cxn ang="T7">
                    <a:pos x="T2" y="T3"/>
                  </a:cxn>
                  <a:cxn ang="T8">
                    <a:pos x="T4" y="T5"/>
                  </a:cxn>
                </a:cxnLst>
                <a:rect l="0" t="0" r="r" b="b"/>
                <a:pathLst>
                  <a:path w="1" h="1">
                    <a:moveTo>
                      <a:pt x="0" y="0"/>
                    </a:moveTo>
                    <a:lnTo>
                      <a:pt x="0"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534" name="Line 294"/>
              <p:cNvSpPr>
                <a:spLocks noChangeShapeType="1"/>
              </p:cNvSpPr>
              <p:nvPr/>
            </p:nvSpPr>
            <p:spPr bwMode="auto">
              <a:xfrm>
                <a:off x="1675" y="1003"/>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35" name="Line 295"/>
              <p:cNvSpPr>
                <a:spLocks noChangeShapeType="1"/>
              </p:cNvSpPr>
              <p:nvPr/>
            </p:nvSpPr>
            <p:spPr bwMode="auto">
              <a:xfrm>
                <a:off x="1675" y="1003"/>
                <a:ext cx="1" cy="2"/>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36" name="Line 296"/>
              <p:cNvSpPr>
                <a:spLocks noChangeShapeType="1"/>
              </p:cNvSpPr>
              <p:nvPr/>
            </p:nvSpPr>
            <p:spPr bwMode="auto">
              <a:xfrm>
                <a:off x="1675" y="100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37" name="Line 297"/>
              <p:cNvSpPr>
                <a:spLocks noChangeShapeType="1"/>
              </p:cNvSpPr>
              <p:nvPr/>
            </p:nvSpPr>
            <p:spPr bwMode="auto">
              <a:xfrm>
                <a:off x="1675" y="1005"/>
                <a:ext cx="1" cy="3"/>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38" name="Line 298"/>
              <p:cNvSpPr>
                <a:spLocks noChangeShapeType="1"/>
              </p:cNvSpPr>
              <p:nvPr/>
            </p:nvSpPr>
            <p:spPr bwMode="auto">
              <a:xfrm>
                <a:off x="1675" y="1008"/>
                <a:ext cx="2" cy="2"/>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39" name="Freeform 299"/>
              <p:cNvSpPr>
                <a:spLocks/>
              </p:cNvSpPr>
              <p:nvPr/>
            </p:nvSpPr>
            <p:spPr bwMode="auto">
              <a:xfrm>
                <a:off x="1677" y="1010"/>
                <a:ext cx="1" cy="2"/>
              </a:xfrm>
              <a:custGeom>
                <a:avLst/>
                <a:gdLst>
                  <a:gd name="T0" fmla="*/ 0 w 1"/>
                  <a:gd name="T1" fmla="*/ 0 h 2"/>
                  <a:gd name="T2" fmla="*/ 0 w 1"/>
                  <a:gd name="T3" fmla="*/ 0 h 2"/>
                  <a:gd name="T4" fmla="*/ 0 w 1"/>
                  <a:gd name="T5" fmla="*/ 2 h 2"/>
                  <a:gd name="T6" fmla="*/ 0 60000 65536"/>
                  <a:gd name="T7" fmla="*/ 0 60000 65536"/>
                  <a:gd name="T8" fmla="*/ 0 60000 65536"/>
                </a:gdLst>
                <a:ahLst/>
                <a:cxnLst>
                  <a:cxn ang="T6">
                    <a:pos x="T0" y="T1"/>
                  </a:cxn>
                  <a:cxn ang="T7">
                    <a:pos x="T2" y="T3"/>
                  </a:cxn>
                  <a:cxn ang="T8">
                    <a:pos x="T4" y="T5"/>
                  </a:cxn>
                </a:cxnLst>
                <a:rect l="0" t="0" r="r" b="b"/>
                <a:pathLst>
                  <a:path w="1" h="2">
                    <a:moveTo>
                      <a:pt x="0" y="0"/>
                    </a:moveTo>
                    <a:lnTo>
                      <a:pt x="0" y="0"/>
                    </a:lnTo>
                    <a:lnTo>
                      <a:pt x="0" y="2"/>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540" name="Line 300"/>
              <p:cNvSpPr>
                <a:spLocks noChangeShapeType="1"/>
              </p:cNvSpPr>
              <p:nvPr/>
            </p:nvSpPr>
            <p:spPr bwMode="auto">
              <a:xfrm>
                <a:off x="1686" y="1037"/>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41" name="Line 301"/>
              <p:cNvSpPr>
                <a:spLocks noChangeShapeType="1"/>
              </p:cNvSpPr>
              <p:nvPr/>
            </p:nvSpPr>
            <p:spPr bwMode="auto">
              <a:xfrm>
                <a:off x="1686" y="1037"/>
                <a:ext cx="1" cy="2"/>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42" name="Line 302"/>
              <p:cNvSpPr>
                <a:spLocks noChangeShapeType="1"/>
              </p:cNvSpPr>
              <p:nvPr/>
            </p:nvSpPr>
            <p:spPr bwMode="auto">
              <a:xfrm>
                <a:off x="1686" y="1039"/>
                <a:ext cx="2" cy="2"/>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43" name="Line 303"/>
              <p:cNvSpPr>
                <a:spLocks noChangeShapeType="1"/>
              </p:cNvSpPr>
              <p:nvPr/>
            </p:nvSpPr>
            <p:spPr bwMode="auto">
              <a:xfrm>
                <a:off x="1688" y="1041"/>
                <a:ext cx="1" cy="3"/>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44" name="Freeform 304"/>
              <p:cNvSpPr>
                <a:spLocks/>
              </p:cNvSpPr>
              <p:nvPr/>
            </p:nvSpPr>
            <p:spPr bwMode="auto">
              <a:xfrm>
                <a:off x="1688" y="1044"/>
                <a:ext cx="1" cy="2"/>
              </a:xfrm>
              <a:custGeom>
                <a:avLst/>
                <a:gdLst>
                  <a:gd name="T0" fmla="*/ 0 w 1"/>
                  <a:gd name="T1" fmla="*/ 0 h 2"/>
                  <a:gd name="T2" fmla="*/ 0 w 1"/>
                  <a:gd name="T3" fmla="*/ 2 h 2"/>
                  <a:gd name="T4" fmla="*/ 0 w 1"/>
                  <a:gd name="T5" fmla="*/ 2 h 2"/>
                  <a:gd name="T6" fmla="*/ 0 60000 65536"/>
                  <a:gd name="T7" fmla="*/ 0 60000 65536"/>
                  <a:gd name="T8" fmla="*/ 0 60000 65536"/>
                </a:gdLst>
                <a:ahLst/>
                <a:cxnLst>
                  <a:cxn ang="T6">
                    <a:pos x="T0" y="T1"/>
                  </a:cxn>
                  <a:cxn ang="T7">
                    <a:pos x="T2" y="T3"/>
                  </a:cxn>
                  <a:cxn ang="T8">
                    <a:pos x="T4" y="T5"/>
                  </a:cxn>
                </a:cxnLst>
                <a:rect l="0" t="0" r="r" b="b"/>
                <a:pathLst>
                  <a:path w="1" h="2">
                    <a:moveTo>
                      <a:pt x="0" y="0"/>
                    </a:moveTo>
                    <a:lnTo>
                      <a:pt x="0" y="2"/>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545" name="Line 305"/>
              <p:cNvSpPr>
                <a:spLocks noChangeShapeType="1"/>
              </p:cNvSpPr>
              <p:nvPr/>
            </p:nvSpPr>
            <p:spPr bwMode="auto">
              <a:xfrm>
                <a:off x="1695" y="1071"/>
                <a:ext cx="2" cy="2"/>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46" name="Line 306"/>
              <p:cNvSpPr>
                <a:spLocks noChangeShapeType="1"/>
              </p:cNvSpPr>
              <p:nvPr/>
            </p:nvSpPr>
            <p:spPr bwMode="auto">
              <a:xfrm>
                <a:off x="1697" y="1073"/>
                <a:ext cx="1" cy="2"/>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47" name="Line 307"/>
              <p:cNvSpPr>
                <a:spLocks noChangeShapeType="1"/>
              </p:cNvSpPr>
              <p:nvPr/>
            </p:nvSpPr>
            <p:spPr bwMode="auto">
              <a:xfrm>
                <a:off x="1697" y="1075"/>
                <a:ext cx="1" cy="2"/>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48" name="Freeform 308"/>
              <p:cNvSpPr>
                <a:spLocks/>
              </p:cNvSpPr>
              <p:nvPr/>
            </p:nvSpPr>
            <p:spPr bwMode="auto">
              <a:xfrm>
                <a:off x="1697" y="1077"/>
                <a:ext cx="3" cy="3"/>
              </a:xfrm>
              <a:custGeom>
                <a:avLst/>
                <a:gdLst>
                  <a:gd name="T0" fmla="*/ 0 w 3"/>
                  <a:gd name="T1" fmla="*/ 0 h 3"/>
                  <a:gd name="T2" fmla="*/ 3 w 3"/>
                  <a:gd name="T3" fmla="*/ 3 h 3"/>
                  <a:gd name="T4" fmla="*/ 3 w 3"/>
                  <a:gd name="T5" fmla="*/ 3 h 3"/>
                  <a:gd name="T6" fmla="*/ 0 60000 65536"/>
                  <a:gd name="T7" fmla="*/ 0 60000 65536"/>
                  <a:gd name="T8" fmla="*/ 0 60000 65536"/>
                </a:gdLst>
                <a:ahLst/>
                <a:cxnLst>
                  <a:cxn ang="T6">
                    <a:pos x="T0" y="T1"/>
                  </a:cxn>
                  <a:cxn ang="T7">
                    <a:pos x="T2" y="T3"/>
                  </a:cxn>
                  <a:cxn ang="T8">
                    <a:pos x="T4" y="T5"/>
                  </a:cxn>
                </a:cxnLst>
                <a:rect l="0" t="0" r="r" b="b"/>
                <a:pathLst>
                  <a:path w="3" h="3">
                    <a:moveTo>
                      <a:pt x="0" y="0"/>
                    </a:moveTo>
                    <a:lnTo>
                      <a:pt x="3" y="3"/>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549" name="Line 309"/>
              <p:cNvSpPr>
                <a:spLocks noChangeShapeType="1"/>
              </p:cNvSpPr>
              <p:nvPr/>
            </p:nvSpPr>
            <p:spPr bwMode="auto">
              <a:xfrm>
                <a:off x="1706" y="1104"/>
                <a:ext cx="1" cy="3"/>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50" name="Line 310"/>
              <p:cNvSpPr>
                <a:spLocks noChangeShapeType="1"/>
              </p:cNvSpPr>
              <p:nvPr/>
            </p:nvSpPr>
            <p:spPr bwMode="auto">
              <a:xfrm>
                <a:off x="1706" y="1107"/>
                <a:ext cx="1" cy="2"/>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51" name="Freeform 311"/>
              <p:cNvSpPr>
                <a:spLocks/>
              </p:cNvSpPr>
              <p:nvPr/>
            </p:nvSpPr>
            <p:spPr bwMode="auto">
              <a:xfrm>
                <a:off x="1706" y="1109"/>
                <a:ext cx="3" cy="5"/>
              </a:xfrm>
              <a:custGeom>
                <a:avLst/>
                <a:gdLst>
                  <a:gd name="T0" fmla="*/ 0 w 3"/>
                  <a:gd name="T1" fmla="*/ 0 h 5"/>
                  <a:gd name="T2" fmla="*/ 0 w 3"/>
                  <a:gd name="T3" fmla="*/ 2 h 5"/>
                  <a:gd name="T4" fmla="*/ 3 w 3"/>
                  <a:gd name="T5" fmla="*/ 5 h 5"/>
                  <a:gd name="T6" fmla="*/ 0 60000 65536"/>
                  <a:gd name="T7" fmla="*/ 0 60000 65536"/>
                  <a:gd name="T8" fmla="*/ 0 60000 65536"/>
                </a:gdLst>
                <a:ahLst/>
                <a:cxnLst>
                  <a:cxn ang="T6">
                    <a:pos x="T0" y="T1"/>
                  </a:cxn>
                  <a:cxn ang="T7">
                    <a:pos x="T2" y="T3"/>
                  </a:cxn>
                  <a:cxn ang="T8">
                    <a:pos x="T4" y="T5"/>
                  </a:cxn>
                </a:cxnLst>
                <a:rect l="0" t="0" r="r" b="b"/>
                <a:pathLst>
                  <a:path w="3" h="5">
                    <a:moveTo>
                      <a:pt x="0" y="0"/>
                    </a:moveTo>
                    <a:lnTo>
                      <a:pt x="0" y="2"/>
                    </a:lnTo>
                    <a:lnTo>
                      <a:pt x="3" y="5"/>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552" name="Line 312"/>
              <p:cNvSpPr>
                <a:spLocks noChangeShapeType="1"/>
              </p:cNvSpPr>
              <p:nvPr/>
            </p:nvSpPr>
            <p:spPr bwMode="auto">
              <a:xfrm>
                <a:off x="1715" y="1138"/>
                <a:ext cx="1" cy="3"/>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53" name="Line 313"/>
              <p:cNvSpPr>
                <a:spLocks noChangeShapeType="1"/>
              </p:cNvSpPr>
              <p:nvPr/>
            </p:nvSpPr>
            <p:spPr bwMode="auto">
              <a:xfrm>
                <a:off x="1715" y="1141"/>
                <a:ext cx="1" cy="2"/>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54" name="Freeform 314"/>
              <p:cNvSpPr>
                <a:spLocks/>
              </p:cNvSpPr>
              <p:nvPr/>
            </p:nvSpPr>
            <p:spPr bwMode="auto">
              <a:xfrm>
                <a:off x="1715" y="1143"/>
                <a:ext cx="3" cy="7"/>
              </a:xfrm>
              <a:custGeom>
                <a:avLst/>
                <a:gdLst>
                  <a:gd name="T0" fmla="*/ 0 w 3"/>
                  <a:gd name="T1" fmla="*/ 0 h 7"/>
                  <a:gd name="T2" fmla="*/ 0 w 3"/>
                  <a:gd name="T3" fmla="*/ 4 h 7"/>
                  <a:gd name="T4" fmla="*/ 3 w 3"/>
                  <a:gd name="T5" fmla="*/ 7 h 7"/>
                  <a:gd name="T6" fmla="*/ 0 60000 65536"/>
                  <a:gd name="T7" fmla="*/ 0 60000 65536"/>
                  <a:gd name="T8" fmla="*/ 0 60000 65536"/>
                </a:gdLst>
                <a:ahLst/>
                <a:cxnLst>
                  <a:cxn ang="T6">
                    <a:pos x="T0" y="T1"/>
                  </a:cxn>
                  <a:cxn ang="T7">
                    <a:pos x="T2" y="T3"/>
                  </a:cxn>
                  <a:cxn ang="T8">
                    <a:pos x="T4" y="T5"/>
                  </a:cxn>
                </a:cxnLst>
                <a:rect l="0" t="0" r="r" b="b"/>
                <a:pathLst>
                  <a:path w="3" h="7">
                    <a:moveTo>
                      <a:pt x="0" y="0"/>
                    </a:moveTo>
                    <a:lnTo>
                      <a:pt x="0" y="4"/>
                    </a:lnTo>
                    <a:lnTo>
                      <a:pt x="3" y="7"/>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555" name="Line 315"/>
              <p:cNvSpPr>
                <a:spLocks noChangeShapeType="1"/>
              </p:cNvSpPr>
              <p:nvPr/>
            </p:nvSpPr>
            <p:spPr bwMode="auto">
              <a:xfrm>
                <a:off x="1722" y="1174"/>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56" name="Line 316"/>
              <p:cNvSpPr>
                <a:spLocks noChangeShapeType="1"/>
              </p:cNvSpPr>
              <p:nvPr/>
            </p:nvSpPr>
            <p:spPr bwMode="auto">
              <a:xfrm>
                <a:off x="1722" y="1174"/>
                <a:ext cx="2" cy="5"/>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57" name="Freeform 317"/>
              <p:cNvSpPr>
                <a:spLocks/>
              </p:cNvSpPr>
              <p:nvPr/>
            </p:nvSpPr>
            <p:spPr bwMode="auto">
              <a:xfrm>
                <a:off x="1724" y="1179"/>
                <a:ext cx="1" cy="4"/>
              </a:xfrm>
              <a:custGeom>
                <a:avLst/>
                <a:gdLst>
                  <a:gd name="T0" fmla="*/ 0 w 1"/>
                  <a:gd name="T1" fmla="*/ 0 h 4"/>
                  <a:gd name="T2" fmla="*/ 0 w 1"/>
                  <a:gd name="T3" fmla="*/ 2 h 4"/>
                  <a:gd name="T4" fmla="*/ 0 w 1"/>
                  <a:gd name="T5" fmla="*/ 4 h 4"/>
                  <a:gd name="T6" fmla="*/ 0 60000 65536"/>
                  <a:gd name="T7" fmla="*/ 0 60000 65536"/>
                  <a:gd name="T8" fmla="*/ 0 60000 65536"/>
                </a:gdLst>
                <a:ahLst/>
                <a:cxnLst>
                  <a:cxn ang="T6">
                    <a:pos x="T0" y="T1"/>
                  </a:cxn>
                  <a:cxn ang="T7">
                    <a:pos x="T2" y="T3"/>
                  </a:cxn>
                  <a:cxn ang="T8">
                    <a:pos x="T4" y="T5"/>
                  </a:cxn>
                </a:cxnLst>
                <a:rect l="0" t="0" r="r" b="b"/>
                <a:pathLst>
                  <a:path w="1" h="4">
                    <a:moveTo>
                      <a:pt x="0" y="0"/>
                    </a:moveTo>
                    <a:lnTo>
                      <a:pt x="0" y="2"/>
                    </a:lnTo>
                    <a:lnTo>
                      <a:pt x="0" y="4"/>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558" name="Line 318"/>
              <p:cNvSpPr>
                <a:spLocks noChangeShapeType="1"/>
              </p:cNvSpPr>
              <p:nvPr/>
            </p:nvSpPr>
            <p:spPr bwMode="auto">
              <a:xfrm>
                <a:off x="1731" y="1208"/>
                <a:ext cx="1" cy="5"/>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59" name="Freeform 319"/>
              <p:cNvSpPr>
                <a:spLocks/>
              </p:cNvSpPr>
              <p:nvPr/>
            </p:nvSpPr>
            <p:spPr bwMode="auto">
              <a:xfrm>
                <a:off x="1731" y="1213"/>
                <a:ext cx="2" cy="6"/>
              </a:xfrm>
              <a:custGeom>
                <a:avLst/>
                <a:gdLst>
                  <a:gd name="T0" fmla="*/ 0 w 2"/>
                  <a:gd name="T1" fmla="*/ 0 h 6"/>
                  <a:gd name="T2" fmla="*/ 2 w 2"/>
                  <a:gd name="T3" fmla="*/ 4 h 6"/>
                  <a:gd name="T4" fmla="*/ 2 w 2"/>
                  <a:gd name="T5" fmla="*/ 6 h 6"/>
                  <a:gd name="T6" fmla="*/ 0 60000 65536"/>
                  <a:gd name="T7" fmla="*/ 0 60000 65536"/>
                  <a:gd name="T8" fmla="*/ 0 60000 65536"/>
                </a:gdLst>
                <a:ahLst/>
                <a:cxnLst>
                  <a:cxn ang="T6">
                    <a:pos x="T0" y="T1"/>
                  </a:cxn>
                  <a:cxn ang="T7">
                    <a:pos x="T2" y="T3"/>
                  </a:cxn>
                  <a:cxn ang="T8">
                    <a:pos x="T4" y="T5"/>
                  </a:cxn>
                </a:cxnLst>
                <a:rect l="0" t="0" r="r" b="b"/>
                <a:pathLst>
                  <a:path w="2" h="6">
                    <a:moveTo>
                      <a:pt x="0" y="0"/>
                    </a:moveTo>
                    <a:lnTo>
                      <a:pt x="2" y="4"/>
                    </a:lnTo>
                    <a:lnTo>
                      <a:pt x="2" y="6"/>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560" name="Line 320"/>
              <p:cNvSpPr>
                <a:spLocks noChangeShapeType="1"/>
              </p:cNvSpPr>
              <p:nvPr/>
            </p:nvSpPr>
            <p:spPr bwMode="auto">
              <a:xfrm>
                <a:off x="1738" y="1244"/>
                <a:ext cx="2" cy="2"/>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61" name="Freeform 321"/>
              <p:cNvSpPr>
                <a:spLocks/>
              </p:cNvSpPr>
              <p:nvPr/>
            </p:nvSpPr>
            <p:spPr bwMode="auto">
              <a:xfrm>
                <a:off x="1740" y="1246"/>
                <a:ext cx="1" cy="7"/>
              </a:xfrm>
              <a:custGeom>
                <a:avLst/>
                <a:gdLst>
                  <a:gd name="T0" fmla="*/ 0 w 1"/>
                  <a:gd name="T1" fmla="*/ 0 h 7"/>
                  <a:gd name="T2" fmla="*/ 0 w 1"/>
                  <a:gd name="T3" fmla="*/ 5 h 7"/>
                  <a:gd name="T4" fmla="*/ 0 w 1"/>
                  <a:gd name="T5" fmla="*/ 7 h 7"/>
                  <a:gd name="T6" fmla="*/ 0 60000 65536"/>
                  <a:gd name="T7" fmla="*/ 0 60000 65536"/>
                  <a:gd name="T8" fmla="*/ 0 60000 65536"/>
                </a:gdLst>
                <a:ahLst/>
                <a:cxnLst>
                  <a:cxn ang="T6">
                    <a:pos x="T0" y="T1"/>
                  </a:cxn>
                  <a:cxn ang="T7">
                    <a:pos x="T2" y="T3"/>
                  </a:cxn>
                  <a:cxn ang="T8">
                    <a:pos x="T4" y="T5"/>
                  </a:cxn>
                </a:cxnLst>
                <a:rect l="0" t="0" r="r" b="b"/>
                <a:pathLst>
                  <a:path w="1" h="7">
                    <a:moveTo>
                      <a:pt x="0" y="0"/>
                    </a:moveTo>
                    <a:lnTo>
                      <a:pt x="0" y="5"/>
                    </a:lnTo>
                    <a:lnTo>
                      <a:pt x="0" y="7"/>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562" name="Line 322"/>
              <p:cNvSpPr>
                <a:spLocks noChangeShapeType="1"/>
              </p:cNvSpPr>
              <p:nvPr/>
            </p:nvSpPr>
            <p:spPr bwMode="auto">
              <a:xfrm>
                <a:off x="1747" y="1278"/>
                <a:ext cx="1" cy="4"/>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63" name="Freeform 323"/>
              <p:cNvSpPr>
                <a:spLocks/>
              </p:cNvSpPr>
              <p:nvPr/>
            </p:nvSpPr>
            <p:spPr bwMode="auto">
              <a:xfrm>
                <a:off x="1747" y="1282"/>
                <a:ext cx="2" cy="7"/>
              </a:xfrm>
              <a:custGeom>
                <a:avLst/>
                <a:gdLst>
                  <a:gd name="T0" fmla="*/ 0 w 2"/>
                  <a:gd name="T1" fmla="*/ 0 h 7"/>
                  <a:gd name="T2" fmla="*/ 0 w 2"/>
                  <a:gd name="T3" fmla="*/ 5 h 7"/>
                  <a:gd name="T4" fmla="*/ 2 w 2"/>
                  <a:gd name="T5" fmla="*/ 7 h 7"/>
                  <a:gd name="T6" fmla="*/ 0 60000 65536"/>
                  <a:gd name="T7" fmla="*/ 0 60000 65536"/>
                  <a:gd name="T8" fmla="*/ 0 60000 65536"/>
                </a:gdLst>
                <a:ahLst/>
                <a:cxnLst>
                  <a:cxn ang="T6">
                    <a:pos x="T0" y="T1"/>
                  </a:cxn>
                  <a:cxn ang="T7">
                    <a:pos x="T2" y="T3"/>
                  </a:cxn>
                  <a:cxn ang="T8">
                    <a:pos x="T4" y="T5"/>
                  </a:cxn>
                </a:cxnLst>
                <a:rect l="0" t="0" r="r" b="b"/>
                <a:pathLst>
                  <a:path w="2" h="7">
                    <a:moveTo>
                      <a:pt x="0" y="0"/>
                    </a:moveTo>
                    <a:lnTo>
                      <a:pt x="0" y="5"/>
                    </a:lnTo>
                    <a:lnTo>
                      <a:pt x="2" y="7"/>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564" name="Line 324"/>
              <p:cNvSpPr>
                <a:spLocks noChangeShapeType="1"/>
              </p:cNvSpPr>
              <p:nvPr/>
            </p:nvSpPr>
            <p:spPr bwMode="auto">
              <a:xfrm>
                <a:off x="1754" y="1314"/>
                <a:ext cx="1" cy="2"/>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65" name="Freeform 325"/>
              <p:cNvSpPr>
                <a:spLocks/>
              </p:cNvSpPr>
              <p:nvPr/>
            </p:nvSpPr>
            <p:spPr bwMode="auto">
              <a:xfrm>
                <a:off x="1754" y="1316"/>
                <a:ext cx="2" cy="7"/>
              </a:xfrm>
              <a:custGeom>
                <a:avLst/>
                <a:gdLst>
                  <a:gd name="T0" fmla="*/ 0 w 2"/>
                  <a:gd name="T1" fmla="*/ 0 h 7"/>
                  <a:gd name="T2" fmla="*/ 0 w 2"/>
                  <a:gd name="T3" fmla="*/ 5 h 7"/>
                  <a:gd name="T4" fmla="*/ 2 w 2"/>
                  <a:gd name="T5" fmla="*/ 7 h 7"/>
                  <a:gd name="T6" fmla="*/ 0 60000 65536"/>
                  <a:gd name="T7" fmla="*/ 0 60000 65536"/>
                  <a:gd name="T8" fmla="*/ 0 60000 65536"/>
                </a:gdLst>
                <a:ahLst/>
                <a:cxnLst>
                  <a:cxn ang="T6">
                    <a:pos x="T0" y="T1"/>
                  </a:cxn>
                  <a:cxn ang="T7">
                    <a:pos x="T2" y="T3"/>
                  </a:cxn>
                  <a:cxn ang="T8">
                    <a:pos x="T4" y="T5"/>
                  </a:cxn>
                </a:cxnLst>
                <a:rect l="0" t="0" r="r" b="b"/>
                <a:pathLst>
                  <a:path w="2" h="7">
                    <a:moveTo>
                      <a:pt x="0" y="0"/>
                    </a:moveTo>
                    <a:lnTo>
                      <a:pt x="0" y="5"/>
                    </a:lnTo>
                    <a:lnTo>
                      <a:pt x="2" y="7"/>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566" name="Line 326"/>
              <p:cNvSpPr>
                <a:spLocks noChangeShapeType="1"/>
              </p:cNvSpPr>
              <p:nvPr/>
            </p:nvSpPr>
            <p:spPr bwMode="auto">
              <a:xfrm>
                <a:off x="1760" y="1348"/>
                <a:ext cx="1" cy="2"/>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67" name="Freeform 327"/>
              <p:cNvSpPr>
                <a:spLocks/>
              </p:cNvSpPr>
              <p:nvPr/>
            </p:nvSpPr>
            <p:spPr bwMode="auto">
              <a:xfrm>
                <a:off x="1760" y="1350"/>
                <a:ext cx="3" cy="9"/>
              </a:xfrm>
              <a:custGeom>
                <a:avLst/>
                <a:gdLst>
                  <a:gd name="T0" fmla="*/ 0 w 3"/>
                  <a:gd name="T1" fmla="*/ 0 h 9"/>
                  <a:gd name="T2" fmla="*/ 3 w 3"/>
                  <a:gd name="T3" fmla="*/ 4 h 9"/>
                  <a:gd name="T4" fmla="*/ 3 w 3"/>
                  <a:gd name="T5" fmla="*/ 9 h 9"/>
                  <a:gd name="T6" fmla="*/ 0 60000 65536"/>
                  <a:gd name="T7" fmla="*/ 0 60000 65536"/>
                  <a:gd name="T8" fmla="*/ 0 60000 65536"/>
                </a:gdLst>
                <a:ahLst/>
                <a:cxnLst>
                  <a:cxn ang="T6">
                    <a:pos x="T0" y="T1"/>
                  </a:cxn>
                  <a:cxn ang="T7">
                    <a:pos x="T2" y="T3"/>
                  </a:cxn>
                  <a:cxn ang="T8">
                    <a:pos x="T4" y="T5"/>
                  </a:cxn>
                </a:cxnLst>
                <a:rect l="0" t="0" r="r" b="b"/>
                <a:pathLst>
                  <a:path w="3" h="9">
                    <a:moveTo>
                      <a:pt x="0" y="0"/>
                    </a:moveTo>
                    <a:lnTo>
                      <a:pt x="3" y="4"/>
                    </a:lnTo>
                    <a:lnTo>
                      <a:pt x="3" y="9"/>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568" name="Line 328"/>
              <p:cNvSpPr>
                <a:spLocks noChangeShapeType="1"/>
              </p:cNvSpPr>
              <p:nvPr/>
            </p:nvSpPr>
            <p:spPr bwMode="auto">
              <a:xfrm>
                <a:off x="1767" y="1384"/>
                <a:ext cx="1" cy="2"/>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69" name="Freeform 329"/>
              <p:cNvSpPr>
                <a:spLocks/>
              </p:cNvSpPr>
              <p:nvPr/>
            </p:nvSpPr>
            <p:spPr bwMode="auto">
              <a:xfrm>
                <a:off x="1767" y="1386"/>
                <a:ext cx="2" cy="7"/>
              </a:xfrm>
              <a:custGeom>
                <a:avLst/>
                <a:gdLst>
                  <a:gd name="T0" fmla="*/ 0 w 2"/>
                  <a:gd name="T1" fmla="*/ 0 h 7"/>
                  <a:gd name="T2" fmla="*/ 2 w 2"/>
                  <a:gd name="T3" fmla="*/ 7 h 7"/>
                  <a:gd name="T4" fmla="*/ 2 w 2"/>
                  <a:gd name="T5" fmla="*/ 7 h 7"/>
                  <a:gd name="T6" fmla="*/ 0 60000 65536"/>
                  <a:gd name="T7" fmla="*/ 0 60000 65536"/>
                  <a:gd name="T8" fmla="*/ 0 60000 65536"/>
                </a:gdLst>
                <a:ahLst/>
                <a:cxnLst>
                  <a:cxn ang="T6">
                    <a:pos x="T0" y="T1"/>
                  </a:cxn>
                  <a:cxn ang="T7">
                    <a:pos x="T2" y="T3"/>
                  </a:cxn>
                  <a:cxn ang="T8">
                    <a:pos x="T4" y="T5"/>
                  </a:cxn>
                </a:cxnLst>
                <a:rect l="0" t="0" r="r" b="b"/>
                <a:pathLst>
                  <a:path w="2" h="7">
                    <a:moveTo>
                      <a:pt x="0" y="0"/>
                    </a:moveTo>
                    <a:lnTo>
                      <a:pt x="2" y="7"/>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570" name="Line 330"/>
              <p:cNvSpPr>
                <a:spLocks noChangeShapeType="1"/>
              </p:cNvSpPr>
              <p:nvPr/>
            </p:nvSpPr>
            <p:spPr bwMode="auto">
              <a:xfrm>
                <a:off x="1774" y="1417"/>
                <a:ext cx="1" cy="3"/>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71" name="Freeform 331"/>
              <p:cNvSpPr>
                <a:spLocks/>
              </p:cNvSpPr>
              <p:nvPr/>
            </p:nvSpPr>
            <p:spPr bwMode="auto">
              <a:xfrm>
                <a:off x="1774" y="1420"/>
                <a:ext cx="2" cy="9"/>
              </a:xfrm>
              <a:custGeom>
                <a:avLst/>
                <a:gdLst>
                  <a:gd name="T0" fmla="*/ 0 w 2"/>
                  <a:gd name="T1" fmla="*/ 0 h 9"/>
                  <a:gd name="T2" fmla="*/ 2 w 2"/>
                  <a:gd name="T3" fmla="*/ 4 h 9"/>
                  <a:gd name="T4" fmla="*/ 2 w 2"/>
                  <a:gd name="T5" fmla="*/ 9 h 9"/>
                  <a:gd name="T6" fmla="*/ 0 60000 65536"/>
                  <a:gd name="T7" fmla="*/ 0 60000 65536"/>
                  <a:gd name="T8" fmla="*/ 0 60000 65536"/>
                </a:gdLst>
                <a:ahLst/>
                <a:cxnLst>
                  <a:cxn ang="T6">
                    <a:pos x="T0" y="T1"/>
                  </a:cxn>
                  <a:cxn ang="T7">
                    <a:pos x="T2" y="T3"/>
                  </a:cxn>
                  <a:cxn ang="T8">
                    <a:pos x="T4" y="T5"/>
                  </a:cxn>
                </a:cxnLst>
                <a:rect l="0" t="0" r="r" b="b"/>
                <a:pathLst>
                  <a:path w="2" h="9">
                    <a:moveTo>
                      <a:pt x="0" y="0"/>
                    </a:moveTo>
                    <a:lnTo>
                      <a:pt x="2" y="4"/>
                    </a:lnTo>
                    <a:lnTo>
                      <a:pt x="2" y="9"/>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572" name="Freeform 332"/>
              <p:cNvSpPr>
                <a:spLocks/>
              </p:cNvSpPr>
              <p:nvPr/>
            </p:nvSpPr>
            <p:spPr bwMode="auto">
              <a:xfrm>
                <a:off x="1781" y="1453"/>
                <a:ext cx="2" cy="9"/>
              </a:xfrm>
              <a:custGeom>
                <a:avLst/>
                <a:gdLst>
                  <a:gd name="T0" fmla="*/ 0 w 2"/>
                  <a:gd name="T1" fmla="*/ 0 h 9"/>
                  <a:gd name="T2" fmla="*/ 2 w 2"/>
                  <a:gd name="T3" fmla="*/ 5 h 9"/>
                  <a:gd name="T4" fmla="*/ 2 w 2"/>
                  <a:gd name="T5" fmla="*/ 9 h 9"/>
                  <a:gd name="T6" fmla="*/ 0 60000 65536"/>
                  <a:gd name="T7" fmla="*/ 0 60000 65536"/>
                  <a:gd name="T8" fmla="*/ 0 60000 65536"/>
                </a:gdLst>
                <a:ahLst/>
                <a:cxnLst>
                  <a:cxn ang="T6">
                    <a:pos x="T0" y="T1"/>
                  </a:cxn>
                  <a:cxn ang="T7">
                    <a:pos x="T2" y="T3"/>
                  </a:cxn>
                  <a:cxn ang="T8">
                    <a:pos x="T4" y="T5"/>
                  </a:cxn>
                </a:cxnLst>
                <a:rect l="0" t="0" r="r" b="b"/>
                <a:pathLst>
                  <a:path w="2" h="9">
                    <a:moveTo>
                      <a:pt x="0" y="0"/>
                    </a:moveTo>
                    <a:lnTo>
                      <a:pt x="2" y="5"/>
                    </a:lnTo>
                    <a:lnTo>
                      <a:pt x="2" y="9"/>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573" name="Freeform 333"/>
              <p:cNvSpPr>
                <a:spLocks/>
              </p:cNvSpPr>
              <p:nvPr/>
            </p:nvSpPr>
            <p:spPr bwMode="auto">
              <a:xfrm>
                <a:off x="1787" y="1489"/>
                <a:ext cx="3" cy="9"/>
              </a:xfrm>
              <a:custGeom>
                <a:avLst/>
                <a:gdLst>
                  <a:gd name="T0" fmla="*/ 0 w 3"/>
                  <a:gd name="T1" fmla="*/ 0 h 9"/>
                  <a:gd name="T2" fmla="*/ 3 w 3"/>
                  <a:gd name="T3" fmla="*/ 5 h 9"/>
                  <a:gd name="T4" fmla="*/ 3 w 3"/>
                  <a:gd name="T5" fmla="*/ 9 h 9"/>
                  <a:gd name="T6" fmla="*/ 0 60000 65536"/>
                  <a:gd name="T7" fmla="*/ 0 60000 65536"/>
                  <a:gd name="T8" fmla="*/ 0 60000 65536"/>
                </a:gdLst>
                <a:ahLst/>
                <a:cxnLst>
                  <a:cxn ang="T6">
                    <a:pos x="T0" y="T1"/>
                  </a:cxn>
                  <a:cxn ang="T7">
                    <a:pos x="T2" y="T3"/>
                  </a:cxn>
                  <a:cxn ang="T8">
                    <a:pos x="T4" y="T5"/>
                  </a:cxn>
                </a:cxnLst>
                <a:rect l="0" t="0" r="r" b="b"/>
                <a:pathLst>
                  <a:path w="3" h="9">
                    <a:moveTo>
                      <a:pt x="0" y="0"/>
                    </a:moveTo>
                    <a:lnTo>
                      <a:pt x="3" y="5"/>
                    </a:lnTo>
                    <a:lnTo>
                      <a:pt x="3" y="9"/>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574" name="Freeform 334"/>
              <p:cNvSpPr>
                <a:spLocks/>
              </p:cNvSpPr>
              <p:nvPr/>
            </p:nvSpPr>
            <p:spPr bwMode="auto">
              <a:xfrm>
                <a:off x="1794" y="1523"/>
                <a:ext cx="2" cy="11"/>
              </a:xfrm>
              <a:custGeom>
                <a:avLst/>
                <a:gdLst>
                  <a:gd name="T0" fmla="*/ 0 w 2"/>
                  <a:gd name="T1" fmla="*/ 0 h 11"/>
                  <a:gd name="T2" fmla="*/ 2 w 2"/>
                  <a:gd name="T3" fmla="*/ 7 h 11"/>
                  <a:gd name="T4" fmla="*/ 2 w 2"/>
                  <a:gd name="T5" fmla="*/ 11 h 11"/>
                  <a:gd name="T6" fmla="*/ 0 60000 65536"/>
                  <a:gd name="T7" fmla="*/ 0 60000 65536"/>
                  <a:gd name="T8" fmla="*/ 0 60000 65536"/>
                </a:gdLst>
                <a:ahLst/>
                <a:cxnLst>
                  <a:cxn ang="T6">
                    <a:pos x="T0" y="T1"/>
                  </a:cxn>
                  <a:cxn ang="T7">
                    <a:pos x="T2" y="T3"/>
                  </a:cxn>
                  <a:cxn ang="T8">
                    <a:pos x="T4" y="T5"/>
                  </a:cxn>
                </a:cxnLst>
                <a:rect l="0" t="0" r="r" b="b"/>
                <a:pathLst>
                  <a:path w="2" h="11">
                    <a:moveTo>
                      <a:pt x="0" y="0"/>
                    </a:moveTo>
                    <a:lnTo>
                      <a:pt x="2" y="7"/>
                    </a:lnTo>
                    <a:lnTo>
                      <a:pt x="2" y="11"/>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575" name="Line 335"/>
              <p:cNvSpPr>
                <a:spLocks noChangeShapeType="1"/>
              </p:cNvSpPr>
              <p:nvPr/>
            </p:nvSpPr>
            <p:spPr bwMode="auto">
              <a:xfrm>
                <a:off x="1801" y="1559"/>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76" name="Freeform 336"/>
              <p:cNvSpPr>
                <a:spLocks/>
              </p:cNvSpPr>
              <p:nvPr/>
            </p:nvSpPr>
            <p:spPr bwMode="auto">
              <a:xfrm>
                <a:off x="1801" y="1559"/>
                <a:ext cx="2" cy="9"/>
              </a:xfrm>
              <a:custGeom>
                <a:avLst/>
                <a:gdLst>
                  <a:gd name="T0" fmla="*/ 0 w 2"/>
                  <a:gd name="T1" fmla="*/ 0 h 9"/>
                  <a:gd name="T2" fmla="*/ 2 w 2"/>
                  <a:gd name="T3" fmla="*/ 7 h 9"/>
                  <a:gd name="T4" fmla="*/ 2 w 2"/>
                  <a:gd name="T5" fmla="*/ 9 h 9"/>
                  <a:gd name="T6" fmla="*/ 0 60000 65536"/>
                  <a:gd name="T7" fmla="*/ 0 60000 65536"/>
                  <a:gd name="T8" fmla="*/ 0 60000 65536"/>
                </a:gdLst>
                <a:ahLst/>
                <a:cxnLst>
                  <a:cxn ang="T6">
                    <a:pos x="T0" y="T1"/>
                  </a:cxn>
                  <a:cxn ang="T7">
                    <a:pos x="T2" y="T3"/>
                  </a:cxn>
                  <a:cxn ang="T8">
                    <a:pos x="T4" y="T5"/>
                  </a:cxn>
                </a:cxnLst>
                <a:rect l="0" t="0" r="r" b="b"/>
                <a:pathLst>
                  <a:path w="2" h="9">
                    <a:moveTo>
                      <a:pt x="0" y="0"/>
                    </a:moveTo>
                    <a:lnTo>
                      <a:pt x="2" y="7"/>
                    </a:lnTo>
                    <a:lnTo>
                      <a:pt x="2" y="9"/>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577" name="Line 337"/>
              <p:cNvSpPr>
                <a:spLocks noChangeShapeType="1"/>
              </p:cNvSpPr>
              <p:nvPr/>
            </p:nvSpPr>
            <p:spPr bwMode="auto">
              <a:xfrm>
                <a:off x="1808" y="1593"/>
                <a:ext cx="1" cy="4"/>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78" name="Freeform 338"/>
              <p:cNvSpPr>
                <a:spLocks/>
              </p:cNvSpPr>
              <p:nvPr/>
            </p:nvSpPr>
            <p:spPr bwMode="auto">
              <a:xfrm>
                <a:off x="1808" y="1597"/>
                <a:ext cx="2" cy="7"/>
              </a:xfrm>
              <a:custGeom>
                <a:avLst/>
                <a:gdLst>
                  <a:gd name="T0" fmla="*/ 0 w 2"/>
                  <a:gd name="T1" fmla="*/ 0 h 7"/>
                  <a:gd name="T2" fmla="*/ 2 w 2"/>
                  <a:gd name="T3" fmla="*/ 7 h 7"/>
                  <a:gd name="T4" fmla="*/ 2 w 2"/>
                  <a:gd name="T5" fmla="*/ 7 h 7"/>
                  <a:gd name="T6" fmla="*/ 0 60000 65536"/>
                  <a:gd name="T7" fmla="*/ 0 60000 65536"/>
                  <a:gd name="T8" fmla="*/ 0 60000 65536"/>
                </a:gdLst>
                <a:ahLst/>
                <a:cxnLst>
                  <a:cxn ang="T6">
                    <a:pos x="T0" y="T1"/>
                  </a:cxn>
                  <a:cxn ang="T7">
                    <a:pos x="T2" y="T3"/>
                  </a:cxn>
                  <a:cxn ang="T8">
                    <a:pos x="T4" y="T5"/>
                  </a:cxn>
                </a:cxnLst>
                <a:rect l="0" t="0" r="r" b="b"/>
                <a:pathLst>
                  <a:path w="2" h="7">
                    <a:moveTo>
                      <a:pt x="0" y="0"/>
                    </a:moveTo>
                    <a:lnTo>
                      <a:pt x="2" y="7"/>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579" name="Freeform 339"/>
              <p:cNvSpPr>
                <a:spLocks/>
              </p:cNvSpPr>
              <p:nvPr/>
            </p:nvSpPr>
            <p:spPr bwMode="auto">
              <a:xfrm>
                <a:off x="1814" y="1629"/>
                <a:ext cx="3" cy="9"/>
              </a:xfrm>
              <a:custGeom>
                <a:avLst/>
                <a:gdLst>
                  <a:gd name="T0" fmla="*/ 0 w 3"/>
                  <a:gd name="T1" fmla="*/ 0 h 9"/>
                  <a:gd name="T2" fmla="*/ 0 w 3"/>
                  <a:gd name="T3" fmla="*/ 7 h 9"/>
                  <a:gd name="T4" fmla="*/ 3 w 3"/>
                  <a:gd name="T5" fmla="*/ 9 h 9"/>
                  <a:gd name="T6" fmla="*/ 0 60000 65536"/>
                  <a:gd name="T7" fmla="*/ 0 60000 65536"/>
                  <a:gd name="T8" fmla="*/ 0 60000 65536"/>
                </a:gdLst>
                <a:ahLst/>
                <a:cxnLst>
                  <a:cxn ang="T6">
                    <a:pos x="T0" y="T1"/>
                  </a:cxn>
                  <a:cxn ang="T7">
                    <a:pos x="T2" y="T3"/>
                  </a:cxn>
                  <a:cxn ang="T8">
                    <a:pos x="T4" y="T5"/>
                  </a:cxn>
                </a:cxnLst>
                <a:rect l="0" t="0" r="r" b="b"/>
                <a:pathLst>
                  <a:path w="3" h="9">
                    <a:moveTo>
                      <a:pt x="0" y="0"/>
                    </a:moveTo>
                    <a:lnTo>
                      <a:pt x="0" y="7"/>
                    </a:lnTo>
                    <a:lnTo>
                      <a:pt x="3" y="9"/>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580" name="Line 340"/>
              <p:cNvSpPr>
                <a:spLocks noChangeShapeType="1"/>
              </p:cNvSpPr>
              <p:nvPr/>
            </p:nvSpPr>
            <p:spPr bwMode="auto">
              <a:xfrm>
                <a:off x="1821" y="1665"/>
                <a:ext cx="1" cy="2"/>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81" name="Freeform 341"/>
              <p:cNvSpPr>
                <a:spLocks/>
              </p:cNvSpPr>
              <p:nvPr/>
            </p:nvSpPr>
            <p:spPr bwMode="auto">
              <a:xfrm>
                <a:off x="1821" y="1667"/>
                <a:ext cx="2" cy="7"/>
              </a:xfrm>
              <a:custGeom>
                <a:avLst/>
                <a:gdLst>
                  <a:gd name="T0" fmla="*/ 0 w 2"/>
                  <a:gd name="T1" fmla="*/ 0 h 7"/>
                  <a:gd name="T2" fmla="*/ 2 w 2"/>
                  <a:gd name="T3" fmla="*/ 7 h 7"/>
                  <a:gd name="T4" fmla="*/ 2 w 2"/>
                  <a:gd name="T5" fmla="*/ 7 h 7"/>
                  <a:gd name="T6" fmla="*/ 0 60000 65536"/>
                  <a:gd name="T7" fmla="*/ 0 60000 65536"/>
                  <a:gd name="T8" fmla="*/ 0 60000 65536"/>
                </a:gdLst>
                <a:ahLst/>
                <a:cxnLst>
                  <a:cxn ang="T6">
                    <a:pos x="T0" y="T1"/>
                  </a:cxn>
                  <a:cxn ang="T7">
                    <a:pos x="T2" y="T3"/>
                  </a:cxn>
                  <a:cxn ang="T8">
                    <a:pos x="T4" y="T5"/>
                  </a:cxn>
                </a:cxnLst>
                <a:rect l="0" t="0" r="r" b="b"/>
                <a:pathLst>
                  <a:path w="2" h="7">
                    <a:moveTo>
                      <a:pt x="0" y="0"/>
                    </a:moveTo>
                    <a:lnTo>
                      <a:pt x="2" y="7"/>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582" name="Freeform 342"/>
              <p:cNvSpPr>
                <a:spLocks/>
              </p:cNvSpPr>
              <p:nvPr/>
            </p:nvSpPr>
            <p:spPr bwMode="auto">
              <a:xfrm>
                <a:off x="1828" y="1699"/>
                <a:ext cx="2" cy="11"/>
              </a:xfrm>
              <a:custGeom>
                <a:avLst/>
                <a:gdLst>
                  <a:gd name="T0" fmla="*/ 0 w 2"/>
                  <a:gd name="T1" fmla="*/ 0 h 11"/>
                  <a:gd name="T2" fmla="*/ 0 w 2"/>
                  <a:gd name="T3" fmla="*/ 6 h 11"/>
                  <a:gd name="T4" fmla="*/ 2 w 2"/>
                  <a:gd name="T5" fmla="*/ 11 h 11"/>
                  <a:gd name="T6" fmla="*/ 0 60000 65536"/>
                  <a:gd name="T7" fmla="*/ 0 60000 65536"/>
                  <a:gd name="T8" fmla="*/ 0 60000 65536"/>
                </a:gdLst>
                <a:ahLst/>
                <a:cxnLst>
                  <a:cxn ang="T6">
                    <a:pos x="T0" y="T1"/>
                  </a:cxn>
                  <a:cxn ang="T7">
                    <a:pos x="T2" y="T3"/>
                  </a:cxn>
                  <a:cxn ang="T8">
                    <a:pos x="T4" y="T5"/>
                  </a:cxn>
                </a:cxnLst>
                <a:rect l="0" t="0" r="r" b="b"/>
                <a:pathLst>
                  <a:path w="2" h="11">
                    <a:moveTo>
                      <a:pt x="0" y="0"/>
                    </a:moveTo>
                    <a:lnTo>
                      <a:pt x="0" y="6"/>
                    </a:lnTo>
                    <a:lnTo>
                      <a:pt x="2" y="11"/>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583" name="Freeform 343"/>
              <p:cNvSpPr>
                <a:spLocks/>
              </p:cNvSpPr>
              <p:nvPr/>
            </p:nvSpPr>
            <p:spPr bwMode="auto">
              <a:xfrm>
                <a:off x="1835" y="1735"/>
                <a:ext cx="2" cy="9"/>
              </a:xfrm>
              <a:custGeom>
                <a:avLst/>
                <a:gdLst>
                  <a:gd name="T0" fmla="*/ 0 w 2"/>
                  <a:gd name="T1" fmla="*/ 0 h 9"/>
                  <a:gd name="T2" fmla="*/ 0 w 2"/>
                  <a:gd name="T3" fmla="*/ 4 h 9"/>
                  <a:gd name="T4" fmla="*/ 2 w 2"/>
                  <a:gd name="T5" fmla="*/ 9 h 9"/>
                  <a:gd name="T6" fmla="*/ 0 60000 65536"/>
                  <a:gd name="T7" fmla="*/ 0 60000 65536"/>
                  <a:gd name="T8" fmla="*/ 0 60000 65536"/>
                </a:gdLst>
                <a:ahLst/>
                <a:cxnLst>
                  <a:cxn ang="T6">
                    <a:pos x="T0" y="T1"/>
                  </a:cxn>
                  <a:cxn ang="T7">
                    <a:pos x="T2" y="T3"/>
                  </a:cxn>
                  <a:cxn ang="T8">
                    <a:pos x="T4" y="T5"/>
                  </a:cxn>
                </a:cxnLst>
                <a:rect l="0" t="0" r="r" b="b"/>
                <a:pathLst>
                  <a:path w="2" h="9">
                    <a:moveTo>
                      <a:pt x="0" y="0"/>
                    </a:moveTo>
                    <a:lnTo>
                      <a:pt x="0" y="4"/>
                    </a:lnTo>
                    <a:lnTo>
                      <a:pt x="2" y="9"/>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584" name="Line 344"/>
              <p:cNvSpPr>
                <a:spLocks noChangeShapeType="1"/>
              </p:cNvSpPr>
              <p:nvPr/>
            </p:nvSpPr>
            <p:spPr bwMode="auto">
              <a:xfrm>
                <a:off x="1841" y="1768"/>
                <a:ext cx="1" cy="5"/>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85" name="Freeform 345"/>
              <p:cNvSpPr>
                <a:spLocks/>
              </p:cNvSpPr>
              <p:nvPr/>
            </p:nvSpPr>
            <p:spPr bwMode="auto">
              <a:xfrm>
                <a:off x="1841" y="1773"/>
                <a:ext cx="1" cy="7"/>
              </a:xfrm>
              <a:custGeom>
                <a:avLst/>
                <a:gdLst>
                  <a:gd name="T0" fmla="*/ 0 w 1"/>
                  <a:gd name="T1" fmla="*/ 0 h 7"/>
                  <a:gd name="T2" fmla="*/ 0 w 1"/>
                  <a:gd name="T3" fmla="*/ 4 h 7"/>
                  <a:gd name="T4" fmla="*/ 0 w 1"/>
                  <a:gd name="T5" fmla="*/ 7 h 7"/>
                  <a:gd name="T6" fmla="*/ 0 60000 65536"/>
                  <a:gd name="T7" fmla="*/ 0 60000 65536"/>
                  <a:gd name="T8" fmla="*/ 0 60000 65536"/>
                </a:gdLst>
                <a:ahLst/>
                <a:cxnLst>
                  <a:cxn ang="T6">
                    <a:pos x="T0" y="T1"/>
                  </a:cxn>
                  <a:cxn ang="T7">
                    <a:pos x="T2" y="T3"/>
                  </a:cxn>
                  <a:cxn ang="T8">
                    <a:pos x="T4" y="T5"/>
                  </a:cxn>
                </a:cxnLst>
                <a:rect l="0" t="0" r="r" b="b"/>
                <a:pathLst>
                  <a:path w="1" h="7">
                    <a:moveTo>
                      <a:pt x="0" y="0"/>
                    </a:moveTo>
                    <a:lnTo>
                      <a:pt x="0" y="4"/>
                    </a:lnTo>
                    <a:lnTo>
                      <a:pt x="0" y="7"/>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586" name="Line 346"/>
              <p:cNvSpPr>
                <a:spLocks noChangeShapeType="1"/>
              </p:cNvSpPr>
              <p:nvPr/>
            </p:nvSpPr>
            <p:spPr bwMode="auto">
              <a:xfrm>
                <a:off x="1848" y="1804"/>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87" name="Freeform 347"/>
              <p:cNvSpPr>
                <a:spLocks/>
              </p:cNvSpPr>
              <p:nvPr/>
            </p:nvSpPr>
            <p:spPr bwMode="auto">
              <a:xfrm>
                <a:off x="1848" y="1804"/>
                <a:ext cx="1" cy="9"/>
              </a:xfrm>
              <a:custGeom>
                <a:avLst/>
                <a:gdLst>
                  <a:gd name="T0" fmla="*/ 0 w 1"/>
                  <a:gd name="T1" fmla="*/ 0 h 9"/>
                  <a:gd name="T2" fmla="*/ 0 w 1"/>
                  <a:gd name="T3" fmla="*/ 7 h 9"/>
                  <a:gd name="T4" fmla="*/ 0 w 1"/>
                  <a:gd name="T5" fmla="*/ 9 h 9"/>
                  <a:gd name="T6" fmla="*/ 0 60000 65536"/>
                  <a:gd name="T7" fmla="*/ 0 60000 65536"/>
                  <a:gd name="T8" fmla="*/ 0 60000 65536"/>
                </a:gdLst>
                <a:ahLst/>
                <a:cxnLst>
                  <a:cxn ang="T6">
                    <a:pos x="T0" y="T1"/>
                  </a:cxn>
                  <a:cxn ang="T7">
                    <a:pos x="T2" y="T3"/>
                  </a:cxn>
                  <a:cxn ang="T8">
                    <a:pos x="T4" y="T5"/>
                  </a:cxn>
                </a:cxnLst>
                <a:rect l="0" t="0" r="r" b="b"/>
                <a:pathLst>
                  <a:path w="1" h="9">
                    <a:moveTo>
                      <a:pt x="0" y="0"/>
                    </a:moveTo>
                    <a:lnTo>
                      <a:pt x="0" y="7"/>
                    </a:lnTo>
                    <a:lnTo>
                      <a:pt x="0" y="9"/>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588" name="Freeform 348"/>
              <p:cNvSpPr>
                <a:spLocks/>
              </p:cNvSpPr>
              <p:nvPr/>
            </p:nvSpPr>
            <p:spPr bwMode="auto">
              <a:xfrm>
                <a:off x="1855" y="1840"/>
                <a:ext cx="1" cy="9"/>
              </a:xfrm>
              <a:custGeom>
                <a:avLst/>
                <a:gdLst>
                  <a:gd name="T0" fmla="*/ 0 w 1"/>
                  <a:gd name="T1" fmla="*/ 0 h 9"/>
                  <a:gd name="T2" fmla="*/ 0 w 1"/>
                  <a:gd name="T3" fmla="*/ 5 h 9"/>
                  <a:gd name="T4" fmla="*/ 0 w 1"/>
                  <a:gd name="T5" fmla="*/ 9 h 9"/>
                  <a:gd name="T6" fmla="*/ 0 60000 65536"/>
                  <a:gd name="T7" fmla="*/ 0 60000 65536"/>
                  <a:gd name="T8" fmla="*/ 0 60000 65536"/>
                </a:gdLst>
                <a:ahLst/>
                <a:cxnLst>
                  <a:cxn ang="T6">
                    <a:pos x="T0" y="T1"/>
                  </a:cxn>
                  <a:cxn ang="T7">
                    <a:pos x="T2" y="T3"/>
                  </a:cxn>
                  <a:cxn ang="T8">
                    <a:pos x="T4" y="T5"/>
                  </a:cxn>
                </a:cxnLst>
                <a:rect l="0" t="0" r="r" b="b"/>
                <a:pathLst>
                  <a:path w="1" h="9">
                    <a:moveTo>
                      <a:pt x="0" y="0"/>
                    </a:moveTo>
                    <a:lnTo>
                      <a:pt x="0" y="5"/>
                    </a:lnTo>
                    <a:lnTo>
                      <a:pt x="0" y="9"/>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589" name="Freeform 349"/>
              <p:cNvSpPr>
                <a:spLocks/>
              </p:cNvSpPr>
              <p:nvPr/>
            </p:nvSpPr>
            <p:spPr bwMode="auto">
              <a:xfrm>
                <a:off x="1859" y="1874"/>
                <a:ext cx="3" cy="12"/>
              </a:xfrm>
              <a:custGeom>
                <a:avLst/>
                <a:gdLst>
                  <a:gd name="T0" fmla="*/ 0 w 3"/>
                  <a:gd name="T1" fmla="*/ 0 h 12"/>
                  <a:gd name="T2" fmla="*/ 3 w 3"/>
                  <a:gd name="T3" fmla="*/ 5 h 12"/>
                  <a:gd name="T4" fmla="*/ 3 w 3"/>
                  <a:gd name="T5" fmla="*/ 12 h 12"/>
                  <a:gd name="T6" fmla="*/ 0 60000 65536"/>
                  <a:gd name="T7" fmla="*/ 0 60000 65536"/>
                  <a:gd name="T8" fmla="*/ 0 60000 65536"/>
                </a:gdLst>
                <a:ahLst/>
                <a:cxnLst>
                  <a:cxn ang="T6">
                    <a:pos x="T0" y="T1"/>
                  </a:cxn>
                  <a:cxn ang="T7">
                    <a:pos x="T2" y="T3"/>
                  </a:cxn>
                  <a:cxn ang="T8">
                    <a:pos x="T4" y="T5"/>
                  </a:cxn>
                </a:cxnLst>
                <a:rect l="0" t="0" r="r" b="b"/>
                <a:pathLst>
                  <a:path w="3" h="12">
                    <a:moveTo>
                      <a:pt x="0" y="0"/>
                    </a:moveTo>
                    <a:lnTo>
                      <a:pt x="3" y="5"/>
                    </a:lnTo>
                    <a:lnTo>
                      <a:pt x="3" y="12"/>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590" name="Freeform 350"/>
              <p:cNvSpPr>
                <a:spLocks/>
              </p:cNvSpPr>
              <p:nvPr/>
            </p:nvSpPr>
            <p:spPr bwMode="auto">
              <a:xfrm>
                <a:off x="1866" y="1910"/>
                <a:ext cx="2" cy="9"/>
              </a:xfrm>
              <a:custGeom>
                <a:avLst/>
                <a:gdLst>
                  <a:gd name="T0" fmla="*/ 0 w 2"/>
                  <a:gd name="T1" fmla="*/ 0 h 9"/>
                  <a:gd name="T2" fmla="*/ 2 w 2"/>
                  <a:gd name="T3" fmla="*/ 3 h 9"/>
                  <a:gd name="T4" fmla="*/ 2 w 2"/>
                  <a:gd name="T5" fmla="*/ 9 h 9"/>
                  <a:gd name="T6" fmla="*/ 0 60000 65536"/>
                  <a:gd name="T7" fmla="*/ 0 60000 65536"/>
                  <a:gd name="T8" fmla="*/ 0 60000 65536"/>
                </a:gdLst>
                <a:ahLst/>
                <a:cxnLst>
                  <a:cxn ang="T6">
                    <a:pos x="T0" y="T1"/>
                  </a:cxn>
                  <a:cxn ang="T7">
                    <a:pos x="T2" y="T3"/>
                  </a:cxn>
                  <a:cxn ang="T8">
                    <a:pos x="T4" y="T5"/>
                  </a:cxn>
                </a:cxnLst>
                <a:rect l="0" t="0" r="r" b="b"/>
                <a:pathLst>
                  <a:path w="2" h="9">
                    <a:moveTo>
                      <a:pt x="0" y="0"/>
                    </a:moveTo>
                    <a:lnTo>
                      <a:pt x="2" y="3"/>
                    </a:lnTo>
                    <a:lnTo>
                      <a:pt x="2" y="9"/>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591" name="Line 351"/>
              <p:cNvSpPr>
                <a:spLocks noChangeShapeType="1"/>
              </p:cNvSpPr>
              <p:nvPr/>
            </p:nvSpPr>
            <p:spPr bwMode="auto">
              <a:xfrm>
                <a:off x="1873" y="1944"/>
                <a:ext cx="2" cy="5"/>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92" name="Freeform 352"/>
              <p:cNvSpPr>
                <a:spLocks/>
              </p:cNvSpPr>
              <p:nvPr/>
            </p:nvSpPr>
            <p:spPr bwMode="auto">
              <a:xfrm>
                <a:off x="1875" y="1949"/>
                <a:ext cx="1" cy="6"/>
              </a:xfrm>
              <a:custGeom>
                <a:avLst/>
                <a:gdLst>
                  <a:gd name="T0" fmla="*/ 0 w 1"/>
                  <a:gd name="T1" fmla="*/ 0 h 6"/>
                  <a:gd name="T2" fmla="*/ 0 w 1"/>
                  <a:gd name="T3" fmla="*/ 6 h 6"/>
                  <a:gd name="T4" fmla="*/ 0 w 1"/>
                  <a:gd name="T5" fmla="*/ 6 h 6"/>
                  <a:gd name="T6" fmla="*/ 0 60000 65536"/>
                  <a:gd name="T7" fmla="*/ 0 60000 65536"/>
                  <a:gd name="T8" fmla="*/ 0 60000 65536"/>
                </a:gdLst>
                <a:ahLst/>
                <a:cxnLst>
                  <a:cxn ang="T6">
                    <a:pos x="T0" y="T1"/>
                  </a:cxn>
                  <a:cxn ang="T7">
                    <a:pos x="T2" y="T3"/>
                  </a:cxn>
                  <a:cxn ang="T8">
                    <a:pos x="T4" y="T5"/>
                  </a:cxn>
                </a:cxnLst>
                <a:rect l="0" t="0" r="r" b="b"/>
                <a:pathLst>
                  <a:path w="1" h="6">
                    <a:moveTo>
                      <a:pt x="0" y="0"/>
                    </a:moveTo>
                    <a:lnTo>
                      <a:pt x="0" y="6"/>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593" name="Line 353"/>
              <p:cNvSpPr>
                <a:spLocks noChangeShapeType="1"/>
              </p:cNvSpPr>
              <p:nvPr/>
            </p:nvSpPr>
            <p:spPr bwMode="auto">
              <a:xfrm>
                <a:off x="1880" y="1980"/>
                <a:ext cx="2" cy="2"/>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94" name="Freeform 354"/>
              <p:cNvSpPr>
                <a:spLocks/>
              </p:cNvSpPr>
              <p:nvPr/>
            </p:nvSpPr>
            <p:spPr bwMode="auto">
              <a:xfrm>
                <a:off x="1882" y="1982"/>
                <a:ext cx="1" cy="7"/>
              </a:xfrm>
              <a:custGeom>
                <a:avLst/>
                <a:gdLst>
                  <a:gd name="T0" fmla="*/ 0 w 1"/>
                  <a:gd name="T1" fmla="*/ 0 h 7"/>
                  <a:gd name="T2" fmla="*/ 0 w 1"/>
                  <a:gd name="T3" fmla="*/ 7 h 7"/>
                  <a:gd name="T4" fmla="*/ 0 w 1"/>
                  <a:gd name="T5" fmla="*/ 7 h 7"/>
                  <a:gd name="T6" fmla="*/ 0 60000 65536"/>
                  <a:gd name="T7" fmla="*/ 0 60000 65536"/>
                  <a:gd name="T8" fmla="*/ 0 60000 65536"/>
                </a:gdLst>
                <a:ahLst/>
                <a:cxnLst>
                  <a:cxn ang="T6">
                    <a:pos x="T0" y="T1"/>
                  </a:cxn>
                  <a:cxn ang="T7">
                    <a:pos x="T2" y="T3"/>
                  </a:cxn>
                  <a:cxn ang="T8">
                    <a:pos x="T4" y="T5"/>
                  </a:cxn>
                </a:cxnLst>
                <a:rect l="0" t="0" r="r" b="b"/>
                <a:pathLst>
                  <a:path w="1" h="7">
                    <a:moveTo>
                      <a:pt x="0" y="0"/>
                    </a:moveTo>
                    <a:lnTo>
                      <a:pt x="0" y="7"/>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595" name="Line 355"/>
              <p:cNvSpPr>
                <a:spLocks noChangeShapeType="1"/>
              </p:cNvSpPr>
              <p:nvPr/>
            </p:nvSpPr>
            <p:spPr bwMode="auto">
              <a:xfrm>
                <a:off x="1889" y="2016"/>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96" name="Freeform 356"/>
              <p:cNvSpPr>
                <a:spLocks/>
              </p:cNvSpPr>
              <p:nvPr/>
            </p:nvSpPr>
            <p:spPr bwMode="auto">
              <a:xfrm>
                <a:off x="1889" y="2016"/>
                <a:ext cx="1" cy="9"/>
              </a:xfrm>
              <a:custGeom>
                <a:avLst/>
                <a:gdLst>
                  <a:gd name="T0" fmla="*/ 0 w 1"/>
                  <a:gd name="T1" fmla="*/ 0 h 9"/>
                  <a:gd name="T2" fmla="*/ 0 w 1"/>
                  <a:gd name="T3" fmla="*/ 7 h 9"/>
                  <a:gd name="T4" fmla="*/ 0 w 1"/>
                  <a:gd name="T5" fmla="*/ 9 h 9"/>
                  <a:gd name="T6" fmla="*/ 0 60000 65536"/>
                  <a:gd name="T7" fmla="*/ 0 60000 65536"/>
                  <a:gd name="T8" fmla="*/ 0 60000 65536"/>
                </a:gdLst>
                <a:ahLst/>
                <a:cxnLst>
                  <a:cxn ang="T6">
                    <a:pos x="T0" y="T1"/>
                  </a:cxn>
                  <a:cxn ang="T7">
                    <a:pos x="T2" y="T3"/>
                  </a:cxn>
                  <a:cxn ang="T8">
                    <a:pos x="T4" y="T5"/>
                  </a:cxn>
                </a:cxnLst>
                <a:rect l="0" t="0" r="r" b="b"/>
                <a:pathLst>
                  <a:path w="1" h="9">
                    <a:moveTo>
                      <a:pt x="0" y="0"/>
                    </a:moveTo>
                    <a:lnTo>
                      <a:pt x="0" y="7"/>
                    </a:lnTo>
                    <a:lnTo>
                      <a:pt x="0" y="9"/>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597" name="Line 357"/>
              <p:cNvSpPr>
                <a:spLocks noChangeShapeType="1"/>
              </p:cNvSpPr>
              <p:nvPr/>
            </p:nvSpPr>
            <p:spPr bwMode="auto">
              <a:xfrm>
                <a:off x="1895" y="2050"/>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98" name="Freeform 358"/>
              <p:cNvSpPr>
                <a:spLocks/>
              </p:cNvSpPr>
              <p:nvPr/>
            </p:nvSpPr>
            <p:spPr bwMode="auto">
              <a:xfrm>
                <a:off x="1895" y="2050"/>
                <a:ext cx="3" cy="11"/>
              </a:xfrm>
              <a:custGeom>
                <a:avLst/>
                <a:gdLst>
                  <a:gd name="T0" fmla="*/ 0 w 3"/>
                  <a:gd name="T1" fmla="*/ 0 h 11"/>
                  <a:gd name="T2" fmla="*/ 0 w 3"/>
                  <a:gd name="T3" fmla="*/ 7 h 11"/>
                  <a:gd name="T4" fmla="*/ 3 w 3"/>
                  <a:gd name="T5" fmla="*/ 11 h 11"/>
                  <a:gd name="T6" fmla="*/ 0 60000 65536"/>
                  <a:gd name="T7" fmla="*/ 0 60000 65536"/>
                  <a:gd name="T8" fmla="*/ 0 60000 65536"/>
                </a:gdLst>
                <a:ahLst/>
                <a:cxnLst>
                  <a:cxn ang="T6">
                    <a:pos x="T0" y="T1"/>
                  </a:cxn>
                  <a:cxn ang="T7">
                    <a:pos x="T2" y="T3"/>
                  </a:cxn>
                  <a:cxn ang="T8">
                    <a:pos x="T4" y="T5"/>
                  </a:cxn>
                </a:cxnLst>
                <a:rect l="0" t="0" r="r" b="b"/>
                <a:pathLst>
                  <a:path w="3" h="11">
                    <a:moveTo>
                      <a:pt x="0" y="0"/>
                    </a:moveTo>
                    <a:lnTo>
                      <a:pt x="0" y="7"/>
                    </a:lnTo>
                    <a:lnTo>
                      <a:pt x="3" y="11"/>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599" name="Freeform 359"/>
              <p:cNvSpPr>
                <a:spLocks/>
              </p:cNvSpPr>
              <p:nvPr/>
            </p:nvSpPr>
            <p:spPr bwMode="auto">
              <a:xfrm>
                <a:off x="1902" y="2086"/>
                <a:ext cx="2" cy="9"/>
              </a:xfrm>
              <a:custGeom>
                <a:avLst/>
                <a:gdLst>
                  <a:gd name="T0" fmla="*/ 0 w 2"/>
                  <a:gd name="T1" fmla="*/ 0 h 9"/>
                  <a:gd name="T2" fmla="*/ 0 w 2"/>
                  <a:gd name="T3" fmla="*/ 4 h 9"/>
                  <a:gd name="T4" fmla="*/ 2 w 2"/>
                  <a:gd name="T5" fmla="*/ 9 h 9"/>
                  <a:gd name="T6" fmla="*/ 0 60000 65536"/>
                  <a:gd name="T7" fmla="*/ 0 60000 65536"/>
                  <a:gd name="T8" fmla="*/ 0 60000 65536"/>
                </a:gdLst>
                <a:ahLst/>
                <a:cxnLst>
                  <a:cxn ang="T6">
                    <a:pos x="T0" y="T1"/>
                  </a:cxn>
                  <a:cxn ang="T7">
                    <a:pos x="T2" y="T3"/>
                  </a:cxn>
                  <a:cxn ang="T8">
                    <a:pos x="T4" y="T5"/>
                  </a:cxn>
                </a:cxnLst>
                <a:rect l="0" t="0" r="r" b="b"/>
                <a:pathLst>
                  <a:path w="2" h="9">
                    <a:moveTo>
                      <a:pt x="0" y="0"/>
                    </a:moveTo>
                    <a:lnTo>
                      <a:pt x="0" y="4"/>
                    </a:lnTo>
                    <a:lnTo>
                      <a:pt x="2" y="9"/>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00" name="Freeform 360"/>
              <p:cNvSpPr>
                <a:spLocks/>
              </p:cNvSpPr>
              <p:nvPr/>
            </p:nvSpPr>
            <p:spPr bwMode="auto">
              <a:xfrm>
                <a:off x="1909" y="2120"/>
                <a:ext cx="2" cy="11"/>
              </a:xfrm>
              <a:custGeom>
                <a:avLst/>
                <a:gdLst>
                  <a:gd name="T0" fmla="*/ 0 w 2"/>
                  <a:gd name="T1" fmla="*/ 0 h 11"/>
                  <a:gd name="T2" fmla="*/ 2 w 2"/>
                  <a:gd name="T3" fmla="*/ 6 h 11"/>
                  <a:gd name="T4" fmla="*/ 2 w 2"/>
                  <a:gd name="T5" fmla="*/ 11 h 11"/>
                  <a:gd name="T6" fmla="*/ 0 60000 65536"/>
                  <a:gd name="T7" fmla="*/ 0 60000 65536"/>
                  <a:gd name="T8" fmla="*/ 0 60000 65536"/>
                </a:gdLst>
                <a:ahLst/>
                <a:cxnLst>
                  <a:cxn ang="T6">
                    <a:pos x="T0" y="T1"/>
                  </a:cxn>
                  <a:cxn ang="T7">
                    <a:pos x="T2" y="T3"/>
                  </a:cxn>
                  <a:cxn ang="T8">
                    <a:pos x="T4" y="T5"/>
                  </a:cxn>
                </a:cxnLst>
                <a:rect l="0" t="0" r="r" b="b"/>
                <a:pathLst>
                  <a:path w="2" h="11">
                    <a:moveTo>
                      <a:pt x="0" y="0"/>
                    </a:moveTo>
                    <a:lnTo>
                      <a:pt x="2" y="6"/>
                    </a:lnTo>
                    <a:lnTo>
                      <a:pt x="2" y="11"/>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01" name="Freeform 361"/>
              <p:cNvSpPr>
                <a:spLocks/>
              </p:cNvSpPr>
              <p:nvPr/>
            </p:nvSpPr>
            <p:spPr bwMode="auto">
              <a:xfrm>
                <a:off x="1916" y="2156"/>
                <a:ext cx="2" cy="9"/>
              </a:xfrm>
              <a:custGeom>
                <a:avLst/>
                <a:gdLst>
                  <a:gd name="T0" fmla="*/ 0 w 2"/>
                  <a:gd name="T1" fmla="*/ 0 h 9"/>
                  <a:gd name="T2" fmla="*/ 2 w 2"/>
                  <a:gd name="T3" fmla="*/ 4 h 9"/>
                  <a:gd name="T4" fmla="*/ 2 w 2"/>
                  <a:gd name="T5" fmla="*/ 9 h 9"/>
                  <a:gd name="T6" fmla="*/ 0 60000 65536"/>
                  <a:gd name="T7" fmla="*/ 0 60000 65536"/>
                  <a:gd name="T8" fmla="*/ 0 60000 65536"/>
                </a:gdLst>
                <a:ahLst/>
                <a:cxnLst>
                  <a:cxn ang="T6">
                    <a:pos x="T0" y="T1"/>
                  </a:cxn>
                  <a:cxn ang="T7">
                    <a:pos x="T2" y="T3"/>
                  </a:cxn>
                  <a:cxn ang="T8">
                    <a:pos x="T4" y="T5"/>
                  </a:cxn>
                </a:cxnLst>
                <a:rect l="0" t="0" r="r" b="b"/>
                <a:pathLst>
                  <a:path w="2" h="9">
                    <a:moveTo>
                      <a:pt x="0" y="0"/>
                    </a:moveTo>
                    <a:lnTo>
                      <a:pt x="2" y="4"/>
                    </a:lnTo>
                    <a:lnTo>
                      <a:pt x="2" y="9"/>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02" name="Freeform 362"/>
              <p:cNvSpPr>
                <a:spLocks/>
              </p:cNvSpPr>
              <p:nvPr/>
            </p:nvSpPr>
            <p:spPr bwMode="auto">
              <a:xfrm>
                <a:off x="1925" y="2189"/>
                <a:ext cx="1" cy="12"/>
              </a:xfrm>
              <a:custGeom>
                <a:avLst/>
                <a:gdLst>
                  <a:gd name="T0" fmla="*/ 0 w 1"/>
                  <a:gd name="T1" fmla="*/ 0 h 12"/>
                  <a:gd name="T2" fmla="*/ 0 w 1"/>
                  <a:gd name="T3" fmla="*/ 5 h 12"/>
                  <a:gd name="T4" fmla="*/ 0 w 1"/>
                  <a:gd name="T5" fmla="*/ 12 h 12"/>
                  <a:gd name="T6" fmla="*/ 0 60000 65536"/>
                  <a:gd name="T7" fmla="*/ 0 60000 65536"/>
                  <a:gd name="T8" fmla="*/ 0 60000 65536"/>
                </a:gdLst>
                <a:ahLst/>
                <a:cxnLst>
                  <a:cxn ang="T6">
                    <a:pos x="T0" y="T1"/>
                  </a:cxn>
                  <a:cxn ang="T7">
                    <a:pos x="T2" y="T3"/>
                  </a:cxn>
                  <a:cxn ang="T8">
                    <a:pos x="T4" y="T5"/>
                  </a:cxn>
                </a:cxnLst>
                <a:rect l="0" t="0" r="r" b="b"/>
                <a:pathLst>
                  <a:path w="1" h="12">
                    <a:moveTo>
                      <a:pt x="0" y="0"/>
                    </a:moveTo>
                    <a:lnTo>
                      <a:pt x="0" y="5"/>
                    </a:lnTo>
                    <a:lnTo>
                      <a:pt x="0" y="12"/>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03" name="Line 363"/>
              <p:cNvSpPr>
                <a:spLocks noChangeShapeType="1"/>
              </p:cNvSpPr>
              <p:nvPr/>
            </p:nvSpPr>
            <p:spPr bwMode="auto">
              <a:xfrm>
                <a:off x="1931" y="2225"/>
                <a:ext cx="1" cy="3"/>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04" name="Freeform 364"/>
              <p:cNvSpPr>
                <a:spLocks/>
              </p:cNvSpPr>
              <p:nvPr/>
            </p:nvSpPr>
            <p:spPr bwMode="auto">
              <a:xfrm>
                <a:off x="1931" y="2228"/>
                <a:ext cx="3" cy="6"/>
              </a:xfrm>
              <a:custGeom>
                <a:avLst/>
                <a:gdLst>
                  <a:gd name="T0" fmla="*/ 0 w 3"/>
                  <a:gd name="T1" fmla="*/ 0 h 6"/>
                  <a:gd name="T2" fmla="*/ 3 w 3"/>
                  <a:gd name="T3" fmla="*/ 6 h 6"/>
                  <a:gd name="T4" fmla="*/ 3 w 3"/>
                  <a:gd name="T5" fmla="*/ 6 h 6"/>
                  <a:gd name="T6" fmla="*/ 0 60000 65536"/>
                  <a:gd name="T7" fmla="*/ 0 60000 65536"/>
                  <a:gd name="T8" fmla="*/ 0 60000 65536"/>
                </a:gdLst>
                <a:ahLst/>
                <a:cxnLst>
                  <a:cxn ang="T6">
                    <a:pos x="T0" y="T1"/>
                  </a:cxn>
                  <a:cxn ang="T7">
                    <a:pos x="T2" y="T3"/>
                  </a:cxn>
                  <a:cxn ang="T8">
                    <a:pos x="T4" y="T5"/>
                  </a:cxn>
                </a:cxnLst>
                <a:rect l="0" t="0" r="r" b="b"/>
                <a:pathLst>
                  <a:path w="3" h="6">
                    <a:moveTo>
                      <a:pt x="0" y="0"/>
                    </a:moveTo>
                    <a:lnTo>
                      <a:pt x="3" y="6"/>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05" name="Line 365"/>
              <p:cNvSpPr>
                <a:spLocks noChangeShapeType="1"/>
              </p:cNvSpPr>
              <p:nvPr/>
            </p:nvSpPr>
            <p:spPr bwMode="auto">
              <a:xfrm>
                <a:off x="1938" y="2259"/>
                <a:ext cx="2" cy="2"/>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06" name="Freeform 366"/>
              <p:cNvSpPr>
                <a:spLocks/>
              </p:cNvSpPr>
              <p:nvPr/>
            </p:nvSpPr>
            <p:spPr bwMode="auto">
              <a:xfrm>
                <a:off x="1940" y="2261"/>
                <a:ext cx="1" cy="9"/>
              </a:xfrm>
              <a:custGeom>
                <a:avLst/>
                <a:gdLst>
                  <a:gd name="T0" fmla="*/ 0 w 1"/>
                  <a:gd name="T1" fmla="*/ 0 h 9"/>
                  <a:gd name="T2" fmla="*/ 0 w 1"/>
                  <a:gd name="T3" fmla="*/ 7 h 9"/>
                  <a:gd name="T4" fmla="*/ 0 w 1"/>
                  <a:gd name="T5" fmla="*/ 9 h 9"/>
                  <a:gd name="T6" fmla="*/ 0 60000 65536"/>
                  <a:gd name="T7" fmla="*/ 0 60000 65536"/>
                  <a:gd name="T8" fmla="*/ 0 60000 65536"/>
                </a:gdLst>
                <a:ahLst/>
                <a:cxnLst>
                  <a:cxn ang="T6">
                    <a:pos x="T0" y="T1"/>
                  </a:cxn>
                  <a:cxn ang="T7">
                    <a:pos x="T2" y="T3"/>
                  </a:cxn>
                  <a:cxn ang="T8">
                    <a:pos x="T4" y="T5"/>
                  </a:cxn>
                </a:cxnLst>
                <a:rect l="0" t="0" r="r" b="b"/>
                <a:pathLst>
                  <a:path w="1" h="9">
                    <a:moveTo>
                      <a:pt x="0" y="0"/>
                    </a:moveTo>
                    <a:lnTo>
                      <a:pt x="0" y="7"/>
                    </a:lnTo>
                    <a:lnTo>
                      <a:pt x="0" y="9"/>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07" name="Line 367"/>
              <p:cNvSpPr>
                <a:spLocks noChangeShapeType="1"/>
              </p:cNvSpPr>
              <p:nvPr/>
            </p:nvSpPr>
            <p:spPr bwMode="auto">
              <a:xfrm>
                <a:off x="1947" y="229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08" name="Freeform 368"/>
              <p:cNvSpPr>
                <a:spLocks/>
              </p:cNvSpPr>
              <p:nvPr/>
            </p:nvSpPr>
            <p:spPr bwMode="auto">
              <a:xfrm>
                <a:off x="1947" y="2295"/>
                <a:ext cx="3" cy="9"/>
              </a:xfrm>
              <a:custGeom>
                <a:avLst/>
                <a:gdLst>
                  <a:gd name="T0" fmla="*/ 0 w 3"/>
                  <a:gd name="T1" fmla="*/ 0 h 9"/>
                  <a:gd name="T2" fmla="*/ 3 w 3"/>
                  <a:gd name="T3" fmla="*/ 7 h 9"/>
                  <a:gd name="T4" fmla="*/ 3 w 3"/>
                  <a:gd name="T5" fmla="*/ 9 h 9"/>
                  <a:gd name="T6" fmla="*/ 0 60000 65536"/>
                  <a:gd name="T7" fmla="*/ 0 60000 65536"/>
                  <a:gd name="T8" fmla="*/ 0 60000 65536"/>
                </a:gdLst>
                <a:ahLst/>
                <a:cxnLst>
                  <a:cxn ang="T6">
                    <a:pos x="T0" y="T1"/>
                  </a:cxn>
                  <a:cxn ang="T7">
                    <a:pos x="T2" y="T3"/>
                  </a:cxn>
                  <a:cxn ang="T8">
                    <a:pos x="T4" y="T5"/>
                  </a:cxn>
                </a:cxnLst>
                <a:rect l="0" t="0" r="r" b="b"/>
                <a:pathLst>
                  <a:path w="3" h="9">
                    <a:moveTo>
                      <a:pt x="0" y="0"/>
                    </a:moveTo>
                    <a:lnTo>
                      <a:pt x="3" y="7"/>
                    </a:lnTo>
                    <a:lnTo>
                      <a:pt x="3" y="9"/>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09" name="Freeform 369"/>
              <p:cNvSpPr>
                <a:spLocks/>
              </p:cNvSpPr>
              <p:nvPr/>
            </p:nvSpPr>
            <p:spPr bwMode="auto">
              <a:xfrm>
                <a:off x="1956" y="2329"/>
                <a:ext cx="3" cy="11"/>
              </a:xfrm>
              <a:custGeom>
                <a:avLst/>
                <a:gdLst>
                  <a:gd name="T0" fmla="*/ 0 w 3"/>
                  <a:gd name="T1" fmla="*/ 0 h 11"/>
                  <a:gd name="T2" fmla="*/ 0 w 3"/>
                  <a:gd name="T3" fmla="*/ 4 h 11"/>
                  <a:gd name="T4" fmla="*/ 3 w 3"/>
                  <a:gd name="T5" fmla="*/ 11 h 11"/>
                  <a:gd name="T6" fmla="*/ 0 60000 65536"/>
                  <a:gd name="T7" fmla="*/ 0 60000 65536"/>
                  <a:gd name="T8" fmla="*/ 0 60000 65536"/>
                </a:gdLst>
                <a:ahLst/>
                <a:cxnLst>
                  <a:cxn ang="T6">
                    <a:pos x="T0" y="T1"/>
                  </a:cxn>
                  <a:cxn ang="T7">
                    <a:pos x="T2" y="T3"/>
                  </a:cxn>
                  <a:cxn ang="T8">
                    <a:pos x="T4" y="T5"/>
                  </a:cxn>
                </a:cxnLst>
                <a:rect l="0" t="0" r="r" b="b"/>
                <a:pathLst>
                  <a:path w="3" h="11">
                    <a:moveTo>
                      <a:pt x="0" y="0"/>
                    </a:moveTo>
                    <a:lnTo>
                      <a:pt x="0" y="4"/>
                    </a:lnTo>
                    <a:lnTo>
                      <a:pt x="3" y="11"/>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10" name="Line 370"/>
              <p:cNvSpPr>
                <a:spLocks noChangeShapeType="1"/>
              </p:cNvSpPr>
              <p:nvPr/>
            </p:nvSpPr>
            <p:spPr bwMode="auto">
              <a:xfrm>
                <a:off x="1963" y="2365"/>
                <a:ext cx="2" cy="2"/>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11" name="Freeform 371"/>
              <p:cNvSpPr>
                <a:spLocks/>
              </p:cNvSpPr>
              <p:nvPr/>
            </p:nvSpPr>
            <p:spPr bwMode="auto">
              <a:xfrm>
                <a:off x="1965" y="2367"/>
                <a:ext cx="3" cy="7"/>
              </a:xfrm>
              <a:custGeom>
                <a:avLst/>
                <a:gdLst>
                  <a:gd name="T0" fmla="*/ 0 w 3"/>
                  <a:gd name="T1" fmla="*/ 0 h 7"/>
                  <a:gd name="T2" fmla="*/ 0 w 3"/>
                  <a:gd name="T3" fmla="*/ 7 h 7"/>
                  <a:gd name="T4" fmla="*/ 3 w 3"/>
                  <a:gd name="T5" fmla="*/ 7 h 7"/>
                  <a:gd name="T6" fmla="*/ 0 60000 65536"/>
                  <a:gd name="T7" fmla="*/ 0 60000 65536"/>
                  <a:gd name="T8" fmla="*/ 0 60000 65536"/>
                </a:gdLst>
                <a:ahLst/>
                <a:cxnLst>
                  <a:cxn ang="T6">
                    <a:pos x="T0" y="T1"/>
                  </a:cxn>
                  <a:cxn ang="T7">
                    <a:pos x="T2" y="T3"/>
                  </a:cxn>
                  <a:cxn ang="T8">
                    <a:pos x="T4" y="T5"/>
                  </a:cxn>
                </a:cxnLst>
                <a:rect l="0" t="0" r="r" b="b"/>
                <a:pathLst>
                  <a:path w="3" h="7">
                    <a:moveTo>
                      <a:pt x="0" y="0"/>
                    </a:moveTo>
                    <a:lnTo>
                      <a:pt x="0" y="7"/>
                    </a:lnTo>
                    <a:lnTo>
                      <a:pt x="3" y="7"/>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12" name="Line 372"/>
              <p:cNvSpPr>
                <a:spLocks noChangeShapeType="1"/>
              </p:cNvSpPr>
              <p:nvPr/>
            </p:nvSpPr>
            <p:spPr bwMode="auto">
              <a:xfrm>
                <a:off x="1972" y="2399"/>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13" name="Freeform 373"/>
              <p:cNvSpPr>
                <a:spLocks/>
              </p:cNvSpPr>
              <p:nvPr/>
            </p:nvSpPr>
            <p:spPr bwMode="auto">
              <a:xfrm>
                <a:off x="1972" y="2399"/>
                <a:ext cx="2" cy="9"/>
              </a:xfrm>
              <a:custGeom>
                <a:avLst/>
                <a:gdLst>
                  <a:gd name="T0" fmla="*/ 0 w 2"/>
                  <a:gd name="T1" fmla="*/ 0 h 9"/>
                  <a:gd name="T2" fmla="*/ 2 w 2"/>
                  <a:gd name="T3" fmla="*/ 6 h 9"/>
                  <a:gd name="T4" fmla="*/ 2 w 2"/>
                  <a:gd name="T5" fmla="*/ 9 h 9"/>
                  <a:gd name="T6" fmla="*/ 0 60000 65536"/>
                  <a:gd name="T7" fmla="*/ 0 60000 65536"/>
                  <a:gd name="T8" fmla="*/ 0 60000 65536"/>
                </a:gdLst>
                <a:ahLst/>
                <a:cxnLst>
                  <a:cxn ang="T6">
                    <a:pos x="T0" y="T1"/>
                  </a:cxn>
                  <a:cxn ang="T7">
                    <a:pos x="T2" y="T3"/>
                  </a:cxn>
                  <a:cxn ang="T8">
                    <a:pos x="T4" y="T5"/>
                  </a:cxn>
                </a:cxnLst>
                <a:rect l="0" t="0" r="r" b="b"/>
                <a:pathLst>
                  <a:path w="2" h="9">
                    <a:moveTo>
                      <a:pt x="0" y="0"/>
                    </a:moveTo>
                    <a:lnTo>
                      <a:pt x="2" y="6"/>
                    </a:lnTo>
                    <a:lnTo>
                      <a:pt x="2" y="9"/>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14" name="Line 374"/>
              <p:cNvSpPr>
                <a:spLocks noChangeShapeType="1"/>
              </p:cNvSpPr>
              <p:nvPr/>
            </p:nvSpPr>
            <p:spPr bwMode="auto">
              <a:xfrm>
                <a:off x="1981" y="2432"/>
                <a:ext cx="2" cy="5"/>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15" name="Freeform 375"/>
              <p:cNvSpPr>
                <a:spLocks/>
              </p:cNvSpPr>
              <p:nvPr/>
            </p:nvSpPr>
            <p:spPr bwMode="auto">
              <a:xfrm>
                <a:off x="1983" y="2437"/>
                <a:ext cx="3" cy="7"/>
              </a:xfrm>
              <a:custGeom>
                <a:avLst/>
                <a:gdLst>
                  <a:gd name="T0" fmla="*/ 0 w 3"/>
                  <a:gd name="T1" fmla="*/ 0 h 7"/>
                  <a:gd name="T2" fmla="*/ 3 w 3"/>
                  <a:gd name="T3" fmla="*/ 7 h 7"/>
                  <a:gd name="T4" fmla="*/ 3 w 3"/>
                  <a:gd name="T5" fmla="*/ 7 h 7"/>
                  <a:gd name="T6" fmla="*/ 0 60000 65536"/>
                  <a:gd name="T7" fmla="*/ 0 60000 65536"/>
                  <a:gd name="T8" fmla="*/ 0 60000 65536"/>
                </a:gdLst>
                <a:ahLst/>
                <a:cxnLst>
                  <a:cxn ang="T6">
                    <a:pos x="T0" y="T1"/>
                  </a:cxn>
                  <a:cxn ang="T7">
                    <a:pos x="T2" y="T3"/>
                  </a:cxn>
                  <a:cxn ang="T8">
                    <a:pos x="T4" y="T5"/>
                  </a:cxn>
                </a:cxnLst>
                <a:rect l="0" t="0" r="r" b="b"/>
                <a:pathLst>
                  <a:path w="3" h="7">
                    <a:moveTo>
                      <a:pt x="0" y="0"/>
                    </a:moveTo>
                    <a:lnTo>
                      <a:pt x="3" y="7"/>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16" name="Freeform 376"/>
              <p:cNvSpPr>
                <a:spLocks/>
              </p:cNvSpPr>
              <p:nvPr/>
            </p:nvSpPr>
            <p:spPr bwMode="auto">
              <a:xfrm>
                <a:off x="1992" y="2468"/>
                <a:ext cx="3" cy="9"/>
              </a:xfrm>
              <a:custGeom>
                <a:avLst/>
                <a:gdLst>
                  <a:gd name="T0" fmla="*/ 0 w 3"/>
                  <a:gd name="T1" fmla="*/ 0 h 9"/>
                  <a:gd name="T2" fmla="*/ 0 w 3"/>
                  <a:gd name="T3" fmla="*/ 5 h 9"/>
                  <a:gd name="T4" fmla="*/ 3 w 3"/>
                  <a:gd name="T5" fmla="*/ 9 h 9"/>
                  <a:gd name="T6" fmla="*/ 0 60000 65536"/>
                  <a:gd name="T7" fmla="*/ 0 60000 65536"/>
                  <a:gd name="T8" fmla="*/ 0 60000 65536"/>
                </a:gdLst>
                <a:ahLst/>
                <a:cxnLst>
                  <a:cxn ang="T6">
                    <a:pos x="T0" y="T1"/>
                  </a:cxn>
                  <a:cxn ang="T7">
                    <a:pos x="T2" y="T3"/>
                  </a:cxn>
                  <a:cxn ang="T8">
                    <a:pos x="T4" y="T5"/>
                  </a:cxn>
                </a:cxnLst>
                <a:rect l="0" t="0" r="r" b="b"/>
                <a:pathLst>
                  <a:path w="3" h="9">
                    <a:moveTo>
                      <a:pt x="0" y="0"/>
                    </a:moveTo>
                    <a:lnTo>
                      <a:pt x="0" y="5"/>
                    </a:lnTo>
                    <a:lnTo>
                      <a:pt x="3" y="9"/>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17" name="Line 377"/>
              <p:cNvSpPr>
                <a:spLocks noChangeShapeType="1"/>
              </p:cNvSpPr>
              <p:nvPr/>
            </p:nvSpPr>
            <p:spPr bwMode="auto">
              <a:xfrm>
                <a:off x="2001" y="2502"/>
                <a:ext cx="1" cy="2"/>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18" name="Freeform 378"/>
              <p:cNvSpPr>
                <a:spLocks/>
              </p:cNvSpPr>
              <p:nvPr/>
            </p:nvSpPr>
            <p:spPr bwMode="auto">
              <a:xfrm>
                <a:off x="2001" y="2504"/>
                <a:ext cx="3" cy="7"/>
              </a:xfrm>
              <a:custGeom>
                <a:avLst/>
                <a:gdLst>
                  <a:gd name="T0" fmla="*/ 0 w 3"/>
                  <a:gd name="T1" fmla="*/ 0 h 7"/>
                  <a:gd name="T2" fmla="*/ 3 w 3"/>
                  <a:gd name="T3" fmla="*/ 5 h 7"/>
                  <a:gd name="T4" fmla="*/ 3 w 3"/>
                  <a:gd name="T5" fmla="*/ 7 h 7"/>
                  <a:gd name="T6" fmla="*/ 0 60000 65536"/>
                  <a:gd name="T7" fmla="*/ 0 60000 65536"/>
                  <a:gd name="T8" fmla="*/ 0 60000 65536"/>
                </a:gdLst>
                <a:ahLst/>
                <a:cxnLst>
                  <a:cxn ang="T6">
                    <a:pos x="T0" y="T1"/>
                  </a:cxn>
                  <a:cxn ang="T7">
                    <a:pos x="T2" y="T3"/>
                  </a:cxn>
                  <a:cxn ang="T8">
                    <a:pos x="T4" y="T5"/>
                  </a:cxn>
                </a:cxnLst>
                <a:rect l="0" t="0" r="r" b="b"/>
                <a:pathLst>
                  <a:path w="3" h="7">
                    <a:moveTo>
                      <a:pt x="0" y="0"/>
                    </a:moveTo>
                    <a:lnTo>
                      <a:pt x="3" y="5"/>
                    </a:lnTo>
                    <a:lnTo>
                      <a:pt x="3" y="7"/>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19" name="Line 379"/>
              <p:cNvSpPr>
                <a:spLocks noChangeShapeType="1"/>
              </p:cNvSpPr>
              <p:nvPr/>
            </p:nvSpPr>
            <p:spPr bwMode="auto">
              <a:xfrm>
                <a:off x="2013" y="2536"/>
                <a:ext cx="1" cy="2"/>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20" name="Freeform 380"/>
              <p:cNvSpPr>
                <a:spLocks/>
              </p:cNvSpPr>
              <p:nvPr/>
            </p:nvSpPr>
            <p:spPr bwMode="auto">
              <a:xfrm>
                <a:off x="2013" y="2538"/>
                <a:ext cx="2" cy="7"/>
              </a:xfrm>
              <a:custGeom>
                <a:avLst/>
                <a:gdLst>
                  <a:gd name="T0" fmla="*/ 0 w 2"/>
                  <a:gd name="T1" fmla="*/ 0 h 7"/>
                  <a:gd name="T2" fmla="*/ 2 w 2"/>
                  <a:gd name="T3" fmla="*/ 7 h 7"/>
                  <a:gd name="T4" fmla="*/ 2 w 2"/>
                  <a:gd name="T5" fmla="*/ 7 h 7"/>
                  <a:gd name="T6" fmla="*/ 0 60000 65536"/>
                  <a:gd name="T7" fmla="*/ 0 60000 65536"/>
                  <a:gd name="T8" fmla="*/ 0 60000 65536"/>
                </a:gdLst>
                <a:ahLst/>
                <a:cxnLst>
                  <a:cxn ang="T6">
                    <a:pos x="T0" y="T1"/>
                  </a:cxn>
                  <a:cxn ang="T7">
                    <a:pos x="T2" y="T3"/>
                  </a:cxn>
                  <a:cxn ang="T8">
                    <a:pos x="T4" y="T5"/>
                  </a:cxn>
                </a:cxnLst>
                <a:rect l="0" t="0" r="r" b="b"/>
                <a:pathLst>
                  <a:path w="2" h="7">
                    <a:moveTo>
                      <a:pt x="0" y="0"/>
                    </a:moveTo>
                    <a:lnTo>
                      <a:pt x="2" y="7"/>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21" name="Line 381"/>
              <p:cNvSpPr>
                <a:spLocks noChangeShapeType="1"/>
              </p:cNvSpPr>
              <p:nvPr/>
            </p:nvSpPr>
            <p:spPr bwMode="auto">
              <a:xfrm>
                <a:off x="2022" y="2570"/>
                <a:ext cx="2" cy="4"/>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22" name="Freeform 382"/>
              <p:cNvSpPr>
                <a:spLocks/>
              </p:cNvSpPr>
              <p:nvPr/>
            </p:nvSpPr>
            <p:spPr bwMode="auto">
              <a:xfrm>
                <a:off x="2024" y="2574"/>
                <a:ext cx="2" cy="7"/>
              </a:xfrm>
              <a:custGeom>
                <a:avLst/>
                <a:gdLst>
                  <a:gd name="T0" fmla="*/ 0 w 2"/>
                  <a:gd name="T1" fmla="*/ 0 h 7"/>
                  <a:gd name="T2" fmla="*/ 2 w 2"/>
                  <a:gd name="T3" fmla="*/ 5 h 7"/>
                  <a:gd name="T4" fmla="*/ 2 w 2"/>
                  <a:gd name="T5" fmla="*/ 7 h 7"/>
                  <a:gd name="T6" fmla="*/ 0 60000 65536"/>
                  <a:gd name="T7" fmla="*/ 0 60000 65536"/>
                  <a:gd name="T8" fmla="*/ 0 60000 65536"/>
                </a:gdLst>
                <a:ahLst/>
                <a:cxnLst>
                  <a:cxn ang="T6">
                    <a:pos x="T0" y="T1"/>
                  </a:cxn>
                  <a:cxn ang="T7">
                    <a:pos x="T2" y="T3"/>
                  </a:cxn>
                  <a:cxn ang="T8">
                    <a:pos x="T4" y="T5"/>
                  </a:cxn>
                </a:cxnLst>
                <a:rect l="0" t="0" r="r" b="b"/>
                <a:pathLst>
                  <a:path w="2" h="7">
                    <a:moveTo>
                      <a:pt x="0" y="0"/>
                    </a:moveTo>
                    <a:lnTo>
                      <a:pt x="2" y="5"/>
                    </a:lnTo>
                    <a:lnTo>
                      <a:pt x="2" y="7"/>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23" name="Line 383"/>
              <p:cNvSpPr>
                <a:spLocks noChangeShapeType="1"/>
              </p:cNvSpPr>
              <p:nvPr/>
            </p:nvSpPr>
            <p:spPr bwMode="auto">
              <a:xfrm>
                <a:off x="2033" y="2603"/>
                <a:ext cx="2" cy="3"/>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24" name="Freeform 384"/>
              <p:cNvSpPr>
                <a:spLocks/>
              </p:cNvSpPr>
              <p:nvPr/>
            </p:nvSpPr>
            <p:spPr bwMode="auto">
              <a:xfrm>
                <a:off x="2035" y="2606"/>
                <a:ext cx="2" cy="6"/>
              </a:xfrm>
              <a:custGeom>
                <a:avLst/>
                <a:gdLst>
                  <a:gd name="T0" fmla="*/ 0 w 2"/>
                  <a:gd name="T1" fmla="*/ 0 h 6"/>
                  <a:gd name="T2" fmla="*/ 2 w 2"/>
                  <a:gd name="T3" fmla="*/ 6 h 6"/>
                  <a:gd name="T4" fmla="*/ 2 w 2"/>
                  <a:gd name="T5" fmla="*/ 6 h 6"/>
                  <a:gd name="T6" fmla="*/ 0 60000 65536"/>
                  <a:gd name="T7" fmla="*/ 0 60000 65536"/>
                  <a:gd name="T8" fmla="*/ 0 60000 65536"/>
                </a:gdLst>
                <a:ahLst/>
                <a:cxnLst>
                  <a:cxn ang="T6">
                    <a:pos x="T0" y="T1"/>
                  </a:cxn>
                  <a:cxn ang="T7">
                    <a:pos x="T2" y="T3"/>
                  </a:cxn>
                  <a:cxn ang="T8">
                    <a:pos x="T4" y="T5"/>
                  </a:cxn>
                </a:cxnLst>
                <a:rect l="0" t="0" r="r" b="b"/>
                <a:pathLst>
                  <a:path w="2" h="6">
                    <a:moveTo>
                      <a:pt x="0" y="0"/>
                    </a:moveTo>
                    <a:lnTo>
                      <a:pt x="2" y="6"/>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25" name="Line 385"/>
              <p:cNvSpPr>
                <a:spLocks noChangeShapeType="1"/>
              </p:cNvSpPr>
              <p:nvPr/>
            </p:nvSpPr>
            <p:spPr bwMode="auto">
              <a:xfrm>
                <a:off x="2046" y="2637"/>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26" name="Freeform 386"/>
              <p:cNvSpPr>
                <a:spLocks/>
              </p:cNvSpPr>
              <p:nvPr/>
            </p:nvSpPr>
            <p:spPr bwMode="auto">
              <a:xfrm>
                <a:off x="2046" y="2637"/>
                <a:ext cx="5" cy="9"/>
              </a:xfrm>
              <a:custGeom>
                <a:avLst/>
                <a:gdLst>
                  <a:gd name="T0" fmla="*/ 0 w 5"/>
                  <a:gd name="T1" fmla="*/ 0 h 9"/>
                  <a:gd name="T2" fmla="*/ 3 w 5"/>
                  <a:gd name="T3" fmla="*/ 7 h 9"/>
                  <a:gd name="T4" fmla="*/ 5 w 5"/>
                  <a:gd name="T5" fmla="*/ 9 h 9"/>
                  <a:gd name="T6" fmla="*/ 0 60000 65536"/>
                  <a:gd name="T7" fmla="*/ 0 60000 65536"/>
                  <a:gd name="T8" fmla="*/ 0 60000 65536"/>
                </a:gdLst>
                <a:ahLst/>
                <a:cxnLst>
                  <a:cxn ang="T6">
                    <a:pos x="T0" y="T1"/>
                  </a:cxn>
                  <a:cxn ang="T7">
                    <a:pos x="T2" y="T3"/>
                  </a:cxn>
                  <a:cxn ang="T8">
                    <a:pos x="T4" y="T5"/>
                  </a:cxn>
                </a:cxnLst>
                <a:rect l="0" t="0" r="r" b="b"/>
                <a:pathLst>
                  <a:path w="5" h="9">
                    <a:moveTo>
                      <a:pt x="0" y="0"/>
                    </a:moveTo>
                    <a:lnTo>
                      <a:pt x="3" y="7"/>
                    </a:lnTo>
                    <a:lnTo>
                      <a:pt x="5" y="9"/>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27" name="Line 387"/>
              <p:cNvSpPr>
                <a:spLocks noChangeShapeType="1"/>
              </p:cNvSpPr>
              <p:nvPr/>
            </p:nvSpPr>
            <p:spPr bwMode="auto">
              <a:xfrm>
                <a:off x="2060" y="2671"/>
                <a:ext cx="1" cy="2"/>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28" name="Freeform 388"/>
              <p:cNvSpPr>
                <a:spLocks/>
              </p:cNvSpPr>
              <p:nvPr/>
            </p:nvSpPr>
            <p:spPr bwMode="auto">
              <a:xfrm>
                <a:off x="2060" y="2673"/>
                <a:ext cx="4" cy="7"/>
              </a:xfrm>
              <a:custGeom>
                <a:avLst/>
                <a:gdLst>
                  <a:gd name="T0" fmla="*/ 0 w 4"/>
                  <a:gd name="T1" fmla="*/ 0 h 7"/>
                  <a:gd name="T2" fmla="*/ 2 w 4"/>
                  <a:gd name="T3" fmla="*/ 5 h 7"/>
                  <a:gd name="T4" fmla="*/ 4 w 4"/>
                  <a:gd name="T5" fmla="*/ 7 h 7"/>
                  <a:gd name="T6" fmla="*/ 0 60000 65536"/>
                  <a:gd name="T7" fmla="*/ 0 60000 65536"/>
                  <a:gd name="T8" fmla="*/ 0 60000 65536"/>
                </a:gdLst>
                <a:ahLst/>
                <a:cxnLst>
                  <a:cxn ang="T6">
                    <a:pos x="T0" y="T1"/>
                  </a:cxn>
                  <a:cxn ang="T7">
                    <a:pos x="T2" y="T3"/>
                  </a:cxn>
                  <a:cxn ang="T8">
                    <a:pos x="T4" y="T5"/>
                  </a:cxn>
                </a:cxnLst>
                <a:rect l="0" t="0" r="r" b="b"/>
                <a:pathLst>
                  <a:path w="4" h="7">
                    <a:moveTo>
                      <a:pt x="0" y="0"/>
                    </a:moveTo>
                    <a:lnTo>
                      <a:pt x="2" y="5"/>
                    </a:lnTo>
                    <a:lnTo>
                      <a:pt x="4" y="7"/>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29" name="Line 389"/>
              <p:cNvSpPr>
                <a:spLocks noChangeShapeType="1"/>
              </p:cNvSpPr>
              <p:nvPr/>
            </p:nvSpPr>
            <p:spPr bwMode="auto">
              <a:xfrm>
                <a:off x="2073" y="2703"/>
                <a:ext cx="3" cy="4"/>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30" name="Freeform 390"/>
              <p:cNvSpPr>
                <a:spLocks/>
              </p:cNvSpPr>
              <p:nvPr/>
            </p:nvSpPr>
            <p:spPr bwMode="auto">
              <a:xfrm>
                <a:off x="2076" y="2707"/>
                <a:ext cx="2" cy="7"/>
              </a:xfrm>
              <a:custGeom>
                <a:avLst/>
                <a:gdLst>
                  <a:gd name="T0" fmla="*/ 0 w 2"/>
                  <a:gd name="T1" fmla="*/ 0 h 7"/>
                  <a:gd name="T2" fmla="*/ 0 w 2"/>
                  <a:gd name="T3" fmla="*/ 5 h 7"/>
                  <a:gd name="T4" fmla="*/ 2 w 2"/>
                  <a:gd name="T5" fmla="*/ 7 h 7"/>
                  <a:gd name="T6" fmla="*/ 0 60000 65536"/>
                  <a:gd name="T7" fmla="*/ 0 60000 65536"/>
                  <a:gd name="T8" fmla="*/ 0 60000 65536"/>
                </a:gdLst>
                <a:ahLst/>
                <a:cxnLst>
                  <a:cxn ang="T6">
                    <a:pos x="T0" y="T1"/>
                  </a:cxn>
                  <a:cxn ang="T7">
                    <a:pos x="T2" y="T3"/>
                  </a:cxn>
                  <a:cxn ang="T8">
                    <a:pos x="T4" y="T5"/>
                  </a:cxn>
                </a:cxnLst>
                <a:rect l="0" t="0" r="r" b="b"/>
                <a:pathLst>
                  <a:path w="2" h="7">
                    <a:moveTo>
                      <a:pt x="0" y="0"/>
                    </a:moveTo>
                    <a:lnTo>
                      <a:pt x="0" y="5"/>
                    </a:lnTo>
                    <a:lnTo>
                      <a:pt x="2" y="7"/>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31" name="Line 391"/>
              <p:cNvSpPr>
                <a:spLocks noChangeShapeType="1"/>
              </p:cNvSpPr>
              <p:nvPr/>
            </p:nvSpPr>
            <p:spPr bwMode="auto">
              <a:xfrm>
                <a:off x="2089" y="2736"/>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32" name="Freeform 392"/>
              <p:cNvSpPr>
                <a:spLocks/>
              </p:cNvSpPr>
              <p:nvPr/>
            </p:nvSpPr>
            <p:spPr bwMode="auto">
              <a:xfrm>
                <a:off x="2089" y="2736"/>
                <a:ext cx="5" cy="9"/>
              </a:xfrm>
              <a:custGeom>
                <a:avLst/>
                <a:gdLst>
                  <a:gd name="T0" fmla="*/ 0 w 5"/>
                  <a:gd name="T1" fmla="*/ 0 h 9"/>
                  <a:gd name="T2" fmla="*/ 2 w 5"/>
                  <a:gd name="T3" fmla="*/ 5 h 9"/>
                  <a:gd name="T4" fmla="*/ 5 w 5"/>
                  <a:gd name="T5" fmla="*/ 9 h 9"/>
                  <a:gd name="T6" fmla="*/ 0 60000 65536"/>
                  <a:gd name="T7" fmla="*/ 0 60000 65536"/>
                  <a:gd name="T8" fmla="*/ 0 60000 65536"/>
                </a:gdLst>
                <a:ahLst/>
                <a:cxnLst>
                  <a:cxn ang="T6">
                    <a:pos x="T0" y="T1"/>
                  </a:cxn>
                  <a:cxn ang="T7">
                    <a:pos x="T2" y="T3"/>
                  </a:cxn>
                  <a:cxn ang="T8">
                    <a:pos x="T4" y="T5"/>
                  </a:cxn>
                </a:cxnLst>
                <a:rect l="0" t="0" r="r" b="b"/>
                <a:pathLst>
                  <a:path w="5" h="9">
                    <a:moveTo>
                      <a:pt x="0" y="0"/>
                    </a:moveTo>
                    <a:lnTo>
                      <a:pt x="2" y="5"/>
                    </a:lnTo>
                    <a:lnTo>
                      <a:pt x="5" y="9"/>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33" name="Line 393"/>
              <p:cNvSpPr>
                <a:spLocks noChangeShapeType="1"/>
              </p:cNvSpPr>
              <p:nvPr/>
            </p:nvSpPr>
            <p:spPr bwMode="auto">
              <a:xfrm>
                <a:off x="2105" y="2768"/>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34" name="Freeform 394"/>
              <p:cNvSpPr>
                <a:spLocks/>
              </p:cNvSpPr>
              <p:nvPr/>
            </p:nvSpPr>
            <p:spPr bwMode="auto">
              <a:xfrm>
                <a:off x="2107" y="2768"/>
                <a:ext cx="5" cy="9"/>
              </a:xfrm>
              <a:custGeom>
                <a:avLst/>
                <a:gdLst>
                  <a:gd name="T0" fmla="*/ 0 w 5"/>
                  <a:gd name="T1" fmla="*/ 0 h 9"/>
                  <a:gd name="T2" fmla="*/ 2 w 5"/>
                  <a:gd name="T3" fmla="*/ 4 h 9"/>
                  <a:gd name="T4" fmla="*/ 5 w 5"/>
                  <a:gd name="T5" fmla="*/ 9 h 9"/>
                  <a:gd name="T6" fmla="*/ 0 60000 65536"/>
                  <a:gd name="T7" fmla="*/ 0 60000 65536"/>
                  <a:gd name="T8" fmla="*/ 0 60000 65536"/>
                </a:gdLst>
                <a:ahLst/>
                <a:cxnLst>
                  <a:cxn ang="T6">
                    <a:pos x="T0" y="T1"/>
                  </a:cxn>
                  <a:cxn ang="T7">
                    <a:pos x="T2" y="T3"/>
                  </a:cxn>
                  <a:cxn ang="T8">
                    <a:pos x="T4" y="T5"/>
                  </a:cxn>
                </a:cxnLst>
                <a:rect l="0" t="0" r="r" b="b"/>
                <a:pathLst>
                  <a:path w="5" h="9">
                    <a:moveTo>
                      <a:pt x="0" y="0"/>
                    </a:moveTo>
                    <a:lnTo>
                      <a:pt x="2" y="4"/>
                    </a:lnTo>
                    <a:lnTo>
                      <a:pt x="5" y="9"/>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35" name="Line 395"/>
              <p:cNvSpPr>
                <a:spLocks noChangeShapeType="1"/>
              </p:cNvSpPr>
              <p:nvPr/>
            </p:nvSpPr>
            <p:spPr bwMode="auto">
              <a:xfrm>
                <a:off x="2125" y="2797"/>
                <a:ext cx="1" cy="5"/>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36" name="Freeform 396"/>
              <p:cNvSpPr>
                <a:spLocks/>
              </p:cNvSpPr>
              <p:nvPr/>
            </p:nvSpPr>
            <p:spPr bwMode="auto">
              <a:xfrm>
                <a:off x="2125" y="2802"/>
                <a:ext cx="5" cy="4"/>
              </a:xfrm>
              <a:custGeom>
                <a:avLst/>
                <a:gdLst>
                  <a:gd name="T0" fmla="*/ 0 w 5"/>
                  <a:gd name="T1" fmla="*/ 0 h 4"/>
                  <a:gd name="T2" fmla="*/ 2 w 5"/>
                  <a:gd name="T3" fmla="*/ 2 h 4"/>
                  <a:gd name="T4" fmla="*/ 5 w 5"/>
                  <a:gd name="T5" fmla="*/ 4 h 4"/>
                  <a:gd name="T6" fmla="*/ 0 60000 65536"/>
                  <a:gd name="T7" fmla="*/ 0 60000 65536"/>
                  <a:gd name="T8" fmla="*/ 0 60000 65536"/>
                </a:gdLst>
                <a:ahLst/>
                <a:cxnLst>
                  <a:cxn ang="T6">
                    <a:pos x="T0" y="T1"/>
                  </a:cxn>
                  <a:cxn ang="T7">
                    <a:pos x="T2" y="T3"/>
                  </a:cxn>
                  <a:cxn ang="T8">
                    <a:pos x="T4" y="T5"/>
                  </a:cxn>
                </a:cxnLst>
                <a:rect l="0" t="0" r="r" b="b"/>
                <a:pathLst>
                  <a:path w="5" h="4">
                    <a:moveTo>
                      <a:pt x="0" y="0"/>
                    </a:moveTo>
                    <a:lnTo>
                      <a:pt x="2" y="2"/>
                    </a:lnTo>
                    <a:lnTo>
                      <a:pt x="5" y="4"/>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37" name="Line 397"/>
              <p:cNvSpPr>
                <a:spLocks noChangeShapeType="1"/>
              </p:cNvSpPr>
              <p:nvPr/>
            </p:nvSpPr>
            <p:spPr bwMode="auto">
              <a:xfrm>
                <a:off x="2145" y="2826"/>
                <a:ext cx="1" cy="3"/>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38" name="Line 398"/>
              <p:cNvSpPr>
                <a:spLocks noChangeShapeType="1"/>
              </p:cNvSpPr>
              <p:nvPr/>
            </p:nvSpPr>
            <p:spPr bwMode="auto">
              <a:xfrm>
                <a:off x="2145" y="2829"/>
                <a:ext cx="3" cy="4"/>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39" name="Freeform 399"/>
              <p:cNvSpPr>
                <a:spLocks/>
              </p:cNvSpPr>
              <p:nvPr/>
            </p:nvSpPr>
            <p:spPr bwMode="auto">
              <a:xfrm>
                <a:off x="2148" y="2833"/>
                <a:ext cx="2" cy="2"/>
              </a:xfrm>
              <a:custGeom>
                <a:avLst/>
                <a:gdLst>
                  <a:gd name="T0" fmla="*/ 0 w 2"/>
                  <a:gd name="T1" fmla="*/ 0 h 2"/>
                  <a:gd name="T2" fmla="*/ 2 w 2"/>
                  <a:gd name="T3" fmla="*/ 2 h 2"/>
                  <a:gd name="T4" fmla="*/ 2 w 2"/>
                  <a:gd name="T5" fmla="*/ 2 h 2"/>
                  <a:gd name="T6" fmla="*/ 0 60000 65536"/>
                  <a:gd name="T7" fmla="*/ 0 60000 65536"/>
                  <a:gd name="T8" fmla="*/ 0 60000 65536"/>
                </a:gdLst>
                <a:ahLst/>
                <a:cxnLst>
                  <a:cxn ang="T6">
                    <a:pos x="T0" y="T1"/>
                  </a:cxn>
                  <a:cxn ang="T7">
                    <a:pos x="T2" y="T3"/>
                  </a:cxn>
                  <a:cxn ang="T8">
                    <a:pos x="T4" y="T5"/>
                  </a:cxn>
                </a:cxnLst>
                <a:rect l="0" t="0" r="r" b="b"/>
                <a:pathLst>
                  <a:path w="2" h="2">
                    <a:moveTo>
                      <a:pt x="0" y="0"/>
                    </a:moveTo>
                    <a:lnTo>
                      <a:pt x="2" y="2"/>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40" name="Line 400"/>
              <p:cNvSpPr>
                <a:spLocks noChangeShapeType="1"/>
              </p:cNvSpPr>
              <p:nvPr/>
            </p:nvSpPr>
            <p:spPr bwMode="auto">
              <a:xfrm>
                <a:off x="2168" y="2856"/>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41" name="Line 401"/>
              <p:cNvSpPr>
                <a:spLocks noChangeShapeType="1"/>
              </p:cNvSpPr>
              <p:nvPr/>
            </p:nvSpPr>
            <p:spPr bwMode="auto">
              <a:xfrm>
                <a:off x="2168" y="2856"/>
                <a:ext cx="4" cy="2"/>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42" name="Freeform 402"/>
              <p:cNvSpPr>
                <a:spLocks/>
              </p:cNvSpPr>
              <p:nvPr/>
            </p:nvSpPr>
            <p:spPr bwMode="auto">
              <a:xfrm>
                <a:off x="2172" y="2858"/>
                <a:ext cx="3" cy="4"/>
              </a:xfrm>
              <a:custGeom>
                <a:avLst/>
                <a:gdLst>
                  <a:gd name="T0" fmla="*/ 0 w 3"/>
                  <a:gd name="T1" fmla="*/ 0 h 4"/>
                  <a:gd name="T2" fmla="*/ 3 w 3"/>
                  <a:gd name="T3" fmla="*/ 2 h 4"/>
                  <a:gd name="T4" fmla="*/ 3 w 3"/>
                  <a:gd name="T5" fmla="*/ 4 h 4"/>
                  <a:gd name="T6" fmla="*/ 0 60000 65536"/>
                  <a:gd name="T7" fmla="*/ 0 60000 65536"/>
                  <a:gd name="T8" fmla="*/ 0 60000 65536"/>
                </a:gdLst>
                <a:ahLst/>
                <a:cxnLst>
                  <a:cxn ang="T6">
                    <a:pos x="T0" y="T1"/>
                  </a:cxn>
                  <a:cxn ang="T7">
                    <a:pos x="T2" y="T3"/>
                  </a:cxn>
                  <a:cxn ang="T8">
                    <a:pos x="T4" y="T5"/>
                  </a:cxn>
                </a:cxnLst>
                <a:rect l="0" t="0" r="r" b="b"/>
                <a:pathLst>
                  <a:path w="3" h="4">
                    <a:moveTo>
                      <a:pt x="0" y="0"/>
                    </a:moveTo>
                    <a:lnTo>
                      <a:pt x="3" y="2"/>
                    </a:lnTo>
                    <a:lnTo>
                      <a:pt x="3" y="4"/>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643" name="Line 403"/>
              <p:cNvSpPr>
                <a:spLocks noChangeShapeType="1"/>
              </p:cNvSpPr>
              <p:nvPr/>
            </p:nvSpPr>
            <p:spPr bwMode="auto">
              <a:xfrm>
                <a:off x="2193" y="2880"/>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44" name="Line 404"/>
              <p:cNvSpPr>
                <a:spLocks noChangeShapeType="1"/>
              </p:cNvSpPr>
              <p:nvPr/>
            </p:nvSpPr>
            <p:spPr bwMode="auto">
              <a:xfrm>
                <a:off x="2195" y="2880"/>
                <a:ext cx="2" cy="3"/>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45" name="Freeform 405"/>
              <p:cNvSpPr>
                <a:spLocks/>
              </p:cNvSpPr>
              <p:nvPr/>
            </p:nvSpPr>
            <p:spPr bwMode="auto">
              <a:xfrm>
                <a:off x="2197" y="2883"/>
                <a:ext cx="5" cy="4"/>
              </a:xfrm>
              <a:custGeom>
                <a:avLst/>
                <a:gdLst>
                  <a:gd name="T0" fmla="*/ 0 w 5"/>
                  <a:gd name="T1" fmla="*/ 0 h 4"/>
                  <a:gd name="T2" fmla="*/ 2 w 5"/>
                  <a:gd name="T3" fmla="*/ 2 h 4"/>
                  <a:gd name="T4" fmla="*/ 5 w 5"/>
                  <a:gd name="T5" fmla="*/ 4 h 4"/>
                  <a:gd name="T6" fmla="*/ 0 60000 65536"/>
                  <a:gd name="T7" fmla="*/ 0 60000 65536"/>
                  <a:gd name="T8" fmla="*/ 0 60000 65536"/>
                </a:gdLst>
                <a:ahLst/>
                <a:cxnLst>
                  <a:cxn ang="T6">
                    <a:pos x="T0" y="T1"/>
                  </a:cxn>
                  <a:cxn ang="T7">
                    <a:pos x="T2" y="T3"/>
                  </a:cxn>
                  <a:cxn ang="T8">
                    <a:pos x="T4" y="T5"/>
                  </a:cxn>
                </a:cxnLst>
                <a:rect l="0" t="0" r="r" b="b"/>
                <a:pathLst>
                  <a:path w="5" h="4">
                    <a:moveTo>
                      <a:pt x="0" y="0"/>
                    </a:moveTo>
                    <a:lnTo>
                      <a:pt x="2" y="2"/>
                    </a:lnTo>
                    <a:lnTo>
                      <a:pt x="5" y="4"/>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22536" name="Group 406"/>
            <p:cNvGrpSpPr>
              <a:grpSpLocks/>
            </p:cNvGrpSpPr>
            <p:nvPr/>
          </p:nvGrpSpPr>
          <p:grpSpPr bwMode="auto">
            <a:xfrm>
              <a:off x="2222" y="2901"/>
              <a:ext cx="1675" cy="75"/>
              <a:chOff x="2222" y="2901"/>
              <a:chExt cx="1675" cy="75"/>
            </a:xfrm>
          </p:grpSpPr>
          <p:sp>
            <p:nvSpPr>
              <p:cNvPr id="23246" name="Line 407"/>
              <p:cNvSpPr>
                <a:spLocks noChangeShapeType="1"/>
              </p:cNvSpPr>
              <p:nvPr/>
            </p:nvSpPr>
            <p:spPr bwMode="auto">
              <a:xfrm>
                <a:off x="2222" y="2901"/>
                <a:ext cx="1" cy="2"/>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47" name="Line 408"/>
              <p:cNvSpPr>
                <a:spLocks noChangeShapeType="1"/>
              </p:cNvSpPr>
              <p:nvPr/>
            </p:nvSpPr>
            <p:spPr bwMode="auto">
              <a:xfrm>
                <a:off x="2222" y="2903"/>
                <a:ext cx="2" cy="2"/>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48" name="Freeform 409"/>
              <p:cNvSpPr>
                <a:spLocks/>
              </p:cNvSpPr>
              <p:nvPr/>
            </p:nvSpPr>
            <p:spPr bwMode="auto">
              <a:xfrm>
                <a:off x="2224" y="2905"/>
                <a:ext cx="5" cy="2"/>
              </a:xfrm>
              <a:custGeom>
                <a:avLst/>
                <a:gdLst>
                  <a:gd name="T0" fmla="*/ 0 w 5"/>
                  <a:gd name="T1" fmla="*/ 0 h 2"/>
                  <a:gd name="T2" fmla="*/ 2 w 5"/>
                  <a:gd name="T3" fmla="*/ 0 h 2"/>
                  <a:gd name="T4" fmla="*/ 5 w 5"/>
                  <a:gd name="T5" fmla="*/ 2 h 2"/>
                  <a:gd name="T6" fmla="*/ 0 60000 65536"/>
                  <a:gd name="T7" fmla="*/ 0 60000 65536"/>
                  <a:gd name="T8" fmla="*/ 0 60000 65536"/>
                </a:gdLst>
                <a:ahLst/>
                <a:cxnLst>
                  <a:cxn ang="T6">
                    <a:pos x="T0" y="T1"/>
                  </a:cxn>
                  <a:cxn ang="T7">
                    <a:pos x="T2" y="T3"/>
                  </a:cxn>
                  <a:cxn ang="T8">
                    <a:pos x="T4" y="T5"/>
                  </a:cxn>
                </a:cxnLst>
                <a:rect l="0" t="0" r="r" b="b"/>
                <a:pathLst>
                  <a:path w="5" h="2">
                    <a:moveTo>
                      <a:pt x="0" y="0"/>
                    </a:moveTo>
                    <a:lnTo>
                      <a:pt x="2" y="0"/>
                    </a:lnTo>
                    <a:lnTo>
                      <a:pt x="5" y="2"/>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249" name="Line 410"/>
              <p:cNvSpPr>
                <a:spLocks noChangeShapeType="1"/>
              </p:cNvSpPr>
              <p:nvPr/>
            </p:nvSpPr>
            <p:spPr bwMode="auto">
              <a:xfrm>
                <a:off x="2251" y="2921"/>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50" name="Line 411"/>
              <p:cNvSpPr>
                <a:spLocks noChangeShapeType="1"/>
              </p:cNvSpPr>
              <p:nvPr/>
            </p:nvSpPr>
            <p:spPr bwMode="auto">
              <a:xfrm>
                <a:off x="2253" y="2921"/>
                <a:ext cx="3"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51" name="Line 412"/>
              <p:cNvSpPr>
                <a:spLocks noChangeShapeType="1"/>
              </p:cNvSpPr>
              <p:nvPr/>
            </p:nvSpPr>
            <p:spPr bwMode="auto">
              <a:xfrm>
                <a:off x="2256" y="2921"/>
                <a:ext cx="2" cy="2"/>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52" name="Freeform 413"/>
              <p:cNvSpPr>
                <a:spLocks/>
              </p:cNvSpPr>
              <p:nvPr/>
            </p:nvSpPr>
            <p:spPr bwMode="auto">
              <a:xfrm>
                <a:off x="2258" y="2923"/>
                <a:ext cx="2" cy="2"/>
              </a:xfrm>
              <a:custGeom>
                <a:avLst/>
                <a:gdLst>
                  <a:gd name="T0" fmla="*/ 0 w 2"/>
                  <a:gd name="T1" fmla="*/ 0 h 2"/>
                  <a:gd name="T2" fmla="*/ 2 w 2"/>
                  <a:gd name="T3" fmla="*/ 0 h 2"/>
                  <a:gd name="T4" fmla="*/ 2 w 2"/>
                  <a:gd name="T5" fmla="*/ 2 h 2"/>
                  <a:gd name="T6" fmla="*/ 0 60000 65536"/>
                  <a:gd name="T7" fmla="*/ 0 60000 65536"/>
                  <a:gd name="T8" fmla="*/ 0 60000 65536"/>
                </a:gdLst>
                <a:ahLst/>
                <a:cxnLst>
                  <a:cxn ang="T6">
                    <a:pos x="T0" y="T1"/>
                  </a:cxn>
                  <a:cxn ang="T7">
                    <a:pos x="T2" y="T3"/>
                  </a:cxn>
                  <a:cxn ang="T8">
                    <a:pos x="T4" y="T5"/>
                  </a:cxn>
                </a:cxnLst>
                <a:rect l="0" t="0" r="r" b="b"/>
                <a:pathLst>
                  <a:path w="2" h="2">
                    <a:moveTo>
                      <a:pt x="0" y="0"/>
                    </a:moveTo>
                    <a:lnTo>
                      <a:pt x="2" y="0"/>
                    </a:lnTo>
                    <a:lnTo>
                      <a:pt x="2" y="2"/>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253" name="Line 414"/>
              <p:cNvSpPr>
                <a:spLocks noChangeShapeType="1"/>
              </p:cNvSpPr>
              <p:nvPr/>
            </p:nvSpPr>
            <p:spPr bwMode="auto">
              <a:xfrm>
                <a:off x="2285" y="2934"/>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54" name="Line 415"/>
              <p:cNvSpPr>
                <a:spLocks noChangeShapeType="1"/>
              </p:cNvSpPr>
              <p:nvPr/>
            </p:nvSpPr>
            <p:spPr bwMode="auto">
              <a:xfrm>
                <a:off x="2287" y="2934"/>
                <a:ext cx="2" cy="3"/>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55" name="Line 416"/>
              <p:cNvSpPr>
                <a:spLocks noChangeShapeType="1"/>
              </p:cNvSpPr>
              <p:nvPr/>
            </p:nvSpPr>
            <p:spPr bwMode="auto">
              <a:xfrm>
                <a:off x="2289" y="2937"/>
                <a:ext cx="3"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56" name="Freeform 417"/>
              <p:cNvSpPr>
                <a:spLocks/>
              </p:cNvSpPr>
              <p:nvPr/>
            </p:nvSpPr>
            <p:spPr bwMode="auto">
              <a:xfrm>
                <a:off x="2292" y="2937"/>
                <a:ext cx="2" cy="1"/>
              </a:xfrm>
              <a:custGeom>
                <a:avLst/>
                <a:gdLst>
                  <a:gd name="T0" fmla="*/ 0 w 2"/>
                  <a:gd name="T1" fmla="*/ 0 h 1"/>
                  <a:gd name="T2" fmla="*/ 2 w 2"/>
                  <a:gd name="T3" fmla="*/ 0 h 1"/>
                  <a:gd name="T4" fmla="*/ 2 w 2"/>
                  <a:gd name="T5" fmla="*/ 0 h 1"/>
                  <a:gd name="T6" fmla="*/ 0 60000 65536"/>
                  <a:gd name="T7" fmla="*/ 0 60000 65536"/>
                  <a:gd name="T8" fmla="*/ 0 60000 65536"/>
                </a:gdLst>
                <a:ahLst/>
                <a:cxnLst>
                  <a:cxn ang="T6">
                    <a:pos x="T0" y="T1"/>
                  </a:cxn>
                  <a:cxn ang="T7">
                    <a:pos x="T2" y="T3"/>
                  </a:cxn>
                  <a:cxn ang="T8">
                    <a:pos x="T4" y="T5"/>
                  </a:cxn>
                </a:cxnLst>
                <a:rect l="0" t="0" r="r" b="b"/>
                <a:pathLst>
                  <a:path w="2" h="1">
                    <a:moveTo>
                      <a:pt x="0" y="0"/>
                    </a:moveTo>
                    <a:lnTo>
                      <a:pt x="2"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257" name="Line 418"/>
              <p:cNvSpPr>
                <a:spLocks noChangeShapeType="1"/>
              </p:cNvSpPr>
              <p:nvPr/>
            </p:nvSpPr>
            <p:spPr bwMode="auto">
              <a:xfrm>
                <a:off x="2319" y="2946"/>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58" name="Line 419"/>
              <p:cNvSpPr>
                <a:spLocks noChangeShapeType="1"/>
              </p:cNvSpPr>
              <p:nvPr/>
            </p:nvSpPr>
            <p:spPr bwMode="auto">
              <a:xfrm>
                <a:off x="2321" y="2946"/>
                <a:ext cx="2" cy="2"/>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59" name="Line 420"/>
              <p:cNvSpPr>
                <a:spLocks noChangeShapeType="1"/>
              </p:cNvSpPr>
              <p:nvPr/>
            </p:nvSpPr>
            <p:spPr bwMode="auto">
              <a:xfrm>
                <a:off x="2323" y="2948"/>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60" name="Freeform 421"/>
              <p:cNvSpPr>
                <a:spLocks/>
              </p:cNvSpPr>
              <p:nvPr/>
            </p:nvSpPr>
            <p:spPr bwMode="auto">
              <a:xfrm>
                <a:off x="2325" y="2948"/>
                <a:ext cx="3" cy="1"/>
              </a:xfrm>
              <a:custGeom>
                <a:avLst/>
                <a:gdLst>
                  <a:gd name="T0" fmla="*/ 0 w 3"/>
                  <a:gd name="T1" fmla="*/ 0 h 1"/>
                  <a:gd name="T2" fmla="*/ 3 w 3"/>
                  <a:gd name="T3" fmla="*/ 0 h 1"/>
                  <a:gd name="T4" fmla="*/ 3 w 3"/>
                  <a:gd name="T5" fmla="*/ 0 h 1"/>
                  <a:gd name="T6" fmla="*/ 0 60000 65536"/>
                  <a:gd name="T7" fmla="*/ 0 60000 65536"/>
                  <a:gd name="T8" fmla="*/ 0 60000 65536"/>
                </a:gdLst>
                <a:ahLst/>
                <a:cxnLst>
                  <a:cxn ang="T6">
                    <a:pos x="T0" y="T1"/>
                  </a:cxn>
                  <a:cxn ang="T7">
                    <a:pos x="T2" y="T3"/>
                  </a:cxn>
                  <a:cxn ang="T8">
                    <a:pos x="T4" y="T5"/>
                  </a:cxn>
                </a:cxnLst>
                <a:rect l="0" t="0" r="r" b="b"/>
                <a:pathLst>
                  <a:path w="3" h="1">
                    <a:moveTo>
                      <a:pt x="0" y="0"/>
                    </a:moveTo>
                    <a:lnTo>
                      <a:pt x="3"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261" name="Line 422"/>
              <p:cNvSpPr>
                <a:spLocks noChangeShapeType="1"/>
              </p:cNvSpPr>
              <p:nvPr/>
            </p:nvSpPr>
            <p:spPr bwMode="auto">
              <a:xfrm>
                <a:off x="2352" y="2957"/>
                <a:ext cx="3"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62" name="Line 423"/>
              <p:cNvSpPr>
                <a:spLocks noChangeShapeType="1"/>
              </p:cNvSpPr>
              <p:nvPr/>
            </p:nvSpPr>
            <p:spPr bwMode="auto">
              <a:xfrm>
                <a:off x="2355" y="2957"/>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63" name="Line 424"/>
              <p:cNvSpPr>
                <a:spLocks noChangeShapeType="1"/>
              </p:cNvSpPr>
              <p:nvPr/>
            </p:nvSpPr>
            <p:spPr bwMode="auto">
              <a:xfrm>
                <a:off x="2357" y="2957"/>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64" name="Freeform 425"/>
              <p:cNvSpPr>
                <a:spLocks/>
              </p:cNvSpPr>
              <p:nvPr/>
            </p:nvSpPr>
            <p:spPr bwMode="auto">
              <a:xfrm>
                <a:off x="2359" y="2957"/>
                <a:ext cx="2" cy="2"/>
              </a:xfrm>
              <a:custGeom>
                <a:avLst/>
                <a:gdLst>
                  <a:gd name="T0" fmla="*/ 0 w 2"/>
                  <a:gd name="T1" fmla="*/ 0 h 2"/>
                  <a:gd name="T2" fmla="*/ 2 w 2"/>
                  <a:gd name="T3" fmla="*/ 2 h 2"/>
                  <a:gd name="T4" fmla="*/ 2 w 2"/>
                  <a:gd name="T5" fmla="*/ 2 h 2"/>
                  <a:gd name="T6" fmla="*/ 0 60000 65536"/>
                  <a:gd name="T7" fmla="*/ 0 60000 65536"/>
                  <a:gd name="T8" fmla="*/ 0 60000 65536"/>
                </a:gdLst>
                <a:ahLst/>
                <a:cxnLst>
                  <a:cxn ang="T6">
                    <a:pos x="T0" y="T1"/>
                  </a:cxn>
                  <a:cxn ang="T7">
                    <a:pos x="T2" y="T3"/>
                  </a:cxn>
                  <a:cxn ang="T8">
                    <a:pos x="T4" y="T5"/>
                  </a:cxn>
                </a:cxnLst>
                <a:rect l="0" t="0" r="r" b="b"/>
                <a:pathLst>
                  <a:path w="2" h="2">
                    <a:moveTo>
                      <a:pt x="0" y="0"/>
                    </a:moveTo>
                    <a:lnTo>
                      <a:pt x="2" y="2"/>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265" name="Line 426"/>
              <p:cNvSpPr>
                <a:spLocks noChangeShapeType="1"/>
              </p:cNvSpPr>
              <p:nvPr/>
            </p:nvSpPr>
            <p:spPr bwMode="auto">
              <a:xfrm>
                <a:off x="2386" y="2964"/>
                <a:ext cx="2" cy="2"/>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66" name="Line 427"/>
              <p:cNvSpPr>
                <a:spLocks noChangeShapeType="1"/>
              </p:cNvSpPr>
              <p:nvPr/>
            </p:nvSpPr>
            <p:spPr bwMode="auto">
              <a:xfrm>
                <a:off x="2388" y="2966"/>
                <a:ext cx="5"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67" name="Freeform 428"/>
              <p:cNvSpPr>
                <a:spLocks/>
              </p:cNvSpPr>
              <p:nvPr/>
            </p:nvSpPr>
            <p:spPr bwMode="auto">
              <a:xfrm>
                <a:off x="2393" y="2966"/>
                <a:ext cx="4" cy="1"/>
              </a:xfrm>
              <a:custGeom>
                <a:avLst/>
                <a:gdLst>
                  <a:gd name="T0" fmla="*/ 0 w 4"/>
                  <a:gd name="T1" fmla="*/ 0 h 1"/>
                  <a:gd name="T2" fmla="*/ 2 w 4"/>
                  <a:gd name="T3" fmla="*/ 0 h 1"/>
                  <a:gd name="T4" fmla="*/ 4 w 4"/>
                  <a:gd name="T5" fmla="*/ 0 h 1"/>
                  <a:gd name="T6" fmla="*/ 0 60000 65536"/>
                  <a:gd name="T7" fmla="*/ 0 60000 65536"/>
                  <a:gd name="T8" fmla="*/ 0 60000 65536"/>
                </a:gdLst>
                <a:ahLst/>
                <a:cxnLst>
                  <a:cxn ang="T6">
                    <a:pos x="T0" y="T1"/>
                  </a:cxn>
                  <a:cxn ang="T7">
                    <a:pos x="T2" y="T3"/>
                  </a:cxn>
                  <a:cxn ang="T8">
                    <a:pos x="T4" y="T5"/>
                  </a:cxn>
                </a:cxnLst>
                <a:rect l="0" t="0" r="r" b="b"/>
                <a:pathLst>
                  <a:path w="4" h="1">
                    <a:moveTo>
                      <a:pt x="0" y="0"/>
                    </a:moveTo>
                    <a:lnTo>
                      <a:pt x="2" y="0"/>
                    </a:lnTo>
                    <a:lnTo>
                      <a:pt x="4"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268" name="Line 429"/>
              <p:cNvSpPr>
                <a:spLocks noChangeShapeType="1"/>
              </p:cNvSpPr>
              <p:nvPr/>
            </p:nvSpPr>
            <p:spPr bwMode="auto">
              <a:xfrm>
                <a:off x="2422" y="2970"/>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69" name="Line 430"/>
              <p:cNvSpPr>
                <a:spLocks noChangeShapeType="1"/>
              </p:cNvSpPr>
              <p:nvPr/>
            </p:nvSpPr>
            <p:spPr bwMode="auto">
              <a:xfrm>
                <a:off x="2424" y="2970"/>
                <a:ext cx="3"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70" name="Line 431"/>
              <p:cNvSpPr>
                <a:spLocks noChangeShapeType="1"/>
              </p:cNvSpPr>
              <p:nvPr/>
            </p:nvSpPr>
            <p:spPr bwMode="auto">
              <a:xfrm>
                <a:off x="2427" y="2970"/>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71" name="Freeform 432"/>
              <p:cNvSpPr>
                <a:spLocks/>
              </p:cNvSpPr>
              <p:nvPr/>
            </p:nvSpPr>
            <p:spPr bwMode="auto">
              <a:xfrm>
                <a:off x="2429" y="2970"/>
                <a:ext cx="4" cy="1"/>
              </a:xfrm>
              <a:custGeom>
                <a:avLst/>
                <a:gdLst>
                  <a:gd name="T0" fmla="*/ 0 w 4"/>
                  <a:gd name="T1" fmla="*/ 0 h 1"/>
                  <a:gd name="T2" fmla="*/ 2 w 4"/>
                  <a:gd name="T3" fmla="*/ 0 h 1"/>
                  <a:gd name="T4" fmla="*/ 4 w 4"/>
                  <a:gd name="T5" fmla="*/ 0 h 1"/>
                  <a:gd name="T6" fmla="*/ 0 60000 65536"/>
                  <a:gd name="T7" fmla="*/ 0 60000 65536"/>
                  <a:gd name="T8" fmla="*/ 0 60000 65536"/>
                </a:gdLst>
                <a:ahLst/>
                <a:cxnLst>
                  <a:cxn ang="T6">
                    <a:pos x="T0" y="T1"/>
                  </a:cxn>
                  <a:cxn ang="T7">
                    <a:pos x="T2" y="T3"/>
                  </a:cxn>
                  <a:cxn ang="T8">
                    <a:pos x="T4" y="T5"/>
                  </a:cxn>
                </a:cxnLst>
                <a:rect l="0" t="0" r="r" b="b"/>
                <a:pathLst>
                  <a:path w="4" h="1">
                    <a:moveTo>
                      <a:pt x="0" y="0"/>
                    </a:moveTo>
                    <a:lnTo>
                      <a:pt x="2" y="0"/>
                    </a:lnTo>
                    <a:lnTo>
                      <a:pt x="4"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272" name="Line 433"/>
              <p:cNvSpPr>
                <a:spLocks noChangeShapeType="1"/>
              </p:cNvSpPr>
              <p:nvPr/>
            </p:nvSpPr>
            <p:spPr bwMode="auto">
              <a:xfrm>
                <a:off x="2458" y="2973"/>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73" name="Line 434"/>
              <p:cNvSpPr>
                <a:spLocks noChangeShapeType="1"/>
              </p:cNvSpPr>
              <p:nvPr/>
            </p:nvSpPr>
            <p:spPr bwMode="auto">
              <a:xfrm>
                <a:off x="2458" y="2973"/>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74" name="Line 435"/>
              <p:cNvSpPr>
                <a:spLocks noChangeShapeType="1"/>
              </p:cNvSpPr>
              <p:nvPr/>
            </p:nvSpPr>
            <p:spPr bwMode="auto">
              <a:xfrm>
                <a:off x="2460" y="2973"/>
                <a:ext cx="3"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75" name="Freeform 436"/>
              <p:cNvSpPr>
                <a:spLocks/>
              </p:cNvSpPr>
              <p:nvPr/>
            </p:nvSpPr>
            <p:spPr bwMode="auto">
              <a:xfrm>
                <a:off x="2463" y="2973"/>
                <a:ext cx="4" cy="1"/>
              </a:xfrm>
              <a:custGeom>
                <a:avLst/>
                <a:gdLst>
                  <a:gd name="T0" fmla="*/ 0 w 4"/>
                  <a:gd name="T1" fmla="*/ 0 h 1"/>
                  <a:gd name="T2" fmla="*/ 2 w 4"/>
                  <a:gd name="T3" fmla="*/ 0 h 1"/>
                  <a:gd name="T4" fmla="*/ 4 w 4"/>
                  <a:gd name="T5" fmla="*/ 0 h 1"/>
                  <a:gd name="T6" fmla="*/ 0 60000 65536"/>
                  <a:gd name="T7" fmla="*/ 0 60000 65536"/>
                  <a:gd name="T8" fmla="*/ 0 60000 65536"/>
                </a:gdLst>
                <a:ahLst/>
                <a:cxnLst>
                  <a:cxn ang="T6">
                    <a:pos x="T0" y="T1"/>
                  </a:cxn>
                  <a:cxn ang="T7">
                    <a:pos x="T2" y="T3"/>
                  </a:cxn>
                  <a:cxn ang="T8">
                    <a:pos x="T4" y="T5"/>
                  </a:cxn>
                </a:cxnLst>
                <a:rect l="0" t="0" r="r" b="b"/>
                <a:pathLst>
                  <a:path w="4" h="1">
                    <a:moveTo>
                      <a:pt x="0" y="0"/>
                    </a:moveTo>
                    <a:lnTo>
                      <a:pt x="2" y="0"/>
                    </a:lnTo>
                    <a:lnTo>
                      <a:pt x="4"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276" name="Line 437"/>
              <p:cNvSpPr>
                <a:spLocks noChangeShapeType="1"/>
              </p:cNvSpPr>
              <p:nvPr/>
            </p:nvSpPr>
            <p:spPr bwMode="auto">
              <a:xfrm>
                <a:off x="2494" y="2973"/>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77" name="Line 438"/>
              <p:cNvSpPr>
                <a:spLocks noChangeShapeType="1"/>
              </p:cNvSpPr>
              <p:nvPr/>
            </p:nvSpPr>
            <p:spPr bwMode="auto">
              <a:xfrm>
                <a:off x="2494" y="2973"/>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78" name="Line 439"/>
              <p:cNvSpPr>
                <a:spLocks noChangeShapeType="1"/>
              </p:cNvSpPr>
              <p:nvPr/>
            </p:nvSpPr>
            <p:spPr bwMode="auto">
              <a:xfrm>
                <a:off x="2496" y="2973"/>
                <a:ext cx="3"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79" name="Freeform 440"/>
              <p:cNvSpPr>
                <a:spLocks/>
              </p:cNvSpPr>
              <p:nvPr/>
            </p:nvSpPr>
            <p:spPr bwMode="auto">
              <a:xfrm>
                <a:off x="2499" y="2973"/>
                <a:ext cx="4" cy="1"/>
              </a:xfrm>
              <a:custGeom>
                <a:avLst/>
                <a:gdLst>
                  <a:gd name="T0" fmla="*/ 0 w 4"/>
                  <a:gd name="T1" fmla="*/ 0 h 1"/>
                  <a:gd name="T2" fmla="*/ 4 w 4"/>
                  <a:gd name="T3" fmla="*/ 0 h 1"/>
                  <a:gd name="T4" fmla="*/ 4 w 4"/>
                  <a:gd name="T5" fmla="*/ 0 h 1"/>
                  <a:gd name="T6" fmla="*/ 0 60000 65536"/>
                  <a:gd name="T7" fmla="*/ 0 60000 65536"/>
                  <a:gd name="T8" fmla="*/ 0 60000 65536"/>
                </a:gdLst>
                <a:ahLst/>
                <a:cxnLst>
                  <a:cxn ang="T6">
                    <a:pos x="T0" y="T1"/>
                  </a:cxn>
                  <a:cxn ang="T7">
                    <a:pos x="T2" y="T3"/>
                  </a:cxn>
                  <a:cxn ang="T8">
                    <a:pos x="T4" y="T5"/>
                  </a:cxn>
                </a:cxnLst>
                <a:rect l="0" t="0" r="r" b="b"/>
                <a:pathLst>
                  <a:path w="4" h="1">
                    <a:moveTo>
                      <a:pt x="0" y="0"/>
                    </a:moveTo>
                    <a:lnTo>
                      <a:pt x="4"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280" name="Line 441"/>
              <p:cNvSpPr>
                <a:spLocks noChangeShapeType="1"/>
              </p:cNvSpPr>
              <p:nvPr/>
            </p:nvSpPr>
            <p:spPr bwMode="auto">
              <a:xfrm>
                <a:off x="2530"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81" name="Line 442"/>
              <p:cNvSpPr>
                <a:spLocks noChangeShapeType="1"/>
              </p:cNvSpPr>
              <p:nvPr/>
            </p:nvSpPr>
            <p:spPr bwMode="auto">
              <a:xfrm>
                <a:off x="2532" y="2975"/>
                <a:ext cx="3"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82" name="Line 443"/>
              <p:cNvSpPr>
                <a:spLocks noChangeShapeType="1"/>
              </p:cNvSpPr>
              <p:nvPr/>
            </p:nvSpPr>
            <p:spPr bwMode="auto">
              <a:xfrm>
                <a:off x="2535"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83" name="Freeform 444"/>
              <p:cNvSpPr>
                <a:spLocks/>
              </p:cNvSpPr>
              <p:nvPr/>
            </p:nvSpPr>
            <p:spPr bwMode="auto">
              <a:xfrm>
                <a:off x="2537" y="2975"/>
                <a:ext cx="2" cy="1"/>
              </a:xfrm>
              <a:custGeom>
                <a:avLst/>
                <a:gdLst>
                  <a:gd name="T0" fmla="*/ 0 w 2"/>
                  <a:gd name="T1" fmla="*/ 0 h 1"/>
                  <a:gd name="T2" fmla="*/ 2 w 2"/>
                  <a:gd name="T3" fmla="*/ 0 h 1"/>
                  <a:gd name="T4" fmla="*/ 2 w 2"/>
                  <a:gd name="T5" fmla="*/ 0 h 1"/>
                  <a:gd name="T6" fmla="*/ 0 60000 65536"/>
                  <a:gd name="T7" fmla="*/ 0 60000 65536"/>
                  <a:gd name="T8" fmla="*/ 0 60000 65536"/>
                </a:gdLst>
                <a:ahLst/>
                <a:cxnLst>
                  <a:cxn ang="T6">
                    <a:pos x="T0" y="T1"/>
                  </a:cxn>
                  <a:cxn ang="T7">
                    <a:pos x="T2" y="T3"/>
                  </a:cxn>
                  <a:cxn ang="T8">
                    <a:pos x="T4" y="T5"/>
                  </a:cxn>
                </a:cxnLst>
                <a:rect l="0" t="0" r="r" b="b"/>
                <a:pathLst>
                  <a:path w="2" h="1">
                    <a:moveTo>
                      <a:pt x="0" y="0"/>
                    </a:moveTo>
                    <a:lnTo>
                      <a:pt x="2"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284" name="Line 445"/>
              <p:cNvSpPr>
                <a:spLocks noChangeShapeType="1"/>
              </p:cNvSpPr>
              <p:nvPr/>
            </p:nvSpPr>
            <p:spPr bwMode="auto">
              <a:xfrm>
                <a:off x="2564"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85" name="Line 446"/>
              <p:cNvSpPr>
                <a:spLocks noChangeShapeType="1"/>
              </p:cNvSpPr>
              <p:nvPr/>
            </p:nvSpPr>
            <p:spPr bwMode="auto">
              <a:xfrm>
                <a:off x="2566"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86" name="Line 447"/>
              <p:cNvSpPr>
                <a:spLocks noChangeShapeType="1"/>
              </p:cNvSpPr>
              <p:nvPr/>
            </p:nvSpPr>
            <p:spPr bwMode="auto">
              <a:xfrm>
                <a:off x="2568" y="2975"/>
                <a:ext cx="3"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87" name="Freeform 448"/>
              <p:cNvSpPr>
                <a:spLocks/>
              </p:cNvSpPr>
              <p:nvPr/>
            </p:nvSpPr>
            <p:spPr bwMode="auto">
              <a:xfrm>
                <a:off x="2571" y="2975"/>
                <a:ext cx="4" cy="1"/>
              </a:xfrm>
              <a:custGeom>
                <a:avLst/>
                <a:gdLst>
                  <a:gd name="T0" fmla="*/ 0 w 4"/>
                  <a:gd name="T1" fmla="*/ 0 h 1"/>
                  <a:gd name="T2" fmla="*/ 2 w 4"/>
                  <a:gd name="T3" fmla="*/ 0 h 1"/>
                  <a:gd name="T4" fmla="*/ 4 w 4"/>
                  <a:gd name="T5" fmla="*/ 0 h 1"/>
                  <a:gd name="T6" fmla="*/ 0 60000 65536"/>
                  <a:gd name="T7" fmla="*/ 0 60000 65536"/>
                  <a:gd name="T8" fmla="*/ 0 60000 65536"/>
                </a:gdLst>
                <a:ahLst/>
                <a:cxnLst>
                  <a:cxn ang="T6">
                    <a:pos x="T0" y="T1"/>
                  </a:cxn>
                  <a:cxn ang="T7">
                    <a:pos x="T2" y="T3"/>
                  </a:cxn>
                  <a:cxn ang="T8">
                    <a:pos x="T4" y="T5"/>
                  </a:cxn>
                </a:cxnLst>
                <a:rect l="0" t="0" r="r" b="b"/>
                <a:pathLst>
                  <a:path w="4" h="1">
                    <a:moveTo>
                      <a:pt x="0" y="0"/>
                    </a:moveTo>
                    <a:lnTo>
                      <a:pt x="2" y="0"/>
                    </a:lnTo>
                    <a:lnTo>
                      <a:pt x="4"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288" name="Line 449"/>
              <p:cNvSpPr>
                <a:spLocks noChangeShapeType="1"/>
              </p:cNvSpPr>
              <p:nvPr/>
            </p:nvSpPr>
            <p:spPr bwMode="auto">
              <a:xfrm>
                <a:off x="2600"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89" name="Line 450"/>
              <p:cNvSpPr>
                <a:spLocks noChangeShapeType="1"/>
              </p:cNvSpPr>
              <p:nvPr/>
            </p:nvSpPr>
            <p:spPr bwMode="auto">
              <a:xfrm>
                <a:off x="2602"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90" name="Line 451"/>
              <p:cNvSpPr>
                <a:spLocks noChangeShapeType="1"/>
              </p:cNvSpPr>
              <p:nvPr/>
            </p:nvSpPr>
            <p:spPr bwMode="auto">
              <a:xfrm>
                <a:off x="2604" y="2975"/>
                <a:ext cx="3"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91" name="Freeform 452"/>
              <p:cNvSpPr>
                <a:spLocks/>
              </p:cNvSpPr>
              <p:nvPr/>
            </p:nvSpPr>
            <p:spPr bwMode="auto">
              <a:xfrm>
                <a:off x="2607" y="2975"/>
                <a:ext cx="4" cy="1"/>
              </a:xfrm>
              <a:custGeom>
                <a:avLst/>
                <a:gdLst>
                  <a:gd name="T0" fmla="*/ 0 w 4"/>
                  <a:gd name="T1" fmla="*/ 0 h 1"/>
                  <a:gd name="T2" fmla="*/ 4 w 4"/>
                  <a:gd name="T3" fmla="*/ 0 h 1"/>
                  <a:gd name="T4" fmla="*/ 4 w 4"/>
                  <a:gd name="T5" fmla="*/ 0 h 1"/>
                  <a:gd name="T6" fmla="*/ 0 60000 65536"/>
                  <a:gd name="T7" fmla="*/ 0 60000 65536"/>
                  <a:gd name="T8" fmla="*/ 0 60000 65536"/>
                </a:gdLst>
                <a:ahLst/>
                <a:cxnLst>
                  <a:cxn ang="T6">
                    <a:pos x="T0" y="T1"/>
                  </a:cxn>
                  <a:cxn ang="T7">
                    <a:pos x="T2" y="T3"/>
                  </a:cxn>
                  <a:cxn ang="T8">
                    <a:pos x="T4" y="T5"/>
                  </a:cxn>
                </a:cxnLst>
                <a:rect l="0" t="0" r="r" b="b"/>
                <a:pathLst>
                  <a:path w="4" h="1">
                    <a:moveTo>
                      <a:pt x="0" y="0"/>
                    </a:moveTo>
                    <a:lnTo>
                      <a:pt x="4"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292" name="Line 453"/>
              <p:cNvSpPr>
                <a:spLocks noChangeShapeType="1"/>
              </p:cNvSpPr>
              <p:nvPr/>
            </p:nvSpPr>
            <p:spPr bwMode="auto">
              <a:xfrm>
                <a:off x="2636"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93" name="Line 454"/>
              <p:cNvSpPr>
                <a:spLocks noChangeShapeType="1"/>
              </p:cNvSpPr>
              <p:nvPr/>
            </p:nvSpPr>
            <p:spPr bwMode="auto">
              <a:xfrm>
                <a:off x="2638"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94" name="Line 455"/>
              <p:cNvSpPr>
                <a:spLocks noChangeShapeType="1"/>
              </p:cNvSpPr>
              <p:nvPr/>
            </p:nvSpPr>
            <p:spPr bwMode="auto">
              <a:xfrm>
                <a:off x="2640" y="2975"/>
                <a:ext cx="3"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95" name="Freeform 456"/>
              <p:cNvSpPr>
                <a:spLocks/>
              </p:cNvSpPr>
              <p:nvPr/>
            </p:nvSpPr>
            <p:spPr bwMode="auto">
              <a:xfrm>
                <a:off x="2643" y="2975"/>
                <a:ext cx="4" cy="1"/>
              </a:xfrm>
              <a:custGeom>
                <a:avLst/>
                <a:gdLst>
                  <a:gd name="T0" fmla="*/ 0 w 4"/>
                  <a:gd name="T1" fmla="*/ 0 h 1"/>
                  <a:gd name="T2" fmla="*/ 2 w 4"/>
                  <a:gd name="T3" fmla="*/ 0 h 1"/>
                  <a:gd name="T4" fmla="*/ 4 w 4"/>
                  <a:gd name="T5" fmla="*/ 0 h 1"/>
                  <a:gd name="T6" fmla="*/ 0 60000 65536"/>
                  <a:gd name="T7" fmla="*/ 0 60000 65536"/>
                  <a:gd name="T8" fmla="*/ 0 60000 65536"/>
                </a:gdLst>
                <a:ahLst/>
                <a:cxnLst>
                  <a:cxn ang="T6">
                    <a:pos x="T0" y="T1"/>
                  </a:cxn>
                  <a:cxn ang="T7">
                    <a:pos x="T2" y="T3"/>
                  </a:cxn>
                  <a:cxn ang="T8">
                    <a:pos x="T4" y="T5"/>
                  </a:cxn>
                </a:cxnLst>
                <a:rect l="0" t="0" r="r" b="b"/>
                <a:pathLst>
                  <a:path w="4" h="1">
                    <a:moveTo>
                      <a:pt x="0" y="0"/>
                    </a:moveTo>
                    <a:lnTo>
                      <a:pt x="2" y="0"/>
                    </a:lnTo>
                    <a:lnTo>
                      <a:pt x="4"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296" name="Line 457"/>
              <p:cNvSpPr>
                <a:spLocks noChangeShapeType="1"/>
              </p:cNvSpPr>
              <p:nvPr/>
            </p:nvSpPr>
            <p:spPr bwMode="auto">
              <a:xfrm>
                <a:off x="2672"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97" name="Line 458"/>
              <p:cNvSpPr>
                <a:spLocks noChangeShapeType="1"/>
              </p:cNvSpPr>
              <p:nvPr/>
            </p:nvSpPr>
            <p:spPr bwMode="auto">
              <a:xfrm>
                <a:off x="2672"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98" name="Line 459"/>
              <p:cNvSpPr>
                <a:spLocks noChangeShapeType="1"/>
              </p:cNvSpPr>
              <p:nvPr/>
            </p:nvSpPr>
            <p:spPr bwMode="auto">
              <a:xfrm>
                <a:off x="2674"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99" name="Freeform 460"/>
              <p:cNvSpPr>
                <a:spLocks/>
              </p:cNvSpPr>
              <p:nvPr/>
            </p:nvSpPr>
            <p:spPr bwMode="auto">
              <a:xfrm>
                <a:off x="2676" y="2975"/>
                <a:ext cx="7" cy="1"/>
              </a:xfrm>
              <a:custGeom>
                <a:avLst/>
                <a:gdLst>
                  <a:gd name="T0" fmla="*/ 0 w 7"/>
                  <a:gd name="T1" fmla="*/ 0 h 1"/>
                  <a:gd name="T2" fmla="*/ 3 w 7"/>
                  <a:gd name="T3" fmla="*/ 0 h 1"/>
                  <a:gd name="T4" fmla="*/ 7 w 7"/>
                  <a:gd name="T5" fmla="*/ 0 h 1"/>
                  <a:gd name="T6" fmla="*/ 0 60000 65536"/>
                  <a:gd name="T7" fmla="*/ 0 60000 65536"/>
                  <a:gd name="T8" fmla="*/ 0 60000 65536"/>
                </a:gdLst>
                <a:ahLst/>
                <a:cxnLst>
                  <a:cxn ang="T6">
                    <a:pos x="T0" y="T1"/>
                  </a:cxn>
                  <a:cxn ang="T7">
                    <a:pos x="T2" y="T3"/>
                  </a:cxn>
                  <a:cxn ang="T8">
                    <a:pos x="T4" y="T5"/>
                  </a:cxn>
                </a:cxnLst>
                <a:rect l="0" t="0" r="r" b="b"/>
                <a:pathLst>
                  <a:path w="7" h="1">
                    <a:moveTo>
                      <a:pt x="0" y="0"/>
                    </a:moveTo>
                    <a:lnTo>
                      <a:pt x="3" y="0"/>
                    </a:lnTo>
                    <a:lnTo>
                      <a:pt x="7"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300" name="Line 461"/>
              <p:cNvSpPr>
                <a:spLocks noChangeShapeType="1"/>
              </p:cNvSpPr>
              <p:nvPr/>
            </p:nvSpPr>
            <p:spPr bwMode="auto">
              <a:xfrm>
                <a:off x="2708"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01" name="Line 462"/>
              <p:cNvSpPr>
                <a:spLocks noChangeShapeType="1"/>
              </p:cNvSpPr>
              <p:nvPr/>
            </p:nvSpPr>
            <p:spPr bwMode="auto">
              <a:xfrm>
                <a:off x="2710"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02" name="Line 463"/>
              <p:cNvSpPr>
                <a:spLocks noChangeShapeType="1"/>
              </p:cNvSpPr>
              <p:nvPr/>
            </p:nvSpPr>
            <p:spPr bwMode="auto">
              <a:xfrm>
                <a:off x="2712" y="2975"/>
                <a:ext cx="3"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03" name="Freeform 464"/>
              <p:cNvSpPr>
                <a:spLocks/>
              </p:cNvSpPr>
              <p:nvPr/>
            </p:nvSpPr>
            <p:spPr bwMode="auto">
              <a:xfrm>
                <a:off x="2715" y="2975"/>
                <a:ext cx="2" cy="1"/>
              </a:xfrm>
              <a:custGeom>
                <a:avLst/>
                <a:gdLst>
                  <a:gd name="T0" fmla="*/ 0 w 2"/>
                  <a:gd name="T1" fmla="*/ 0 h 1"/>
                  <a:gd name="T2" fmla="*/ 2 w 2"/>
                  <a:gd name="T3" fmla="*/ 0 h 1"/>
                  <a:gd name="T4" fmla="*/ 2 w 2"/>
                  <a:gd name="T5" fmla="*/ 0 h 1"/>
                  <a:gd name="T6" fmla="*/ 0 60000 65536"/>
                  <a:gd name="T7" fmla="*/ 0 60000 65536"/>
                  <a:gd name="T8" fmla="*/ 0 60000 65536"/>
                </a:gdLst>
                <a:ahLst/>
                <a:cxnLst>
                  <a:cxn ang="T6">
                    <a:pos x="T0" y="T1"/>
                  </a:cxn>
                  <a:cxn ang="T7">
                    <a:pos x="T2" y="T3"/>
                  </a:cxn>
                  <a:cxn ang="T8">
                    <a:pos x="T4" y="T5"/>
                  </a:cxn>
                </a:cxnLst>
                <a:rect l="0" t="0" r="r" b="b"/>
                <a:pathLst>
                  <a:path w="2" h="1">
                    <a:moveTo>
                      <a:pt x="0" y="0"/>
                    </a:moveTo>
                    <a:lnTo>
                      <a:pt x="2"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304" name="Line 465"/>
              <p:cNvSpPr>
                <a:spLocks noChangeShapeType="1"/>
              </p:cNvSpPr>
              <p:nvPr/>
            </p:nvSpPr>
            <p:spPr bwMode="auto">
              <a:xfrm>
                <a:off x="2744"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05" name="Line 466"/>
              <p:cNvSpPr>
                <a:spLocks noChangeShapeType="1"/>
              </p:cNvSpPr>
              <p:nvPr/>
            </p:nvSpPr>
            <p:spPr bwMode="auto">
              <a:xfrm>
                <a:off x="2746"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06" name="Line 467"/>
              <p:cNvSpPr>
                <a:spLocks noChangeShapeType="1"/>
              </p:cNvSpPr>
              <p:nvPr/>
            </p:nvSpPr>
            <p:spPr bwMode="auto">
              <a:xfrm>
                <a:off x="2748" y="2975"/>
                <a:ext cx="3"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07" name="Freeform 468"/>
              <p:cNvSpPr>
                <a:spLocks/>
              </p:cNvSpPr>
              <p:nvPr/>
            </p:nvSpPr>
            <p:spPr bwMode="auto">
              <a:xfrm>
                <a:off x="2751" y="2975"/>
                <a:ext cx="2" cy="1"/>
              </a:xfrm>
              <a:custGeom>
                <a:avLst/>
                <a:gdLst>
                  <a:gd name="T0" fmla="*/ 0 w 2"/>
                  <a:gd name="T1" fmla="*/ 0 h 1"/>
                  <a:gd name="T2" fmla="*/ 2 w 2"/>
                  <a:gd name="T3" fmla="*/ 0 h 1"/>
                  <a:gd name="T4" fmla="*/ 2 w 2"/>
                  <a:gd name="T5" fmla="*/ 0 h 1"/>
                  <a:gd name="T6" fmla="*/ 0 60000 65536"/>
                  <a:gd name="T7" fmla="*/ 0 60000 65536"/>
                  <a:gd name="T8" fmla="*/ 0 60000 65536"/>
                </a:gdLst>
                <a:ahLst/>
                <a:cxnLst>
                  <a:cxn ang="T6">
                    <a:pos x="T0" y="T1"/>
                  </a:cxn>
                  <a:cxn ang="T7">
                    <a:pos x="T2" y="T3"/>
                  </a:cxn>
                  <a:cxn ang="T8">
                    <a:pos x="T4" y="T5"/>
                  </a:cxn>
                </a:cxnLst>
                <a:rect l="0" t="0" r="r" b="b"/>
                <a:pathLst>
                  <a:path w="2" h="1">
                    <a:moveTo>
                      <a:pt x="0" y="0"/>
                    </a:moveTo>
                    <a:lnTo>
                      <a:pt x="2"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308" name="Line 469"/>
              <p:cNvSpPr>
                <a:spLocks noChangeShapeType="1"/>
              </p:cNvSpPr>
              <p:nvPr/>
            </p:nvSpPr>
            <p:spPr bwMode="auto">
              <a:xfrm>
                <a:off x="2780"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09" name="Line 470"/>
              <p:cNvSpPr>
                <a:spLocks noChangeShapeType="1"/>
              </p:cNvSpPr>
              <p:nvPr/>
            </p:nvSpPr>
            <p:spPr bwMode="auto">
              <a:xfrm>
                <a:off x="2780" y="2975"/>
                <a:ext cx="4"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10" name="Line 471"/>
              <p:cNvSpPr>
                <a:spLocks noChangeShapeType="1"/>
              </p:cNvSpPr>
              <p:nvPr/>
            </p:nvSpPr>
            <p:spPr bwMode="auto">
              <a:xfrm>
                <a:off x="2784" y="2975"/>
                <a:ext cx="3"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11" name="Line 472"/>
              <p:cNvSpPr>
                <a:spLocks noChangeShapeType="1"/>
              </p:cNvSpPr>
              <p:nvPr/>
            </p:nvSpPr>
            <p:spPr bwMode="auto">
              <a:xfrm>
                <a:off x="2787"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12" name="Freeform 473"/>
              <p:cNvSpPr>
                <a:spLocks/>
              </p:cNvSpPr>
              <p:nvPr/>
            </p:nvSpPr>
            <p:spPr bwMode="auto">
              <a:xfrm>
                <a:off x="2789" y="2975"/>
                <a:ext cx="4" cy="1"/>
              </a:xfrm>
              <a:custGeom>
                <a:avLst/>
                <a:gdLst>
                  <a:gd name="T0" fmla="*/ 0 w 4"/>
                  <a:gd name="T1" fmla="*/ 0 h 1"/>
                  <a:gd name="T2" fmla="*/ 2 w 4"/>
                  <a:gd name="T3" fmla="*/ 0 h 1"/>
                  <a:gd name="T4" fmla="*/ 4 w 4"/>
                  <a:gd name="T5" fmla="*/ 0 h 1"/>
                  <a:gd name="T6" fmla="*/ 0 60000 65536"/>
                  <a:gd name="T7" fmla="*/ 0 60000 65536"/>
                  <a:gd name="T8" fmla="*/ 0 60000 65536"/>
                </a:gdLst>
                <a:ahLst/>
                <a:cxnLst>
                  <a:cxn ang="T6">
                    <a:pos x="T0" y="T1"/>
                  </a:cxn>
                  <a:cxn ang="T7">
                    <a:pos x="T2" y="T3"/>
                  </a:cxn>
                  <a:cxn ang="T8">
                    <a:pos x="T4" y="T5"/>
                  </a:cxn>
                </a:cxnLst>
                <a:rect l="0" t="0" r="r" b="b"/>
                <a:pathLst>
                  <a:path w="4" h="1">
                    <a:moveTo>
                      <a:pt x="0" y="0"/>
                    </a:moveTo>
                    <a:lnTo>
                      <a:pt x="2" y="0"/>
                    </a:lnTo>
                    <a:lnTo>
                      <a:pt x="4"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313" name="Line 474"/>
              <p:cNvSpPr>
                <a:spLocks noChangeShapeType="1"/>
              </p:cNvSpPr>
              <p:nvPr/>
            </p:nvSpPr>
            <p:spPr bwMode="auto">
              <a:xfrm>
                <a:off x="2818"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14" name="Line 475"/>
              <p:cNvSpPr>
                <a:spLocks noChangeShapeType="1"/>
              </p:cNvSpPr>
              <p:nvPr/>
            </p:nvSpPr>
            <p:spPr bwMode="auto">
              <a:xfrm>
                <a:off x="2820" y="2975"/>
                <a:ext cx="3"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15" name="Line 476"/>
              <p:cNvSpPr>
                <a:spLocks noChangeShapeType="1"/>
              </p:cNvSpPr>
              <p:nvPr/>
            </p:nvSpPr>
            <p:spPr bwMode="auto">
              <a:xfrm>
                <a:off x="2823"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16" name="Freeform 477"/>
              <p:cNvSpPr>
                <a:spLocks/>
              </p:cNvSpPr>
              <p:nvPr/>
            </p:nvSpPr>
            <p:spPr bwMode="auto">
              <a:xfrm>
                <a:off x="2825" y="2975"/>
                <a:ext cx="4" cy="1"/>
              </a:xfrm>
              <a:custGeom>
                <a:avLst/>
                <a:gdLst>
                  <a:gd name="T0" fmla="*/ 0 w 4"/>
                  <a:gd name="T1" fmla="*/ 0 h 1"/>
                  <a:gd name="T2" fmla="*/ 2 w 4"/>
                  <a:gd name="T3" fmla="*/ 0 h 1"/>
                  <a:gd name="T4" fmla="*/ 4 w 4"/>
                  <a:gd name="T5" fmla="*/ 0 h 1"/>
                  <a:gd name="T6" fmla="*/ 0 60000 65536"/>
                  <a:gd name="T7" fmla="*/ 0 60000 65536"/>
                  <a:gd name="T8" fmla="*/ 0 60000 65536"/>
                </a:gdLst>
                <a:ahLst/>
                <a:cxnLst>
                  <a:cxn ang="T6">
                    <a:pos x="T0" y="T1"/>
                  </a:cxn>
                  <a:cxn ang="T7">
                    <a:pos x="T2" y="T3"/>
                  </a:cxn>
                  <a:cxn ang="T8">
                    <a:pos x="T4" y="T5"/>
                  </a:cxn>
                </a:cxnLst>
                <a:rect l="0" t="0" r="r" b="b"/>
                <a:pathLst>
                  <a:path w="4" h="1">
                    <a:moveTo>
                      <a:pt x="0" y="0"/>
                    </a:moveTo>
                    <a:lnTo>
                      <a:pt x="2" y="0"/>
                    </a:lnTo>
                    <a:lnTo>
                      <a:pt x="4"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317" name="Line 478"/>
              <p:cNvSpPr>
                <a:spLocks noChangeShapeType="1"/>
              </p:cNvSpPr>
              <p:nvPr/>
            </p:nvSpPr>
            <p:spPr bwMode="auto">
              <a:xfrm>
                <a:off x="2854"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18" name="Line 479"/>
              <p:cNvSpPr>
                <a:spLocks noChangeShapeType="1"/>
              </p:cNvSpPr>
              <p:nvPr/>
            </p:nvSpPr>
            <p:spPr bwMode="auto">
              <a:xfrm>
                <a:off x="2856" y="2975"/>
                <a:ext cx="3"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19" name="Line 480"/>
              <p:cNvSpPr>
                <a:spLocks noChangeShapeType="1"/>
              </p:cNvSpPr>
              <p:nvPr/>
            </p:nvSpPr>
            <p:spPr bwMode="auto">
              <a:xfrm>
                <a:off x="2859"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20" name="Freeform 481"/>
              <p:cNvSpPr>
                <a:spLocks/>
              </p:cNvSpPr>
              <p:nvPr/>
            </p:nvSpPr>
            <p:spPr bwMode="auto">
              <a:xfrm>
                <a:off x="2861" y="2975"/>
                <a:ext cx="4" cy="1"/>
              </a:xfrm>
              <a:custGeom>
                <a:avLst/>
                <a:gdLst>
                  <a:gd name="T0" fmla="*/ 0 w 4"/>
                  <a:gd name="T1" fmla="*/ 0 h 1"/>
                  <a:gd name="T2" fmla="*/ 2 w 4"/>
                  <a:gd name="T3" fmla="*/ 0 h 1"/>
                  <a:gd name="T4" fmla="*/ 4 w 4"/>
                  <a:gd name="T5" fmla="*/ 0 h 1"/>
                  <a:gd name="T6" fmla="*/ 0 60000 65536"/>
                  <a:gd name="T7" fmla="*/ 0 60000 65536"/>
                  <a:gd name="T8" fmla="*/ 0 60000 65536"/>
                </a:gdLst>
                <a:ahLst/>
                <a:cxnLst>
                  <a:cxn ang="T6">
                    <a:pos x="T0" y="T1"/>
                  </a:cxn>
                  <a:cxn ang="T7">
                    <a:pos x="T2" y="T3"/>
                  </a:cxn>
                  <a:cxn ang="T8">
                    <a:pos x="T4" y="T5"/>
                  </a:cxn>
                </a:cxnLst>
                <a:rect l="0" t="0" r="r" b="b"/>
                <a:pathLst>
                  <a:path w="4" h="1">
                    <a:moveTo>
                      <a:pt x="0" y="0"/>
                    </a:moveTo>
                    <a:lnTo>
                      <a:pt x="2" y="0"/>
                    </a:lnTo>
                    <a:lnTo>
                      <a:pt x="4"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321" name="Line 482"/>
              <p:cNvSpPr>
                <a:spLocks noChangeShapeType="1"/>
              </p:cNvSpPr>
              <p:nvPr/>
            </p:nvSpPr>
            <p:spPr bwMode="auto">
              <a:xfrm>
                <a:off x="2890"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22" name="Line 483"/>
              <p:cNvSpPr>
                <a:spLocks noChangeShapeType="1"/>
              </p:cNvSpPr>
              <p:nvPr/>
            </p:nvSpPr>
            <p:spPr bwMode="auto">
              <a:xfrm>
                <a:off x="2892" y="2975"/>
                <a:ext cx="3"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23" name="Line 484"/>
              <p:cNvSpPr>
                <a:spLocks noChangeShapeType="1"/>
              </p:cNvSpPr>
              <p:nvPr/>
            </p:nvSpPr>
            <p:spPr bwMode="auto">
              <a:xfrm>
                <a:off x="2895"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24" name="Freeform 485"/>
              <p:cNvSpPr>
                <a:spLocks/>
              </p:cNvSpPr>
              <p:nvPr/>
            </p:nvSpPr>
            <p:spPr bwMode="auto">
              <a:xfrm>
                <a:off x="2897" y="2975"/>
                <a:ext cx="4" cy="1"/>
              </a:xfrm>
              <a:custGeom>
                <a:avLst/>
                <a:gdLst>
                  <a:gd name="T0" fmla="*/ 0 w 4"/>
                  <a:gd name="T1" fmla="*/ 0 h 1"/>
                  <a:gd name="T2" fmla="*/ 2 w 4"/>
                  <a:gd name="T3" fmla="*/ 0 h 1"/>
                  <a:gd name="T4" fmla="*/ 4 w 4"/>
                  <a:gd name="T5" fmla="*/ 0 h 1"/>
                  <a:gd name="T6" fmla="*/ 0 60000 65536"/>
                  <a:gd name="T7" fmla="*/ 0 60000 65536"/>
                  <a:gd name="T8" fmla="*/ 0 60000 65536"/>
                </a:gdLst>
                <a:ahLst/>
                <a:cxnLst>
                  <a:cxn ang="T6">
                    <a:pos x="T0" y="T1"/>
                  </a:cxn>
                  <a:cxn ang="T7">
                    <a:pos x="T2" y="T3"/>
                  </a:cxn>
                  <a:cxn ang="T8">
                    <a:pos x="T4" y="T5"/>
                  </a:cxn>
                </a:cxnLst>
                <a:rect l="0" t="0" r="r" b="b"/>
                <a:pathLst>
                  <a:path w="4" h="1">
                    <a:moveTo>
                      <a:pt x="0" y="0"/>
                    </a:moveTo>
                    <a:lnTo>
                      <a:pt x="2" y="0"/>
                    </a:lnTo>
                    <a:lnTo>
                      <a:pt x="4"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325" name="Line 486"/>
              <p:cNvSpPr>
                <a:spLocks noChangeShapeType="1"/>
              </p:cNvSpPr>
              <p:nvPr/>
            </p:nvSpPr>
            <p:spPr bwMode="auto">
              <a:xfrm>
                <a:off x="2926"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26" name="Line 487"/>
              <p:cNvSpPr>
                <a:spLocks noChangeShapeType="1"/>
              </p:cNvSpPr>
              <p:nvPr/>
            </p:nvSpPr>
            <p:spPr bwMode="auto">
              <a:xfrm>
                <a:off x="2926"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27" name="Line 488"/>
              <p:cNvSpPr>
                <a:spLocks noChangeShapeType="1"/>
              </p:cNvSpPr>
              <p:nvPr/>
            </p:nvSpPr>
            <p:spPr bwMode="auto">
              <a:xfrm>
                <a:off x="2928" y="2975"/>
                <a:ext cx="5"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28" name="Freeform 489"/>
              <p:cNvSpPr>
                <a:spLocks/>
              </p:cNvSpPr>
              <p:nvPr/>
            </p:nvSpPr>
            <p:spPr bwMode="auto">
              <a:xfrm>
                <a:off x="2933" y="2975"/>
                <a:ext cx="4" cy="1"/>
              </a:xfrm>
              <a:custGeom>
                <a:avLst/>
                <a:gdLst>
                  <a:gd name="T0" fmla="*/ 0 w 4"/>
                  <a:gd name="T1" fmla="*/ 0 h 1"/>
                  <a:gd name="T2" fmla="*/ 2 w 4"/>
                  <a:gd name="T3" fmla="*/ 0 h 1"/>
                  <a:gd name="T4" fmla="*/ 4 w 4"/>
                  <a:gd name="T5" fmla="*/ 0 h 1"/>
                  <a:gd name="T6" fmla="*/ 0 60000 65536"/>
                  <a:gd name="T7" fmla="*/ 0 60000 65536"/>
                  <a:gd name="T8" fmla="*/ 0 60000 65536"/>
                </a:gdLst>
                <a:ahLst/>
                <a:cxnLst>
                  <a:cxn ang="T6">
                    <a:pos x="T0" y="T1"/>
                  </a:cxn>
                  <a:cxn ang="T7">
                    <a:pos x="T2" y="T3"/>
                  </a:cxn>
                  <a:cxn ang="T8">
                    <a:pos x="T4" y="T5"/>
                  </a:cxn>
                </a:cxnLst>
                <a:rect l="0" t="0" r="r" b="b"/>
                <a:pathLst>
                  <a:path w="4" h="1">
                    <a:moveTo>
                      <a:pt x="0" y="0"/>
                    </a:moveTo>
                    <a:lnTo>
                      <a:pt x="2" y="0"/>
                    </a:lnTo>
                    <a:lnTo>
                      <a:pt x="4"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329" name="Line 490"/>
              <p:cNvSpPr>
                <a:spLocks noChangeShapeType="1"/>
              </p:cNvSpPr>
              <p:nvPr/>
            </p:nvSpPr>
            <p:spPr bwMode="auto">
              <a:xfrm>
                <a:off x="2962"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30" name="Line 491"/>
              <p:cNvSpPr>
                <a:spLocks noChangeShapeType="1"/>
              </p:cNvSpPr>
              <p:nvPr/>
            </p:nvSpPr>
            <p:spPr bwMode="auto">
              <a:xfrm>
                <a:off x="2964" y="2975"/>
                <a:ext cx="3"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31" name="Line 492"/>
              <p:cNvSpPr>
                <a:spLocks noChangeShapeType="1"/>
              </p:cNvSpPr>
              <p:nvPr/>
            </p:nvSpPr>
            <p:spPr bwMode="auto">
              <a:xfrm>
                <a:off x="2967"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32" name="Freeform 493"/>
              <p:cNvSpPr>
                <a:spLocks/>
              </p:cNvSpPr>
              <p:nvPr/>
            </p:nvSpPr>
            <p:spPr bwMode="auto">
              <a:xfrm>
                <a:off x="2969" y="2975"/>
                <a:ext cx="2" cy="1"/>
              </a:xfrm>
              <a:custGeom>
                <a:avLst/>
                <a:gdLst>
                  <a:gd name="T0" fmla="*/ 0 w 2"/>
                  <a:gd name="T1" fmla="*/ 0 h 1"/>
                  <a:gd name="T2" fmla="*/ 2 w 2"/>
                  <a:gd name="T3" fmla="*/ 0 h 1"/>
                  <a:gd name="T4" fmla="*/ 2 w 2"/>
                  <a:gd name="T5" fmla="*/ 0 h 1"/>
                  <a:gd name="T6" fmla="*/ 0 60000 65536"/>
                  <a:gd name="T7" fmla="*/ 0 60000 65536"/>
                  <a:gd name="T8" fmla="*/ 0 60000 65536"/>
                </a:gdLst>
                <a:ahLst/>
                <a:cxnLst>
                  <a:cxn ang="T6">
                    <a:pos x="T0" y="T1"/>
                  </a:cxn>
                  <a:cxn ang="T7">
                    <a:pos x="T2" y="T3"/>
                  </a:cxn>
                  <a:cxn ang="T8">
                    <a:pos x="T4" y="T5"/>
                  </a:cxn>
                </a:cxnLst>
                <a:rect l="0" t="0" r="r" b="b"/>
                <a:pathLst>
                  <a:path w="2" h="1">
                    <a:moveTo>
                      <a:pt x="0" y="0"/>
                    </a:moveTo>
                    <a:lnTo>
                      <a:pt x="2"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333" name="Line 494"/>
              <p:cNvSpPr>
                <a:spLocks noChangeShapeType="1"/>
              </p:cNvSpPr>
              <p:nvPr/>
            </p:nvSpPr>
            <p:spPr bwMode="auto">
              <a:xfrm>
                <a:off x="2998"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34" name="Line 495"/>
              <p:cNvSpPr>
                <a:spLocks noChangeShapeType="1"/>
              </p:cNvSpPr>
              <p:nvPr/>
            </p:nvSpPr>
            <p:spPr bwMode="auto">
              <a:xfrm>
                <a:off x="2998" y="2975"/>
                <a:ext cx="3"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35" name="Line 496"/>
              <p:cNvSpPr>
                <a:spLocks noChangeShapeType="1"/>
              </p:cNvSpPr>
              <p:nvPr/>
            </p:nvSpPr>
            <p:spPr bwMode="auto">
              <a:xfrm>
                <a:off x="3001" y="2975"/>
                <a:ext cx="4"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36" name="Freeform 497"/>
              <p:cNvSpPr>
                <a:spLocks/>
              </p:cNvSpPr>
              <p:nvPr/>
            </p:nvSpPr>
            <p:spPr bwMode="auto">
              <a:xfrm>
                <a:off x="3005" y="2975"/>
                <a:ext cx="2" cy="1"/>
              </a:xfrm>
              <a:custGeom>
                <a:avLst/>
                <a:gdLst>
                  <a:gd name="T0" fmla="*/ 0 w 2"/>
                  <a:gd name="T1" fmla="*/ 0 h 1"/>
                  <a:gd name="T2" fmla="*/ 2 w 2"/>
                  <a:gd name="T3" fmla="*/ 0 h 1"/>
                  <a:gd name="T4" fmla="*/ 2 w 2"/>
                  <a:gd name="T5" fmla="*/ 0 h 1"/>
                  <a:gd name="T6" fmla="*/ 0 60000 65536"/>
                  <a:gd name="T7" fmla="*/ 0 60000 65536"/>
                  <a:gd name="T8" fmla="*/ 0 60000 65536"/>
                </a:gdLst>
                <a:ahLst/>
                <a:cxnLst>
                  <a:cxn ang="T6">
                    <a:pos x="T0" y="T1"/>
                  </a:cxn>
                  <a:cxn ang="T7">
                    <a:pos x="T2" y="T3"/>
                  </a:cxn>
                  <a:cxn ang="T8">
                    <a:pos x="T4" y="T5"/>
                  </a:cxn>
                </a:cxnLst>
                <a:rect l="0" t="0" r="r" b="b"/>
                <a:pathLst>
                  <a:path w="2" h="1">
                    <a:moveTo>
                      <a:pt x="0" y="0"/>
                    </a:moveTo>
                    <a:lnTo>
                      <a:pt x="2"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337" name="Line 498"/>
              <p:cNvSpPr>
                <a:spLocks noChangeShapeType="1"/>
              </p:cNvSpPr>
              <p:nvPr/>
            </p:nvSpPr>
            <p:spPr bwMode="auto">
              <a:xfrm>
                <a:off x="3034"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38" name="Line 499"/>
              <p:cNvSpPr>
                <a:spLocks noChangeShapeType="1"/>
              </p:cNvSpPr>
              <p:nvPr/>
            </p:nvSpPr>
            <p:spPr bwMode="auto">
              <a:xfrm>
                <a:off x="3034" y="2975"/>
                <a:ext cx="3"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39" name="Line 500"/>
              <p:cNvSpPr>
                <a:spLocks noChangeShapeType="1"/>
              </p:cNvSpPr>
              <p:nvPr/>
            </p:nvSpPr>
            <p:spPr bwMode="auto">
              <a:xfrm>
                <a:off x="3037"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40" name="Freeform 501"/>
              <p:cNvSpPr>
                <a:spLocks/>
              </p:cNvSpPr>
              <p:nvPr/>
            </p:nvSpPr>
            <p:spPr bwMode="auto">
              <a:xfrm>
                <a:off x="3039" y="2975"/>
                <a:ext cx="4" cy="1"/>
              </a:xfrm>
              <a:custGeom>
                <a:avLst/>
                <a:gdLst>
                  <a:gd name="T0" fmla="*/ 0 w 4"/>
                  <a:gd name="T1" fmla="*/ 0 h 1"/>
                  <a:gd name="T2" fmla="*/ 2 w 4"/>
                  <a:gd name="T3" fmla="*/ 0 h 1"/>
                  <a:gd name="T4" fmla="*/ 4 w 4"/>
                  <a:gd name="T5" fmla="*/ 0 h 1"/>
                  <a:gd name="T6" fmla="*/ 0 60000 65536"/>
                  <a:gd name="T7" fmla="*/ 0 60000 65536"/>
                  <a:gd name="T8" fmla="*/ 0 60000 65536"/>
                </a:gdLst>
                <a:ahLst/>
                <a:cxnLst>
                  <a:cxn ang="T6">
                    <a:pos x="T0" y="T1"/>
                  </a:cxn>
                  <a:cxn ang="T7">
                    <a:pos x="T2" y="T3"/>
                  </a:cxn>
                  <a:cxn ang="T8">
                    <a:pos x="T4" y="T5"/>
                  </a:cxn>
                </a:cxnLst>
                <a:rect l="0" t="0" r="r" b="b"/>
                <a:pathLst>
                  <a:path w="4" h="1">
                    <a:moveTo>
                      <a:pt x="0" y="0"/>
                    </a:moveTo>
                    <a:lnTo>
                      <a:pt x="2" y="0"/>
                    </a:lnTo>
                    <a:lnTo>
                      <a:pt x="4"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341" name="Line 502"/>
              <p:cNvSpPr>
                <a:spLocks noChangeShapeType="1"/>
              </p:cNvSpPr>
              <p:nvPr/>
            </p:nvSpPr>
            <p:spPr bwMode="auto">
              <a:xfrm>
                <a:off x="3070"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42" name="Line 503"/>
              <p:cNvSpPr>
                <a:spLocks noChangeShapeType="1"/>
              </p:cNvSpPr>
              <p:nvPr/>
            </p:nvSpPr>
            <p:spPr bwMode="auto">
              <a:xfrm>
                <a:off x="3070" y="2975"/>
                <a:ext cx="3"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43" name="Line 504"/>
              <p:cNvSpPr>
                <a:spLocks noChangeShapeType="1"/>
              </p:cNvSpPr>
              <p:nvPr/>
            </p:nvSpPr>
            <p:spPr bwMode="auto">
              <a:xfrm>
                <a:off x="3073"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44" name="Freeform 505"/>
              <p:cNvSpPr>
                <a:spLocks/>
              </p:cNvSpPr>
              <p:nvPr/>
            </p:nvSpPr>
            <p:spPr bwMode="auto">
              <a:xfrm>
                <a:off x="3075" y="2975"/>
                <a:ext cx="4" cy="1"/>
              </a:xfrm>
              <a:custGeom>
                <a:avLst/>
                <a:gdLst>
                  <a:gd name="T0" fmla="*/ 0 w 4"/>
                  <a:gd name="T1" fmla="*/ 0 h 1"/>
                  <a:gd name="T2" fmla="*/ 2 w 4"/>
                  <a:gd name="T3" fmla="*/ 0 h 1"/>
                  <a:gd name="T4" fmla="*/ 4 w 4"/>
                  <a:gd name="T5" fmla="*/ 0 h 1"/>
                  <a:gd name="T6" fmla="*/ 0 60000 65536"/>
                  <a:gd name="T7" fmla="*/ 0 60000 65536"/>
                  <a:gd name="T8" fmla="*/ 0 60000 65536"/>
                </a:gdLst>
                <a:ahLst/>
                <a:cxnLst>
                  <a:cxn ang="T6">
                    <a:pos x="T0" y="T1"/>
                  </a:cxn>
                  <a:cxn ang="T7">
                    <a:pos x="T2" y="T3"/>
                  </a:cxn>
                  <a:cxn ang="T8">
                    <a:pos x="T4" y="T5"/>
                  </a:cxn>
                </a:cxnLst>
                <a:rect l="0" t="0" r="r" b="b"/>
                <a:pathLst>
                  <a:path w="4" h="1">
                    <a:moveTo>
                      <a:pt x="0" y="0"/>
                    </a:moveTo>
                    <a:lnTo>
                      <a:pt x="2" y="0"/>
                    </a:lnTo>
                    <a:lnTo>
                      <a:pt x="4"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345" name="Line 506"/>
              <p:cNvSpPr>
                <a:spLocks noChangeShapeType="1"/>
              </p:cNvSpPr>
              <p:nvPr/>
            </p:nvSpPr>
            <p:spPr bwMode="auto">
              <a:xfrm>
                <a:off x="3104"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46" name="Line 507"/>
              <p:cNvSpPr>
                <a:spLocks noChangeShapeType="1"/>
              </p:cNvSpPr>
              <p:nvPr/>
            </p:nvSpPr>
            <p:spPr bwMode="auto">
              <a:xfrm>
                <a:off x="3104" y="2975"/>
                <a:ext cx="5"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47" name="Line 508"/>
              <p:cNvSpPr>
                <a:spLocks noChangeShapeType="1"/>
              </p:cNvSpPr>
              <p:nvPr/>
            </p:nvSpPr>
            <p:spPr bwMode="auto">
              <a:xfrm>
                <a:off x="3109"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48" name="Freeform 509"/>
              <p:cNvSpPr>
                <a:spLocks/>
              </p:cNvSpPr>
              <p:nvPr/>
            </p:nvSpPr>
            <p:spPr bwMode="auto">
              <a:xfrm>
                <a:off x="3111" y="2975"/>
                <a:ext cx="4" cy="1"/>
              </a:xfrm>
              <a:custGeom>
                <a:avLst/>
                <a:gdLst>
                  <a:gd name="T0" fmla="*/ 0 w 4"/>
                  <a:gd name="T1" fmla="*/ 0 h 1"/>
                  <a:gd name="T2" fmla="*/ 2 w 4"/>
                  <a:gd name="T3" fmla="*/ 0 h 1"/>
                  <a:gd name="T4" fmla="*/ 4 w 4"/>
                  <a:gd name="T5" fmla="*/ 0 h 1"/>
                  <a:gd name="T6" fmla="*/ 0 60000 65536"/>
                  <a:gd name="T7" fmla="*/ 0 60000 65536"/>
                  <a:gd name="T8" fmla="*/ 0 60000 65536"/>
                </a:gdLst>
                <a:ahLst/>
                <a:cxnLst>
                  <a:cxn ang="T6">
                    <a:pos x="T0" y="T1"/>
                  </a:cxn>
                  <a:cxn ang="T7">
                    <a:pos x="T2" y="T3"/>
                  </a:cxn>
                  <a:cxn ang="T8">
                    <a:pos x="T4" y="T5"/>
                  </a:cxn>
                </a:cxnLst>
                <a:rect l="0" t="0" r="r" b="b"/>
                <a:pathLst>
                  <a:path w="4" h="1">
                    <a:moveTo>
                      <a:pt x="0" y="0"/>
                    </a:moveTo>
                    <a:lnTo>
                      <a:pt x="2" y="0"/>
                    </a:lnTo>
                    <a:lnTo>
                      <a:pt x="4"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349" name="Line 510"/>
              <p:cNvSpPr>
                <a:spLocks noChangeShapeType="1"/>
              </p:cNvSpPr>
              <p:nvPr/>
            </p:nvSpPr>
            <p:spPr bwMode="auto">
              <a:xfrm>
                <a:off x="3140"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50" name="Line 511"/>
              <p:cNvSpPr>
                <a:spLocks noChangeShapeType="1"/>
              </p:cNvSpPr>
              <p:nvPr/>
            </p:nvSpPr>
            <p:spPr bwMode="auto">
              <a:xfrm>
                <a:off x="3140" y="2975"/>
                <a:ext cx="5"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51" name="Line 512"/>
              <p:cNvSpPr>
                <a:spLocks noChangeShapeType="1"/>
              </p:cNvSpPr>
              <p:nvPr/>
            </p:nvSpPr>
            <p:spPr bwMode="auto">
              <a:xfrm>
                <a:off x="3145"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52" name="Freeform 513"/>
              <p:cNvSpPr>
                <a:spLocks/>
              </p:cNvSpPr>
              <p:nvPr/>
            </p:nvSpPr>
            <p:spPr bwMode="auto">
              <a:xfrm>
                <a:off x="3147" y="2975"/>
                <a:ext cx="4" cy="1"/>
              </a:xfrm>
              <a:custGeom>
                <a:avLst/>
                <a:gdLst>
                  <a:gd name="T0" fmla="*/ 0 w 4"/>
                  <a:gd name="T1" fmla="*/ 0 h 1"/>
                  <a:gd name="T2" fmla="*/ 2 w 4"/>
                  <a:gd name="T3" fmla="*/ 0 h 1"/>
                  <a:gd name="T4" fmla="*/ 4 w 4"/>
                  <a:gd name="T5" fmla="*/ 0 h 1"/>
                  <a:gd name="T6" fmla="*/ 0 60000 65536"/>
                  <a:gd name="T7" fmla="*/ 0 60000 65536"/>
                  <a:gd name="T8" fmla="*/ 0 60000 65536"/>
                </a:gdLst>
                <a:ahLst/>
                <a:cxnLst>
                  <a:cxn ang="T6">
                    <a:pos x="T0" y="T1"/>
                  </a:cxn>
                  <a:cxn ang="T7">
                    <a:pos x="T2" y="T3"/>
                  </a:cxn>
                  <a:cxn ang="T8">
                    <a:pos x="T4" y="T5"/>
                  </a:cxn>
                </a:cxnLst>
                <a:rect l="0" t="0" r="r" b="b"/>
                <a:pathLst>
                  <a:path w="4" h="1">
                    <a:moveTo>
                      <a:pt x="0" y="0"/>
                    </a:moveTo>
                    <a:lnTo>
                      <a:pt x="2" y="0"/>
                    </a:lnTo>
                    <a:lnTo>
                      <a:pt x="4"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353" name="Line 514"/>
              <p:cNvSpPr>
                <a:spLocks noChangeShapeType="1"/>
              </p:cNvSpPr>
              <p:nvPr/>
            </p:nvSpPr>
            <p:spPr bwMode="auto">
              <a:xfrm>
                <a:off x="3176"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54" name="Line 515"/>
              <p:cNvSpPr>
                <a:spLocks noChangeShapeType="1"/>
              </p:cNvSpPr>
              <p:nvPr/>
            </p:nvSpPr>
            <p:spPr bwMode="auto">
              <a:xfrm>
                <a:off x="3176" y="2975"/>
                <a:ext cx="5"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55" name="Line 516"/>
              <p:cNvSpPr>
                <a:spLocks noChangeShapeType="1"/>
              </p:cNvSpPr>
              <p:nvPr/>
            </p:nvSpPr>
            <p:spPr bwMode="auto">
              <a:xfrm>
                <a:off x="3181"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56" name="Freeform 517"/>
              <p:cNvSpPr>
                <a:spLocks/>
              </p:cNvSpPr>
              <p:nvPr/>
            </p:nvSpPr>
            <p:spPr bwMode="auto">
              <a:xfrm>
                <a:off x="3183" y="2975"/>
                <a:ext cx="4" cy="1"/>
              </a:xfrm>
              <a:custGeom>
                <a:avLst/>
                <a:gdLst>
                  <a:gd name="T0" fmla="*/ 0 w 4"/>
                  <a:gd name="T1" fmla="*/ 0 h 1"/>
                  <a:gd name="T2" fmla="*/ 2 w 4"/>
                  <a:gd name="T3" fmla="*/ 0 h 1"/>
                  <a:gd name="T4" fmla="*/ 4 w 4"/>
                  <a:gd name="T5" fmla="*/ 0 h 1"/>
                  <a:gd name="T6" fmla="*/ 0 60000 65536"/>
                  <a:gd name="T7" fmla="*/ 0 60000 65536"/>
                  <a:gd name="T8" fmla="*/ 0 60000 65536"/>
                </a:gdLst>
                <a:ahLst/>
                <a:cxnLst>
                  <a:cxn ang="T6">
                    <a:pos x="T0" y="T1"/>
                  </a:cxn>
                  <a:cxn ang="T7">
                    <a:pos x="T2" y="T3"/>
                  </a:cxn>
                  <a:cxn ang="T8">
                    <a:pos x="T4" y="T5"/>
                  </a:cxn>
                </a:cxnLst>
                <a:rect l="0" t="0" r="r" b="b"/>
                <a:pathLst>
                  <a:path w="4" h="1">
                    <a:moveTo>
                      <a:pt x="0" y="0"/>
                    </a:moveTo>
                    <a:lnTo>
                      <a:pt x="2" y="0"/>
                    </a:lnTo>
                    <a:lnTo>
                      <a:pt x="4"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357" name="Line 518"/>
              <p:cNvSpPr>
                <a:spLocks noChangeShapeType="1"/>
              </p:cNvSpPr>
              <p:nvPr/>
            </p:nvSpPr>
            <p:spPr bwMode="auto">
              <a:xfrm>
                <a:off x="3212"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58" name="Line 519"/>
              <p:cNvSpPr>
                <a:spLocks noChangeShapeType="1"/>
              </p:cNvSpPr>
              <p:nvPr/>
            </p:nvSpPr>
            <p:spPr bwMode="auto">
              <a:xfrm>
                <a:off x="3212" y="2975"/>
                <a:ext cx="5"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59" name="Line 520"/>
              <p:cNvSpPr>
                <a:spLocks noChangeShapeType="1"/>
              </p:cNvSpPr>
              <p:nvPr/>
            </p:nvSpPr>
            <p:spPr bwMode="auto">
              <a:xfrm>
                <a:off x="3217"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60" name="Freeform 521"/>
              <p:cNvSpPr>
                <a:spLocks/>
              </p:cNvSpPr>
              <p:nvPr/>
            </p:nvSpPr>
            <p:spPr bwMode="auto">
              <a:xfrm>
                <a:off x="3219" y="2975"/>
                <a:ext cx="4" cy="1"/>
              </a:xfrm>
              <a:custGeom>
                <a:avLst/>
                <a:gdLst>
                  <a:gd name="T0" fmla="*/ 0 w 4"/>
                  <a:gd name="T1" fmla="*/ 0 h 1"/>
                  <a:gd name="T2" fmla="*/ 2 w 4"/>
                  <a:gd name="T3" fmla="*/ 0 h 1"/>
                  <a:gd name="T4" fmla="*/ 4 w 4"/>
                  <a:gd name="T5" fmla="*/ 0 h 1"/>
                  <a:gd name="T6" fmla="*/ 0 60000 65536"/>
                  <a:gd name="T7" fmla="*/ 0 60000 65536"/>
                  <a:gd name="T8" fmla="*/ 0 60000 65536"/>
                </a:gdLst>
                <a:ahLst/>
                <a:cxnLst>
                  <a:cxn ang="T6">
                    <a:pos x="T0" y="T1"/>
                  </a:cxn>
                  <a:cxn ang="T7">
                    <a:pos x="T2" y="T3"/>
                  </a:cxn>
                  <a:cxn ang="T8">
                    <a:pos x="T4" y="T5"/>
                  </a:cxn>
                </a:cxnLst>
                <a:rect l="0" t="0" r="r" b="b"/>
                <a:pathLst>
                  <a:path w="4" h="1">
                    <a:moveTo>
                      <a:pt x="0" y="0"/>
                    </a:moveTo>
                    <a:lnTo>
                      <a:pt x="2" y="0"/>
                    </a:lnTo>
                    <a:lnTo>
                      <a:pt x="4"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361" name="Line 522"/>
              <p:cNvSpPr>
                <a:spLocks noChangeShapeType="1"/>
              </p:cNvSpPr>
              <p:nvPr/>
            </p:nvSpPr>
            <p:spPr bwMode="auto">
              <a:xfrm>
                <a:off x="3248"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62" name="Line 523"/>
              <p:cNvSpPr>
                <a:spLocks noChangeShapeType="1"/>
              </p:cNvSpPr>
              <p:nvPr/>
            </p:nvSpPr>
            <p:spPr bwMode="auto">
              <a:xfrm>
                <a:off x="3248" y="2975"/>
                <a:ext cx="5"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63" name="Line 524"/>
              <p:cNvSpPr>
                <a:spLocks noChangeShapeType="1"/>
              </p:cNvSpPr>
              <p:nvPr/>
            </p:nvSpPr>
            <p:spPr bwMode="auto">
              <a:xfrm>
                <a:off x="3253"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64" name="Freeform 525"/>
              <p:cNvSpPr>
                <a:spLocks/>
              </p:cNvSpPr>
              <p:nvPr/>
            </p:nvSpPr>
            <p:spPr bwMode="auto">
              <a:xfrm>
                <a:off x="3255" y="2975"/>
                <a:ext cx="2" cy="1"/>
              </a:xfrm>
              <a:custGeom>
                <a:avLst/>
                <a:gdLst>
                  <a:gd name="T0" fmla="*/ 0 w 2"/>
                  <a:gd name="T1" fmla="*/ 0 h 1"/>
                  <a:gd name="T2" fmla="*/ 2 w 2"/>
                  <a:gd name="T3" fmla="*/ 0 h 1"/>
                  <a:gd name="T4" fmla="*/ 2 w 2"/>
                  <a:gd name="T5" fmla="*/ 0 h 1"/>
                  <a:gd name="T6" fmla="*/ 0 60000 65536"/>
                  <a:gd name="T7" fmla="*/ 0 60000 65536"/>
                  <a:gd name="T8" fmla="*/ 0 60000 65536"/>
                </a:gdLst>
                <a:ahLst/>
                <a:cxnLst>
                  <a:cxn ang="T6">
                    <a:pos x="T0" y="T1"/>
                  </a:cxn>
                  <a:cxn ang="T7">
                    <a:pos x="T2" y="T3"/>
                  </a:cxn>
                  <a:cxn ang="T8">
                    <a:pos x="T4" y="T5"/>
                  </a:cxn>
                </a:cxnLst>
                <a:rect l="0" t="0" r="r" b="b"/>
                <a:pathLst>
                  <a:path w="2" h="1">
                    <a:moveTo>
                      <a:pt x="0" y="0"/>
                    </a:moveTo>
                    <a:lnTo>
                      <a:pt x="2"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365" name="Line 526"/>
              <p:cNvSpPr>
                <a:spLocks noChangeShapeType="1"/>
              </p:cNvSpPr>
              <p:nvPr/>
            </p:nvSpPr>
            <p:spPr bwMode="auto">
              <a:xfrm>
                <a:off x="3284"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66" name="Line 527"/>
              <p:cNvSpPr>
                <a:spLocks noChangeShapeType="1"/>
              </p:cNvSpPr>
              <p:nvPr/>
            </p:nvSpPr>
            <p:spPr bwMode="auto">
              <a:xfrm>
                <a:off x="3284" y="2975"/>
                <a:ext cx="5"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67" name="Line 528"/>
              <p:cNvSpPr>
                <a:spLocks noChangeShapeType="1"/>
              </p:cNvSpPr>
              <p:nvPr/>
            </p:nvSpPr>
            <p:spPr bwMode="auto">
              <a:xfrm>
                <a:off x="3289"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68" name="Freeform 529"/>
              <p:cNvSpPr>
                <a:spLocks/>
              </p:cNvSpPr>
              <p:nvPr/>
            </p:nvSpPr>
            <p:spPr bwMode="auto">
              <a:xfrm>
                <a:off x="3291" y="2975"/>
                <a:ext cx="2" cy="1"/>
              </a:xfrm>
              <a:custGeom>
                <a:avLst/>
                <a:gdLst>
                  <a:gd name="T0" fmla="*/ 0 w 2"/>
                  <a:gd name="T1" fmla="*/ 0 h 1"/>
                  <a:gd name="T2" fmla="*/ 2 w 2"/>
                  <a:gd name="T3" fmla="*/ 0 h 1"/>
                  <a:gd name="T4" fmla="*/ 2 w 2"/>
                  <a:gd name="T5" fmla="*/ 0 h 1"/>
                  <a:gd name="T6" fmla="*/ 0 60000 65536"/>
                  <a:gd name="T7" fmla="*/ 0 60000 65536"/>
                  <a:gd name="T8" fmla="*/ 0 60000 65536"/>
                </a:gdLst>
                <a:ahLst/>
                <a:cxnLst>
                  <a:cxn ang="T6">
                    <a:pos x="T0" y="T1"/>
                  </a:cxn>
                  <a:cxn ang="T7">
                    <a:pos x="T2" y="T3"/>
                  </a:cxn>
                  <a:cxn ang="T8">
                    <a:pos x="T4" y="T5"/>
                  </a:cxn>
                </a:cxnLst>
                <a:rect l="0" t="0" r="r" b="b"/>
                <a:pathLst>
                  <a:path w="2" h="1">
                    <a:moveTo>
                      <a:pt x="0" y="0"/>
                    </a:moveTo>
                    <a:lnTo>
                      <a:pt x="2"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369" name="Line 530"/>
              <p:cNvSpPr>
                <a:spLocks noChangeShapeType="1"/>
              </p:cNvSpPr>
              <p:nvPr/>
            </p:nvSpPr>
            <p:spPr bwMode="auto">
              <a:xfrm>
                <a:off x="3320"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70" name="Line 531"/>
              <p:cNvSpPr>
                <a:spLocks noChangeShapeType="1"/>
              </p:cNvSpPr>
              <p:nvPr/>
            </p:nvSpPr>
            <p:spPr bwMode="auto">
              <a:xfrm>
                <a:off x="3320" y="2975"/>
                <a:ext cx="5"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71" name="Line 532"/>
              <p:cNvSpPr>
                <a:spLocks noChangeShapeType="1"/>
              </p:cNvSpPr>
              <p:nvPr/>
            </p:nvSpPr>
            <p:spPr bwMode="auto">
              <a:xfrm>
                <a:off x="3325"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72" name="Freeform 533"/>
              <p:cNvSpPr>
                <a:spLocks/>
              </p:cNvSpPr>
              <p:nvPr/>
            </p:nvSpPr>
            <p:spPr bwMode="auto">
              <a:xfrm>
                <a:off x="3327" y="2975"/>
                <a:ext cx="2" cy="1"/>
              </a:xfrm>
              <a:custGeom>
                <a:avLst/>
                <a:gdLst>
                  <a:gd name="T0" fmla="*/ 0 w 2"/>
                  <a:gd name="T1" fmla="*/ 0 h 1"/>
                  <a:gd name="T2" fmla="*/ 2 w 2"/>
                  <a:gd name="T3" fmla="*/ 0 h 1"/>
                  <a:gd name="T4" fmla="*/ 2 w 2"/>
                  <a:gd name="T5" fmla="*/ 0 h 1"/>
                  <a:gd name="T6" fmla="*/ 0 60000 65536"/>
                  <a:gd name="T7" fmla="*/ 0 60000 65536"/>
                  <a:gd name="T8" fmla="*/ 0 60000 65536"/>
                </a:gdLst>
                <a:ahLst/>
                <a:cxnLst>
                  <a:cxn ang="T6">
                    <a:pos x="T0" y="T1"/>
                  </a:cxn>
                  <a:cxn ang="T7">
                    <a:pos x="T2" y="T3"/>
                  </a:cxn>
                  <a:cxn ang="T8">
                    <a:pos x="T4" y="T5"/>
                  </a:cxn>
                </a:cxnLst>
                <a:rect l="0" t="0" r="r" b="b"/>
                <a:pathLst>
                  <a:path w="2" h="1">
                    <a:moveTo>
                      <a:pt x="0" y="0"/>
                    </a:moveTo>
                    <a:lnTo>
                      <a:pt x="2"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373" name="Line 534"/>
              <p:cNvSpPr>
                <a:spLocks noChangeShapeType="1"/>
              </p:cNvSpPr>
              <p:nvPr/>
            </p:nvSpPr>
            <p:spPr bwMode="auto">
              <a:xfrm>
                <a:off x="3356"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74" name="Line 535"/>
              <p:cNvSpPr>
                <a:spLocks noChangeShapeType="1"/>
              </p:cNvSpPr>
              <p:nvPr/>
            </p:nvSpPr>
            <p:spPr bwMode="auto">
              <a:xfrm>
                <a:off x="3356"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75" name="Line 536"/>
              <p:cNvSpPr>
                <a:spLocks noChangeShapeType="1"/>
              </p:cNvSpPr>
              <p:nvPr/>
            </p:nvSpPr>
            <p:spPr bwMode="auto">
              <a:xfrm>
                <a:off x="3358" y="2975"/>
                <a:ext cx="5"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76" name="Freeform 537"/>
              <p:cNvSpPr>
                <a:spLocks/>
              </p:cNvSpPr>
              <p:nvPr/>
            </p:nvSpPr>
            <p:spPr bwMode="auto">
              <a:xfrm>
                <a:off x="3363" y="2975"/>
                <a:ext cx="2" cy="1"/>
              </a:xfrm>
              <a:custGeom>
                <a:avLst/>
                <a:gdLst>
                  <a:gd name="T0" fmla="*/ 0 w 2"/>
                  <a:gd name="T1" fmla="*/ 0 h 1"/>
                  <a:gd name="T2" fmla="*/ 2 w 2"/>
                  <a:gd name="T3" fmla="*/ 0 h 1"/>
                  <a:gd name="T4" fmla="*/ 2 w 2"/>
                  <a:gd name="T5" fmla="*/ 0 h 1"/>
                  <a:gd name="T6" fmla="*/ 0 60000 65536"/>
                  <a:gd name="T7" fmla="*/ 0 60000 65536"/>
                  <a:gd name="T8" fmla="*/ 0 60000 65536"/>
                </a:gdLst>
                <a:ahLst/>
                <a:cxnLst>
                  <a:cxn ang="T6">
                    <a:pos x="T0" y="T1"/>
                  </a:cxn>
                  <a:cxn ang="T7">
                    <a:pos x="T2" y="T3"/>
                  </a:cxn>
                  <a:cxn ang="T8">
                    <a:pos x="T4" y="T5"/>
                  </a:cxn>
                </a:cxnLst>
                <a:rect l="0" t="0" r="r" b="b"/>
                <a:pathLst>
                  <a:path w="2" h="1">
                    <a:moveTo>
                      <a:pt x="0" y="0"/>
                    </a:moveTo>
                    <a:lnTo>
                      <a:pt x="2"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377" name="Line 538"/>
              <p:cNvSpPr>
                <a:spLocks noChangeShapeType="1"/>
              </p:cNvSpPr>
              <p:nvPr/>
            </p:nvSpPr>
            <p:spPr bwMode="auto">
              <a:xfrm>
                <a:off x="3390"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78" name="Line 539"/>
              <p:cNvSpPr>
                <a:spLocks noChangeShapeType="1"/>
              </p:cNvSpPr>
              <p:nvPr/>
            </p:nvSpPr>
            <p:spPr bwMode="auto">
              <a:xfrm>
                <a:off x="3392"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79" name="Line 540"/>
              <p:cNvSpPr>
                <a:spLocks noChangeShapeType="1"/>
              </p:cNvSpPr>
              <p:nvPr/>
            </p:nvSpPr>
            <p:spPr bwMode="auto">
              <a:xfrm>
                <a:off x="3394" y="2975"/>
                <a:ext cx="3"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80" name="Freeform 541"/>
              <p:cNvSpPr>
                <a:spLocks/>
              </p:cNvSpPr>
              <p:nvPr/>
            </p:nvSpPr>
            <p:spPr bwMode="auto">
              <a:xfrm>
                <a:off x="3397" y="2975"/>
                <a:ext cx="4" cy="1"/>
              </a:xfrm>
              <a:custGeom>
                <a:avLst/>
                <a:gdLst>
                  <a:gd name="T0" fmla="*/ 0 w 4"/>
                  <a:gd name="T1" fmla="*/ 0 h 1"/>
                  <a:gd name="T2" fmla="*/ 2 w 4"/>
                  <a:gd name="T3" fmla="*/ 0 h 1"/>
                  <a:gd name="T4" fmla="*/ 4 w 4"/>
                  <a:gd name="T5" fmla="*/ 0 h 1"/>
                  <a:gd name="T6" fmla="*/ 0 60000 65536"/>
                  <a:gd name="T7" fmla="*/ 0 60000 65536"/>
                  <a:gd name="T8" fmla="*/ 0 60000 65536"/>
                </a:gdLst>
                <a:ahLst/>
                <a:cxnLst>
                  <a:cxn ang="T6">
                    <a:pos x="T0" y="T1"/>
                  </a:cxn>
                  <a:cxn ang="T7">
                    <a:pos x="T2" y="T3"/>
                  </a:cxn>
                  <a:cxn ang="T8">
                    <a:pos x="T4" y="T5"/>
                  </a:cxn>
                </a:cxnLst>
                <a:rect l="0" t="0" r="r" b="b"/>
                <a:pathLst>
                  <a:path w="4" h="1">
                    <a:moveTo>
                      <a:pt x="0" y="0"/>
                    </a:moveTo>
                    <a:lnTo>
                      <a:pt x="2" y="0"/>
                    </a:lnTo>
                    <a:lnTo>
                      <a:pt x="4"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381" name="Line 542"/>
              <p:cNvSpPr>
                <a:spLocks noChangeShapeType="1"/>
              </p:cNvSpPr>
              <p:nvPr/>
            </p:nvSpPr>
            <p:spPr bwMode="auto">
              <a:xfrm>
                <a:off x="3426"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82" name="Line 543"/>
              <p:cNvSpPr>
                <a:spLocks noChangeShapeType="1"/>
              </p:cNvSpPr>
              <p:nvPr/>
            </p:nvSpPr>
            <p:spPr bwMode="auto">
              <a:xfrm>
                <a:off x="3426" y="2975"/>
                <a:ext cx="4"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83" name="Line 544"/>
              <p:cNvSpPr>
                <a:spLocks noChangeShapeType="1"/>
              </p:cNvSpPr>
              <p:nvPr/>
            </p:nvSpPr>
            <p:spPr bwMode="auto">
              <a:xfrm>
                <a:off x="3430" y="2975"/>
                <a:ext cx="3"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84" name="Freeform 545"/>
              <p:cNvSpPr>
                <a:spLocks/>
              </p:cNvSpPr>
              <p:nvPr/>
            </p:nvSpPr>
            <p:spPr bwMode="auto">
              <a:xfrm>
                <a:off x="3433" y="2975"/>
                <a:ext cx="4" cy="1"/>
              </a:xfrm>
              <a:custGeom>
                <a:avLst/>
                <a:gdLst>
                  <a:gd name="T0" fmla="*/ 0 w 4"/>
                  <a:gd name="T1" fmla="*/ 0 h 1"/>
                  <a:gd name="T2" fmla="*/ 2 w 4"/>
                  <a:gd name="T3" fmla="*/ 0 h 1"/>
                  <a:gd name="T4" fmla="*/ 4 w 4"/>
                  <a:gd name="T5" fmla="*/ 0 h 1"/>
                  <a:gd name="T6" fmla="*/ 0 60000 65536"/>
                  <a:gd name="T7" fmla="*/ 0 60000 65536"/>
                  <a:gd name="T8" fmla="*/ 0 60000 65536"/>
                </a:gdLst>
                <a:ahLst/>
                <a:cxnLst>
                  <a:cxn ang="T6">
                    <a:pos x="T0" y="T1"/>
                  </a:cxn>
                  <a:cxn ang="T7">
                    <a:pos x="T2" y="T3"/>
                  </a:cxn>
                  <a:cxn ang="T8">
                    <a:pos x="T4" y="T5"/>
                  </a:cxn>
                </a:cxnLst>
                <a:rect l="0" t="0" r="r" b="b"/>
                <a:pathLst>
                  <a:path w="4" h="1">
                    <a:moveTo>
                      <a:pt x="0" y="0"/>
                    </a:moveTo>
                    <a:lnTo>
                      <a:pt x="2" y="0"/>
                    </a:lnTo>
                    <a:lnTo>
                      <a:pt x="4"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385" name="Line 546"/>
              <p:cNvSpPr>
                <a:spLocks noChangeShapeType="1"/>
              </p:cNvSpPr>
              <p:nvPr/>
            </p:nvSpPr>
            <p:spPr bwMode="auto">
              <a:xfrm>
                <a:off x="3462"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86" name="Line 547"/>
              <p:cNvSpPr>
                <a:spLocks noChangeShapeType="1"/>
              </p:cNvSpPr>
              <p:nvPr/>
            </p:nvSpPr>
            <p:spPr bwMode="auto">
              <a:xfrm>
                <a:off x="3464"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87" name="Line 548"/>
              <p:cNvSpPr>
                <a:spLocks noChangeShapeType="1"/>
              </p:cNvSpPr>
              <p:nvPr/>
            </p:nvSpPr>
            <p:spPr bwMode="auto">
              <a:xfrm>
                <a:off x="3466" y="2975"/>
                <a:ext cx="3"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88" name="Freeform 549"/>
              <p:cNvSpPr>
                <a:spLocks/>
              </p:cNvSpPr>
              <p:nvPr/>
            </p:nvSpPr>
            <p:spPr bwMode="auto">
              <a:xfrm>
                <a:off x="3469" y="2975"/>
                <a:ext cx="4" cy="1"/>
              </a:xfrm>
              <a:custGeom>
                <a:avLst/>
                <a:gdLst>
                  <a:gd name="T0" fmla="*/ 0 w 4"/>
                  <a:gd name="T1" fmla="*/ 0 h 1"/>
                  <a:gd name="T2" fmla="*/ 2 w 4"/>
                  <a:gd name="T3" fmla="*/ 0 h 1"/>
                  <a:gd name="T4" fmla="*/ 4 w 4"/>
                  <a:gd name="T5" fmla="*/ 0 h 1"/>
                  <a:gd name="T6" fmla="*/ 0 60000 65536"/>
                  <a:gd name="T7" fmla="*/ 0 60000 65536"/>
                  <a:gd name="T8" fmla="*/ 0 60000 65536"/>
                </a:gdLst>
                <a:ahLst/>
                <a:cxnLst>
                  <a:cxn ang="T6">
                    <a:pos x="T0" y="T1"/>
                  </a:cxn>
                  <a:cxn ang="T7">
                    <a:pos x="T2" y="T3"/>
                  </a:cxn>
                  <a:cxn ang="T8">
                    <a:pos x="T4" y="T5"/>
                  </a:cxn>
                </a:cxnLst>
                <a:rect l="0" t="0" r="r" b="b"/>
                <a:pathLst>
                  <a:path w="4" h="1">
                    <a:moveTo>
                      <a:pt x="0" y="0"/>
                    </a:moveTo>
                    <a:lnTo>
                      <a:pt x="2" y="0"/>
                    </a:lnTo>
                    <a:lnTo>
                      <a:pt x="4"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389" name="Line 550"/>
              <p:cNvSpPr>
                <a:spLocks noChangeShapeType="1"/>
              </p:cNvSpPr>
              <p:nvPr/>
            </p:nvSpPr>
            <p:spPr bwMode="auto">
              <a:xfrm>
                <a:off x="3498"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90" name="Line 551"/>
              <p:cNvSpPr>
                <a:spLocks noChangeShapeType="1"/>
              </p:cNvSpPr>
              <p:nvPr/>
            </p:nvSpPr>
            <p:spPr bwMode="auto">
              <a:xfrm>
                <a:off x="3500"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91" name="Line 552"/>
              <p:cNvSpPr>
                <a:spLocks noChangeShapeType="1"/>
              </p:cNvSpPr>
              <p:nvPr/>
            </p:nvSpPr>
            <p:spPr bwMode="auto">
              <a:xfrm>
                <a:off x="3502" y="2975"/>
                <a:ext cx="3"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92" name="Freeform 553"/>
              <p:cNvSpPr>
                <a:spLocks/>
              </p:cNvSpPr>
              <p:nvPr/>
            </p:nvSpPr>
            <p:spPr bwMode="auto">
              <a:xfrm>
                <a:off x="3505" y="2975"/>
                <a:ext cx="4" cy="1"/>
              </a:xfrm>
              <a:custGeom>
                <a:avLst/>
                <a:gdLst>
                  <a:gd name="T0" fmla="*/ 0 w 4"/>
                  <a:gd name="T1" fmla="*/ 0 h 1"/>
                  <a:gd name="T2" fmla="*/ 2 w 4"/>
                  <a:gd name="T3" fmla="*/ 0 h 1"/>
                  <a:gd name="T4" fmla="*/ 4 w 4"/>
                  <a:gd name="T5" fmla="*/ 0 h 1"/>
                  <a:gd name="T6" fmla="*/ 0 60000 65536"/>
                  <a:gd name="T7" fmla="*/ 0 60000 65536"/>
                  <a:gd name="T8" fmla="*/ 0 60000 65536"/>
                </a:gdLst>
                <a:ahLst/>
                <a:cxnLst>
                  <a:cxn ang="T6">
                    <a:pos x="T0" y="T1"/>
                  </a:cxn>
                  <a:cxn ang="T7">
                    <a:pos x="T2" y="T3"/>
                  </a:cxn>
                  <a:cxn ang="T8">
                    <a:pos x="T4" y="T5"/>
                  </a:cxn>
                </a:cxnLst>
                <a:rect l="0" t="0" r="r" b="b"/>
                <a:pathLst>
                  <a:path w="4" h="1">
                    <a:moveTo>
                      <a:pt x="0" y="0"/>
                    </a:moveTo>
                    <a:lnTo>
                      <a:pt x="2" y="0"/>
                    </a:lnTo>
                    <a:lnTo>
                      <a:pt x="4"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393" name="Line 554"/>
              <p:cNvSpPr>
                <a:spLocks noChangeShapeType="1"/>
              </p:cNvSpPr>
              <p:nvPr/>
            </p:nvSpPr>
            <p:spPr bwMode="auto">
              <a:xfrm>
                <a:off x="3534"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94" name="Line 555"/>
              <p:cNvSpPr>
                <a:spLocks noChangeShapeType="1"/>
              </p:cNvSpPr>
              <p:nvPr/>
            </p:nvSpPr>
            <p:spPr bwMode="auto">
              <a:xfrm>
                <a:off x="3536"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95" name="Line 556"/>
              <p:cNvSpPr>
                <a:spLocks noChangeShapeType="1"/>
              </p:cNvSpPr>
              <p:nvPr/>
            </p:nvSpPr>
            <p:spPr bwMode="auto">
              <a:xfrm>
                <a:off x="3538" y="2975"/>
                <a:ext cx="3"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96" name="Freeform 557"/>
              <p:cNvSpPr>
                <a:spLocks/>
              </p:cNvSpPr>
              <p:nvPr/>
            </p:nvSpPr>
            <p:spPr bwMode="auto">
              <a:xfrm>
                <a:off x="3541" y="2975"/>
                <a:ext cx="2" cy="1"/>
              </a:xfrm>
              <a:custGeom>
                <a:avLst/>
                <a:gdLst>
                  <a:gd name="T0" fmla="*/ 0 w 2"/>
                  <a:gd name="T1" fmla="*/ 0 h 1"/>
                  <a:gd name="T2" fmla="*/ 2 w 2"/>
                  <a:gd name="T3" fmla="*/ 0 h 1"/>
                  <a:gd name="T4" fmla="*/ 2 w 2"/>
                  <a:gd name="T5" fmla="*/ 0 h 1"/>
                  <a:gd name="T6" fmla="*/ 0 60000 65536"/>
                  <a:gd name="T7" fmla="*/ 0 60000 65536"/>
                  <a:gd name="T8" fmla="*/ 0 60000 65536"/>
                </a:gdLst>
                <a:ahLst/>
                <a:cxnLst>
                  <a:cxn ang="T6">
                    <a:pos x="T0" y="T1"/>
                  </a:cxn>
                  <a:cxn ang="T7">
                    <a:pos x="T2" y="T3"/>
                  </a:cxn>
                  <a:cxn ang="T8">
                    <a:pos x="T4" y="T5"/>
                  </a:cxn>
                </a:cxnLst>
                <a:rect l="0" t="0" r="r" b="b"/>
                <a:pathLst>
                  <a:path w="2" h="1">
                    <a:moveTo>
                      <a:pt x="0" y="0"/>
                    </a:moveTo>
                    <a:lnTo>
                      <a:pt x="2"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397" name="Line 558"/>
              <p:cNvSpPr>
                <a:spLocks noChangeShapeType="1"/>
              </p:cNvSpPr>
              <p:nvPr/>
            </p:nvSpPr>
            <p:spPr bwMode="auto">
              <a:xfrm>
                <a:off x="3570"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98" name="Line 559"/>
              <p:cNvSpPr>
                <a:spLocks noChangeShapeType="1"/>
              </p:cNvSpPr>
              <p:nvPr/>
            </p:nvSpPr>
            <p:spPr bwMode="auto">
              <a:xfrm>
                <a:off x="3570"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399" name="Line 560"/>
              <p:cNvSpPr>
                <a:spLocks noChangeShapeType="1"/>
              </p:cNvSpPr>
              <p:nvPr/>
            </p:nvSpPr>
            <p:spPr bwMode="auto">
              <a:xfrm>
                <a:off x="3572"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00" name="Line 561"/>
              <p:cNvSpPr>
                <a:spLocks noChangeShapeType="1"/>
              </p:cNvSpPr>
              <p:nvPr/>
            </p:nvSpPr>
            <p:spPr bwMode="auto">
              <a:xfrm>
                <a:off x="3574" y="2975"/>
                <a:ext cx="3"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01" name="Freeform 562"/>
              <p:cNvSpPr>
                <a:spLocks/>
              </p:cNvSpPr>
              <p:nvPr/>
            </p:nvSpPr>
            <p:spPr bwMode="auto">
              <a:xfrm>
                <a:off x="3577" y="2975"/>
                <a:ext cx="2" cy="1"/>
              </a:xfrm>
              <a:custGeom>
                <a:avLst/>
                <a:gdLst>
                  <a:gd name="T0" fmla="*/ 0 w 2"/>
                  <a:gd name="T1" fmla="*/ 0 h 1"/>
                  <a:gd name="T2" fmla="*/ 2 w 2"/>
                  <a:gd name="T3" fmla="*/ 0 h 1"/>
                  <a:gd name="T4" fmla="*/ 2 w 2"/>
                  <a:gd name="T5" fmla="*/ 0 h 1"/>
                  <a:gd name="T6" fmla="*/ 0 60000 65536"/>
                  <a:gd name="T7" fmla="*/ 0 60000 65536"/>
                  <a:gd name="T8" fmla="*/ 0 60000 65536"/>
                </a:gdLst>
                <a:ahLst/>
                <a:cxnLst>
                  <a:cxn ang="T6">
                    <a:pos x="T0" y="T1"/>
                  </a:cxn>
                  <a:cxn ang="T7">
                    <a:pos x="T2" y="T3"/>
                  </a:cxn>
                  <a:cxn ang="T8">
                    <a:pos x="T4" y="T5"/>
                  </a:cxn>
                </a:cxnLst>
                <a:rect l="0" t="0" r="r" b="b"/>
                <a:pathLst>
                  <a:path w="2" h="1">
                    <a:moveTo>
                      <a:pt x="0" y="0"/>
                    </a:moveTo>
                    <a:lnTo>
                      <a:pt x="2"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402" name="Line 563"/>
              <p:cNvSpPr>
                <a:spLocks noChangeShapeType="1"/>
              </p:cNvSpPr>
              <p:nvPr/>
            </p:nvSpPr>
            <p:spPr bwMode="auto">
              <a:xfrm>
                <a:off x="3606"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03" name="Line 564"/>
              <p:cNvSpPr>
                <a:spLocks noChangeShapeType="1"/>
              </p:cNvSpPr>
              <p:nvPr/>
            </p:nvSpPr>
            <p:spPr bwMode="auto">
              <a:xfrm>
                <a:off x="3606"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04" name="Line 565"/>
              <p:cNvSpPr>
                <a:spLocks noChangeShapeType="1"/>
              </p:cNvSpPr>
              <p:nvPr/>
            </p:nvSpPr>
            <p:spPr bwMode="auto">
              <a:xfrm>
                <a:off x="3608"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05" name="Line 566"/>
              <p:cNvSpPr>
                <a:spLocks noChangeShapeType="1"/>
              </p:cNvSpPr>
              <p:nvPr/>
            </p:nvSpPr>
            <p:spPr bwMode="auto">
              <a:xfrm>
                <a:off x="3610" y="2975"/>
                <a:ext cx="3"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06" name="Freeform 567"/>
              <p:cNvSpPr>
                <a:spLocks/>
              </p:cNvSpPr>
              <p:nvPr/>
            </p:nvSpPr>
            <p:spPr bwMode="auto">
              <a:xfrm>
                <a:off x="3613" y="2975"/>
                <a:ext cx="2" cy="1"/>
              </a:xfrm>
              <a:custGeom>
                <a:avLst/>
                <a:gdLst>
                  <a:gd name="T0" fmla="*/ 0 w 2"/>
                  <a:gd name="T1" fmla="*/ 0 h 1"/>
                  <a:gd name="T2" fmla="*/ 2 w 2"/>
                  <a:gd name="T3" fmla="*/ 0 h 1"/>
                  <a:gd name="T4" fmla="*/ 2 w 2"/>
                  <a:gd name="T5" fmla="*/ 0 h 1"/>
                  <a:gd name="T6" fmla="*/ 0 60000 65536"/>
                  <a:gd name="T7" fmla="*/ 0 60000 65536"/>
                  <a:gd name="T8" fmla="*/ 0 60000 65536"/>
                </a:gdLst>
                <a:ahLst/>
                <a:cxnLst>
                  <a:cxn ang="T6">
                    <a:pos x="T0" y="T1"/>
                  </a:cxn>
                  <a:cxn ang="T7">
                    <a:pos x="T2" y="T3"/>
                  </a:cxn>
                  <a:cxn ang="T8">
                    <a:pos x="T4" y="T5"/>
                  </a:cxn>
                </a:cxnLst>
                <a:rect l="0" t="0" r="r" b="b"/>
                <a:pathLst>
                  <a:path w="2" h="1">
                    <a:moveTo>
                      <a:pt x="0" y="0"/>
                    </a:moveTo>
                    <a:lnTo>
                      <a:pt x="2"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407" name="Line 568"/>
              <p:cNvSpPr>
                <a:spLocks noChangeShapeType="1"/>
              </p:cNvSpPr>
              <p:nvPr/>
            </p:nvSpPr>
            <p:spPr bwMode="auto">
              <a:xfrm>
                <a:off x="3640"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08" name="Line 569"/>
              <p:cNvSpPr>
                <a:spLocks noChangeShapeType="1"/>
              </p:cNvSpPr>
              <p:nvPr/>
            </p:nvSpPr>
            <p:spPr bwMode="auto">
              <a:xfrm>
                <a:off x="3642"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09" name="Line 570"/>
              <p:cNvSpPr>
                <a:spLocks noChangeShapeType="1"/>
              </p:cNvSpPr>
              <p:nvPr/>
            </p:nvSpPr>
            <p:spPr bwMode="auto">
              <a:xfrm>
                <a:off x="3644"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10" name="Line 571"/>
              <p:cNvSpPr>
                <a:spLocks noChangeShapeType="1"/>
              </p:cNvSpPr>
              <p:nvPr/>
            </p:nvSpPr>
            <p:spPr bwMode="auto">
              <a:xfrm>
                <a:off x="3646" y="2975"/>
                <a:ext cx="3"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11" name="Freeform 572"/>
              <p:cNvSpPr>
                <a:spLocks/>
              </p:cNvSpPr>
              <p:nvPr/>
            </p:nvSpPr>
            <p:spPr bwMode="auto">
              <a:xfrm>
                <a:off x="3649" y="2975"/>
                <a:ext cx="2" cy="1"/>
              </a:xfrm>
              <a:custGeom>
                <a:avLst/>
                <a:gdLst>
                  <a:gd name="T0" fmla="*/ 0 w 2"/>
                  <a:gd name="T1" fmla="*/ 0 h 1"/>
                  <a:gd name="T2" fmla="*/ 2 w 2"/>
                  <a:gd name="T3" fmla="*/ 0 h 1"/>
                  <a:gd name="T4" fmla="*/ 2 w 2"/>
                  <a:gd name="T5" fmla="*/ 0 h 1"/>
                  <a:gd name="T6" fmla="*/ 0 60000 65536"/>
                  <a:gd name="T7" fmla="*/ 0 60000 65536"/>
                  <a:gd name="T8" fmla="*/ 0 60000 65536"/>
                </a:gdLst>
                <a:ahLst/>
                <a:cxnLst>
                  <a:cxn ang="T6">
                    <a:pos x="T0" y="T1"/>
                  </a:cxn>
                  <a:cxn ang="T7">
                    <a:pos x="T2" y="T3"/>
                  </a:cxn>
                  <a:cxn ang="T8">
                    <a:pos x="T4" y="T5"/>
                  </a:cxn>
                </a:cxnLst>
                <a:rect l="0" t="0" r="r" b="b"/>
                <a:pathLst>
                  <a:path w="2" h="1">
                    <a:moveTo>
                      <a:pt x="0" y="0"/>
                    </a:moveTo>
                    <a:lnTo>
                      <a:pt x="2"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412" name="Line 573"/>
              <p:cNvSpPr>
                <a:spLocks noChangeShapeType="1"/>
              </p:cNvSpPr>
              <p:nvPr/>
            </p:nvSpPr>
            <p:spPr bwMode="auto">
              <a:xfrm>
                <a:off x="3676"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13" name="Line 574"/>
              <p:cNvSpPr>
                <a:spLocks noChangeShapeType="1"/>
              </p:cNvSpPr>
              <p:nvPr/>
            </p:nvSpPr>
            <p:spPr bwMode="auto">
              <a:xfrm>
                <a:off x="3678"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14" name="Line 575"/>
              <p:cNvSpPr>
                <a:spLocks noChangeShapeType="1"/>
              </p:cNvSpPr>
              <p:nvPr/>
            </p:nvSpPr>
            <p:spPr bwMode="auto">
              <a:xfrm>
                <a:off x="3680"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15" name="Freeform 576"/>
              <p:cNvSpPr>
                <a:spLocks/>
              </p:cNvSpPr>
              <p:nvPr/>
            </p:nvSpPr>
            <p:spPr bwMode="auto">
              <a:xfrm>
                <a:off x="3682" y="2975"/>
                <a:ext cx="5" cy="1"/>
              </a:xfrm>
              <a:custGeom>
                <a:avLst/>
                <a:gdLst>
                  <a:gd name="T0" fmla="*/ 0 w 5"/>
                  <a:gd name="T1" fmla="*/ 0 h 1"/>
                  <a:gd name="T2" fmla="*/ 3 w 5"/>
                  <a:gd name="T3" fmla="*/ 0 h 1"/>
                  <a:gd name="T4" fmla="*/ 5 w 5"/>
                  <a:gd name="T5" fmla="*/ 0 h 1"/>
                  <a:gd name="T6" fmla="*/ 0 60000 65536"/>
                  <a:gd name="T7" fmla="*/ 0 60000 65536"/>
                  <a:gd name="T8" fmla="*/ 0 60000 65536"/>
                </a:gdLst>
                <a:ahLst/>
                <a:cxnLst>
                  <a:cxn ang="T6">
                    <a:pos x="T0" y="T1"/>
                  </a:cxn>
                  <a:cxn ang="T7">
                    <a:pos x="T2" y="T3"/>
                  </a:cxn>
                  <a:cxn ang="T8">
                    <a:pos x="T4" y="T5"/>
                  </a:cxn>
                </a:cxnLst>
                <a:rect l="0" t="0" r="r" b="b"/>
                <a:pathLst>
                  <a:path w="5" h="1">
                    <a:moveTo>
                      <a:pt x="0" y="0"/>
                    </a:moveTo>
                    <a:lnTo>
                      <a:pt x="3" y="0"/>
                    </a:lnTo>
                    <a:lnTo>
                      <a:pt x="5"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416" name="Line 577"/>
              <p:cNvSpPr>
                <a:spLocks noChangeShapeType="1"/>
              </p:cNvSpPr>
              <p:nvPr/>
            </p:nvSpPr>
            <p:spPr bwMode="auto">
              <a:xfrm>
                <a:off x="3712"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17" name="Line 578"/>
              <p:cNvSpPr>
                <a:spLocks noChangeShapeType="1"/>
              </p:cNvSpPr>
              <p:nvPr/>
            </p:nvSpPr>
            <p:spPr bwMode="auto">
              <a:xfrm>
                <a:off x="3714"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18" name="Line 579"/>
              <p:cNvSpPr>
                <a:spLocks noChangeShapeType="1"/>
              </p:cNvSpPr>
              <p:nvPr/>
            </p:nvSpPr>
            <p:spPr bwMode="auto">
              <a:xfrm>
                <a:off x="3716"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19" name="Line 580"/>
              <p:cNvSpPr>
                <a:spLocks noChangeShapeType="1"/>
              </p:cNvSpPr>
              <p:nvPr/>
            </p:nvSpPr>
            <p:spPr bwMode="auto">
              <a:xfrm>
                <a:off x="3718" y="2975"/>
                <a:ext cx="3"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20" name="Freeform 581"/>
              <p:cNvSpPr>
                <a:spLocks/>
              </p:cNvSpPr>
              <p:nvPr/>
            </p:nvSpPr>
            <p:spPr bwMode="auto">
              <a:xfrm>
                <a:off x="3721" y="2975"/>
                <a:ext cx="2" cy="1"/>
              </a:xfrm>
              <a:custGeom>
                <a:avLst/>
                <a:gdLst>
                  <a:gd name="T0" fmla="*/ 0 w 2"/>
                  <a:gd name="T1" fmla="*/ 0 h 1"/>
                  <a:gd name="T2" fmla="*/ 2 w 2"/>
                  <a:gd name="T3" fmla="*/ 0 h 1"/>
                  <a:gd name="T4" fmla="*/ 2 w 2"/>
                  <a:gd name="T5" fmla="*/ 0 h 1"/>
                  <a:gd name="T6" fmla="*/ 0 60000 65536"/>
                  <a:gd name="T7" fmla="*/ 0 60000 65536"/>
                  <a:gd name="T8" fmla="*/ 0 60000 65536"/>
                </a:gdLst>
                <a:ahLst/>
                <a:cxnLst>
                  <a:cxn ang="T6">
                    <a:pos x="T0" y="T1"/>
                  </a:cxn>
                  <a:cxn ang="T7">
                    <a:pos x="T2" y="T3"/>
                  </a:cxn>
                  <a:cxn ang="T8">
                    <a:pos x="T4" y="T5"/>
                  </a:cxn>
                </a:cxnLst>
                <a:rect l="0" t="0" r="r" b="b"/>
                <a:pathLst>
                  <a:path w="2" h="1">
                    <a:moveTo>
                      <a:pt x="0" y="0"/>
                    </a:moveTo>
                    <a:lnTo>
                      <a:pt x="2"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421" name="Line 582"/>
              <p:cNvSpPr>
                <a:spLocks noChangeShapeType="1"/>
              </p:cNvSpPr>
              <p:nvPr/>
            </p:nvSpPr>
            <p:spPr bwMode="auto">
              <a:xfrm>
                <a:off x="3748"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22" name="Line 583"/>
              <p:cNvSpPr>
                <a:spLocks noChangeShapeType="1"/>
              </p:cNvSpPr>
              <p:nvPr/>
            </p:nvSpPr>
            <p:spPr bwMode="auto">
              <a:xfrm>
                <a:off x="3748"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23" name="Line 584"/>
              <p:cNvSpPr>
                <a:spLocks noChangeShapeType="1"/>
              </p:cNvSpPr>
              <p:nvPr/>
            </p:nvSpPr>
            <p:spPr bwMode="auto">
              <a:xfrm>
                <a:off x="3750"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24" name="Line 585"/>
              <p:cNvSpPr>
                <a:spLocks noChangeShapeType="1"/>
              </p:cNvSpPr>
              <p:nvPr/>
            </p:nvSpPr>
            <p:spPr bwMode="auto">
              <a:xfrm>
                <a:off x="3752"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25" name="Freeform 586"/>
              <p:cNvSpPr>
                <a:spLocks/>
              </p:cNvSpPr>
              <p:nvPr/>
            </p:nvSpPr>
            <p:spPr bwMode="auto">
              <a:xfrm>
                <a:off x="3754" y="2975"/>
                <a:ext cx="5" cy="1"/>
              </a:xfrm>
              <a:custGeom>
                <a:avLst/>
                <a:gdLst>
                  <a:gd name="T0" fmla="*/ 0 w 5"/>
                  <a:gd name="T1" fmla="*/ 0 h 1"/>
                  <a:gd name="T2" fmla="*/ 3 w 5"/>
                  <a:gd name="T3" fmla="*/ 0 h 1"/>
                  <a:gd name="T4" fmla="*/ 5 w 5"/>
                  <a:gd name="T5" fmla="*/ 0 h 1"/>
                  <a:gd name="T6" fmla="*/ 0 60000 65536"/>
                  <a:gd name="T7" fmla="*/ 0 60000 65536"/>
                  <a:gd name="T8" fmla="*/ 0 60000 65536"/>
                </a:gdLst>
                <a:ahLst/>
                <a:cxnLst>
                  <a:cxn ang="T6">
                    <a:pos x="T0" y="T1"/>
                  </a:cxn>
                  <a:cxn ang="T7">
                    <a:pos x="T2" y="T3"/>
                  </a:cxn>
                  <a:cxn ang="T8">
                    <a:pos x="T4" y="T5"/>
                  </a:cxn>
                </a:cxnLst>
                <a:rect l="0" t="0" r="r" b="b"/>
                <a:pathLst>
                  <a:path w="5" h="1">
                    <a:moveTo>
                      <a:pt x="0" y="0"/>
                    </a:moveTo>
                    <a:lnTo>
                      <a:pt x="3" y="0"/>
                    </a:lnTo>
                    <a:lnTo>
                      <a:pt x="5"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426" name="Line 587"/>
              <p:cNvSpPr>
                <a:spLocks noChangeShapeType="1"/>
              </p:cNvSpPr>
              <p:nvPr/>
            </p:nvSpPr>
            <p:spPr bwMode="auto">
              <a:xfrm>
                <a:off x="3784"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27" name="Line 588"/>
              <p:cNvSpPr>
                <a:spLocks noChangeShapeType="1"/>
              </p:cNvSpPr>
              <p:nvPr/>
            </p:nvSpPr>
            <p:spPr bwMode="auto">
              <a:xfrm>
                <a:off x="3784"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28" name="Line 589"/>
              <p:cNvSpPr>
                <a:spLocks noChangeShapeType="1"/>
              </p:cNvSpPr>
              <p:nvPr/>
            </p:nvSpPr>
            <p:spPr bwMode="auto">
              <a:xfrm>
                <a:off x="3786"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29" name="Line 590"/>
              <p:cNvSpPr>
                <a:spLocks noChangeShapeType="1"/>
              </p:cNvSpPr>
              <p:nvPr/>
            </p:nvSpPr>
            <p:spPr bwMode="auto">
              <a:xfrm>
                <a:off x="3788"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30" name="Freeform 591"/>
              <p:cNvSpPr>
                <a:spLocks/>
              </p:cNvSpPr>
              <p:nvPr/>
            </p:nvSpPr>
            <p:spPr bwMode="auto">
              <a:xfrm>
                <a:off x="3790" y="2975"/>
                <a:ext cx="5" cy="1"/>
              </a:xfrm>
              <a:custGeom>
                <a:avLst/>
                <a:gdLst>
                  <a:gd name="T0" fmla="*/ 0 w 5"/>
                  <a:gd name="T1" fmla="*/ 0 h 1"/>
                  <a:gd name="T2" fmla="*/ 3 w 5"/>
                  <a:gd name="T3" fmla="*/ 0 h 1"/>
                  <a:gd name="T4" fmla="*/ 5 w 5"/>
                  <a:gd name="T5" fmla="*/ 0 h 1"/>
                  <a:gd name="T6" fmla="*/ 0 60000 65536"/>
                  <a:gd name="T7" fmla="*/ 0 60000 65536"/>
                  <a:gd name="T8" fmla="*/ 0 60000 65536"/>
                </a:gdLst>
                <a:ahLst/>
                <a:cxnLst>
                  <a:cxn ang="T6">
                    <a:pos x="T0" y="T1"/>
                  </a:cxn>
                  <a:cxn ang="T7">
                    <a:pos x="T2" y="T3"/>
                  </a:cxn>
                  <a:cxn ang="T8">
                    <a:pos x="T4" y="T5"/>
                  </a:cxn>
                </a:cxnLst>
                <a:rect l="0" t="0" r="r" b="b"/>
                <a:pathLst>
                  <a:path w="5" h="1">
                    <a:moveTo>
                      <a:pt x="0" y="0"/>
                    </a:moveTo>
                    <a:lnTo>
                      <a:pt x="3" y="0"/>
                    </a:lnTo>
                    <a:lnTo>
                      <a:pt x="5"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431" name="Line 592"/>
              <p:cNvSpPr>
                <a:spLocks noChangeShapeType="1"/>
              </p:cNvSpPr>
              <p:nvPr/>
            </p:nvSpPr>
            <p:spPr bwMode="auto">
              <a:xfrm>
                <a:off x="3820"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32" name="Line 593"/>
              <p:cNvSpPr>
                <a:spLocks noChangeShapeType="1"/>
              </p:cNvSpPr>
              <p:nvPr/>
            </p:nvSpPr>
            <p:spPr bwMode="auto">
              <a:xfrm>
                <a:off x="3820"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33" name="Line 594"/>
              <p:cNvSpPr>
                <a:spLocks noChangeShapeType="1"/>
              </p:cNvSpPr>
              <p:nvPr/>
            </p:nvSpPr>
            <p:spPr bwMode="auto">
              <a:xfrm>
                <a:off x="3822"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34" name="Line 595"/>
              <p:cNvSpPr>
                <a:spLocks noChangeShapeType="1"/>
              </p:cNvSpPr>
              <p:nvPr/>
            </p:nvSpPr>
            <p:spPr bwMode="auto">
              <a:xfrm>
                <a:off x="3824"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35" name="Freeform 596"/>
              <p:cNvSpPr>
                <a:spLocks/>
              </p:cNvSpPr>
              <p:nvPr/>
            </p:nvSpPr>
            <p:spPr bwMode="auto">
              <a:xfrm>
                <a:off x="3826" y="2975"/>
                <a:ext cx="3" cy="1"/>
              </a:xfrm>
              <a:custGeom>
                <a:avLst/>
                <a:gdLst>
                  <a:gd name="T0" fmla="*/ 0 w 3"/>
                  <a:gd name="T1" fmla="*/ 0 h 1"/>
                  <a:gd name="T2" fmla="*/ 3 w 3"/>
                  <a:gd name="T3" fmla="*/ 0 h 1"/>
                  <a:gd name="T4" fmla="*/ 3 w 3"/>
                  <a:gd name="T5" fmla="*/ 0 h 1"/>
                  <a:gd name="T6" fmla="*/ 0 60000 65536"/>
                  <a:gd name="T7" fmla="*/ 0 60000 65536"/>
                  <a:gd name="T8" fmla="*/ 0 60000 65536"/>
                </a:gdLst>
                <a:ahLst/>
                <a:cxnLst>
                  <a:cxn ang="T6">
                    <a:pos x="T0" y="T1"/>
                  </a:cxn>
                  <a:cxn ang="T7">
                    <a:pos x="T2" y="T3"/>
                  </a:cxn>
                  <a:cxn ang="T8">
                    <a:pos x="T4" y="T5"/>
                  </a:cxn>
                </a:cxnLst>
                <a:rect l="0" t="0" r="r" b="b"/>
                <a:pathLst>
                  <a:path w="3" h="1">
                    <a:moveTo>
                      <a:pt x="0" y="0"/>
                    </a:moveTo>
                    <a:lnTo>
                      <a:pt x="3"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436" name="Line 597"/>
              <p:cNvSpPr>
                <a:spLocks noChangeShapeType="1"/>
              </p:cNvSpPr>
              <p:nvPr/>
            </p:nvSpPr>
            <p:spPr bwMode="auto">
              <a:xfrm>
                <a:off x="3856"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37" name="Line 598"/>
              <p:cNvSpPr>
                <a:spLocks noChangeShapeType="1"/>
              </p:cNvSpPr>
              <p:nvPr/>
            </p:nvSpPr>
            <p:spPr bwMode="auto">
              <a:xfrm>
                <a:off x="3856"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38" name="Line 599"/>
              <p:cNvSpPr>
                <a:spLocks noChangeShapeType="1"/>
              </p:cNvSpPr>
              <p:nvPr/>
            </p:nvSpPr>
            <p:spPr bwMode="auto">
              <a:xfrm>
                <a:off x="3858"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39" name="Line 600"/>
              <p:cNvSpPr>
                <a:spLocks noChangeShapeType="1"/>
              </p:cNvSpPr>
              <p:nvPr/>
            </p:nvSpPr>
            <p:spPr bwMode="auto">
              <a:xfrm>
                <a:off x="3858"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40" name="Line 601"/>
              <p:cNvSpPr>
                <a:spLocks noChangeShapeType="1"/>
              </p:cNvSpPr>
              <p:nvPr/>
            </p:nvSpPr>
            <p:spPr bwMode="auto">
              <a:xfrm>
                <a:off x="3860"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41" name="Freeform 602"/>
              <p:cNvSpPr>
                <a:spLocks/>
              </p:cNvSpPr>
              <p:nvPr/>
            </p:nvSpPr>
            <p:spPr bwMode="auto">
              <a:xfrm>
                <a:off x="3862" y="2975"/>
                <a:ext cx="3" cy="1"/>
              </a:xfrm>
              <a:custGeom>
                <a:avLst/>
                <a:gdLst>
                  <a:gd name="T0" fmla="*/ 0 w 3"/>
                  <a:gd name="T1" fmla="*/ 0 h 1"/>
                  <a:gd name="T2" fmla="*/ 3 w 3"/>
                  <a:gd name="T3" fmla="*/ 0 h 1"/>
                  <a:gd name="T4" fmla="*/ 3 w 3"/>
                  <a:gd name="T5" fmla="*/ 0 h 1"/>
                  <a:gd name="T6" fmla="*/ 0 60000 65536"/>
                  <a:gd name="T7" fmla="*/ 0 60000 65536"/>
                  <a:gd name="T8" fmla="*/ 0 60000 65536"/>
                </a:gdLst>
                <a:ahLst/>
                <a:cxnLst>
                  <a:cxn ang="T6">
                    <a:pos x="T0" y="T1"/>
                  </a:cxn>
                  <a:cxn ang="T7">
                    <a:pos x="T2" y="T3"/>
                  </a:cxn>
                  <a:cxn ang="T8">
                    <a:pos x="T4" y="T5"/>
                  </a:cxn>
                </a:cxnLst>
                <a:rect l="0" t="0" r="r" b="b"/>
                <a:pathLst>
                  <a:path w="3" h="1">
                    <a:moveTo>
                      <a:pt x="0" y="0"/>
                    </a:moveTo>
                    <a:lnTo>
                      <a:pt x="3"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442" name="Line 603"/>
              <p:cNvSpPr>
                <a:spLocks noChangeShapeType="1"/>
              </p:cNvSpPr>
              <p:nvPr/>
            </p:nvSpPr>
            <p:spPr bwMode="auto">
              <a:xfrm>
                <a:off x="3892"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43" name="Line 604"/>
              <p:cNvSpPr>
                <a:spLocks noChangeShapeType="1"/>
              </p:cNvSpPr>
              <p:nvPr/>
            </p:nvSpPr>
            <p:spPr bwMode="auto">
              <a:xfrm>
                <a:off x="3892"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44" name="Line 605"/>
              <p:cNvSpPr>
                <a:spLocks noChangeShapeType="1"/>
              </p:cNvSpPr>
              <p:nvPr/>
            </p:nvSpPr>
            <p:spPr bwMode="auto">
              <a:xfrm>
                <a:off x="3894"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445" name="Line 606"/>
              <p:cNvSpPr>
                <a:spLocks noChangeShapeType="1"/>
              </p:cNvSpPr>
              <p:nvPr/>
            </p:nvSpPr>
            <p:spPr bwMode="auto">
              <a:xfrm>
                <a:off x="3896"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2537" name="Group 607"/>
            <p:cNvGrpSpPr>
              <a:grpSpLocks/>
            </p:cNvGrpSpPr>
            <p:nvPr/>
          </p:nvGrpSpPr>
          <p:grpSpPr bwMode="auto">
            <a:xfrm>
              <a:off x="3896" y="2975"/>
              <a:ext cx="431" cy="1"/>
              <a:chOff x="3896" y="2975"/>
              <a:chExt cx="431" cy="1"/>
            </a:xfrm>
          </p:grpSpPr>
          <p:sp>
            <p:nvSpPr>
              <p:cNvPr id="23046" name="Line 608"/>
              <p:cNvSpPr>
                <a:spLocks noChangeShapeType="1"/>
              </p:cNvSpPr>
              <p:nvPr/>
            </p:nvSpPr>
            <p:spPr bwMode="auto">
              <a:xfrm>
                <a:off x="3896"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47" name="Freeform 609"/>
              <p:cNvSpPr>
                <a:spLocks/>
              </p:cNvSpPr>
              <p:nvPr/>
            </p:nvSpPr>
            <p:spPr bwMode="auto">
              <a:xfrm>
                <a:off x="3898" y="2975"/>
                <a:ext cx="3" cy="1"/>
              </a:xfrm>
              <a:custGeom>
                <a:avLst/>
                <a:gdLst>
                  <a:gd name="T0" fmla="*/ 0 w 3"/>
                  <a:gd name="T1" fmla="*/ 0 h 1"/>
                  <a:gd name="T2" fmla="*/ 3 w 3"/>
                  <a:gd name="T3" fmla="*/ 0 h 1"/>
                  <a:gd name="T4" fmla="*/ 3 w 3"/>
                  <a:gd name="T5" fmla="*/ 0 h 1"/>
                  <a:gd name="T6" fmla="*/ 0 60000 65536"/>
                  <a:gd name="T7" fmla="*/ 0 60000 65536"/>
                  <a:gd name="T8" fmla="*/ 0 60000 65536"/>
                </a:gdLst>
                <a:ahLst/>
                <a:cxnLst>
                  <a:cxn ang="T6">
                    <a:pos x="T0" y="T1"/>
                  </a:cxn>
                  <a:cxn ang="T7">
                    <a:pos x="T2" y="T3"/>
                  </a:cxn>
                  <a:cxn ang="T8">
                    <a:pos x="T4" y="T5"/>
                  </a:cxn>
                </a:cxnLst>
                <a:rect l="0" t="0" r="r" b="b"/>
                <a:pathLst>
                  <a:path w="3" h="1">
                    <a:moveTo>
                      <a:pt x="0" y="0"/>
                    </a:moveTo>
                    <a:lnTo>
                      <a:pt x="3"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048" name="Line 610"/>
              <p:cNvSpPr>
                <a:spLocks noChangeShapeType="1"/>
              </p:cNvSpPr>
              <p:nvPr/>
            </p:nvSpPr>
            <p:spPr bwMode="auto">
              <a:xfrm>
                <a:off x="3925" y="2975"/>
                <a:ext cx="3"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49" name="Line 611"/>
              <p:cNvSpPr>
                <a:spLocks noChangeShapeType="1"/>
              </p:cNvSpPr>
              <p:nvPr/>
            </p:nvSpPr>
            <p:spPr bwMode="auto">
              <a:xfrm>
                <a:off x="3928"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50" name="Line 612"/>
              <p:cNvSpPr>
                <a:spLocks noChangeShapeType="1"/>
              </p:cNvSpPr>
              <p:nvPr/>
            </p:nvSpPr>
            <p:spPr bwMode="auto">
              <a:xfrm>
                <a:off x="3930"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51" name="Line 613"/>
              <p:cNvSpPr>
                <a:spLocks noChangeShapeType="1"/>
              </p:cNvSpPr>
              <p:nvPr/>
            </p:nvSpPr>
            <p:spPr bwMode="auto">
              <a:xfrm>
                <a:off x="3932"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52" name="Line 614"/>
              <p:cNvSpPr>
                <a:spLocks noChangeShapeType="1"/>
              </p:cNvSpPr>
              <p:nvPr/>
            </p:nvSpPr>
            <p:spPr bwMode="auto">
              <a:xfrm>
                <a:off x="3932"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53" name="Freeform 615"/>
              <p:cNvSpPr>
                <a:spLocks/>
              </p:cNvSpPr>
              <p:nvPr/>
            </p:nvSpPr>
            <p:spPr bwMode="auto">
              <a:xfrm>
                <a:off x="3934" y="2975"/>
                <a:ext cx="3" cy="1"/>
              </a:xfrm>
              <a:custGeom>
                <a:avLst/>
                <a:gdLst>
                  <a:gd name="T0" fmla="*/ 0 w 3"/>
                  <a:gd name="T1" fmla="*/ 0 h 1"/>
                  <a:gd name="T2" fmla="*/ 3 w 3"/>
                  <a:gd name="T3" fmla="*/ 0 h 1"/>
                  <a:gd name="T4" fmla="*/ 3 w 3"/>
                  <a:gd name="T5" fmla="*/ 0 h 1"/>
                  <a:gd name="T6" fmla="*/ 0 60000 65536"/>
                  <a:gd name="T7" fmla="*/ 0 60000 65536"/>
                  <a:gd name="T8" fmla="*/ 0 60000 65536"/>
                </a:gdLst>
                <a:ahLst/>
                <a:cxnLst>
                  <a:cxn ang="T6">
                    <a:pos x="T0" y="T1"/>
                  </a:cxn>
                  <a:cxn ang="T7">
                    <a:pos x="T2" y="T3"/>
                  </a:cxn>
                  <a:cxn ang="T8">
                    <a:pos x="T4" y="T5"/>
                  </a:cxn>
                </a:cxnLst>
                <a:rect l="0" t="0" r="r" b="b"/>
                <a:pathLst>
                  <a:path w="3" h="1">
                    <a:moveTo>
                      <a:pt x="0" y="0"/>
                    </a:moveTo>
                    <a:lnTo>
                      <a:pt x="3"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054" name="Line 616"/>
              <p:cNvSpPr>
                <a:spLocks noChangeShapeType="1"/>
              </p:cNvSpPr>
              <p:nvPr/>
            </p:nvSpPr>
            <p:spPr bwMode="auto">
              <a:xfrm>
                <a:off x="3961" y="2975"/>
                <a:ext cx="3"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55" name="Line 617"/>
              <p:cNvSpPr>
                <a:spLocks noChangeShapeType="1"/>
              </p:cNvSpPr>
              <p:nvPr/>
            </p:nvSpPr>
            <p:spPr bwMode="auto">
              <a:xfrm>
                <a:off x="3964"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56" name="Line 618"/>
              <p:cNvSpPr>
                <a:spLocks noChangeShapeType="1"/>
              </p:cNvSpPr>
              <p:nvPr/>
            </p:nvSpPr>
            <p:spPr bwMode="auto">
              <a:xfrm>
                <a:off x="3966"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57" name="Line 619"/>
              <p:cNvSpPr>
                <a:spLocks noChangeShapeType="1"/>
              </p:cNvSpPr>
              <p:nvPr/>
            </p:nvSpPr>
            <p:spPr bwMode="auto">
              <a:xfrm>
                <a:off x="3966"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58" name="Line 620"/>
              <p:cNvSpPr>
                <a:spLocks noChangeShapeType="1"/>
              </p:cNvSpPr>
              <p:nvPr/>
            </p:nvSpPr>
            <p:spPr bwMode="auto">
              <a:xfrm>
                <a:off x="3968"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59" name="Freeform 621"/>
              <p:cNvSpPr>
                <a:spLocks/>
              </p:cNvSpPr>
              <p:nvPr/>
            </p:nvSpPr>
            <p:spPr bwMode="auto">
              <a:xfrm>
                <a:off x="3970" y="2975"/>
                <a:ext cx="3" cy="1"/>
              </a:xfrm>
              <a:custGeom>
                <a:avLst/>
                <a:gdLst>
                  <a:gd name="T0" fmla="*/ 0 w 3"/>
                  <a:gd name="T1" fmla="*/ 0 h 1"/>
                  <a:gd name="T2" fmla="*/ 0 w 3"/>
                  <a:gd name="T3" fmla="*/ 0 h 1"/>
                  <a:gd name="T4" fmla="*/ 3 w 3"/>
                  <a:gd name="T5" fmla="*/ 0 h 1"/>
                  <a:gd name="T6" fmla="*/ 0 60000 65536"/>
                  <a:gd name="T7" fmla="*/ 0 60000 65536"/>
                  <a:gd name="T8" fmla="*/ 0 60000 65536"/>
                </a:gdLst>
                <a:ahLst/>
                <a:cxnLst>
                  <a:cxn ang="T6">
                    <a:pos x="T0" y="T1"/>
                  </a:cxn>
                  <a:cxn ang="T7">
                    <a:pos x="T2" y="T3"/>
                  </a:cxn>
                  <a:cxn ang="T8">
                    <a:pos x="T4" y="T5"/>
                  </a:cxn>
                </a:cxnLst>
                <a:rect l="0" t="0" r="r" b="b"/>
                <a:pathLst>
                  <a:path w="3" h="1">
                    <a:moveTo>
                      <a:pt x="0" y="0"/>
                    </a:moveTo>
                    <a:lnTo>
                      <a:pt x="0" y="0"/>
                    </a:lnTo>
                    <a:lnTo>
                      <a:pt x="3"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060" name="Line 622"/>
              <p:cNvSpPr>
                <a:spLocks noChangeShapeType="1"/>
              </p:cNvSpPr>
              <p:nvPr/>
            </p:nvSpPr>
            <p:spPr bwMode="auto">
              <a:xfrm>
                <a:off x="3998"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61" name="Line 623"/>
              <p:cNvSpPr>
                <a:spLocks noChangeShapeType="1"/>
              </p:cNvSpPr>
              <p:nvPr/>
            </p:nvSpPr>
            <p:spPr bwMode="auto">
              <a:xfrm>
                <a:off x="3998"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62" name="Line 624"/>
              <p:cNvSpPr>
                <a:spLocks noChangeShapeType="1"/>
              </p:cNvSpPr>
              <p:nvPr/>
            </p:nvSpPr>
            <p:spPr bwMode="auto">
              <a:xfrm>
                <a:off x="4000"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63" name="Line 625"/>
              <p:cNvSpPr>
                <a:spLocks noChangeShapeType="1"/>
              </p:cNvSpPr>
              <p:nvPr/>
            </p:nvSpPr>
            <p:spPr bwMode="auto">
              <a:xfrm>
                <a:off x="4000"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64" name="Line 626"/>
              <p:cNvSpPr>
                <a:spLocks noChangeShapeType="1"/>
              </p:cNvSpPr>
              <p:nvPr/>
            </p:nvSpPr>
            <p:spPr bwMode="auto">
              <a:xfrm>
                <a:off x="4002"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65" name="Line 627"/>
              <p:cNvSpPr>
                <a:spLocks noChangeShapeType="1"/>
              </p:cNvSpPr>
              <p:nvPr/>
            </p:nvSpPr>
            <p:spPr bwMode="auto">
              <a:xfrm>
                <a:off x="4004"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66" name="Line 628"/>
              <p:cNvSpPr>
                <a:spLocks noChangeShapeType="1"/>
              </p:cNvSpPr>
              <p:nvPr/>
            </p:nvSpPr>
            <p:spPr bwMode="auto">
              <a:xfrm>
                <a:off x="4004" y="2975"/>
                <a:ext cx="3"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67" name="Freeform 629"/>
              <p:cNvSpPr>
                <a:spLocks/>
              </p:cNvSpPr>
              <p:nvPr/>
            </p:nvSpPr>
            <p:spPr bwMode="auto">
              <a:xfrm>
                <a:off x="4007" y="2975"/>
                <a:ext cx="2" cy="1"/>
              </a:xfrm>
              <a:custGeom>
                <a:avLst/>
                <a:gdLst>
                  <a:gd name="T0" fmla="*/ 0 w 2"/>
                  <a:gd name="T1" fmla="*/ 0 h 1"/>
                  <a:gd name="T2" fmla="*/ 2 w 2"/>
                  <a:gd name="T3" fmla="*/ 0 h 1"/>
                  <a:gd name="T4" fmla="*/ 2 w 2"/>
                  <a:gd name="T5" fmla="*/ 0 h 1"/>
                  <a:gd name="T6" fmla="*/ 0 60000 65536"/>
                  <a:gd name="T7" fmla="*/ 0 60000 65536"/>
                  <a:gd name="T8" fmla="*/ 0 60000 65536"/>
                </a:gdLst>
                <a:ahLst/>
                <a:cxnLst>
                  <a:cxn ang="T6">
                    <a:pos x="T0" y="T1"/>
                  </a:cxn>
                  <a:cxn ang="T7">
                    <a:pos x="T2" y="T3"/>
                  </a:cxn>
                  <a:cxn ang="T8">
                    <a:pos x="T4" y="T5"/>
                  </a:cxn>
                </a:cxnLst>
                <a:rect l="0" t="0" r="r" b="b"/>
                <a:pathLst>
                  <a:path w="2" h="1">
                    <a:moveTo>
                      <a:pt x="0" y="0"/>
                    </a:moveTo>
                    <a:lnTo>
                      <a:pt x="2"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068" name="Line 630"/>
              <p:cNvSpPr>
                <a:spLocks noChangeShapeType="1"/>
              </p:cNvSpPr>
              <p:nvPr/>
            </p:nvSpPr>
            <p:spPr bwMode="auto">
              <a:xfrm>
                <a:off x="4034"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69" name="Line 631"/>
              <p:cNvSpPr>
                <a:spLocks noChangeShapeType="1"/>
              </p:cNvSpPr>
              <p:nvPr/>
            </p:nvSpPr>
            <p:spPr bwMode="auto">
              <a:xfrm>
                <a:off x="4034"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70" name="Line 632"/>
              <p:cNvSpPr>
                <a:spLocks noChangeShapeType="1"/>
              </p:cNvSpPr>
              <p:nvPr/>
            </p:nvSpPr>
            <p:spPr bwMode="auto">
              <a:xfrm>
                <a:off x="4036"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71" name="Line 633"/>
              <p:cNvSpPr>
                <a:spLocks noChangeShapeType="1"/>
              </p:cNvSpPr>
              <p:nvPr/>
            </p:nvSpPr>
            <p:spPr bwMode="auto">
              <a:xfrm>
                <a:off x="4036"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72" name="Line 634"/>
              <p:cNvSpPr>
                <a:spLocks noChangeShapeType="1"/>
              </p:cNvSpPr>
              <p:nvPr/>
            </p:nvSpPr>
            <p:spPr bwMode="auto">
              <a:xfrm>
                <a:off x="4038"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73" name="Line 635"/>
              <p:cNvSpPr>
                <a:spLocks noChangeShapeType="1"/>
              </p:cNvSpPr>
              <p:nvPr/>
            </p:nvSpPr>
            <p:spPr bwMode="auto">
              <a:xfrm>
                <a:off x="4040"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74" name="Line 636"/>
              <p:cNvSpPr>
                <a:spLocks noChangeShapeType="1"/>
              </p:cNvSpPr>
              <p:nvPr/>
            </p:nvSpPr>
            <p:spPr bwMode="auto">
              <a:xfrm>
                <a:off x="4040" y="2975"/>
                <a:ext cx="3"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75" name="Freeform 637"/>
              <p:cNvSpPr>
                <a:spLocks/>
              </p:cNvSpPr>
              <p:nvPr/>
            </p:nvSpPr>
            <p:spPr bwMode="auto">
              <a:xfrm>
                <a:off x="4043" y="2975"/>
                <a:ext cx="2" cy="1"/>
              </a:xfrm>
              <a:custGeom>
                <a:avLst/>
                <a:gdLst>
                  <a:gd name="T0" fmla="*/ 0 w 2"/>
                  <a:gd name="T1" fmla="*/ 0 h 1"/>
                  <a:gd name="T2" fmla="*/ 0 w 2"/>
                  <a:gd name="T3" fmla="*/ 0 h 1"/>
                  <a:gd name="T4" fmla="*/ 2 w 2"/>
                  <a:gd name="T5" fmla="*/ 0 h 1"/>
                  <a:gd name="T6" fmla="*/ 0 60000 65536"/>
                  <a:gd name="T7" fmla="*/ 0 60000 65536"/>
                  <a:gd name="T8" fmla="*/ 0 60000 65536"/>
                </a:gdLst>
                <a:ahLst/>
                <a:cxnLst>
                  <a:cxn ang="T6">
                    <a:pos x="T0" y="T1"/>
                  </a:cxn>
                  <a:cxn ang="T7">
                    <a:pos x="T2" y="T3"/>
                  </a:cxn>
                  <a:cxn ang="T8">
                    <a:pos x="T4" y="T5"/>
                  </a:cxn>
                </a:cxnLst>
                <a:rect l="0" t="0" r="r" b="b"/>
                <a:pathLst>
                  <a:path w="2" h="1">
                    <a:moveTo>
                      <a:pt x="0" y="0"/>
                    </a:moveTo>
                    <a:lnTo>
                      <a:pt x="0" y="0"/>
                    </a:lnTo>
                    <a:lnTo>
                      <a:pt x="2"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076" name="Line 638"/>
              <p:cNvSpPr>
                <a:spLocks noChangeShapeType="1"/>
              </p:cNvSpPr>
              <p:nvPr/>
            </p:nvSpPr>
            <p:spPr bwMode="auto">
              <a:xfrm>
                <a:off x="4070"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77" name="Line 639"/>
              <p:cNvSpPr>
                <a:spLocks noChangeShapeType="1"/>
              </p:cNvSpPr>
              <p:nvPr/>
            </p:nvSpPr>
            <p:spPr bwMode="auto">
              <a:xfrm>
                <a:off x="4070"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78" name="Line 640"/>
              <p:cNvSpPr>
                <a:spLocks noChangeShapeType="1"/>
              </p:cNvSpPr>
              <p:nvPr/>
            </p:nvSpPr>
            <p:spPr bwMode="auto">
              <a:xfrm>
                <a:off x="4072"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79" name="Line 641"/>
              <p:cNvSpPr>
                <a:spLocks noChangeShapeType="1"/>
              </p:cNvSpPr>
              <p:nvPr/>
            </p:nvSpPr>
            <p:spPr bwMode="auto">
              <a:xfrm>
                <a:off x="4072"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80" name="Line 642"/>
              <p:cNvSpPr>
                <a:spLocks noChangeShapeType="1"/>
              </p:cNvSpPr>
              <p:nvPr/>
            </p:nvSpPr>
            <p:spPr bwMode="auto">
              <a:xfrm>
                <a:off x="4074"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81" name="Line 643"/>
              <p:cNvSpPr>
                <a:spLocks noChangeShapeType="1"/>
              </p:cNvSpPr>
              <p:nvPr/>
            </p:nvSpPr>
            <p:spPr bwMode="auto">
              <a:xfrm>
                <a:off x="4074"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82" name="Line 644"/>
              <p:cNvSpPr>
                <a:spLocks noChangeShapeType="1"/>
              </p:cNvSpPr>
              <p:nvPr/>
            </p:nvSpPr>
            <p:spPr bwMode="auto">
              <a:xfrm>
                <a:off x="4076"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83" name="Line 645"/>
              <p:cNvSpPr>
                <a:spLocks noChangeShapeType="1"/>
              </p:cNvSpPr>
              <p:nvPr/>
            </p:nvSpPr>
            <p:spPr bwMode="auto">
              <a:xfrm>
                <a:off x="4076" y="2975"/>
                <a:ext cx="3"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84" name="Freeform 646"/>
              <p:cNvSpPr>
                <a:spLocks/>
              </p:cNvSpPr>
              <p:nvPr/>
            </p:nvSpPr>
            <p:spPr bwMode="auto">
              <a:xfrm>
                <a:off x="4079" y="2975"/>
                <a:ext cx="2" cy="1"/>
              </a:xfrm>
              <a:custGeom>
                <a:avLst/>
                <a:gdLst>
                  <a:gd name="T0" fmla="*/ 0 w 2"/>
                  <a:gd name="T1" fmla="*/ 0 h 1"/>
                  <a:gd name="T2" fmla="*/ 0 w 2"/>
                  <a:gd name="T3" fmla="*/ 0 h 1"/>
                  <a:gd name="T4" fmla="*/ 2 w 2"/>
                  <a:gd name="T5" fmla="*/ 0 h 1"/>
                  <a:gd name="T6" fmla="*/ 0 60000 65536"/>
                  <a:gd name="T7" fmla="*/ 0 60000 65536"/>
                  <a:gd name="T8" fmla="*/ 0 60000 65536"/>
                </a:gdLst>
                <a:ahLst/>
                <a:cxnLst>
                  <a:cxn ang="T6">
                    <a:pos x="T0" y="T1"/>
                  </a:cxn>
                  <a:cxn ang="T7">
                    <a:pos x="T2" y="T3"/>
                  </a:cxn>
                  <a:cxn ang="T8">
                    <a:pos x="T4" y="T5"/>
                  </a:cxn>
                </a:cxnLst>
                <a:rect l="0" t="0" r="r" b="b"/>
                <a:pathLst>
                  <a:path w="2" h="1">
                    <a:moveTo>
                      <a:pt x="0" y="0"/>
                    </a:moveTo>
                    <a:lnTo>
                      <a:pt x="0" y="0"/>
                    </a:lnTo>
                    <a:lnTo>
                      <a:pt x="2"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085" name="Line 647"/>
              <p:cNvSpPr>
                <a:spLocks noChangeShapeType="1"/>
              </p:cNvSpPr>
              <p:nvPr/>
            </p:nvSpPr>
            <p:spPr bwMode="auto">
              <a:xfrm>
                <a:off x="4106"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86" name="Line 648"/>
              <p:cNvSpPr>
                <a:spLocks noChangeShapeType="1"/>
              </p:cNvSpPr>
              <p:nvPr/>
            </p:nvSpPr>
            <p:spPr bwMode="auto">
              <a:xfrm>
                <a:off x="4106"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87" name="Line 649"/>
              <p:cNvSpPr>
                <a:spLocks noChangeShapeType="1"/>
              </p:cNvSpPr>
              <p:nvPr/>
            </p:nvSpPr>
            <p:spPr bwMode="auto">
              <a:xfrm>
                <a:off x="4106"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88" name="Line 650"/>
              <p:cNvSpPr>
                <a:spLocks noChangeShapeType="1"/>
              </p:cNvSpPr>
              <p:nvPr/>
            </p:nvSpPr>
            <p:spPr bwMode="auto">
              <a:xfrm>
                <a:off x="4108"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89" name="Line 651"/>
              <p:cNvSpPr>
                <a:spLocks noChangeShapeType="1"/>
              </p:cNvSpPr>
              <p:nvPr/>
            </p:nvSpPr>
            <p:spPr bwMode="auto">
              <a:xfrm>
                <a:off x="4108"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90" name="Line 652"/>
              <p:cNvSpPr>
                <a:spLocks noChangeShapeType="1"/>
              </p:cNvSpPr>
              <p:nvPr/>
            </p:nvSpPr>
            <p:spPr bwMode="auto">
              <a:xfrm>
                <a:off x="4110"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91" name="Line 653"/>
              <p:cNvSpPr>
                <a:spLocks noChangeShapeType="1"/>
              </p:cNvSpPr>
              <p:nvPr/>
            </p:nvSpPr>
            <p:spPr bwMode="auto">
              <a:xfrm>
                <a:off x="4110"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92" name="Line 654"/>
              <p:cNvSpPr>
                <a:spLocks noChangeShapeType="1"/>
              </p:cNvSpPr>
              <p:nvPr/>
            </p:nvSpPr>
            <p:spPr bwMode="auto">
              <a:xfrm>
                <a:off x="4112"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93" name="Line 655"/>
              <p:cNvSpPr>
                <a:spLocks noChangeShapeType="1"/>
              </p:cNvSpPr>
              <p:nvPr/>
            </p:nvSpPr>
            <p:spPr bwMode="auto">
              <a:xfrm>
                <a:off x="4112" y="2975"/>
                <a:ext cx="3"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94" name="Line 656"/>
              <p:cNvSpPr>
                <a:spLocks noChangeShapeType="1"/>
              </p:cNvSpPr>
              <p:nvPr/>
            </p:nvSpPr>
            <p:spPr bwMode="auto">
              <a:xfrm>
                <a:off x="4115"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95" name="Freeform 657"/>
              <p:cNvSpPr>
                <a:spLocks/>
              </p:cNvSpPr>
              <p:nvPr/>
            </p:nvSpPr>
            <p:spPr bwMode="auto">
              <a:xfrm>
                <a:off x="4115" y="2975"/>
                <a:ext cx="1" cy="1"/>
              </a:xfrm>
              <a:custGeom>
                <a:avLst/>
                <a:gdLst>
                  <a:gd name="T0" fmla="*/ 0 w 1"/>
                  <a:gd name="T1" fmla="*/ 0 h 1"/>
                  <a:gd name="T2" fmla="*/ 0 w 1"/>
                  <a:gd name="T3" fmla="*/ 0 h 1"/>
                  <a:gd name="T4" fmla="*/ 0 w 1"/>
                  <a:gd name="T5" fmla="*/ 0 h 1"/>
                  <a:gd name="T6" fmla="*/ 0 60000 65536"/>
                  <a:gd name="T7" fmla="*/ 0 60000 65536"/>
                  <a:gd name="T8" fmla="*/ 0 60000 65536"/>
                </a:gdLst>
                <a:ahLst/>
                <a:cxnLst>
                  <a:cxn ang="T6">
                    <a:pos x="T0" y="T1"/>
                  </a:cxn>
                  <a:cxn ang="T7">
                    <a:pos x="T2" y="T3"/>
                  </a:cxn>
                  <a:cxn ang="T8">
                    <a:pos x="T4" y="T5"/>
                  </a:cxn>
                </a:cxnLst>
                <a:rect l="0" t="0" r="r" b="b"/>
                <a:pathLst>
                  <a:path w="1" h="1">
                    <a:moveTo>
                      <a:pt x="0" y="0"/>
                    </a:moveTo>
                    <a:lnTo>
                      <a:pt x="0"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096" name="Line 658"/>
              <p:cNvSpPr>
                <a:spLocks noChangeShapeType="1"/>
              </p:cNvSpPr>
              <p:nvPr/>
            </p:nvSpPr>
            <p:spPr bwMode="auto">
              <a:xfrm>
                <a:off x="4142"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97" name="Line 659"/>
              <p:cNvSpPr>
                <a:spLocks noChangeShapeType="1"/>
              </p:cNvSpPr>
              <p:nvPr/>
            </p:nvSpPr>
            <p:spPr bwMode="auto">
              <a:xfrm>
                <a:off x="4142"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98" name="Line 660"/>
              <p:cNvSpPr>
                <a:spLocks noChangeShapeType="1"/>
              </p:cNvSpPr>
              <p:nvPr/>
            </p:nvSpPr>
            <p:spPr bwMode="auto">
              <a:xfrm>
                <a:off x="4142"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99" name="Line 661"/>
              <p:cNvSpPr>
                <a:spLocks noChangeShapeType="1"/>
              </p:cNvSpPr>
              <p:nvPr/>
            </p:nvSpPr>
            <p:spPr bwMode="auto">
              <a:xfrm>
                <a:off x="4144"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00" name="Line 662"/>
              <p:cNvSpPr>
                <a:spLocks noChangeShapeType="1"/>
              </p:cNvSpPr>
              <p:nvPr/>
            </p:nvSpPr>
            <p:spPr bwMode="auto">
              <a:xfrm>
                <a:off x="4144"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01" name="Line 663"/>
              <p:cNvSpPr>
                <a:spLocks noChangeShapeType="1"/>
              </p:cNvSpPr>
              <p:nvPr/>
            </p:nvSpPr>
            <p:spPr bwMode="auto">
              <a:xfrm>
                <a:off x="4146"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02" name="Line 664"/>
              <p:cNvSpPr>
                <a:spLocks noChangeShapeType="1"/>
              </p:cNvSpPr>
              <p:nvPr/>
            </p:nvSpPr>
            <p:spPr bwMode="auto">
              <a:xfrm>
                <a:off x="4146"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03" name="Line 665"/>
              <p:cNvSpPr>
                <a:spLocks noChangeShapeType="1"/>
              </p:cNvSpPr>
              <p:nvPr/>
            </p:nvSpPr>
            <p:spPr bwMode="auto">
              <a:xfrm>
                <a:off x="4146"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04" name="Line 666"/>
              <p:cNvSpPr>
                <a:spLocks noChangeShapeType="1"/>
              </p:cNvSpPr>
              <p:nvPr/>
            </p:nvSpPr>
            <p:spPr bwMode="auto">
              <a:xfrm>
                <a:off x="4148"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05" name="Line 667"/>
              <p:cNvSpPr>
                <a:spLocks noChangeShapeType="1"/>
              </p:cNvSpPr>
              <p:nvPr/>
            </p:nvSpPr>
            <p:spPr bwMode="auto">
              <a:xfrm>
                <a:off x="4148"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06" name="Line 668"/>
              <p:cNvSpPr>
                <a:spLocks noChangeShapeType="1"/>
              </p:cNvSpPr>
              <p:nvPr/>
            </p:nvSpPr>
            <p:spPr bwMode="auto">
              <a:xfrm>
                <a:off x="4148" y="2975"/>
                <a:ext cx="3"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07" name="Freeform 669"/>
              <p:cNvSpPr>
                <a:spLocks/>
              </p:cNvSpPr>
              <p:nvPr/>
            </p:nvSpPr>
            <p:spPr bwMode="auto">
              <a:xfrm>
                <a:off x="4151" y="2975"/>
                <a:ext cx="1" cy="1"/>
              </a:xfrm>
              <a:custGeom>
                <a:avLst/>
                <a:gdLst>
                  <a:gd name="T0" fmla="*/ 0 w 1"/>
                  <a:gd name="T1" fmla="*/ 0 h 1"/>
                  <a:gd name="T2" fmla="*/ 0 w 1"/>
                  <a:gd name="T3" fmla="*/ 0 h 1"/>
                  <a:gd name="T4" fmla="*/ 0 w 1"/>
                  <a:gd name="T5" fmla="*/ 0 h 1"/>
                  <a:gd name="T6" fmla="*/ 0 60000 65536"/>
                  <a:gd name="T7" fmla="*/ 0 60000 65536"/>
                  <a:gd name="T8" fmla="*/ 0 60000 65536"/>
                </a:gdLst>
                <a:ahLst/>
                <a:cxnLst>
                  <a:cxn ang="T6">
                    <a:pos x="T0" y="T1"/>
                  </a:cxn>
                  <a:cxn ang="T7">
                    <a:pos x="T2" y="T3"/>
                  </a:cxn>
                  <a:cxn ang="T8">
                    <a:pos x="T4" y="T5"/>
                  </a:cxn>
                </a:cxnLst>
                <a:rect l="0" t="0" r="r" b="b"/>
                <a:pathLst>
                  <a:path w="1" h="1">
                    <a:moveTo>
                      <a:pt x="0" y="0"/>
                    </a:moveTo>
                    <a:lnTo>
                      <a:pt x="0"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108" name="Line 670"/>
              <p:cNvSpPr>
                <a:spLocks noChangeShapeType="1"/>
              </p:cNvSpPr>
              <p:nvPr/>
            </p:nvSpPr>
            <p:spPr bwMode="auto">
              <a:xfrm>
                <a:off x="4178"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09" name="Line 671"/>
              <p:cNvSpPr>
                <a:spLocks noChangeShapeType="1"/>
              </p:cNvSpPr>
              <p:nvPr/>
            </p:nvSpPr>
            <p:spPr bwMode="auto">
              <a:xfrm>
                <a:off x="4178"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10" name="Line 672"/>
              <p:cNvSpPr>
                <a:spLocks noChangeShapeType="1"/>
              </p:cNvSpPr>
              <p:nvPr/>
            </p:nvSpPr>
            <p:spPr bwMode="auto">
              <a:xfrm>
                <a:off x="4178"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11" name="Line 673"/>
              <p:cNvSpPr>
                <a:spLocks noChangeShapeType="1"/>
              </p:cNvSpPr>
              <p:nvPr/>
            </p:nvSpPr>
            <p:spPr bwMode="auto">
              <a:xfrm>
                <a:off x="4178"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12" name="Line 674"/>
              <p:cNvSpPr>
                <a:spLocks noChangeShapeType="1"/>
              </p:cNvSpPr>
              <p:nvPr/>
            </p:nvSpPr>
            <p:spPr bwMode="auto">
              <a:xfrm>
                <a:off x="4180"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13" name="Line 675"/>
              <p:cNvSpPr>
                <a:spLocks noChangeShapeType="1"/>
              </p:cNvSpPr>
              <p:nvPr/>
            </p:nvSpPr>
            <p:spPr bwMode="auto">
              <a:xfrm>
                <a:off x="4180"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14" name="Line 676"/>
              <p:cNvSpPr>
                <a:spLocks noChangeShapeType="1"/>
              </p:cNvSpPr>
              <p:nvPr/>
            </p:nvSpPr>
            <p:spPr bwMode="auto">
              <a:xfrm>
                <a:off x="4180"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15" name="Line 677"/>
              <p:cNvSpPr>
                <a:spLocks noChangeShapeType="1"/>
              </p:cNvSpPr>
              <p:nvPr/>
            </p:nvSpPr>
            <p:spPr bwMode="auto">
              <a:xfrm>
                <a:off x="4180"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16" name="Line 678"/>
              <p:cNvSpPr>
                <a:spLocks noChangeShapeType="1"/>
              </p:cNvSpPr>
              <p:nvPr/>
            </p:nvSpPr>
            <p:spPr bwMode="auto">
              <a:xfrm>
                <a:off x="4182"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17" name="Line 679"/>
              <p:cNvSpPr>
                <a:spLocks noChangeShapeType="1"/>
              </p:cNvSpPr>
              <p:nvPr/>
            </p:nvSpPr>
            <p:spPr bwMode="auto">
              <a:xfrm>
                <a:off x="4182"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18" name="Line 680"/>
              <p:cNvSpPr>
                <a:spLocks noChangeShapeType="1"/>
              </p:cNvSpPr>
              <p:nvPr/>
            </p:nvSpPr>
            <p:spPr bwMode="auto">
              <a:xfrm>
                <a:off x="4182"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19" name="Line 681"/>
              <p:cNvSpPr>
                <a:spLocks noChangeShapeType="1"/>
              </p:cNvSpPr>
              <p:nvPr/>
            </p:nvSpPr>
            <p:spPr bwMode="auto">
              <a:xfrm>
                <a:off x="4184"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20" name="Line 682"/>
              <p:cNvSpPr>
                <a:spLocks noChangeShapeType="1"/>
              </p:cNvSpPr>
              <p:nvPr/>
            </p:nvSpPr>
            <p:spPr bwMode="auto">
              <a:xfrm>
                <a:off x="4184"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21" name="Line 683"/>
              <p:cNvSpPr>
                <a:spLocks noChangeShapeType="1"/>
              </p:cNvSpPr>
              <p:nvPr/>
            </p:nvSpPr>
            <p:spPr bwMode="auto">
              <a:xfrm>
                <a:off x="4184" y="2975"/>
                <a:ext cx="3"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22" name="Freeform 684"/>
              <p:cNvSpPr>
                <a:spLocks/>
              </p:cNvSpPr>
              <p:nvPr/>
            </p:nvSpPr>
            <p:spPr bwMode="auto">
              <a:xfrm>
                <a:off x="4187" y="2975"/>
                <a:ext cx="1" cy="1"/>
              </a:xfrm>
              <a:custGeom>
                <a:avLst/>
                <a:gdLst>
                  <a:gd name="T0" fmla="*/ 0 w 1"/>
                  <a:gd name="T1" fmla="*/ 0 h 1"/>
                  <a:gd name="T2" fmla="*/ 0 w 1"/>
                  <a:gd name="T3" fmla="*/ 0 h 1"/>
                  <a:gd name="T4" fmla="*/ 0 w 1"/>
                  <a:gd name="T5" fmla="*/ 0 h 1"/>
                  <a:gd name="T6" fmla="*/ 0 60000 65536"/>
                  <a:gd name="T7" fmla="*/ 0 60000 65536"/>
                  <a:gd name="T8" fmla="*/ 0 60000 65536"/>
                </a:gdLst>
                <a:ahLst/>
                <a:cxnLst>
                  <a:cxn ang="T6">
                    <a:pos x="T0" y="T1"/>
                  </a:cxn>
                  <a:cxn ang="T7">
                    <a:pos x="T2" y="T3"/>
                  </a:cxn>
                  <a:cxn ang="T8">
                    <a:pos x="T4" y="T5"/>
                  </a:cxn>
                </a:cxnLst>
                <a:rect l="0" t="0" r="r" b="b"/>
                <a:pathLst>
                  <a:path w="1" h="1">
                    <a:moveTo>
                      <a:pt x="0" y="0"/>
                    </a:moveTo>
                    <a:lnTo>
                      <a:pt x="0"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123" name="Line 685"/>
              <p:cNvSpPr>
                <a:spLocks noChangeShapeType="1"/>
              </p:cNvSpPr>
              <p:nvPr/>
            </p:nvSpPr>
            <p:spPr bwMode="auto">
              <a:xfrm>
                <a:off x="4209"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24" name="Line 686"/>
              <p:cNvSpPr>
                <a:spLocks noChangeShapeType="1"/>
              </p:cNvSpPr>
              <p:nvPr/>
            </p:nvSpPr>
            <p:spPr bwMode="auto">
              <a:xfrm>
                <a:off x="4209"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25" name="Line 687"/>
              <p:cNvSpPr>
                <a:spLocks noChangeShapeType="1"/>
              </p:cNvSpPr>
              <p:nvPr/>
            </p:nvSpPr>
            <p:spPr bwMode="auto">
              <a:xfrm>
                <a:off x="4209"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26" name="Line 688"/>
              <p:cNvSpPr>
                <a:spLocks noChangeShapeType="1"/>
              </p:cNvSpPr>
              <p:nvPr/>
            </p:nvSpPr>
            <p:spPr bwMode="auto">
              <a:xfrm>
                <a:off x="4211"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27" name="Line 689"/>
              <p:cNvSpPr>
                <a:spLocks noChangeShapeType="1"/>
              </p:cNvSpPr>
              <p:nvPr/>
            </p:nvSpPr>
            <p:spPr bwMode="auto">
              <a:xfrm>
                <a:off x="4211"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28" name="Line 690"/>
              <p:cNvSpPr>
                <a:spLocks noChangeShapeType="1"/>
              </p:cNvSpPr>
              <p:nvPr/>
            </p:nvSpPr>
            <p:spPr bwMode="auto">
              <a:xfrm>
                <a:off x="4211"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29" name="Line 691"/>
              <p:cNvSpPr>
                <a:spLocks noChangeShapeType="1"/>
              </p:cNvSpPr>
              <p:nvPr/>
            </p:nvSpPr>
            <p:spPr bwMode="auto">
              <a:xfrm>
                <a:off x="4211" y="2975"/>
                <a:ext cx="3"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30" name="Line 692"/>
              <p:cNvSpPr>
                <a:spLocks noChangeShapeType="1"/>
              </p:cNvSpPr>
              <p:nvPr/>
            </p:nvSpPr>
            <p:spPr bwMode="auto">
              <a:xfrm>
                <a:off x="4214"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31" name="Line 693"/>
              <p:cNvSpPr>
                <a:spLocks noChangeShapeType="1"/>
              </p:cNvSpPr>
              <p:nvPr/>
            </p:nvSpPr>
            <p:spPr bwMode="auto">
              <a:xfrm>
                <a:off x="4214"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32" name="Line 694"/>
              <p:cNvSpPr>
                <a:spLocks noChangeShapeType="1"/>
              </p:cNvSpPr>
              <p:nvPr/>
            </p:nvSpPr>
            <p:spPr bwMode="auto">
              <a:xfrm>
                <a:off x="4214"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33" name="Line 695"/>
              <p:cNvSpPr>
                <a:spLocks noChangeShapeType="1"/>
              </p:cNvSpPr>
              <p:nvPr/>
            </p:nvSpPr>
            <p:spPr bwMode="auto">
              <a:xfrm>
                <a:off x="4214"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34" name="Line 696"/>
              <p:cNvSpPr>
                <a:spLocks noChangeShapeType="1"/>
              </p:cNvSpPr>
              <p:nvPr/>
            </p:nvSpPr>
            <p:spPr bwMode="auto">
              <a:xfrm>
                <a:off x="4216"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35" name="Line 697"/>
              <p:cNvSpPr>
                <a:spLocks noChangeShapeType="1"/>
              </p:cNvSpPr>
              <p:nvPr/>
            </p:nvSpPr>
            <p:spPr bwMode="auto">
              <a:xfrm>
                <a:off x="4216"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36" name="Line 698"/>
              <p:cNvSpPr>
                <a:spLocks noChangeShapeType="1"/>
              </p:cNvSpPr>
              <p:nvPr/>
            </p:nvSpPr>
            <p:spPr bwMode="auto">
              <a:xfrm>
                <a:off x="4216"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37" name="Line 699"/>
              <p:cNvSpPr>
                <a:spLocks noChangeShapeType="1"/>
              </p:cNvSpPr>
              <p:nvPr/>
            </p:nvSpPr>
            <p:spPr bwMode="auto">
              <a:xfrm>
                <a:off x="4216"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38" name="Line 700"/>
              <p:cNvSpPr>
                <a:spLocks noChangeShapeType="1"/>
              </p:cNvSpPr>
              <p:nvPr/>
            </p:nvSpPr>
            <p:spPr bwMode="auto">
              <a:xfrm>
                <a:off x="4216"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39" name="Line 701"/>
              <p:cNvSpPr>
                <a:spLocks noChangeShapeType="1"/>
              </p:cNvSpPr>
              <p:nvPr/>
            </p:nvSpPr>
            <p:spPr bwMode="auto">
              <a:xfrm>
                <a:off x="4218"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40" name="Freeform 702"/>
              <p:cNvSpPr>
                <a:spLocks/>
              </p:cNvSpPr>
              <p:nvPr/>
            </p:nvSpPr>
            <p:spPr bwMode="auto">
              <a:xfrm>
                <a:off x="4218" y="2975"/>
                <a:ext cx="1" cy="1"/>
              </a:xfrm>
              <a:custGeom>
                <a:avLst/>
                <a:gdLst>
                  <a:gd name="T0" fmla="*/ 0 w 1"/>
                  <a:gd name="T1" fmla="*/ 0 h 1"/>
                  <a:gd name="T2" fmla="*/ 0 w 1"/>
                  <a:gd name="T3" fmla="*/ 0 h 1"/>
                  <a:gd name="T4" fmla="*/ 0 w 1"/>
                  <a:gd name="T5" fmla="*/ 0 h 1"/>
                  <a:gd name="T6" fmla="*/ 0 60000 65536"/>
                  <a:gd name="T7" fmla="*/ 0 60000 65536"/>
                  <a:gd name="T8" fmla="*/ 0 60000 65536"/>
                </a:gdLst>
                <a:ahLst/>
                <a:cxnLst>
                  <a:cxn ang="T6">
                    <a:pos x="T0" y="T1"/>
                  </a:cxn>
                  <a:cxn ang="T7">
                    <a:pos x="T2" y="T3"/>
                  </a:cxn>
                  <a:cxn ang="T8">
                    <a:pos x="T4" y="T5"/>
                  </a:cxn>
                </a:cxnLst>
                <a:rect l="0" t="0" r="r" b="b"/>
                <a:pathLst>
                  <a:path w="1" h="1">
                    <a:moveTo>
                      <a:pt x="0" y="0"/>
                    </a:moveTo>
                    <a:lnTo>
                      <a:pt x="0"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141" name="Line 703"/>
              <p:cNvSpPr>
                <a:spLocks noChangeShapeType="1"/>
              </p:cNvSpPr>
              <p:nvPr/>
            </p:nvSpPr>
            <p:spPr bwMode="auto">
              <a:xfrm>
                <a:off x="4245"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42" name="Line 704"/>
              <p:cNvSpPr>
                <a:spLocks noChangeShapeType="1"/>
              </p:cNvSpPr>
              <p:nvPr/>
            </p:nvSpPr>
            <p:spPr bwMode="auto">
              <a:xfrm>
                <a:off x="4245"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43" name="Line 705"/>
              <p:cNvSpPr>
                <a:spLocks noChangeShapeType="1"/>
              </p:cNvSpPr>
              <p:nvPr/>
            </p:nvSpPr>
            <p:spPr bwMode="auto">
              <a:xfrm>
                <a:off x="4245"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44" name="Line 706"/>
              <p:cNvSpPr>
                <a:spLocks noChangeShapeType="1"/>
              </p:cNvSpPr>
              <p:nvPr/>
            </p:nvSpPr>
            <p:spPr bwMode="auto">
              <a:xfrm>
                <a:off x="4245"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45" name="Line 707"/>
              <p:cNvSpPr>
                <a:spLocks noChangeShapeType="1"/>
              </p:cNvSpPr>
              <p:nvPr/>
            </p:nvSpPr>
            <p:spPr bwMode="auto">
              <a:xfrm>
                <a:off x="4245"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46" name="Line 708"/>
              <p:cNvSpPr>
                <a:spLocks noChangeShapeType="1"/>
              </p:cNvSpPr>
              <p:nvPr/>
            </p:nvSpPr>
            <p:spPr bwMode="auto">
              <a:xfrm>
                <a:off x="4247"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47" name="Line 709"/>
              <p:cNvSpPr>
                <a:spLocks noChangeShapeType="1"/>
              </p:cNvSpPr>
              <p:nvPr/>
            </p:nvSpPr>
            <p:spPr bwMode="auto">
              <a:xfrm>
                <a:off x="4247"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48" name="Line 710"/>
              <p:cNvSpPr>
                <a:spLocks noChangeShapeType="1"/>
              </p:cNvSpPr>
              <p:nvPr/>
            </p:nvSpPr>
            <p:spPr bwMode="auto">
              <a:xfrm>
                <a:off x="4247"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49" name="Line 711"/>
              <p:cNvSpPr>
                <a:spLocks noChangeShapeType="1"/>
              </p:cNvSpPr>
              <p:nvPr/>
            </p:nvSpPr>
            <p:spPr bwMode="auto">
              <a:xfrm>
                <a:off x="4247"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50" name="Line 712"/>
              <p:cNvSpPr>
                <a:spLocks noChangeShapeType="1"/>
              </p:cNvSpPr>
              <p:nvPr/>
            </p:nvSpPr>
            <p:spPr bwMode="auto">
              <a:xfrm>
                <a:off x="4247"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51" name="Line 713"/>
              <p:cNvSpPr>
                <a:spLocks noChangeShapeType="1"/>
              </p:cNvSpPr>
              <p:nvPr/>
            </p:nvSpPr>
            <p:spPr bwMode="auto">
              <a:xfrm>
                <a:off x="4247" y="2975"/>
                <a:ext cx="3"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52" name="Line 714"/>
              <p:cNvSpPr>
                <a:spLocks noChangeShapeType="1"/>
              </p:cNvSpPr>
              <p:nvPr/>
            </p:nvSpPr>
            <p:spPr bwMode="auto">
              <a:xfrm>
                <a:off x="4250"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53" name="Line 715"/>
              <p:cNvSpPr>
                <a:spLocks noChangeShapeType="1"/>
              </p:cNvSpPr>
              <p:nvPr/>
            </p:nvSpPr>
            <p:spPr bwMode="auto">
              <a:xfrm>
                <a:off x="4250"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54" name="Line 716"/>
              <p:cNvSpPr>
                <a:spLocks noChangeShapeType="1"/>
              </p:cNvSpPr>
              <p:nvPr/>
            </p:nvSpPr>
            <p:spPr bwMode="auto">
              <a:xfrm>
                <a:off x="4250"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55" name="Line 717"/>
              <p:cNvSpPr>
                <a:spLocks noChangeShapeType="1"/>
              </p:cNvSpPr>
              <p:nvPr/>
            </p:nvSpPr>
            <p:spPr bwMode="auto">
              <a:xfrm>
                <a:off x="4250"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56" name="Line 718"/>
              <p:cNvSpPr>
                <a:spLocks noChangeShapeType="1"/>
              </p:cNvSpPr>
              <p:nvPr/>
            </p:nvSpPr>
            <p:spPr bwMode="auto">
              <a:xfrm>
                <a:off x="4250"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57" name="Line 719"/>
              <p:cNvSpPr>
                <a:spLocks noChangeShapeType="1"/>
              </p:cNvSpPr>
              <p:nvPr/>
            </p:nvSpPr>
            <p:spPr bwMode="auto">
              <a:xfrm>
                <a:off x="4250"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58" name="Line 720"/>
              <p:cNvSpPr>
                <a:spLocks noChangeShapeType="1"/>
              </p:cNvSpPr>
              <p:nvPr/>
            </p:nvSpPr>
            <p:spPr bwMode="auto">
              <a:xfrm>
                <a:off x="4252"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59" name="Line 721"/>
              <p:cNvSpPr>
                <a:spLocks noChangeShapeType="1"/>
              </p:cNvSpPr>
              <p:nvPr/>
            </p:nvSpPr>
            <p:spPr bwMode="auto">
              <a:xfrm>
                <a:off x="4252"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60" name="Line 722"/>
              <p:cNvSpPr>
                <a:spLocks noChangeShapeType="1"/>
              </p:cNvSpPr>
              <p:nvPr/>
            </p:nvSpPr>
            <p:spPr bwMode="auto">
              <a:xfrm>
                <a:off x="4252"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61" name="Line 723"/>
              <p:cNvSpPr>
                <a:spLocks noChangeShapeType="1"/>
              </p:cNvSpPr>
              <p:nvPr/>
            </p:nvSpPr>
            <p:spPr bwMode="auto">
              <a:xfrm>
                <a:off x="4252"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62" name="Line 724"/>
              <p:cNvSpPr>
                <a:spLocks noChangeShapeType="1"/>
              </p:cNvSpPr>
              <p:nvPr/>
            </p:nvSpPr>
            <p:spPr bwMode="auto">
              <a:xfrm>
                <a:off x="4252"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63" name="Line 725"/>
              <p:cNvSpPr>
                <a:spLocks noChangeShapeType="1"/>
              </p:cNvSpPr>
              <p:nvPr/>
            </p:nvSpPr>
            <p:spPr bwMode="auto">
              <a:xfrm>
                <a:off x="4252"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64" name="Line 726"/>
              <p:cNvSpPr>
                <a:spLocks noChangeShapeType="1"/>
              </p:cNvSpPr>
              <p:nvPr/>
            </p:nvSpPr>
            <p:spPr bwMode="auto">
              <a:xfrm>
                <a:off x="4254"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65" name="Line 727"/>
              <p:cNvSpPr>
                <a:spLocks noChangeShapeType="1"/>
              </p:cNvSpPr>
              <p:nvPr/>
            </p:nvSpPr>
            <p:spPr bwMode="auto">
              <a:xfrm>
                <a:off x="4254"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66" name="Line 728"/>
              <p:cNvSpPr>
                <a:spLocks noChangeShapeType="1"/>
              </p:cNvSpPr>
              <p:nvPr/>
            </p:nvSpPr>
            <p:spPr bwMode="auto">
              <a:xfrm>
                <a:off x="4254"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67" name="Freeform 729"/>
              <p:cNvSpPr>
                <a:spLocks/>
              </p:cNvSpPr>
              <p:nvPr/>
            </p:nvSpPr>
            <p:spPr bwMode="auto">
              <a:xfrm>
                <a:off x="4254" y="2975"/>
                <a:ext cx="1" cy="1"/>
              </a:xfrm>
              <a:custGeom>
                <a:avLst/>
                <a:gdLst>
                  <a:gd name="T0" fmla="*/ 0 w 1"/>
                  <a:gd name="T1" fmla="*/ 0 h 1"/>
                  <a:gd name="T2" fmla="*/ 0 w 1"/>
                  <a:gd name="T3" fmla="*/ 0 h 1"/>
                  <a:gd name="T4" fmla="*/ 0 w 1"/>
                  <a:gd name="T5" fmla="*/ 0 h 1"/>
                  <a:gd name="T6" fmla="*/ 0 60000 65536"/>
                  <a:gd name="T7" fmla="*/ 0 60000 65536"/>
                  <a:gd name="T8" fmla="*/ 0 60000 65536"/>
                </a:gdLst>
                <a:ahLst/>
                <a:cxnLst>
                  <a:cxn ang="T6">
                    <a:pos x="T0" y="T1"/>
                  </a:cxn>
                  <a:cxn ang="T7">
                    <a:pos x="T2" y="T3"/>
                  </a:cxn>
                  <a:cxn ang="T8">
                    <a:pos x="T4" y="T5"/>
                  </a:cxn>
                </a:cxnLst>
                <a:rect l="0" t="0" r="r" b="b"/>
                <a:pathLst>
                  <a:path w="1" h="1">
                    <a:moveTo>
                      <a:pt x="0" y="0"/>
                    </a:moveTo>
                    <a:lnTo>
                      <a:pt x="0"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168" name="Line 730"/>
              <p:cNvSpPr>
                <a:spLocks noChangeShapeType="1"/>
              </p:cNvSpPr>
              <p:nvPr/>
            </p:nvSpPr>
            <p:spPr bwMode="auto">
              <a:xfrm>
                <a:off x="4281"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69" name="Line 731"/>
              <p:cNvSpPr>
                <a:spLocks noChangeShapeType="1"/>
              </p:cNvSpPr>
              <p:nvPr/>
            </p:nvSpPr>
            <p:spPr bwMode="auto">
              <a:xfrm>
                <a:off x="4281"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70" name="Line 732"/>
              <p:cNvSpPr>
                <a:spLocks noChangeShapeType="1"/>
              </p:cNvSpPr>
              <p:nvPr/>
            </p:nvSpPr>
            <p:spPr bwMode="auto">
              <a:xfrm>
                <a:off x="4281"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71" name="Line 733"/>
              <p:cNvSpPr>
                <a:spLocks noChangeShapeType="1"/>
              </p:cNvSpPr>
              <p:nvPr/>
            </p:nvSpPr>
            <p:spPr bwMode="auto">
              <a:xfrm>
                <a:off x="4281"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72" name="Line 734"/>
              <p:cNvSpPr>
                <a:spLocks noChangeShapeType="1"/>
              </p:cNvSpPr>
              <p:nvPr/>
            </p:nvSpPr>
            <p:spPr bwMode="auto">
              <a:xfrm>
                <a:off x="4281"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73" name="Line 735"/>
              <p:cNvSpPr>
                <a:spLocks noChangeShapeType="1"/>
              </p:cNvSpPr>
              <p:nvPr/>
            </p:nvSpPr>
            <p:spPr bwMode="auto">
              <a:xfrm>
                <a:off x="4281"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74" name="Line 736"/>
              <p:cNvSpPr>
                <a:spLocks noChangeShapeType="1"/>
              </p:cNvSpPr>
              <p:nvPr/>
            </p:nvSpPr>
            <p:spPr bwMode="auto">
              <a:xfrm>
                <a:off x="4281"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75" name="Line 737"/>
              <p:cNvSpPr>
                <a:spLocks noChangeShapeType="1"/>
              </p:cNvSpPr>
              <p:nvPr/>
            </p:nvSpPr>
            <p:spPr bwMode="auto">
              <a:xfrm>
                <a:off x="4281"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76" name="Line 738"/>
              <p:cNvSpPr>
                <a:spLocks noChangeShapeType="1"/>
              </p:cNvSpPr>
              <p:nvPr/>
            </p:nvSpPr>
            <p:spPr bwMode="auto">
              <a:xfrm>
                <a:off x="4281"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77" name="Line 739"/>
              <p:cNvSpPr>
                <a:spLocks noChangeShapeType="1"/>
              </p:cNvSpPr>
              <p:nvPr/>
            </p:nvSpPr>
            <p:spPr bwMode="auto">
              <a:xfrm>
                <a:off x="4283"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78" name="Line 740"/>
              <p:cNvSpPr>
                <a:spLocks noChangeShapeType="1"/>
              </p:cNvSpPr>
              <p:nvPr/>
            </p:nvSpPr>
            <p:spPr bwMode="auto">
              <a:xfrm>
                <a:off x="4283"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79" name="Line 741"/>
              <p:cNvSpPr>
                <a:spLocks noChangeShapeType="1"/>
              </p:cNvSpPr>
              <p:nvPr/>
            </p:nvSpPr>
            <p:spPr bwMode="auto">
              <a:xfrm>
                <a:off x="4283"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80" name="Line 742"/>
              <p:cNvSpPr>
                <a:spLocks noChangeShapeType="1"/>
              </p:cNvSpPr>
              <p:nvPr/>
            </p:nvSpPr>
            <p:spPr bwMode="auto">
              <a:xfrm>
                <a:off x="4283"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81" name="Line 743"/>
              <p:cNvSpPr>
                <a:spLocks noChangeShapeType="1"/>
              </p:cNvSpPr>
              <p:nvPr/>
            </p:nvSpPr>
            <p:spPr bwMode="auto">
              <a:xfrm>
                <a:off x="4283"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82" name="Line 744"/>
              <p:cNvSpPr>
                <a:spLocks noChangeShapeType="1"/>
              </p:cNvSpPr>
              <p:nvPr/>
            </p:nvSpPr>
            <p:spPr bwMode="auto">
              <a:xfrm>
                <a:off x="4283"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83" name="Line 745"/>
              <p:cNvSpPr>
                <a:spLocks noChangeShapeType="1"/>
              </p:cNvSpPr>
              <p:nvPr/>
            </p:nvSpPr>
            <p:spPr bwMode="auto">
              <a:xfrm>
                <a:off x="4283"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84" name="Line 746"/>
              <p:cNvSpPr>
                <a:spLocks noChangeShapeType="1"/>
              </p:cNvSpPr>
              <p:nvPr/>
            </p:nvSpPr>
            <p:spPr bwMode="auto">
              <a:xfrm>
                <a:off x="4283"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85" name="Line 747"/>
              <p:cNvSpPr>
                <a:spLocks noChangeShapeType="1"/>
              </p:cNvSpPr>
              <p:nvPr/>
            </p:nvSpPr>
            <p:spPr bwMode="auto">
              <a:xfrm>
                <a:off x="4283" y="2975"/>
                <a:ext cx="3"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86" name="Line 748"/>
              <p:cNvSpPr>
                <a:spLocks noChangeShapeType="1"/>
              </p:cNvSpPr>
              <p:nvPr/>
            </p:nvSpPr>
            <p:spPr bwMode="auto">
              <a:xfrm>
                <a:off x="4286"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87" name="Line 749"/>
              <p:cNvSpPr>
                <a:spLocks noChangeShapeType="1"/>
              </p:cNvSpPr>
              <p:nvPr/>
            </p:nvSpPr>
            <p:spPr bwMode="auto">
              <a:xfrm>
                <a:off x="4286"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88" name="Line 750"/>
              <p:cNvSpPr>
                <a:spLocks noChangeShapeType="1"/>
              </p:cNvSpPr>
              <p:nvPr/>
            </p:nvSpPr>
            <p:spPr bwMode="auto">
              <a:xfrm>
                <a:off x="4286"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89" name="Line 751"/>
              <p:cNvSpPr>
                <a:spLocks noChangeShapeType="1"/>
              </p:cNvSpPr>
              <p:nvPr/>
            </p:nvSpPr>
            <p:spPr bwMode="auto">
              <a:xfrm>
                <a:off x="4286"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90" name="Line 752"/>
              <p:cNvSpPr>
                <a:spLocks noChangeShapeType="1"/>
              </p:cNvSpPr>
              <p:nvPr/>
            </p:nvSpPr>
            <p:spPr bwMode="auto">
              <a:xfrm>
                <a:off x="4286"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91" name="Line 753"/>
              <p:cNvSpPr>
                <a:spLocks noChangeShapeType="1"/>
              </p:cNvSpPr>
              <p:nvPr/>
            </p:nvSpPr>
            <p:spPr bwMode="auto">
              <a:xfrm>
                <a:off x="4286"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92" name="Line 754"/>
              <p:cNvSpPr>
                <a:spLocks noChangeShapeType="1"/>
              </p:cNvSpPr>
              <p:nvPr/>
            </p:nvSpPr>
            <p:spPr bwMode="auto">
              <a:xfrm>
                <a:off x="4286"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93" name="Line 755"/>
              <p:cNvSpPr>
                <a:spLocks noChangeShapeType="1"/>
              </p:cNvSpPr>
              <p:nvPr/>
            </p:nvSpPr>
            <p:spPr bwMode="auto">
              <a:xfrm>
                <a:off x="4286"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94" name="Line 756"/>
              <p:cNvSpPr>
                <a:spLocks noChangeShapeType="1"/>
              </p:cNvSpPr>
              <p:nvPr/>
            </p:nvSpPr>
            <p:spPr bwMode="auto">
              <a:xfrm>
                <a:off x="4286"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95" name="Line 757"/>
              <p:cNvSpPr>
                <a:spLocks noChangeShapeType="1"/>
              </p:cNvSpPr>
              <p:nvPr/>
            </p:nvSpPr>
            <p:spPr bwMode="auto">
              <a:xfrm>
                <a:off x="4288"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96" name="Line 758"/>
              <p:cNvSpPr>
                <a:spLocks noChangeShapeType="1"/>
              </p:cNvSpPr>
              <p:nvPr/>
            </p:nvSpPr>
            <p:spPr bwMode="auto">
              <a:xfrm>
                <a:off x="4288"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97" name="Line 759"/>
              <p:cNvSpPr>
                <a:spLocks noChangeShapeType="1"/>
              </p:cNvSpPr>
              <p:nvPr/>
            </p:nvSpPr>
            <p:spPr bwMode="auto">
              <a:xfrm>
                <a:off x="4288"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98" name="Line 760"/>
              <p:cNvSpPr>
                <a:spLocks noChangeShapeType="1"/>
              </p:cNvSpPr>
              <p:nvPr/>
            </p:nvSpPr>
            <p:spPr bwMode="auto">
              <a:xfrm>
                <a:off x="4288"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199" name="Line 761"/>
              <p:cNvSpPr>
                <a:spLocks noChangeShapeType="1"/>
              </p:cNvSpPr>
              <p:nvPr/>
            </p:nvSpPr>
            <p:spPr bwMode="auto">
              <a:xfrm>
                <a:off x="4288"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00" name="Line 762"/>
              <p:cNvSpPr>
                <a:spLocks noChangeShapeType="1"/>
              </p:cNvSpPr>
              <p:nvPr/>
            </p:nvSpPr>
            <p:spPr bwMode="auto">
              <a:xfrm>
                <a:off x="4288"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01" name="Line 763"/>
              <p:cNvSpPr>
                <a:spLocks noChangeShapeType="1"/>
              </p:cNvSpPr>
              <p:nvPr/>
            </p:nvSpPr>
            <p:spPr bwMode="auto">
              <a:xfrm>
                <a:off x="4288"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02" name="Line 764"/>
              <p:cNvSpPr>
                <a:spLocks noChangeShapeType="1"/>
              </p:cNvSpPr>
              <p:nvPr/>
            </p:nvSpPr>
            <p:spPr bwMode="auto">
              <a:xfrm>
                <a:off x="4288"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03" name="Line 765"/>
              <p:cNvSpPr>
                <a:spLocks noChangeShapeType="1"/>
              </p:cNvSpPr>
              <p:nvPr/>
            </p:nvSpPr>
            <p:spPr bwMode="auto">
              <a:xfrm>
                <a:off x="4290"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04" name="Line 766"/>
              <p:cNvSpPr>
                <a:spLocks noChangeShapeType="1"/>
              </p:cNvSpPr>
              <p:nvPr/>
            </p:nvSpPr>
            <p:spPr bwMode="auto">
              <a:xfrm>
                <a:off x="4290"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05" name="Line 767"/>
              <p:cNvSpPr>
                <a:spLocks noChangeShapeType="1"/>
              </p:cNvSpPr>
              <p:nvPr/>
            </p:nvSpPr>
            <p:spPr bwMode="auto">
              <a:xfrm>
                <a:off x="4290"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06" name="Line 768"/>
              <p:cNvSpPr>
                <a:spLocks noChangeShapeType="1"/>
              </p:cNvSpPr>
              <p:nvPr/>
            </p:nvSpPr>
            <p:spPr bwMode="auto">
              <a:xfrm>
                <a:off x="4290"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07" name="Freeform 769"/>
              <p:cNvSpPr>
                <a:spLocks/>
              </p:cNvSpPr>
              <p:nvPr/>
            </p:nvSpPr>
            <p:spPr bwMode="auto">
              <a:xfrm>
                <a:off x="4290" y="2975"/>
                <a:ext cx="1" cy="1"/>
              </a:xfrm>
              <a:custGeom>
                <a:avLst/>
                <a:gdLst>
                  <a:gd name="T0" fmla="*/ 0 w 1"/>
                  <a:gd name="T1" fmla="*/ 0 h 1"/>
                  <a:gd name="T2" fmla="*/ 0 w 1"/>
                  <a:gd name="T3" fmla="*/ 0 h 1"/>
                  <a:gd name="T4" fmla="*/ 0 w 1"/>
                  <a:gd name="T5" fmla="*/ 0 h 1"/>
                  <a:gd name="T6" fmla="*/ 0 60000 65536"/>
                  <a:gd name="T7" fmla="*/ 0 60000 65536"/>
                  <a:gd name="T8" fmla="*/ 0 60000 65536"/>
                </a:gdLst>
                <a:ahLst/>
                <a:cxnLst>
                  <a:cxn ang="T6">
                    <a:pos x="T0" y="T1"/>
                  </a:cxn>
                  <a:cxn ang="T7">
                    <a:pos x="T2" y="T3"/>
                  </a:cxn>
                  <a:cxn ang="T8">
                    <a:pos x="T4" y="T5"/>
                  </a:cxn>
                </a:cxnLst>
                <a:rect l="0" t="0" r="r" b="b"/>
                <a:pathLst>
                  <a:path w="1" h="1">
                    <a:moveTo>
                      <a:pt x="0" y="0"/>
                    </a:moveTo>
                    <a:lnTo>
                      <a:pt x="0"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208" name="Line 770"/>
              <p:cNvSpPr>
                <a:spLocks noChangeShapeType="1"/>
              </p:cNvSpPr>
              <p:nvPr/>
            </p:nvSpPr>
            <p:spPr bwMode="auto">
              <a:xfrm>
                <a:off x="4317"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09" name="Line 771"/>
              <p:cNvSpPr>
                <a:spLocks noChangeShapeType="1"/>
              </p:cNvSpPr>
              <p:nvPr/>
            </p:nvSpPr>
            <p:spPr bwMode="auto">
              <a:xfrm>
                <a:off x="4317"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10" name="Line 772"/>
              <p:cNvSpPr>
                <a:spLocks noChangeShapeType="1"/>
              </p:cNvSpPr>
              <p:nvPr/>
            </p:nvSpPr>
            <p:spPr bwMode="auto">
              <a:xfrm>
                <a:off x="4317"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11" name="Line 773"/>
              <p:cNvSpPr>
                <a:spLocks noChangeShapeType="1"/>
              </p:cNvSpPr>
              <p:nvPr/>
            </p:nvSpPr>
            <p:spPr bwMode="auto">
              <a:xfrm>
                <a:off x="4317"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12" name="Line 774"/>
              <p:cNvSpPr>
                <a:spLocks noChangeShapeType="1"/>
              </p:cNvSpPr>
              <p:nvPr/>
            </p:nvSpPr>
            <p:spPr bwMode="auto">
              <a:xfrm>
                <a:off x="4317"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13" name="Line 775"/>
              <p:cNvSpPr>
                <a:spLocks noChangeShapeType="1"/>
              </p:cNvSpPr>
              <p:nvPr/>
            </p:nvSpPr>
            <p:spPr bwMode="auto">
              <a:xfrm>
                <a:off x="4317"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14" name="Line 776"/>
              <p:cNvSpPr>
                <a:spLocks noChangeShapeType="1"/>
              </p:cNvSpPr>
              <p:nvPr/>
            </p:nvSpPr>
            <p:spPr bwMode="auto">
              <a:xfrm>
                <a:off x="4317"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15" name="Line 777"/>
              <p:cNvSpPr>
                <a:spLocks noChangeShapeType="1"/>
              </p:cNvSpPr>
              <p:nvPr/>
            </p:nvSpPr>
            <p:spPr bwMode="auto">
              <a:xfrm>
                <a:off x="4317"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16" name="Line 778"/>
              <p:cNvSpPr>
                <a:spLocks noChangeShapeType="1"/>
              </p:cNvSpPr>
              <p:nvPr/>
            </p:nvSpPr>
            <p:spPr bwMode="auto">
              <a:xfrm>
                <a:off x="4317"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17" name="Line 779"/>
              <p:cNvSpPr>
                <a:spLocks noChangeShapeType="1"/>
              </p:cNvSpPr>
              <p:nvPr/>
            </p:nvSpPr>
            <p:spPr bwMode="auto">
              <a:xfrm>
                <a:off x="4317"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18" name="Line 780"/>
              <p:cNvSpPr>
                <a:spLocks noChangeShapeType="1"/>
              </p:cNvSpPr>
              <p:nvPr/>
            </p:nvSpPr>
            <p:spPr bwMode="auto">
              <a:xfrm>
                <a:off x="4319"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19" name="Line 781"/>
              <p:cNvSpPr>
                <a:spLocks noChangeShapeType="1"/>
              </p:cNvSpPr>
              <p:nvPr/>
            </p:nvSpPr>
            <p:spPr bwMode="auto">
              <a:xfrm>
                <a:off x="4319"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20" name="Line 782"/>
              <p:cNvSpPr>
                <a:spLocks noChangeShapeType="1"/>
              </p:cNvSpPr>
              <p:nvPr/>
            </p:nvSpPr>
            <p:spPr bwMode="auto">
              <a:xfrm>
                <a:off x="4319"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21" name="Line 783"/>
              <p:cNvSpPr>
                <a:spLocks noChangeShapeType="1"/>
              </p:cNvSpPr>
              <p:nvPr/>
            </p:nvSpPr>
            <p:spPr bwMode="auto">
              <a:xfrm>
                <a:off x="4319"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22" name="Line 784"/>
              <p:cNvSpPr>
                <a:spLocks noChangeShapeType="1"/>
              </p:cNvSpPr>
              <p:nvPr/>
            </p:nvSpPr>
            <p:spPr bwMode="auto">
              <a:xfrm>
                <a:off x="4319"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23" name="Line 785"/>
              <p:cNvSpPr>
                <a:spLocks noChangeShapeType="1"/>
              </p:cNvSpPr>
              <p:nvPr/>
            </p:nvSpPr>
            <p:spPr bwMode="auto">
              <a:xfrm>
                <a:off x="4319"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24" name="Line 786"/>
              <p:cNvSpPr>
                <a:spLocks noChangeShapeType="1"/>
              </p:cNvSpPr>
              <p:nvPr/>
            </p:nvSpPr>
            <p:spPr bwMode="auto">
              <a:xfrm>
                <a:off x="4319"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25" name="Line 787"/>
              <p:cNvSpPr>
                <a:spLocks noChangeShapeType="1"/>
              </p:cNvSpPr>
              <p:nvPr/>
            </p:nvSpPr>
            <p:spPr bwMode="auto">
              <a:xfrm>
                <a:off x="4319"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26" name="Line 788"/>
              <p:cNvSpPr>
                <a:spLocks noChangeShapeType="1"/>
              </p:cNvSpPr>
              <p:nvPr/>
            </p:nvSpPr>
            <p:spPr bwMode="auto">
              <a:xfrm>
                <a:off x="4319" y="2975"/>
                <a:ext cx="3"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27" name="Line 789"/>
              <p:cNvSpPr>
                <a:spLocks noChangeShapeType="1"/>
              </p:cNvSpPr>
              <p:nvPr/>
            </p:nvSpPr>
            <p:spPr bwMode="auto">
              <a:xfrm>
                <a:off x="4322"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28" name="Line 790"/>
              <p:cNvSpPr>
                <a:spLocks noChangeShapeType="1"/>
              </p:cNvSpPr>
              <p:nvPr/>
            </p:nvSpPr>
            <p:spPr bwMode="auto">
              <a:xfrm>
                <a:off x="4322"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29" name="Line 791"/>
              <p:cNvSpPr>
                <a:spLocks noChangeShapeType="1"/>
              </p:cNvSpPr>
              <p:nvPr/>
            </p:nvSpPr>
            <p:spPr bwMode="auto">
              <a:xfrm>
                <a:off x="4322"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30" name="Line 792"/>
              <p:cNvSpPr>
                <a:spLocks noChangeShapeType="1"/>
              </p:cNvSpPr>
              <p:nvPr/>
            </p:nvSpPr>
            <p:spPr bwMode="auto">
              <a:xfrm>
                <a:off x="4322"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31" name="Line 793"/>
              <p:cNvSpPr>
                <a:spLocks noChangeShapeType="1"/>
              </p:cNvSpPr>
              <p:nvPr/>
            </p:nvSpPr>
            <p:spPr bwMode="auto">
              <a:xfrm>
                <a:off x="4322"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32" name="Line 794"/>
              <p:cNvSpPr>
                <a:spLocks noChangeShapeType="1"/>
              </p:cNvSpPr>
              <p:nvPr/>
            </p:nvSpPr>
            <p:spPr bwMode="auto">
              <a:xfrm>
                <a:off x="4322"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33" name="Line 795"/>
              <p:cNvSpPr>
                <a:spLocks noChangeShapeType="1"/>
              </p:cNvSpPr>
              <p:nvPr/>
            </p:nvSpPr>
            <p:spPr bwMode="auto">
              <a:xfrm>
                <a:off x="4322"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34" name="Line 796"/>
              <p:cNvSpPr>
                <a:spLocks noChangeShapeType="1"/>
              </p:cNvSpPr>
              <p:nvPr/>
            </p:nvSpPr>
            <p:spPr bwMode="auto">
              <a:xfrm>
                <a:off x="4322"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35" name="Line 797"/>
              <p:cNvSpPr>
                <a:spLocks noChangeShapeType="1"/>
              </p:cNvSpPr>
              <p:nvPr/>
            </p:nvSpPr>
            <p:spPr bwMode="auto">
              <a:xfrm>
                <a:off x="4322"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36" name="Line 798"/>
              <p:cNvSpPr>
                <a:spLocks noChangeShapeType="1"/>
              </p:cNvSpPr>
              <p:nvPr/>
            </p:nvSpPr>
            <p:spPr bwMode="auto">
              <a:xfrm>
                <a:off x="4324"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37" name="Line 799"/>
              <p:cNvSpPr>
                <a:spLocks noChangeShapeType="1"/>
              </p:cNvSpPr>
              <p:nvPr/>
            </p:nvSpPr>
            <p:spPr bwMode="auto">
              <a:xfrm>
                <a:off x="4324"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38" name="Line 800"/>
              <p:cNvSpPr>
                <a:spLocks noChangeShapeType="1"/>
              </p:cNvSpPr>
              <p:nvPr/>
            </p:nvSpPr>
            <p:spPr bwMode="auto">
              <a:xfrm>
                <a:off x="4324"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39" name="Line 801"/>
              <p:cNvSpPr>
                <a:spLocks noChangeShapeType="1"/>
              </p:cNvSpPr>
              <p:nvPr/>
            </p:nvSpPr>
            <p:spPr bwMode="auto">
              <a:xfrm>
                <a:off x="4324"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40" name="Line 802"/>
              <p:cNvSpPr>
                <a:spLocks noChangeShapeType="1"/>
              </p:cNvSpPr>
              <p:nvPr/>
            </p:nvSpPr>
            <p:spPr bwMode="auto">
              <a:xfrm>
                <a:off x="4324"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41" name="Line 803"/>
              <p:cNvSpPr>
                <a:spLocks noChangeShapeType="1"/>
              </p:cNvSpPr>
              <p:nvPr/>
            </p:nvSpPr>
            <p:spPr bwMode="auto">
              <a:xfrm>
                <a:off x="4324"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42" name="Line 804"/>
              <p:cNvSpPr>
                <a:spLocks noChangeShapeType="1"/>
              </p:cNvSpPr>
              <p:nvPr/>
            </p:nvSpPr>
            <p:spPr bwMode="auto">
              <a:xfrm>
                <a:off x="4324"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43" name="Line 805"/>
              <p:cNvSpPr>
                <a:spLocks noChangeShapeType="1"/>
              </p:cNvSpPr>
              <p:nvPr/>
            </p:nvSpPr>
            <p:spPr bwMode="auto">
              <a:xfrm>
                <a:off x="4324"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44" name="Line 806"/>
              <p:cNvSpPr>
                <a:spLocks noChangeShapeType="1"/>
              </p:cNvSpPr>
              <p:nvPr/>
            </p:nvSpPr>
            <p:spPr bwMode="auto">
              <a:xfrm>
                <a:off x="4324" y="2975"/>
                <a:ext cx="2"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245" name="Line 807"/>
              <p:cNvSpPr>
                <a:spLocks noChangeShapeType="1"/>
              </p:cNvSpPr>
              <p:nvPr/>
            </p:nvSpPr>
            <p:spPr bwMode="auto">
              <a:xfrm>
                <a:off x="4326"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2538" name="Group 808"/>
            <p:cNvGrpSpPr>
              <a:grpSpLocks/>
            </p:cNvGrpSpPr>
            <p:nvPr/>
          </p:nvGrpSpPr>
          <p:grpSpPr bwMode="auto">
            <a:xfrm>
              <a:off x="1610" y="2959"/>
              <a:ext cx="2717" cy="17"/>
              <a:chOff x="1610" y="2959"/>
              <a:chExt cx="2717" cy="17"/>
            </a:xfrm>
          </p:grpSpPr>
          <p:sp>
            <p:nvSpPr>
              <p:cNvPr id="22846" name="Line 809"/>
              <p:cNvSpPr>
                <a:spLocks noChangeShapeType="1"/>
              </p:cNvSpPr>
              <p:nvPr/>
            </p:nvSpPr>
            <p:spPr bwMode="auto">
              <a:xfrm>
                <a:off x="4326" y="2975"/>
                <a:ext cx="1"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47" name="Freeform 810"/>
              <p:cNvSpPr>
                <a:spLocks/>
              </p:cNvSpPr>
              <p:nvPr/>
            </p:nvSpPr>
            <p:spPr bwMode="auto">
              <a:xfrm>
                <a:off x="4326" y="2975"/>
                <a:ext cx="1" cy="1"/>
              </a:xfrm>
              <a:custGeom>
                <a:avLst/>
                <a:gdLst>
                  <a:gd name="T0" fmla="*/ 0 w 1"/>
                  <a:gd name="T1" fmla="*/ 0 h 1"/>
                  <a:gd name="T2" fmla="*/ 0 w 1"/>
                  <a:gd name="T3" fmla="*/ 0 h 1"/>
                  <a:gd name="T4" fmla="*/ 0 w 1"/>
                  <a:gd name="T5" fmla="*/ 0 h 1"/>
                  <a:gd name="T6" fmla="*/ 0 60000 65536"/>
                  <a:gd name="T7" fmla="*/ 0 60000 65536"/>
                  <a:gd name="T8" fmla="*/ 0 60000 65536"/>
                </a:gdLst>
                <a:ahLst/>
                <a:cxnLst>
                  <a:cxn ang="T6">
                    <a:pos x="T0" y="T1"/>
                  </a:cxn>
                  <a:cxn ang="T7">
                    <a:pos x="T2" y="T3"/>
                  </a:cxn>
                  <a:cxn ang="T8">
                    <a:pos x="T4" y="T5"/>
                  </a:cxn>
                </a:cxnLst>
                <a:rect l="0" t="0" r="r" b="b"/>
                <a:pathLst>
                  <a:path w="1" h="1">
                    <a:moveTo>
                      <a:pt x="0" y="0"/>
                    </a:moveTo>
                    <a:lnTo>
                      <a:pt x="0"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848" name="Line 811"/>
              <p:cNvSpPr>
                <a:spLocks noChangeShapeType="1"/>
              </p:cNvSpPr>
              <p:nvPr/>
            </p:nvSpPr>
            <p:spPr bwMode="auto">
              <a:xfrm>
                <a:off x="1610" y="2973"/>
                <a:ext cx="2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49" name="Line 812"/>
              <p:cNvSpPr>
                <a:spLocks noChangeShapeType="1"/>
              </p:cNvSpPr>
              <p:nvPr/>
            </p:nvSpPr>
            <p:spPr bwMode="auto">
              <a:xfrm>
                <a:off x="1632"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50" name="Line 813"/>
              <p:cNvSpPr>
                <a:spLocks noChangeShapeType="1"/>
              </p:cNvSpPr>
              <p:nvPr/>
            </p:nvSpPr>
            <p:spPr bwMode="auto">
              <a:xfrm>
                <a:off x="1632"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51" name="Line 814"/>
              <p:cNvSpPr>
                <a:spLocks noChangeShapeType="1"/>
              </p:cNvSpPr>
              <p:nvPr/>
            </p:nvSpPr>
            <p:spPr bwMode="auto">
              <a:xfrm>
                <a:off x="1632"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52" name="Line 815"/>
              <p:cNvSpPr>
                <a:spLocks noChangeShapeType="1"/>
              </p:cNvSpPr>
              <p:nvPr/>
            </p:nvSpPr>
            <p:spPr bwMode="auto">
              <a:xfrm>
                <a:off x="1632"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53" name="Line 816"/>
              <p:cNvSpPr>
                <a:spLocks noChangeShapeType="1"/>
              </p:cNvSpPr>
              <p:nvPr/>
            </p:nvSpPr>
            <p:spPr bwMode="auto">
              <a:xfrm>
                <a:off x="1632" y="2973"/>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54" name="Line 817"/>
              <p:cNvSpPr>
                <a:spLocks noChangeShapeType="1"/>
              </p:cNvSpPr>
              <p:nvPr/>
            </p:nvSpPr>
            <p:spPr bwMode="auto">
              <a:xfrm>
                <a:off x="1634"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55" name="Line 818"/>
              <p:cNvSpPr>
                <a:spLocks noChangeShapeType="1"/>
              </p:cNvSpPr>
              <p:nvPr/>
            </p:nvSpPr>
            <p:spPr bwMode="auto">
              <a:xfrm>
                <a:off x="1634"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56" name="Line 819"/>
              <p:cNvSpPr>
                <a:spLocks noChangeShapeType="1"/>
              </p:cNvSpPr>
              <p:nvPr/>
            </p:nvSpPr>
            <p:spPr bwMode="auto">
              <a:xfrm>
                <a:off x="1634"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57" name="Line 820"/>
              <p:cNvSpPr>
                <a:spLocks noChangeShapeType="1"/>
              </p:cNvSpPr>
              <p:nvPr/>
            </p:nvSpPr>
            <p:spPr bwMode="auto">
              <a:xfrm>
                <a:off x="1634"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58" name="Line 821"/>
              <p:cNvSpPr>
                <a:spLocks noChangeShapeType="1"/>
              </p:cNvSpPr>
              <p:nvPr/>
            </p:nvSpPr>
            <p:spPr bwMode="auto">
              <a:xfrm>
                <a:off x="1634"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59" name="Line 822"/>
              <p:cNvSpPr>
                <a:spLocks noChangeShapeType="1"/>
              </p:cNvSpPr>
              <p:nvPr/>
            </p:nvSpPr>
            <p:spPr bwMode="auto">
              <a:xfrm>
                <a:off x="1634"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60" name="Line 823"/>
              <p:cNvSpPr>
                <a:spLocks noChangeShapeType="1"/>
              </p:cNvSpPr>
              <p:nvPr/>
            </p:nvSpPr>
            <p:spPr bwMode="auto">
              <a:xfrm>
                <a:off x="1634"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61" name="Line 824"/>
              <p:cNvSpPr>
                <a:spLocks noChangeShapeType="1"/>
              </p:cNvSpPr>
              <p:nvPr/>
            </p:nvSpPr>
            <p:spPr bwMode="auto">
              <a:xfrm>
                <a:off x="1634"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62" name="Line 825"/>
              <p:cNvSpPr>
                <a:spLocks noChangeShapeType="1"/>
              </p:cNvSpPr>
              <p:nvPr/>
            </p:nvSpPr>
            <p:spPr bwMode="auto">
              <a:xfrm>
                <a:off x="1634" y="2973"/>
                <a:ext cx="3"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63" name="Line 826"/>
              <p:cNvSpPr>
                <a:spLocks noChangeShapeType="1"/>
              </p:cNvSpPr>
              <p:nvPr/>
            </p:nvSpPr>
            <p:spPr bwMode="auto">
              <a:xfrm>
                <a:off x="1637"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64" name="Line 827"/>
              <p:cNvSpPr>
                <a:spLocks noChangeShapeType="1"/>
              </p:cNvSpPr>
              <p:nvPr/>
            </p:nvSpPr>
            <p:spPr bwMode="auto">
              <a:xfrm>
                <a:off x="1637"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65" name="Line 828"/>
              <p:cNvSpPr>
                <a:spLocks noChangeShapeType="1"/>
              </p:cNvSpPr>
              <p:nvPr/>
            </p:nvSpPr>
            <p:spPr bwMode="auto">
              <a:xfrm>
                <a:off x="1637"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66" name="Line 829"/>
              <p:cNvSpPr>
                <a:spLocks noChangeShapeType="1"/>
              </p:cNvSpPr>
              <p:nvPr/>
            </p:nvSpPr>
            <p:spPr bwMode="auto">
              <a:xfrm>
                <a:off x="1637"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67" name="Line 830"/>
              <p:cNvSpPr>
                <a:spLocks noChangeShapeType="1"/>
              </p:cNvSpPr>
              <p:nvPr/>
            </p:nvSpPr>
            <p:spPr bwMode="auto">
              <a:xfrm>
                <a:off x="1637"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68" name="Line 831"/>
              <p:cNvSpPr>
                <a:spLocks noChangeShapeType="1"/>
              </p:cNvSpPr>
              <p:nvPr/>
            </p:nvSpPr>
            <p:spPr bwMode="auto">
              <a:xfrm>
                <a:off x="1637"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69" name="Line 832"/>
              <p:cNvSpPr>
                <a:spLocks noChangeShapeType="1"/>
              </p:cNvSpPr>
              <p:nvPr/>
            </p:nvSpPr>
            <p:spPr bwMode="auto">
              <a:xfrm>
                <a:off x="1637"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70" name="Line 833"/>
              <p:cNvSpPr>
                <a:spLocks noChangeShapeType="1"/>
              </p:cNvSpPr>
              <p:nvPr/>
            </p:nvSpPr>
            <p:spPr bwMode="auto">
              <a:xfrm>
                <a:off x="1637"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71" name="Line 834"/>
              <p:cNvSpPr>
                <a:spLocks noChangeShapeType="1"/>
              </p:cNvSpPr>
              <p:nvPr/>
            </p:nvSpPr>
            <p:spPr bwMode="auto">
              <a:xfrm>
                <a:off x="1637" y="2973"/>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72" name="Line 835"/>
              <p:cNvSpPr>
                <a:spLocks noChangeShapeType="1"/>
              </p:cNvSpPr>
              <p:nvPr/>
            </p:nvSpPr>
            <p:spPr bwMode="auto">
              <a:xfrm>
                <a:off x="1639"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73" name="Line 836"/>
              <p:cNvSpPr>
                <a:spLocks noChangeShapeType="1"/>
              </p:cNvSpPr>
              <p:nvPr/>
            </p:nvSpPr>
            <p:spPr bwMode="auto">
              <a:xfrm>
                <a:off x="1639"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74" name="Line 837"/>
              <p:cNvSpPr>
                <a:spLocks noChangeShapeType="1"/>
              </p:cNvSpPr>
              <p:nvPr/>
            </p:nvSpPr>
            <p:spPr bwMode="auto">
              <a:xfrm>
                <a:off x="1639"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75" name="Line 838"/>
              <p:cNvSpPr>
                <a:spLocks noChangeShapeType="1"/>
              </p:cNvSpPr>
              <p:nvPr/>
            </p:nvSpPr>
            <p:spPr bwMode="auto">
              <a:xfrm>
                <a:off x="1639"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76" name="Line 839"/>
              <p:cNvSpPr>
                <a:spLocks noChangeShapeType="1"/>
              </p:cNvSpPr>
              <p:nvPr/>
            </p:nvSpPr>
            <p:spPr bwMode="auto">
              <a:xfrm>
                <a:off x="1639"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77" name="Line 840"/>
              <p:cNvSpPr>
                <a:spLocks noChangeShapeType="1"/>
              </p:cNvSpPr>
              <p:nvPr/>
            </p:nvSpPr>
            <p:spPr bwMode="auto">
              <a:xfrm>
                <a:off x="1639"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78" name="Line 841"/>
              <p:cNvSpPr>
                <a:spLocks noChangeShapeType="1"/>
              </p:cNvSpPr>
              <p:nvPr/>
            </p:nvSpPr>
            <p:spPr bwMode="auto">
              <a:xfrm>
                <a:off x="1639"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79" name="Line 842"/>
              <p:cNvSpPr>
                <a:spLocks noChangeShapeType="1"/>
              </p:cNvSpPr>
              <p:nvPr/>
            </p:nvSpPr>
            <p:spPr bwMode="auto">
              <a:xfrm>
                <a:off x="1639"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80" name="Line 843"/>
              <p:cNvSpPr>
                <a:spLocks noChangeShapeType="1"/>
              </p:cNvSpPr>
              <p:nvPr/>
            </p:nvSpPr>
            <p:spPr bwMode="auto">
              <a:xfrm>
                <a:off x="1639" y="2973"/>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81" name="Line 844"/>
              <p:cNvSpPr>
                <a:spLocks noChangeShapeType="1"/>
              </p:cNvSpPr>
              <p:nvPr/>
            </p:nvSpPr>
            <p:spPr bwMode="auto">
              <a:xfrm>
                <a:off x="1641"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82" name="Line 845"/>
              <p:cNvSpPr>
                <a:spLocks noChangeShapeType="1"/>
              </p:cNvSpPr>
              <p:nvPr/>
            </p:nvSpPr>
            <p:spPr bwMode="auto">
              <a:xfrm>
                <a:off x="1641"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83" name="Line 846"/>
              <p:cNvSpPr>
                <a:spLocks noChangeShapeType="1"/>
              </p:cNvSpPr>
              <p:nvPr/>
            </p:nvSpPr>
            <p:spPr bwMode="auto">
              <a:xfrm>
                <a:off x="1641"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84" name="Line 847"/>
              <p:cNvSpPr>
                <a:spLocks noChangeShapeType="1"/>
              </p:cNvSpPr>
              <p:nvPr/>
            </p:nvSpPr>
            <p:spPr bwMode="auto">
              <a:xfrm>
                <a:off x="1641"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85" name="Line 848"/>
              <p:cNvSpPr>
                <a:spLocks noChangeShapeType="1"/>
              </p:cNvSpPr>
              <p:nvPr/>
            </p:nvSpPr>
            <p:spPr bwMode="auto">
              <a:xfrm>
                <a:off x="1641"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86" name="Line 849"/>
              <p:cNvSpPr>
                <a:spLocks noChangeShapeType="1"/>
              </p:cNvSpPr>
              <p:nvPr/>
            </p:nvSpPr>
            <p:spPr bwMode="auto">
              <a:xfrm>
                <a:off x="1641"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87" name="Line 850"/>
              <p:cNvSpPr>
                <a:spLocks noChangeShapeType="1"/>
              </p:cNvSpPr>
              <p:nvPr/>
            </p:nvSpPr>
            <p:spPr bwMode="auto">
              <a:xfrm>
                <a:off x="1641"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88" name="Line 851"/>
              <p:cNvSpPr>
                <a:spLocks noChangeShapeType="1"/>
              </p:cNvSpPr>
              <p:nvPr/>
            </p:nvSpPr>
            <p:spPr bwMode="auto">
              <a:xfrm>
                <a:off x="1641" y="2973"/>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89" name="Line 852"/>
              <p:cNvSpPr>
                <a:spLocks noChangeShapeType="1"/>
              </p:cNvSpPr>
              <p:nvPr/>
            </p:nvSpPr>
            <p:spPr bwMode="auto">
              <a:xfrm>
                <a:off x="1643"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90" name="Line 853"/>
              <p:cNvSpPr>
                <a:spLocks noChangeShapeType="1"/>
              </p:cNvSpPr>
              <p:nvPr/>
            </p:nvSpPr>
            <p:spPr bwMode="auto">
              <a:xfrm>
                <a:off x="1643"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91" name="Line 854"/>
              <p:cNvSpPr>
                <a:spLocks noChangeShapeType="1"/>
              </p:cNvSpPr>
              <p:nvPr/>
            </p:nvSpPr>
            <p:spPr bwMode="auto">
              <a:xfrm>
                <a:off x="1643"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92" name="Line 855"/>
              <p:cNvSpPr>
                <a:spLocks noChangeShapeType="1"/>
              </p:cNvSpPr>
              <p:nvPr/>
            </p:nvSpPr>
            <p:spPr bwMode="auto">
              <a:xfrm>
                <a:off x="1643"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93" name="Line 856"/>
              <p:cNvSpPr>
                <a:spLocks noChangeShapeType="1"/>
              </p:cNvSpPr>
              <p:nvPr/>
            </p:nvSpPr>
            <p:spPr bwMode="auto">
              <a:xfrm>
                <a:off x="1643"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94" name="Line 857"/>
              <p:cNvSpPr>
                <a:spLocks noChangeShapeType="1"/>
              </p:cNvSpPr>
              <p:nvPr/>
            </p:nvSpPr>
            <p:spPr bwMode="auto">
              <a:xfrm>
                <a:off x="1643"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95" name="Line 858"/>
              <p:cNvSpPr>
                <a:spLocks noChangeShapeType="1"/>
              </p:cNvSpPr>
              <p:nvPr/>
            </p:nvSpPr>
            <p:spPr bwMode="auto">
              <a:xfrm>
                <a:off x="1643"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96" name="Line 859"/>
              <p:cNvSpPr>
                <a:spLocks noChangeShapeType="1"/>
              </p:cNvSpPr>
              <p:nvPr/>
            </p:nvSpPr>
            <p:spPr bwMode="auto">
              <a:xfrm>
                <a:off x="1643"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97" name="Line 860"/>
              <p:cNvSpPr>
                <a:spLocks noChangeShapeType="1"/>
              </p:cNvSpPr>
              <p:nvPr/>
            </p:nvSpPr>
            <p:spPr bwMode="auto">
              <a:xfrm>
                <a:off x="1643" y="2973"/>
                <a:ext cx="3"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98" name="Line 861"/>
              <p:cNvSpPr>
                <a:spLocks noChangeShapeType="1"/>
              </p:cNvSpPr>
              <p:nvPr/>
            </p:nvSpPr>
            <p:spPr bwMode="auto">
              <a:xfrm>
                <a:off x="1646"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99" name="Line 862"/>
              <p:cNvSpPr>
                <a:spLocks noChangeShapeType="1"/>
              </p:cNvSpPr>
              <p:nvPr/>
            </p:nvSpPr>
            <p:spPr bwMode="auto">
              <a:xfrm>
                <a:off x="1646"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00" name="Line 863"/>
              <p:cNvSpPr>
                <a:spLocks noChangeShapeType="1"/>
              </p:cNvSpPr>
              <p:nvPr/>
            </p:nvSpPr>
            <p:spPr bwMode="auto">
              <a:xfrm>
                <a:off x="1646"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01" name="Line 864"/>
              <p:cNvSpPr>
                <a:spLocks noChangeShapeType="1"/>
              </p:cNvSpPr>
              <p:nvPr/>
            </p:nvSpPr>
            <p:spPr bwMode="auto">
              <a:xfrm>
                <a:off x="1646"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02" name="Line 865"/>
              <p:cNvSpPr>
                <a:spLocks noChangeShapeType="1"/>
              </p:cNvSpPr>
              <p:nvPr/>
            </p:nvSpPr>
            <p:spPr bwMode="auto">
              <a:xfrm>
                <a:off x="1646"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03" name="Line 866"/>
              <p:cNvSpPr>
                <a:spLocks noChangeShapeType="1"/>
              </p:cNvSpPr>
              <p:nvPr/>
            </p:nvSpPr>
            <p:spPr bwMode="auto">
              <a:xfrm>
                <a:off x="1646"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04" name="Line 867"/>
              <p:cNvSpPr>
                <a:spLocks noChangeShapeType="1"/>
              </p:cNvSpPr>
              <p:nvPr/>
            </p:nvSpPr>
            <p:spPr bwMode="auto">
              <a:xfrm>
                <a:off x="1646" y="2973"/>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05" name="Line 868"/>
              <p:cNvSpPr>
                <a:spLocks noChangeShapeType="1"/>
              </p:cNvSpPr>
              <p:nvPr/>
            </p:nvSpPr>
            <p:spPr bwMode="auto">
              <a:xfrm>
                <a:off x="1648"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06" name="Line 869"/>
              <p:cNvSpPr>
                <a:spLocks noChangeShapeType="1"/>
              </p:cNvSpPr>
              <p:nvPr/>
            </p:nvSpPr>
            <p:spPr bwMode="auto">
              <a:xfrm>
                <a:off x="1648"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07" name="Line 870"/>
              <p:cNvSpPr>
                <a:spLocks noChangeShapeType="1"/>
              </p:cNvSpPr>
              <p:nvPr/>
            </p:nvSpPr>
            <p:spPr bwMode="auto">
              <a:xfrm>
                <a:off x="1648"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08" name="Line 871"/>
              <p:cNvSpPr>
                <a:spLocks noChangeShapeType="1"/>
              </p:cNvSpPr>
              <p:nvPr/>
            </p:nvSpPr>
            <p:spPr bwMode="auto">
              <a:xfrm>
                <a:off x="1648"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09" name="Line 872"/>
              <p:cNvSpPr>
                <a:spLocks noChangeShapeType="1"/>
              </p:cNvSpPr>
              <p:nvPr/>
            </p:nvSpPr>
            <p:spPr bwMode="auto">
              <a:xfrm>
                <a:off x="1648"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10" name="Line 873"/>
              <p:cNvSpPr>
                <a:spLocks noChangeShapeType="1"/>
              </p:cNvSpPr>
              <p:nvPr/>
            </p:nvSpPr>
            <p:spPr bwMode="auto">
              <a:xfrm>
                <a:off x="1648"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11" name="Line 874"/>
              <p:cNvSpPr>
                <a:spLocks noChangeShapeType="1"/>
              </p:cNvSpPr>
              <p:nvPr/>
            </p:nvSpPr>
            <p:spPr bwMode="auto">
              <a:xfrm>
                <a:off x="1648" y="2973"/>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12" name="Line 875"/>
              <p:cNvSpPr>
                <a:spLocks noChangeShapeType="1"/>
              </p:cNvSpPr>
              <p:nvPr/>
            </p:nvSpPr>
            <p:spPr bwMode="auto">
              <a:xfrm>
                <a:off x="1650"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13" name="Line 876"/>
              <p:cNvSpPr>
                <a:spLocks noChangeShapeType="1"/>
              </p:cNvSpPr>
              <p:nvPr/>
            </p:nvSpPr>
            <p:spPr bwMode="auto">
              <a:xfrm>
                <a:off x="1650"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14" name="Line 877"/>
              <p:cNvSpPr>
                <a:spLocks noChangeShapeType="1"/>
              </p:cNvSpPr>
              <p:nvPr/>
            </p:nvSpPr>
            <p:spPr bwMode="auto">
              <a:xfrm>
                <a:off x="1650"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15" name="Line 878"/>
              <p:cNvSpPr>
                <a:spLocks noChangeShapeType="1"/>
              </p:cNvSpPr>
              <p:nvPr/>
            </p:nvSpPr>
            <p:spPr bwMode="auto">
              <a:xfrm>
                <a:off x="1650"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16" name="Line 879"/>
              <p:cNvSpPr>
                <a:spLocks noChangeShapeType="1"/>
              </p:cNvSpPr>
              <p:nvPr/>
            </p:nvSpPr>
            <p:spPr bwMode="auto">
              <a:xfrm>
                <a:off x="1650"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17" name="Line 880"/>
              <p:cNvSpPr>
                <a:spLocks noChangeShapeType="1"/>
              </p:cNvSpPr>
              <p:nvPr/>
            </p:nvSpPr>
            <p:spPr bwMode="auto">
              <a:xfrm>
                <a:off x="1650"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18" name="Line 881"/>
              <p:cNvSpPr>
                <a:spLocks noChangeShapeType="1"/>
              </p:cNvSpPr>
              <p:nvPr/>
            </p:nvSpPr>
            <p:spPr bwMode="auto">
              <a:xfrm>
                <a:off x="1650"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19" name="Line 882"/>
              <p:cNvSpPr>
                <a:spLocks noChangeShapeType="1"/>
              </p:cNvSpPr>
              <p:nvPr/>
            </p:nvSpPr>
            <p:spPr bwMode="auto">
              <a:xfrm>
                <a:off x="1650" y="2973"/>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20" name="Line 883"/>
              <p:cNvSpPr>
                <a:spLocks noChangeShapeType="1"/>
              </p:cNvSpPr>
              <p:nvPr/>
            </p:nvSpPr>
            <p:spPr bwMode="auto">
              <a:xfrm>
                <a:off x="1652"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21" name="Line 884"/>
              <p:cNvSpPr>
                <a:spLocks noChangeShapeType="1"/>
              </p:cNvSpPr>
              <p:nvPr/>
            </p:nvSpPr>
            <p:spPr bwMode="auto">
              <a:xfrm>
                <a:off x="1652"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22" name="Line 885"/>
              <p:cNvSpPr>
                <a:spLocks noChangeShapeType="1"/>
              </p:cNvSpPr>
              <p:nvPr/>
            </p:nvSpPr>
            <p:spPr bwMode="auto">
              <a:xfrm>
                <a:off x="1652"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23" name="Line 886"/>
              <p:cNvSpPr>
                <a:spLocks noChangeShapeType="1"/>
              </p:cNvSpPr>
              <p:nvPr/>
            </p:nvSpPr>
            <p:spPr bwMode="auto">
              <a:xfrm>
                <a:off x="1652"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24" name="Line 887"/>
              <p:cNvSpPr>
                <a:spLocks noChangeShapeType="1"/>
              </p:cNvSpPr>
              <p:nvPr/>
            </p:nvSpPr>
            <p:spPr bwMode="auto">
              <a:xfrm>
                <a:off x="1652"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25" name="Line 888"/>
              <p:cNvSpPr>
                <a:spLocks noChangeShapeType="1"/>
              </p:cNvSpPr>
              <p:nvPr/>
            </p:nvSpPr>
            <p:spPr bwMode="auto">
              <a:xfrm>
                <a:off x="1652" y="2973"/>
                <a:ext cx="3"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26" name="Line 889"/>
              <p:cNvSpPr>
                <a:spLocks noChangeShapeType="1"/>
              </p:cNvSpPr>
              <p:nvPr/>
            </p:nvSpPr>
            <p:spPr bwMode="auto">
              <a:xfrm>
                <a:off x="1655"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27" name="Line 890"/>
              <p:cNvSpPr>
                <a:spLocks noChangeShapeType="1"/>
              </p:cNvSpPr>
              <p:nvPr/>
            </p:nvSpPr>
            <p:spPr bwMode="auto">
              <a:xfrm>
                <a:off x="1655"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28" name="Line 891"/>
              <p:cNvSpPr>
                <a:spLocks noChangeShapeType="1"/>
              </p:cNvSpPr>
              <p:nvPr/>
            </p:nvSpPr>
            <p:spPr bwMode="auto">
              <a:xfrm>
                <a:off x="1655"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29" name="Line 892"/>
              <p:cNvSpPr>
                <a:spLocks noChangeShapeType="1"/>
              </p:cNvSpPr>
              <p:nvPr/>
            </p:nvSpPr>
            <p:spPr bwMode="auto">
              <a:xfrm>
                <a:off x="1655"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30" name="Line 893"/>
              <p:cNvSpPr>
                <a:spLocks noChangeShapeType="1"/>
              </p:cNvSpPr>
              <p:nvPr/>
            </p:nvSpPr>
            <p:spPr bwMode="auto">
              <a:xfrm>
                <a:off x="1655"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31" name="Line 894"/>
              <p:cNvSpPr>
                <a:spLocks noChangeShapeType="1"/>
              </p:cNvSpPr>
              <p:nvPr/>
            </p:nvSpPr>
            <p:spPr bwMode="auto">
              <a:xfrm>
                <a:off x="1655"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32" name="Line 895"/>
              <p:cNvSpPr>
                <a:spLocks noChangeShapeType="1"/>
              </p:cNvSpPr>
              <p:nvPr/>
            </p:nvSpPr>
            <p:spPr bwMode="auto">
              <a:xfrm>
                <a:off x="1655" y="2973"/>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33" name="Line 896"/>
              <p:cNvSpPr>
                <a:spLocks noChangeShapeType="1"/>
              </p:cNvSpPr>
              <p:nvPr/>
            </p:nvSpPr>
            <p:spPr bwMode="auto">
              <a:xfrm>
                <a:off x="1657"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34" name="Line 897"/>
              <p:cNvSpPr>
                <a:spLocks noChangeShapeType="1"/>
              </p:cNvSpPr>
              <p:nvPr/>
            </p:nvSpPr>
            <p:spPr bwMode="auto">
              <a:xfrm>
                <a:off x="1657"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35" name="Line 898"/>
              <p:cNvSpPr>
                <a:spLocks noChangeShapeType="1"/>
              </p:cNvSpPr>
              <p:nvPr/>
            </p:nvSpPr>
            <p:spPr bwMode="auto">
              <a:xfrm>
                <a:off x="1657"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36" name="Line 899"/>
              <p:cNvSpPr>
                <a:spLocks noChangeShapeType="1"/>
              </p:cNvSpPr>
              <p:nvPr/>
            </p:nvSpPr>
            <p:spPr bwMode="auto">
              <a:xfrm>
                <a:off x="1657"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37" name="Line 900"/>
              <p:cNvSpPr>
                <a:spLocks noChangeShapeType="1"/>
              </p:cNvSpPr>
              <p:nvPr/>
            </p:nvSpPr>
            <p:spPr bwMode="auto">
              <a:xfrm>
                <a:off x="1657"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38" name="Line 901"/>
              <p:cNvSpPr>
                <a:spLocks noChangeShapeType="1"/>
              </p:cNvSpPr>
              <p:nvPr/>
            </p:nvSpPr>
            <p:spPr bwMode="auto">
              <a:xfrm>
                <a:off x="1657" y="2973"/>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39" name="Line 902"/>
              <p:cNvSpPr>
                <a:spLocks noChangeShapeType="1"/>
              </p:cNvSpPr>
              <p:nvPr/>
            </p:nvSpPr>
            <p:spPr bwMode="auto">
              <a:xfrm>
                <a:off x="1659"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40" name="Line 903"/>
              <p:cNvSpPr>
                <a:spLocks noChangeShapeType="1"/>
              </p:cNvSpPr>
              <p:nvPr/>
            </p:nvSpPr>
            <p:spPr bwMode="auto">
              <a:xfrm>
                <a:off x="1659"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41" name="Line 904"/>
              <p:cNvSpPr>
                <a:spLocks noChangeShapeType="1"/>
              </p:cNvSpPr>
              <p:nvPr/>
            </p:nvSpPr>
            <p:spPr bwMode="auto">
              <a:xfrm>
                <a:off x="1659" y="297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42" name="Freeform 905"/>
              <p:cNvSpPr>
                <a:spLocks/>
              </p:cNvSpPr>
              <p:nvPr/>
            </p:nvSpPr>
            <p:spPr bwMode="auto">
              <a:xfrm>
                <a:off x="1659" y="2973"/>
                <a:ext cx="2" cy="1"/>
              </a:xfrm>
              <a:custGeom>
                <a:avLst/>
                <a:gdLst>
                  <a:gd name="T0" fmla="*/ 0 w 2"/>
                  <a:gd name="T1" fmla="*/ 0 h 1"/>
                  <a:gd name="T2" fmla="*/ 0 w 2"/>
                  <a:gd name="T3" fmla="*/ 0 h 1"/>
                  <a:gd name="T4" fmla="*/ 2 w 2"/>
                  <a:gd name="T5" fmla="*/ 0 h 1"/>
                  <a:gd name="T6" fmla="*/ 0 60000 65536"/>
                  <a:gd name="T7" fmla="*/ 0 60000 65536"/>
                  <a:gd name="T8" fmla="*/ 0 60000 65536"/>
                </a:gdLst>
                <a:ahLst/>
                <a:cxnLst>
                  <a:cxn ang="T6">
                    <a:pos x="T0" y="T1"/>
                  </a:cxn>
                  <a:cxn ang="T7">
                    <a:pos x="T2" y="T3"/>
                  </a:cxn>
                  <a:cxn ang="T8">
                    <a:pos x="T4" y="T5"/>
                  </a:cxn>
                </a:cxnLst>
                <a:rect l="0" t="0" r="r" b="b"/>
                <a:pathLst>
                  <a:path w="2" h="1">
                    <a:moveTo>
                      <a:pt x="0" y="0"/>
                    </a:moveTo>
                    <a:lnTo>
                      <a:pt x="0" y="0"/>
                    </a:lnTo>
                    <a:lnTo>
                      <a:pt x="2"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943" name="Line 906"/>
              <p:cNvSpPr>
                <a:spLocks noChangeShapeType="1"/>
              </p:cNvSpPr>
              <p:nvPr/>
            </p:nvSpPr>
            <p:spPr bwMode="auto">
              <a:xfrm>
                <a:off x="1686" y="2970"/>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44" name="Line 907"/>
              <p:cNvSpPr>
                <a:spLocks noChangeShapeType="1"/>
              </p:cNvSpPr>
              <p:nvPr/>
            </p:nvSpPr>
            <p:spPr bwMode="auto">
              <a:xfrm>
                <a:off x="1686" y="2970"/>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45" name="Line 908"/>
              <p:cNvSpPr>
                <a:spLocks noChangeShapeType="1"/>
              </p:cNvSpPr>
              <p:nvPr/>
            </p:nvSpPr>
            <p:spPr bwMode="auto">
              <a:xfrm>
                <a:off x="1686" y="2970"/>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46" name="Line 909"/>
              <p:cNvSpPr>
                <a:spLocks noChangeShapeType="1"/>
              </p:cNvSpPr>
              <p:nvPr/>
            </p:nvSpPr>
            <p:spPr bwMode="auto">
              <a:xfrm>
                <a:off x="1688" y="2970"/>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47" name="Line 910"/>
              <p:cNvSpPr>
                <a:spLocks noChangeShapeType="1"/>
              </p:cNvSpPr>
              <p:nvPr/>
            </p:nvSpPr>
            <p:spPr bwMode="auto">
              <a:xfrm>
                <a:off x="1688" y="2970"/>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48" name="Line 911"/>
              <p:cNvSpPr>
                <a:spLocks noChangeShapeType="1"/>
              </p:cNvSpPr>
              <p:nvPr/>
            </p:nvSpPr>
            <p:spPr bwMode="auto">
              <a:xfrm>
                <a:off x="1688" y="2970"/>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49" name="Line 912"/>
              <p:cNvSpPr>
                <a:spLocks noChangeShapeType="1"/>
              </p:cNvSpPr>
              <p:nvPr/>
            </p:nvSpPr>
            <p:spPr bwMode="auto">
              <a:xfrm>
                <a:off x="1688" y="2970"/>
                <a:ext cx="3"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50" name="Line 913"/>
              <p:cNvSpPr>
                <a:spLocks noChangeShapeType="1"/>
              </p:cNvSpPr>
              <p:nvPr/>
            </p:nvSpPr>
            <p:spPr bwMode="auto">
              <a:xfrm>
                <a:off x="1691" y="2970"/>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51" name="Line 914"/>
              <p:cNvSpPr>
                <a:spLocks noChangeShapeType="1"/>
              </p:cNvSpPr>
              <p:nvPr/>
            </p:nvSpPr>
            <p:spPr bwMode="auto">
              <a:xfrm>
                <a:off x="1691" y="2970"/>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52" name="Line 915"/>
              <p:cNvSpPr>
                <a:spLocks noChangeShapeType="1"/>
              </p:cNvSpPr>
              <p:nvPr/>
            </p:nvSpPr>
            <p:spPr bwMode="auto">
              <a:xfrm>
                <a:off x="1691" y="2970"/>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53" name="Line 916"/>
              <p:cNvSpPr>
                <a:spLocks noChangeShapeType="1"/>
              </p:cNvSpPr>
              <p:nvPr/>
            </p:nvSpPr>
            <p:spPr bwMode="auto">
              <a:xfrm>
                <a:off x="1693" y="2970"/>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54" name="Line 917"/>
              <p:cNvSpPr>
                <a:spLocks noChangeShapeType="1"/>
              </p:cNvSpPr>
              <p:nvPr/>
            </p:nvSpPr>
            <p:spPr bwMode="auto">
              <a:xfrm>
                <a:off x="1693" y="2970"/>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55" name="Line 918"/>
              <p:cNvSpPr>
                <a:spLocks noChangeShapeType="1"/>
              </p:cNvSpPr>
              <p:nvPr/>
            </p:nvSpPr>
            <p:spPr bwMode="auto">
              <a:xfrm>
                <a:off x="1693" y="2970"/>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56" name="Line 919"/>
              <p:cNvSpPr>
                <a:spLocks noChangeShapeType="1"/>
              </p:cNvSpPr>
              <p:nvPr/>
            </p:nvSpPr>
            <p:spPr bwMode="auto">
              <a:xfrm>
                <a:off x="1693" y="2970"/>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57" name="Line 920"/>
              <p:cNvSpPr>
                <a:spLocks noChangeShapeType="1"/>
              </p:cNvSpPr>
              <p:nvPr/>
            </p:nvSpPr>
            <p:spPr bwMode="auto">
              <a:xfrm>
                <a:off x="1695" y="2970"/>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58" name="Line 921"/>
              <p:cNvSpPr>
                <a:spLocks noChangeShapeType="1"/>
              </p:cNvSpPr>
              <p:nvPr/>
            </p:nvSpPr>
            <p:spPr bwMode="auto">
              <a:xfrm>
                <a:off x="1695" y="2970"/>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59" name="Line 922"/>
              <p:cNvSpPr>
                <a:spLocks noChangeShapeType="1"/>
              </p:cNvSpPr>
              <p:nvPr/>
            </p:nvSpPr>
            <p:spPr bwMode="auto">
              <a:xfrm>
                <a:off x="1695" y="2970"/>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60" name="Line 923"/>
              <p:cNvSpPr>
                <a:spLocks noChangeShapeType="1"/>
              </p:cNvSpPr>
              <p:nvPr/>
            </p:nvSpPr>
            <p:spPr bwMode="auto">
              <a:xfrm>
                <a:off x="1697" y="2970"/>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61" name="Freeform 924"/>
              <p:cNvSpPr>
                <a:spLocks/>
              </p:cNvSpPr>
              <p:nvPr/>
            </p:nvSpPr>
            <p:spPr bwMode="auto">
              <a:xfrm>
                <a:off x="1697" y="2970"/>
                <a:ext cx="3" cy="1"/>
              </a:xfrm>
              <a:custGeom>
                <a:avLst/>
                <a:gdLst>
                  <a:gd name="T0" fmla="*/ 0 w 3"/>
                  <a:gd name="T1" fmla="*/ 0 h 1"/>
                  <a:gd name="T2" fmla="*/ 0 w 3"/>
                  <a:gd name="T3" fmla="*/ 0 h 1"/>
                  <a:gd name="T4" fmla="*/ 3 w 3"/>
                  <a:gd name="T5" fmla="*/ 0 h 1"/>
                  <a:gd name="T6" fmla="*/ 0 60000 65536"/>
                  <a:gd name="T7" fmla="*/ 0 60000 65536"/>
                  <a:gd name="T8" fmla="*/ 0 60000 65536"/>
                </a:gdLst>
                <a:ahLst/>
                <a:cxnLst>
                  <a:cxn ang="T6">
                    <a:pos x="T0" y="T1"/>
                  </a:cxn>
                  <a:cxn ang="T7">
                    <a:pos x="T2" y="T3"/>
                  </a:cxn>
                  <a:cxn ang="T8">
                    <a:pos x="T4" y="T5"/>
                  </a:cxn>
                </a:cxnLst>
                <a:rect l="0" t="0" r="r" b="b"/>
                <a:pathLst>
                  <a:path w="3" h="1">
                    <a:moveTo>
                      <a:pt x="0" y="0"/>
                    </a:moveTo>
                    <a:lnTo>
                      <a:pt x="0" y="0"/>
                    </a:lnTo>
                    <a:lnTo>
                      <a:pt x="3"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962" name="Line 925"/>
              <p:cNvSpPr>
                <a:spLocks noChangeShapeType="1"/>
              </p:cNvSpPr>
              <p:nvPr/>
            </p:nvSpPr>
            <p:spPr bwMode="auto">
              <a:xfrm>
                <a:off x="1724" y="2970"/>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63" name="Line 926"/>
              <p:cNvSpPr>
                <a:spLocks noChangeShapeType="1"/>
              </p:cNvSpPr>
              <p:nvPr/>
            </p:nvSpPr>
            <p:spPr bwMode="auto">
              <a:xfrm>
                <a:off x="1724" y="2970"/>
                <a:ext cx="3"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64" name="Line 927"/>
              <p:cNvSpPr>
                <a:spLocks noChangeShapeType="1"/>
              </p:cNvSpPr>
              <p:nvPr/>
            </p:nvSpPr>
            <p:spPr bwMode="auto">
              <a:xfrm>
                <a:off x="1727" y="2970"/>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65" name="Line 928"/>
              <p:cNvSpPr>
                <a:spLocks noChangeShapeType="1"/>
              </p:cNvSpPr>
              <p:nvPr/>
            </p:nvSpPr>
            <p:spPr bwMode="auto">
              <a:xfrm>
                <a:off x="1727" y="2970"/>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66" name="Line 929"/>
              <p:cNvSpPr>
                <a:spLocks noChangeShapeType="1"/>
              </p:cNvSpPr>
              <p:nvPr/>
            </p:nvSpPr>
            <p:spPr bwMode="auto">
              <a:xfrm>
                <a:off x="1727" y="2970"/>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67" name="Line 930"/>
              <p:cNvSpPr>
                <a:spLocks noChangeShapeType="1"/>
              </p:cNvSpPr>
              <p:nvPr/>
            </p:nvSpPr>
            <p:spPr bwMode="auto">
              <a:xfrm>
                <a:off x="1729" y="2970"/>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68" name="Line 931"/>
              <p:cNvSpPr>
                <a:spLocks noChangeShapeType="1"/>
              </p:cNvSpPr>
              <p:nvPr/>
            </p:nvSpPr>
            <p:spPr bwMode="auto">
              <a:xfrm>
                <a:off x="1729" y="2970"/>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69" name="Line 932"/>
              <p:cNvSpPr>
                <a:spLocks noChangeShapeType="1"/>
              </p:cNvSpPr>
              <p:nvPr/>
            </p:nvSpPr>
            <p:spPr bwMode="auto">
              <a:xfrm>
                <a:off x="1729" y="2970"/>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70" name="Line 933"/>
              <p:cNvSpPr>
                <a:spLocks noChangeShapeType="1"/>
              </p:cNvSpPr>
              <p:nvPr/>
            </p:nvSpPr>
            <p:spPr bwMode="auto">
              <a:xfrm>
                <a:off x="1731" y="2970"/>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71" name="Line 934"/>
              <p:cNvSpPr>
                <a:spLocks noChangeShapeType="1"/>
              </p:cNvSpPr>
              <p:nvPr/>
            </p:nvSpPr>
            <p:spPr bwMode="auto">
              <a:xfrm>
                <a:off x="1731" y="2970"/>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72" name="Line 935"/>
              <p:cNvSpPr>
                <a:spLocks noChangeShapeType="1"/>
              </p:cNvSpPr>
              <p:nvPr/>
            </p:nvSpPr>
            <p:spPr bwMode="auto">
              <a:xfrm>
                <a:off x="1733" y="2970"/>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73" name="Line 936"/>
              <p:cNvSpPr>
                <a:spLocks noChangeShapeType="1"/>
              </p:cNvSpPr>
              <p:nvPr/>
            </p:nvSpPr>
            <p:spPr bwMode="auto">
              <a:xfrm>
                <a:off x="1733" y="2970"/>
                <a:ext cx="3"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74" name="Line 937"/>
              <p:cNvSpPr>
                <a:spLocks noChangeShapeType="1"/>
              </p:cNvSpPr>
              <p:nvPr/>
            </p:nvSpPr>
            <p:spPr bwMode="auto">
              <a:xfrm>
                <a:off x="1736" y="2970"/>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75" name="Line 938"/>
              <p:cNvSpPr>
                <a:spLocks noChangeShapeType="1"/>
              </p:cNvSpPr>
              <p:nvPr/>
            </p:nvSpPr>
            <p:spPr bwMode="auto">
              <a:xfrm>
                <a:off x="1736" y="2970"/>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76" name="Line 939"/>
              <p:cNvSpPr>
                <a:spLocks noChangeShapeType="1"/>
              </p:cNvSpPr>
              <p:nvPr/>
            </p:nvSpPr>
            <p:spPr bwMode="auto">
              <a:xfrm>
                <a:off x="1736" y="2970"/>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77" name="Line 940"/>
              <p:cNvSpPr>
                <a:spLocks noChangeShapeType="1"/>
              </p:cNvSpPr>
              <p:nvPr/>
            </p:nvSpPr>
            <p:spPr bwMode="auto">
              <a:xfrm>
                <a:off x="1738" y="2970"/>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78" name="Line 941"/>
              <p:cNvSpPr>
                <a:spLocks noChangeShapeType="1"/>
              </p:cNvSpPr>
              <p:nvPr/>
            </p:nvSpPr>
            <p:spPr bwMode="auto">
              <a:xfrm>
                <a:off x="1738" y="2970"/>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79" name="Line 942"/>
              <p:cNvSpPr>
                <a:spLocks noChangeShapeType="1"/>
              </p:cNvSpPr>
              <p:nvPr/>
            </p:nvSpPr>
            <p:spPr bwMode="auto">
              <a:xfrm>
                <a:off x="1740" y="2970"/>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80" name="Line 943"/>
              <p:cNvSpPr>
                <a:spLocks noChangeShapeType="1"/>
              </p:cNvSpPr>
              <p:nvPr/>
            </p:nvSpPr>
            <p:spPr bwMode="auto">
              <a:xfrm>
                <a:off x="1740" y="2970"/>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81" name="Line 944"/>
              <p:cNvSpPr>
                <a:spLocks noChangeShapeType="1"/>
              </p:cNvSpPr>
              <p:nvPr/>
            </p:nvSpPr>
            <p:spPr bwMode="auto">
              <a:xfrm>
                <a:off x="1740" y="2970"/>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82" name="Line 945"/>
              <p:cNvSpPr>
                <a:spLocks noChangeShapeType="1"/>
              </p:cNvSpPr>
              <p:nvPr/>
            </p:nvSpPr>
            <p:spPr bwMode="auto">
              <a:xfrm>
                <a:off x="1742" y="2970"/>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83" name="Line 946"/>
              <p:cNvSpPr>
                <a:spLocks noChangeShapeType="1"/>
              </p:cNvSpPr>
              <p:nvPr/>
            </p:nvSpPr>
            <p:spPr bwMode="auto">
              <a:xfrm>
                <a:off x="1742" y="2970"/>
                <a:ext cx="3"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84" name="Line 947"/>
              <p:cNvSpPr>
                <a:spLocks noChangeShapeType="1"/>
              </p:cNvSpPr>
              <p:nvPr/>
            </p:nvSpPr>
            <p:spPr bwMode="auto">
              <a:xfrm>
                <a:off x="1745" y="2970"/>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85" name="Line 948"/>
              <p:cNvSpPr>
                <a:spLocks noChangeShapeType="1"/>
              </p:cNvSpPr>
              <p:nvPr/>
            </p:nvSpPr>
            <p:spPr bwMode="auto">
              <a:xfrm>
                <a:off x="1745" y="2970"/>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86" name="Line 949"/>
              <p:cNvSpPr>
                <a:spLocks noChangeShapeType="1"/>
              </p:cNvSpPr>
              <p:nvPr/>
            </p:nvSpPr>
            <p:spPr bwMode="auto">
              <a:xfrm>
                <a:off x="1745" y="2970"/>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87" name="Line 950"/>
              <p:cNvSpPr>
                <a:spLocks noChangeShapeType="1"/>
              </p:cNvSpPr>
              <p:nvPr/>
            </p:nvSpPr>
            <p:spPr bwMode="auto">
              <a:xfrm>
                <a:off x="1747" y="2970"/>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88" name="Line 951"/>
              <p:cNvSpPr>
                <a:spLocks noChangeShapeType="1"/>
              </p:cNvSpPr>
              <p:nvPr/>
            </p:nvSpPr>
            <p:spPr bwMode="auto">
              <a:xfrm>
                <a:off x="1747" y="2970"/>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89" name="Line 952"/>
              <p:cNvSpPr>
                <a:spLocks noChangeShapeType="1"/>
              </p:cNvSpPr>
              <p:nvPr/>
            </p:nvSpPr>
            <p:spPr bwMode="auto">
              <a:xfrm>
                <a:off x="1749" y="2970"/>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90" name="Line 953"/>
              <p:cNvSpPr>
                <a:spLocks noChangeShapeType="1"/>
              </p:cNvSpPr>
              <p:nvPr/>
            </p:nvSpPr>
            <p:spPr bwMode="auto">
              <a:xfrm>
                <a:off x="1749" y="2970"/>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91" name="Line 954"/>
              <p:cNvSpPr>
                <a:spLocks noChangeShapeType="1"/>
              </p:cNvSpPr>
              <p:nvPr/>
            </p:nvSpPr>
            <p:spPr bwMode="auto">
              <a:xfrm>
                <a:off x="1751" y="2970"/>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92" name="Line 955"/>
              <p:cNvSpPr>
                <a:spLocks noChangeShapeType="1"/>
              </p:cNvSpPr>
              <p:nvPr/>
            </p:nvSpPr>
            <p:spPr bwMode="auto">
              <a:xfrm>
                <a:off x="1751" y="2970"/>
                <a:ext cx="3"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93" name="Line 956"/>
              <p:cNvSpPr>
                <a:spLocks noChangeShapeType="1"/>
              </p:cNvSpPr>
              <p:nvPr/>
            </p:nvSpPr>
            <p:spPr bwMode="auto">
              <a:xfrm flipV="1">
                <a:off x="1754" y="2968"/>
                <a:ext cx="1" cy="2"/>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94" name="Line 957"/>
              <p:cNvSpPr>
                <a:spLocks noChangeShapeType="1"/>
              </p:cNvSpPr>
              <p:nvPr/>
            </p:nvSpPr>
            <p:spPr bwMode="auto">
              <a:xfrm>
                <a:off x="1754" y="2968"/>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95" name="Line 958"/>
              <p:cNvSpPr>
                <a:spLocks noChangeShapeType="1"/>
              </p:cNvSpPr>
              <p:nvPr/>
            </p:nvSpPr>
            <p:spPr bwMode="auto">
              <a:xfrm>
                <a:off x="1754" y="2968"/>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96" name="Line 959"/>
              <p:cNvSpPr>
                <a:spLocks noChangeShapeType="1"/>
              </p:cNvSpPr>
              <p:nvPr/>
            </p:nvSpPr>
            <p:spPr bwMode="auto">
              <a:xfrm>
                <a:off x="1756" y="2968"/>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97" name="Line 960"/>
              <p:cNvSpPr>
                <a:spLocks noChangeShapeType="1"/>
              </p:cNvSpPr>
              <p:nvPr/>
            </p:nvSpPr>
            <p:spPr bwMode="auto">
              <a:xfrm>
                <a:off x="1756" y="2968"/>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98" name="Line 961"/>
              <p:cNvSpPr>
                <a:spLocks noChangeShapeType="1"/>
              </p:cNvSpPr>
              <p:nvPr/>
            </p:nvSpPr>
            <p:spPr bwMode="auto">
              <a:xfrm>
                <a:off x="1758" y="2968"/>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999" name="Line 962"/>
              <p:cNvSpPr>
                <a:spLocks noChangeShapeType="1"/>
              </p:cNvSpPr>
              <p:nvPr/>
            </p:nvSpPr>
            <p:spPr bwMode="auto">
              <a:xfrm>
                <a:off x="1758" y="2968"/>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00" name="Line 963"/>
              <p:cNvSpPr>
                <a:spLocks noChangeShapeType="1"/>
              </p:cNvSpPr>
              <p:nvPr/>
            </p:nvSpPr>
            <p:spPr bwMode="auto">
              <a:xfrm>
                <a:off x="1760" y="2968"/>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01" name="Line 964"/>
              <p:cNvSpPr>
                <a:spLocks noChangeShapeType="1"/>
              </p:cNvSpPr>
              <p:nvPr/>
            </p:nvSpPr>
            <p:spPr bwMode="auto">
              <a:xfrm>
                <a:off x="1760" y="2968"/>
                <a:ext cx="3"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02" name="Line 965"/>
              <p:cNvSpPr>
                <a:spLocks noChangeShapeType="1"/>
              </p:cNvSpPr>
              <p:nvPr/>
            </p:nvSpPr>
            <p:spPr bwMode="auto">
              <a:xfrm>
                <a:off x="1763" y="2968"/>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03" name="Line 966"/>
              <p:cNvSpPr>
                <a:spLocks noChangeShapeType="1"/>
              </p:cNvSpPr>
              <p:nvPr/>
            </p:nvSpPr>
            <p:spPr bwMode="auto">
              <a:xfrm>
                <a:off x="1763" y="2968"/>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04" name="Line 967"/>
              <p:cNvSpPr>
                <a:spLocks noChangeShapeType="1"/>
              </p:cNvSpPr>
              <p:nvPr/>
            </p:nvSpPr>
            <p:spPr bwMode="auto">
              <a:xfrm>
                <a:off x="1765" y="2968"/>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05" name="Line 968"/>
              <p:cNvSpPr>
                <a:spLocks noChangeShapeType="1"/>
              </p:cNvSpPr>
              <p:nvPr/>
            </p:nvSpPr>
            <p:spPr bwMode="auto">
              <a:xfrm>
                <a:off x="1765" y="2968"/>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06" name="Line 969"/>
              <p:cNvSpPr>
                <a:spLocks noChangeShapeType="1"/>
              </p:cNvSpPr>
              <p:nvPr/>
            </p:nvSpPr>
            <p:spPr bwMode="auto">
              <a:xfrm>
                <a:off x="1767" y="2968"/>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07" name="Line 970"/>
              <p:cNvSpPr>
                <a:spLocks noChangeShapeType="1"/>
              </p:cNvSpPr>
              <p:nvPr/>
            </p:nvSpPr>
            <p:spPr bwMode="auto">
              <a:xfrm>
                <a:off x="1767" y="2968"/>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08" name="Line 971"/>
              <p:cNvSpPr>
                <a:spLocks noChangeShapeType="1"/>
              </p:cNvSpPr>
              <p:nvPr/>
            </p:nvSpPr>
            <p:spPr bwMode="auto">
              <a:xfrm>
                <a:off x="1767" y="2968"/>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09" name="Line 972"/>
              <p:cNvSpPr>
                <a:spLocks noChangeShapeType="1"/>
              </p:cNvSpPr>
              <p:nvPr/>
            </p:nvSpPr>
            <p:spPr bwMode="auto">
              <a:xfrm>
                <a:off x="1769" y="2968"/>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10" name="Line 973"/>
              <p:cNvSpPr>
                <a:spLocks noChangeShapeType="1"/>
              </p:cNvSpPr>
              <p:nvPr/>
            </p:nvSpPr>
            <p:spPr bwMode="auto">
              <a:xfrm>
                <a:off x="1769" y="2968"/>
                <a:ext cx="3"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11" name="Line 974"/>
              <p:cNvSpPr>
                <a:spLocks noChangeShapeType="1"/>
              </p:cNvSpPr>
              <p:nvPr/>
            </p:nvSpPr>
            <p:spPr bwMode="auto">
              <a:xfrm>
                <a:off x="1772" y="2968"/>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12" name="Line 975"/>
              <p:cNvSpPr>
                <a:spLocks noChangeShapeType="1"/>
              </p:cNvSpPr>
              <p:nvPr/>
            </p:nvSpPr>
            <p:spPr bwMode="auto">
              <a:xfrm>
                <a:off x="1772" y="2968"/>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13" name="Freeform 976"/>
              <p:cNvSpPr>
                <a:spLocks/>
              </p:cNvSpPr>
              <p:nvPr/>
            </p:nvSpPr>
            <p:spPr bwMode="auto">
              <a:xfrm>
                <a:off x="1774" y="2968"/>
                <a:ext cx="1" cy="1"/>
              </a:xfrm>
              <a:custGeom>
                <a:avLst/>
                <a:gdLst>
                  <a:gd name="T0" fmla="*/ 0 w 1"/>
                  <a:gd name="T1" fmla="*/ 0 h 1"/>
                  <a:gd name="T2" fmla="*/ 0 w 1"/>
                  <a:gd name="T3" fmla="*/ 0 h 1"/>
                  <a:gd name="T4" fmla="*/ 0 w 1"/>
                  <a:gd name="T5" fmla="*/ 0 h 1"/>
                  <a:gd name="T6" fmla="*/ 0 60000 65536"/>
                  <a:gd name="T7" fmla="*/ 0 60000 65536"/>
                  <a:gd name="T8" fmla="*/ 0 60000 65536"/>
                </a:gdLst>
                <a:ahLst/>
                <a:cxnLst>
                  <a:cxn ang="T6">
                    <a:pos x="T0" y="T1"/>
                  </a:cxn>
                  <a:cxn ang="T7">
                    <a:pos x="T2" y="T3"/>
                  </a:cxn>
                  <a:cxn ang="T8">
                    <a:pos x="T4" y="T5"/>
                  </a:cxn>
                </a:cxnLst>
                <a:rect l="0" t="0" r="r" b="b"/>
                <a:pathLst>
                  <a:path w="1" h="1">
                    <a:moveTo>
                      <a:pt x="0" y="0"/>
                    </a:moveTo>
                    <a:lnTo>
                      <a:pt x="0"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014" name="Line 977"/>
              <p:cNvSpPr>
                <a:spLocks noChangeShapeType="1"/>
              </p:cNvSpPr>
              <p:nvPr/>
            </p:nvSpPr>
            <p:spPr bwMode="auto">
              <a:xfrm>
                <a:off x="1801" y="2966"/>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15" name="Line 978"/>
              <p:cNvSpPr>
                <a:spLocks noChangeShapeType="1"/>
              </p:cNvSpPr>
              <p:nvPr/>
            </p:nvSpPr>
            <p:spPr bwMode="auto">
              <a:xfrm>
                <a:off x="1801" y="2966"/>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16" name="Line 979"/>
              <p:cNvSpPr>
                <a:spLocks noChangeShapeType="1"/>
              </p:cNvSpPr>
              <p:nvPr/>
            </p:nvSpPr>
            <p:spPr bwMode="auto">
              <a:xfrm>
                <a:off x="1801" y="2966"/>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17" name="Line 980"/>
              <p:cNvSpPr>
                <a:spLocks noChangeShapeType="1"/>
              </p:cNvSpPr>
              <p:nvPr/>
            </p:nvSpPr>
            <p:spPr bwMode="auto">
              <a:xfrm>
                <a:off x="1803" y="2966"/>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18" name="Line 981"/>
              <p:cNvSpPr>
                <a:spLocks noChangeShapeType="1"/>
              </p:cNvSpPr>
              <p:nvPr/>
            </p:nvSpPr>
            <p:spPr bwMode="auto">
              <a:xfrm>
                <a:off x="1803" y="2966"/>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19" name="Line 982"/>
              <p:cNvSpPr>
                <a:spLocks noChangeShapeType="1"/>
              </p:cNvSpPr>
              <p:nvPr/>
            </p:nvSpPr>
            <p:spPr bwMode="auto">
              <a:xfrm>
                <a:off x="1805" y="2966"/>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20" name="Line 983"/>
              <p:cNvSpPr>
                <a:spLocks noChangeShapeType="1"/>
              </p:cNvSpPr>
              <p:nvPr/>
            </p:nvSpPr>
            <p:spPr bwMode="auto">
              <a:xfrm>
                <a:off x="1805" y="2966"/>
                <a:ext cx="3"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21" name="Line 984"/>
              <p:cNvSpPr>
                <a:spLocks noChangeShapeType="1"/>
              </p:cNvSpPr>
              <p:nvPr/>
            </p:nvSpPr>
            <p:spPr bwMode="auto">
              <a:xfrm>
                <a:off x="1808" y="2966"/>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22" name="Line 985"/>
              <p:cNvSpPr>
                <a:spLocks noChangeShapeType="1"/>
              </p:cNvSpPr>
              <p:nvPr/>
            </p:nvSpPr>
            <p:spPr bwMode="auto">
              <a:xfrm>
                <a:off x="1808" y="2966"/>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23" name="Line 986"/>
              <p:cNvSpPr>
                <a:spLocks noChangeShapeType="1"/>
              </p:cNvSpPr>
              <p:nvPr/>
            </p:nvSpPr>
            <p:spPr bwMode="auto">
              <a:xfrm>
                <a:off x="1810" y="2966"/>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24" name="Freeform 987"/>
              <p:cNvSpPr>
                <a:spLocks/>
              </p:cNvSpPr>
              <p:nvPr/>
            </p:nvSpPr>
            <p:spPr bwMode="auto">
              <a:xfrm>
                <a:off x="1810" y="2966"/>
                <a:ext cx="2" cy="1"/>
              </a:xfrm>
              <a:custGeom>
                <a:avLst/>
                <a:gdLst>
                  <a:gd name="T0" fmla="*/ 0 w 2"/>
                  <a:gd name="T1" fmla="*/ 0 h 1"/>
                  <a:gd name="T2" fmla="*/ 2 w 2"/>
                  <a:gd name="T3" fmla="*/ 0 h 1"/>
                  <a:gd name="T4" fmla="*/ 2 w 2"/>
                  <a:gd name="T5" fmla="*/ 0 h 1"/>
                  <a:gd name="T6" fmla="*/ 0 60000 65536"/>
                  <a:gd name="T7" fmla="*/ 0 60000 65536"/>
                  <a:gd name="T8" fmla="*/ 0 60000 65536"/>
                </a:gdLst>
                <a:ahLst/>
                <a:cxnLst>
                  <a:cxn ang="T6">
                    <a:pos x="T0" y="T1"/>
                  </a:cxn>
                  <a:cxn ang="T7">
                    <a:pos x="T2" y="T3"/>
                  </a:cxn>
                  <a:cxn ang="T8">
                    <a:pos x="T4" y="T5"/>
                  </a:cxn>
                </a:cxnLst>
                <a:rect l="0" t="0" r="r" b="b"/>
                <a:pathLst>
                  <a:path w="2" h="1">
                    <a:moveTo>
                      <a:pt x="0" y="0"/>
                    </a:moveTo>
                    <a:lnTo>
                      <a:pt x="2"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025" name="Line 988"/>
              <p:cNvSpPr>
                <a:spLocks noChangeShapeType="1"/>
              </p:cNvSpPr>
              <p:nvPr/>
            </p:nvSpPr>
            <p:spPr bwMode="auto">
              <a:xfrm>
                <a:off x="1837" y="2964"/>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26" name="Line 989"/>
              <p:cNvSpPr>
                <a:spLocks noChangeShapeType="1"/>
              </p:cNvSpPr>
              <p:nvPr/>
            </p:nvSpPr>
            <p:spPr bwMode="auto">
              <a:xfrm>
                <a:off x="1839" y="2964"/>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27" name="Line 990"/>
              <p:cNvSpPr>
                <a:spLocks noChangeShapeType="1"/>
              </p:cNvSpPr>
              <p:nvPr/>
            </p:nvSpPr>
            <p:spPr bwMode="auto">
              <a:xfrm>
                <a:off x="1839" y="2964"/>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28" name="Line 991"/>
              <p:cNvSpPr>
                <a:spLocks noChangeShapeType="1"/>
              </p:cNvSpPr>
              <p:nvPr/>
            </p:nvSpPr>
            <p:spPr bwMode="auto">
              <a:xfrm>
                <a:off x="1841" y="2964"/>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29" name="Line 992"/>
              <p:cNvSpPr>
                <a:spLocks noChangeShapeType="1"/>
              </p:cNvSpPr>
              <p:nvPr/>
            </p:nvSpPr>
            <p:spPr bwMode="auto">
              <a:xfrm>
                <a:off x="1841" y="2964"/>
                <a:ext cx="3"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30" name="Line 993"/>
              <p:cNvSpPr>
                <a:spLocks noChangeShapeType="1"/>
              </p:cNvSpPr>
              <p:nvPr/>
            </p:nvSpPr>
            <p:spPr bwMode="auto">
              <a:xfrm flipV="1">
                <a:off x="1844" y="2961"/>
                <a:ext cx="1" cy="3"/>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31" name="Line 994"/>
              <p:cNvSpPr>
                <a:spLocks noChangeShapeType="1"/>
              </p:cNvSpPr>
              <p:nvPr/>
            </p:nvSpPr>
            <p:spPr bwMode="auto">
              <a:xfrm>
                <a:off x="1844" y="2961"/>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32" name="Line 995"/>
              <p:cNvSpPr>
                <a:spLocks noChangeShapeType="1"/>
              </p:cNvSpPr>
              <p:nvPr/>
            </p:nvSpPr>
            <p:spPr bwMode="auto">
              <a:xfrm>
                <a:off x="1846" y="2961"/>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33" name="Line 996"/>
              <p:cNvSpPr>
                <a:spLocks noChangeShapeType="1"/>
              </p:cNvSpPr>
              <p:nvPr/>
            </p:nvSpPr>
            <p:spPr bwMode="auto">
              <a:xfrm>
                <a:off x="1848" y="2961"/>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34" name="Line 997"/>
              <p:cNvSpPr>
                <a:spLocks noChangeShapeType="1"/>
              </p:cNvSpPr>
              <p:nvPr/>
            </p:nvSpPr>
            <p:spPr bwMode="auto">
              <a:xfrm>
                <a:off x="1848" y="2961"/>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35" name="Line 998"/>
              <p:cNvSpPr>
                <a:spLocks noChangeShapeType="1"/>
              </p:cNvSpPr>
              <p:nvPr/>
            </p:nvSpPr>
            <p:spPr bwMode="auto">
              <a:xfrm>
                <a:off x="1850" y="2961"/>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36" name="Line 999"/>
              <p:cNvSpPr>
                <a:spLocks noChangeShapeType="1"/>
              </p:cNvSpPr>
              <p:nvPr/>
            </p:nvSpPr>
            <p:spPr bwMode="auto">
              <a:xfrm>
                <a:off x="1850" y="2961"/>
                <a:ext cx="3"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37" name="Line 1000"/>
              <p:cNvSpPr>
                <a:spLocks noChangeShapeType="1"/>
              </p:cNvSpPr>
              <p:nvPr/>
            </p:nvSpPr>
            <p:spPr bwMode="auto">
              <a:xfrm>
                <a:off x="1853" y="2961"/>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38" name="Line 1001"/>
              <p:cNvSpPr>
                <a:spLocks noChangeShapeType="1"/>
              </p:cNvSpPr>
              <p:nvPr/>
            </p:nvSpPr>
            <p:spPr bwMode="auto">
              <a:xfrm>
                <a:off x="1853" y="2961"/>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39" name="Line 1002"/>
              <p:cNvSpPr>
                <a:spLocks noChangeShapeType="1"/>
              </p:cNvSpPr>
              <p:nvPr/>
            </p:nvSpPr>
            <p:spPr bwMode="auto">
              <a:xfrm>
                <a:off x="1855" y="2961"/>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40" name="Line 1003"/>
              <p:cNvSpPr>
                <a:spLocks noChangeShapeType="1"/>
              </p:cNvSpPr>
              <p:nvPr/>
            </p:nvSpPr>
            <p:spPr bwMode="auto">
              <a:xfrm>
                <a:off x="1857" y="2961"/>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41" name="Line 1004"/>
              <p:cNvSpPr>
                <a:spLocks noChangeShapeType="1"/>
              </p:cNvSpPr>
              <p:nvPr/>
            </p:nvSpPr>
            <p:spPr bwMode="auto">
              <a:xfrm>
                <a:off x="1857" y="2961"/>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42" name="Line 1005"/>
              <p:cNvSpPr>
                <a:spLocks noChangeShapeType="1"/>
              </p:cNvSpPr>
              <p:nvPr/>
            </p:nvSpPr>
            <p:spPr bwMode="auto">
              <a:xfrm>
                <a:off x="1859" y="2961"/>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43" name="Line 1006"/>
              <p:cNvSpPr>
                <a:spLocks noChangeShapeType="1"/>
              </p:cNvSpPr>
              <p:nvPr/>
            </p:nvSpPr>
            <p:spPr bwMode="auto">
              <a:xfrm>
                <a:off x="1859" y="2961"/>
                <a:ext cx="3"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44" name="Line 1007"/>
              <p:cNvSpPr>
                <a:spLocks noChangeShapeType="1"/>
              </p:cNvSpPr>
              <p:nvPr/>
            </p:nvSpPr>
            <p:spPr bwMode="auto">
              <a:xfrm>
                <a:off x="1862" y="2961"/>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045" name="Line 1008"/>
              <p:cNvSpPr>
                <a:spLocks noChangeShapeType="1"/>
              </p:cNvSpPr>
              <p:nvPr/>
            </p:nvSpPr>
            <p:spPr bwMode="auto">
              <a:xfrm flipV="1">
                <a:off x="1862" y="2959"/>
                <a:ext cx="2" cy="2"/>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2539" name="Group 1009"/>
            <p:cNvGrpSpPr>
              <a:grpSpLocks/>
            </p:cNvGrpSpPr>
            <p:nvPr/>
          </p:nvGrpSpPr>
          <p:grpSpPr bwMode="auto">
            <a:xfrm>
              <a:off x="1864" y="560"/>
              <a:ext cx="974" cy="2400"/>
              <a:chOff x="1864" y="560"/>
              <a:chExt cx="974" cy="2400"/>
            </a:xfrm>
          </p:grpSpPr>
          <p:sp>
            <p:nvSpPr>
              <p:cNvPr id="22646" name="Line 1010"/>
              <p:cNvSpPr>
                <a:spLocks noChangeShapeType="1"/>
              </p:cNvSpPr>
              <p:nvPr/>
            </p:nvSpPr>
            <p:spPr bwMode="auto">
              <a:xfrm>
                <a:off x="1864" y="2959"/>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47" name="Line 1011"/>
              <p:cNvSpPr>
                <a:spLocks noChangeShapeType="1"/>
              </p:cNvSpPr>
              <p:nvPr/>
            </p:nvSpPr>
            <p:spPr bwMode="auto">
              <a:xfrm>
                <a:off x="1866" y="2959"/>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48" name="Line 1012"/>
              <p:cNvSpPr>
                <a:spLocks noChangeShapeType="1"/>
              </p:cNvSpPr>
              <p:nvPr/>
            </p:nvSpPr>
            <p:spPr bwMode="auto">
              <a:xfrm>
                <a:off x="1866" y="2959"/>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49" name="Line 1013"/>
              <p:cNvSpPr>
                <a:spLocks noChangeShapeType="1"/>
              </p:cNvSpPr>
              <p:nvPr/>
            </p:nvSpPr>
            <p:spPr bwMode="auto">
              <a:xfrm>
                <a:off x="1868" y="2959"/>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50" name="Line 1014"/>
              <p:cNvSpPr>
                <a:spLocks noChangeShapeType="1"/>
              </p:cNvSpPr>
              <p:nvPr/>
            </p:nvSpPr>
            <p:spPr bwMode="auto">
              <a:xfrm>
                <a:off x="1868" y="2959"/>
                <a:ext cx="3"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51" name="Line 1015"/>
              <p:cNvSpPr>
                <a:spLocks noChangeShapeType="1"/>
              </p:cNvSpPr>
              <p:nvPr/>
            </p:nvSpPr>
            <p:spPr bwMode="auto">
              <a:xfrm>
                <a:off x="1871" y="2959"/>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52" name="Line 1016"/>
              <p:cNvSpPr>
                <a:spLocks noChangeShapeType="1"/>
              </p:cNvSpPr>
              <p:nvPr/>
            </p:nvSpPr>
            <p:spPr bwMode="auto">
              <a:xfrm>
                <a:off x="1873" y="2959"/>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53" name="Line 1017"/>
              <p:cNvSpPr>
                <a:spLocks noChangeShapeType="1"/>
              </p:cNvSpPr>
              <p:nvPr/>
            </p:nvSpPr>
            <p:spPr bwMode="auto">
              <a:xfrm>
                <a:off x="1873" y="2959"/>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54" name="Line 1018"/>
              <p:cNvSpPr>
                <a:spLocks noChangeShapeType="1"/>
              </p:cNvSpPr>
              <p:nvPr/>
            </p:nvSpPr>
            <p:spPr bwMode="auto">
              <a:xfrm>
                <a:off x="1875" y="2959"/>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55" name="Line 1019"/>
              <p:cNvSpPr>
                <a:spLocks noChangeShapeType="1"/>
              </p:cNvSpPr>
              <p:nvPr/>
            </p:nvSpPr>
            <p:spPr bwMode="auto">
              <a:xfrm>
                <a:off x="1875" y="2959"/>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56" name="Line 1020"/>
              <p:cNvSpPr>
                <a:spLocks noChangeShapeType="1"/>
              </p:cNvSpPr>
              <p:nvPr/>
            </p:nvSpPr>
            <p:spPr bwMode="auto">
              <a:xfrm>
                <a:off x="1877" y="2959"/>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57" name="Line 1021"/>
              <p:cNvSpPr>
                <a:spLocks noChangeShapeType="1"/>
              </p:cNvSpPr>
              <p:nvPr/>
            </p:nvSpPr>
            <p:spPr bwMode="auto">
              <a:xfrm>
                <a:off x="1877" y="2959"/>
                <a:ext cx="3"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58" name="Line 1022"/>
              <p:cNvSpPr>
                <a:spLocks noChangeShapeType="1"/>
              </p:cNvSpPr>
              <p:nvPr/>
            </p:nvSpPr>
            <p:spPr bwMode="auto">
              <a:xfrm flipV="1">
                <a:off x="1880" y="2957"/>
                <a:ext cx="2" cy="2"/>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59" name="Line 1023"/>
              <p:cNvSpPr>
                <a:spLocks noChangeShapeType="1"/>
              </p:cNvSpPr>
              <p:nvPr/>
            </p:nvSpPr>
            <p:spPr bwMode="auto">
              <a:xfrm>
                <a:off x="1882" y="2957"/>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60" name="Line 1024"/>
              <p:cNvSpPr>
                <a:spLocks noChangeShapeType="1"/>
              </p:cNvSpPr>
              <p:nvPr/>
            </p:nvSpPr>
            <p:spPr bwMode="auto">
              <a:xfrm>
                <a:off x="1882" y="2957"/>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61" name="Line 1025"/>
              <p:cNvSpPr>
                <a:spLocks noChangeShapeType="1"/>
              </p:cNvSpPr>
              <p:nvPr/>
            </p:nvSpPr>
            <p:spPr bwMode="auto">
              <a:xfrm>
                <a:off x="1884" y="2957"/>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62" name="Line 1026"/>
              <p:cNvSpPr>
                <a:spLocks noChangeShapeType="1"/>
              </p:cNvSpPr>
              <p:nvPr/>
            </p:nvSpPr>
            <p:spPr bwMode="auto">
              <a:xfrm>
                <a:off x="1884" y="2957"/>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63" name="Freeform 1027"/>
              <p:cNvSpPr>
                <a:spLocks/>
              </p:cNvSpPr>
              <p:nvPr/>
            </p:nvSpPr>
            <p:spPr bwMode="auto">
              <a:xfrm>
                <a:off x="1886" y="2957"/>
                <a:ext cx="3" cy="1"/>
              </a:xfrm>
              <a:custGeom>
                <a:avLst/>
                <a:gdLst>
                  <a:gd name="T0" fmla="*/ 0 w 3"/>
                  <a:gd name="T1" fmla="*/ 0 h 1"/>
                  <a:gd name="T2" fmla="*/ 3 w 3"/>
                  <a:gd name="T3" fmla="*/ 0 h 1"/>
                  <a:gd name="T4" fmla="*/ 3 w 3"/>
                  <a:gd name="T5" fmla="*/ 0 h 1"/>
                  <a:gd name="T6" fmla="*/ 0 60000 65536"/>
                  <a:gd name="T7" fmla="*/ 0 60000 65536"/>
                  <a:gd name="T8" fmla="*/ 0 60000 65536"/>
                </a:gdLst>
                <a:ahLst/>
                <a:cxnLst>
                  <a:cxn ang="T6">
                    <a:pos x="T0" y="T1"/>
                  </a:cxn>
                  <a:cxn ang="T7">
                    <a:pos x="T2" y="T3"/>
                  </a:cxn>
                  <a:cxn ang="T8">
                    <a:pos x="T4" y="T5"/>
                  </a:cxn>
                </a:cxnLst>
                <a:rect l="0" t="0" r="r" b="b"/>
                <a:pathLst>
                  <a:path w="3" h="1">
                    <a:moveTo>
                      <a:pt x="0" y="0"/>
                    </a:moveTo>
                    <a:lnTo>
                      <a:pt x="3"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664" name="Line 1028"/>
              <p:cNvSpPr>
                <a:spLocks noChangeShapeType="1"/>
              </p:cNvSpPr>
              <p:nvPr/>
            </p:nvSpPr>
            <p:spPr bwMode="auto">
              <a:xfrm>
                <a:off x="1913" y="2952"/>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65" name="Line 1029"/>
              <p:cNvSpPr>
                <a:spLocks noChangeShapeType="1"/>
              </p:cNvSpPr>
              <p:nvPr/>
            </p:nvSpPr>
            <p:spPr bwMode="auto">
              <a:xfrm>
                <a:off x="1913" y="2952"/>
                <a:ext cx="3"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66" name="Line 1030"/>
              <p:cNvSpPr>
                <a:spLocks noChangeShapeType="1"/>
              </p:cNvSpPr>
              <p:nvPr/>
            </p:nvSpPr>
            <p:spPr bwMode="auto">
              <a:xfrm>
                <a:off x="1916" y="2952"/>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67" name="Line 1031"/>
              <p:cNvSpPr>
                <a:spLocks noChangeShapeType="1"/>
              </p:cNvSpPr>
              <p:nvPr/>
            </p:nvSpPr>
            <p:spPr bwMode="auto">
              <a:xfrm flipV="1">
                <a:off x="1918" y="2950"/>
                <a:ext cx="1" cy="2"/>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68" name="Line 1032"/>
              <p:cNvSpPr>
                <a:spLocks noChangeShapeType="1"/>
              </p:cNvSpPr>
              <p:nvPr/>
            </p:nvSpPr>
            <p:spPr bwMode="auto">
              <a:xfrm>
                <a:off x="1918" y="2950"/>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69" name="Line 1033"/>
              <p:cNvSpPr>
                <a:spLocks noChangeShapeType="1"/>
              </p:cNvSpPr>
              <p:nvPr/>
            </p:nvSpPr>
            <p:spPr bwMode="auto">
              <a:xfrm>
                <a:off x="1920" y="2950"/>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70" name="Line 1034"/>
              <p:cNvSpPr>
                <a:spLocks noChangeShapeType="1"/>
              </p:cNvSpPr>
              <p:nvPr/>
            </p:nvSpPr>
            <p:spPr bwMode="auto">
              <a:xfrm>
                <a:off x="1922" y="2950"/>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71" name="Line 1035"/>
              <p:cNvSpPr>
                <a:spLocks noChangeShapeType="1"/>
              </p:cNvSpPr>
              <p:nvPr/>
            </p:nvSpPr>
            <p:spPr bwMode="auto">
              <a:xfrm>
                <a:off x="1922" y="2950"/>
                <a:ext cx="3"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72" name="Freeform 1036"/>
              <p:cNvSpPr>
                <a:spLocks/>
              </p:cNvSpPr>
              <p:nvPr/>
            </p:nvSpPr>
            <p:spPr bwMode="auto">
              <a:xfrm>
                <a:off x="1925" y="2950"/>
                <a:ext cx="2" cy="1"/>
              </a:xfrm>
              <a:custGeom>
                <a:avLst/>
                <a:gdLst>
                  <a:gd name="T0" fmla="*/ 0 w 2"/>
                  <a:gd name="T1" fmla="*/ 0 h 1"/>
                  <a:gd name="T2" fmla="*/ 2 w 2"/>
                  <a:gd name="T3" fmla="*/ 0 h 1"/>
                  <a:gd name="T4" fmla="*/ 2 w 2"/>
                  <a:gd name="T5" fmla="*/ 0 h 1"/>
                  <a:gd name="T6" fmla="*/ 0 60000 65536"/>
                  <a:gd name="T7" fmla="*/ 0 60000 65536"/>
                  <a:gd name="T8" fmla="*/ 0 60000 65536"/>
                </a:gdLst>
                <a:ahLst/>
                <a:cxnLst>
                  <a:cxn ang="T6">
                    <a:pos x="T0" y="T1"/>
                  </a:cxn>
                  <a:cxn ang="T7">
                    <a:pos x="T2" y="T3"/>
                  </a:cxn>
                  <a:cxn ang="T8">
                    <a:pos x="T4" y="T5"/>
                  </a:cxn>
                </a:cxnLst>
                <a:rect l="0" t="0" r="r" b="b"/>
                <a:pathLst>
                  <a:path w="2" h="1">
                    <a:moveTo>
                      <a:pt x="0" y="0"/>
                    </a:moveTo>
                    <a:lnTo>
                      <a:pt x="2"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673" name="Line 1037"/>
              <p:cNvSpPr>
                <a:spLocks noChangeShapeType="1"/>
              </p:cNvSpPr>
              <p:nvPr/>
            </p:nvSpPr>
            <p:spPr bwMode="auto">
              <a:xfrm>
                <a:off x="1952" y="294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74" name="Line 1038"/>
              <p:cNvSpPr>
                <a:spLocks noChangeShapeType="1"/>
              </p:cNvSpPr>
              <p:nvPr/>
            </p:nvSpPr>
            <p:spPr bwMode="auto">
              <a:xfrm>
                <a:off x="1952" y="2943"/>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75" name="Line 1039"/>
              <p:cNvSpPr>
                <a:spLocks noChangeShapeType="1"/>
              </p:cNvSpPr>
              <p:nvPr/>
            </p:nvSpPr>
            <p:spPr bwMode="auto">
              <a:xfrm>
                <a:off x="1954" y="2943"/>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76" name="Line 1040"/>
              <p:cNvSpPr>
                <a:spLocks noChangeShapeType="1"/>
              </p:cNvSpPr>
              <p:nvPr/>
            </p:nvSpPr>
            <p:spPr bwMode="auto">
              <a:xfrm flipV="1">
                <a:off x="1954" y="2941"/>
                <a:ext cx="2" cy="2"/>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77" name="Line 1041"/>
              <p:cNvSpPr>
                <a:spLocks noChangeShapeType="1"/>
              </p:cNvSpPr>
              <p:nvPr/>
            </p:nvSpPr>
            <p:spPr bwMode="auto">
              <a:xfrm>
                <a:off x="1956" y="2941"/>
                <a:ext cx="3"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78" name="Line 1042"/>
              <p:cNvSpPr>
                <a:spLocks noChangeShapeType="1"/>
              </p:cNvSpPr>
              <p:nvPr/>
            </p:nvSpPr>
            <p:spPr bwMode="auto">
              <a:xfrm>
                <a:off x="1959" y="2941"/>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79" name="Line 1043"/>
              <p:cNvSpPr>
                <a:spLocks noChangeShapeType="1"/>
              </p:cNvSpPr>
              <p:nvPr/>
            </p:nvSpPr>
            <p:spPr bwMode="auto">
              <a:xfrm>
                <a:off x="1961" y="2941"/>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80" name="Line 1044"/>
              <p:cNvSpPr>
                <a:spLocks noChangeShapeType="1"/>
              </p:cNvSpPr>
              <p:nvPr/>
            </p:nvSpPr>
            <p:spPr bwMode="auto">
              <a:xfrm>
                <a:off x="1961" y="2941"/>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81" name="Line 1045"/>
              <p:cNvSpPr>
                <a:spLocks noChangeShapeType="1"/>
              </p:cNvSpPr>
              <p:nvPr/>
            </p:nvSpPr>
            <p:spPr bwMode="auto">
              <a:xfrm flipV="1">
                <a:off x="1963" y="2939"/>
                <a:ext cx="2" cy="2"/>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82" name="Line 1046"/>
              <p:cNvSpPr>
                <a:spLocks noChangeShapeType="1"/>
              </p:cNvSpPr>
              <p:nvPr/>
            </p:nvSpPr>
            <p:spPr bwMode="auto">
              <a:xfrm>
                <a:off x="1965" y="2939"/>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83" name="Line 1047"/>
              <p:cNvSpPr>
                <a:spLocks noChangeShapeType="1"/>
              </p:cNvSpPr>
              <p:nvPr/>
            </p:nvSpPr>
            <p:spPr bwMode="auto">
              <a:xfrm>
                <a:off x="1965" y="2939"/>
                <a:ext cx="3"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84" name="Line 1048"/>
              <p:cNvSpPr>
                <a:spLocks noChangeShapeType="1"/>
              </p:cNvSpPr>
              <p:nvPr/>
            </p:nvSpPr>
            <p:spPr bwMode="auto">
              <a:xfrm>
                <a:off x="1968" y="2939"/>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85" name="Line 1049"/>
              <p:cNvSpPr>
                <a:spLocks noChangeShapeType="1"/>
              </p:cNvSpPr>
              <p:nvPr/>
            </p:nvSpPr>
            <p:spPr bwMode="auto">
              <a:xfrm flipV="1">
                <a:off x="1970" y="2937"/>
                <a:ext cx="2" cy="2"/>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86" name="Line 1050"/>
              <p:cNvSpPr>
                <a:spLocks noChangeShapeType="1"/>
              </p:cNvSpPr>
              <p:nvPr/>
            </p:nvSpPr>
            <p:spPr bwMode="auto">
              <a:xfrm>
                <a:off x="1972" y="2937"/>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87" name="Line 1051"/>
              <p:cNvSpPr>
                <a:spLocks noChangeShapeType="1"/>
              </p:cNvSpPr>
              <p:nvPr/>
            </p:nvSpPr>
            <p:spPr bwMode="auto">
              <a:xfrm>
                <a:off x="1972" y="2937"/>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88" name="Line 1052"/>
              <p:cNvSpPr>
                <a:spLocks noChangeShapeType="1"/>
              </p:cNvSpPr>
              <p:nvPr/>
            </p:nvSpPr>
            <p:spPr bwMode="auto">
              <a:xfrm>
                <a:off x="1974" y="2937"/>
                <a:ext cx="3"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89" name="Line 1053"/>
              <p:cNvSpPr>
                <a:spLocks noChangeShapeType="1"/>
              </p:cNvSpPr>
              <p:nvPr/>
            </p:nvSpPr>
            <p:spPr bwMode="auto">
              <a:xfrm flipV="1">
                <a:off x="1977" y="2934"/>
                <a:ext cx="2" cy="3"/>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90" name="Line 1054"/>
              <p:cNvSpPr>
                <a:spLocks noChangeShapeType="1"/>
              </p:cNvSpPr>
              <p:nvPr/>
            </p:nvSpPr>
            <p:spPr bwMode="auto">
              <a:xfrm>
                <a:off x="1979" y="2934"/>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91" name="Line 1055"/>
              <p:cNvSpPr>
                <a:spLocks noChangeShapeType="1"/>
              </p:cNvSpPr>
              <p:nvPr/>
            </p:nvSpPr>
            <p:spPr bwMode="auto">
              <a:xfrm>
                <a:off x="1979" y="2934"/>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92" name="Line 1056"/>
              <p:cNvSpPr>
                <a:spLocks noChangeShapeType="1"/>
              </p:cNvSpPr>
              <p:nvPr/>
            </p:nvSpPr>
            <p:spPr bwMode="auto">
              <a:xfrm>
                <a:off x="1981" y="2934"/>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93" name="Line 1057"/>
              <p:cNvSpPr>
                <a:spLocks noChangeShapeType="1"/>
              </p:cNvSpPr>
              <p:nvPr/>
            </p:nvSpPr>
            <p:spPr bwMode="auto">
              <a:xfrm flipV="1">
                <a:off x="1983" y="2932"/>
                <a:ext cx="3" cy="2"/>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94" name="Line 1058"/>
              <p:cNvSpPr>
                <a:spLocks noChangeShapeType="1"/>
              </p:cNvSpPr>
              <p:nvPr/>
            </p:nvSpPr>
            <p:spPr bwMode="auto">
              <a:xfrm>
                <a:off x="1986" y="2932"/>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95" name="Line 1059"/>
              <p:cNvSpPr>
                <a:spLocks noChangeShapeType="1"/>
              </p:cNvSpPr>
              <p:nvPr/>
            </p:nvSpPr>
            <p:spPr bwMode="auto">
              <a:xfrm>
                <a:off x="1986" y="2932"/>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96" name="Line 1060"/>
              <p:cNvSpPr>
                <a:spLocks noChangeShapeType="1"/>
              </p:cNvSpPr>
              <p:nvPr/>
            </p:nvSpPr>
            <p:spPr bwMode="auto">
              <a:xfrm>
                <a:off x="1988" y="2932"/>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97" name="Line 1061"/>
              <p:cNvSpPr>
                <a:spLocks noChangeShapeType="1"/>
              </p:cNvSpPr>
              <p:nvPr/>
            </p:nvSpPr>
            <p:spPr bwMode="auto">
              <a:xfrm flipV="1">
                <a:off x="1990" y="2930"/>
                <a:ext cx="2" cy="2"/>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98" name="Line 1062"/>
              <p:cNvSpPr>
                <a:spLocks noChangeShapeType="1"/>
              </p:cNvSpPr>
              <p:nvPr/>
            </p:nvSpPr>
            <p:spPr bwMode="auto">
              <a:xfrm>
                <a:off x="1992" y="2930"/>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99" name="Line 1063"/>
              <p:cNvSpPr>
                <a:spLocks noChangeShapeType="1"/>
              </p:cNvSpPr>
              <p:nvPr/>
            </p:nvSpPr>
            <p:spPr bwMode="auto">
              <a:xfrm>
                <a:off x="1992" y="2930"/>
                <a:ext cx="3"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00" name="Line 1064"/>
              <p:cNvSpPr>
                <a:spLocks noChangeShapeType="1"/>
              </p:cNvSpPr>
              <p:nvPr/>
            </p:nvSpPr>
            <p:spPr bwMode="auto">
              <a:xfrm flipV="1">
                <a:off x="1995" y="2928"/>
                <a:ext cx="2" cy="2"/>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01" name="Freeform 1065"/>
              <p:cNvSpPr>
                <a:spLocks/>
              </p:cNvSpPr>
              <p:nvPr/>
            </p:nvSpPr>
            <p:spPr bwMode="auto">
              <a:xfrm>
                <a:off x="1997" y="2928"/>
                <a:ext cx="2" cy="1"/>
              </a:xfrm>
              <a:custGeom>
                <a:avLst/>
                <a:gdLst>
                  <a:gd name="T0" fmla="*/ 0 w 2"/>
                  <a:gd name="T1" fmla="*/ 0 h 1"/>
                  <a:gd name="T2" fmla="*/ 2 w 2"/>
                  <a:gd name="T3" fmla="*/ 0 h 1"/>
                  <a:gd name="T4" fmla="*/ 2 w 2"/>
                  <a:gd name="T5" fmla="*/ 0 h 1"/>
                  <a:gd name="T6" fmla="*/ 0 60000 65536"/>
                  <a:gd name="T7" fmla="*/ 0 60000 65536"/>
                  <a:gd name="T8" fmla="*/ 0 60000 65536"/>
                </a:gdLst>
                <a:ahLst/>
                <a:cxnLst>
                  <a:cxn ang="T6">
                    <a:pos x="T0" y="T1"/>
                  </a:cxn>
                  <a:cxn ang="T7">
                    <a:pos x="T2" y="T3"/>
                  </a:cxn>
                  <a:cxn ang="T8">
                    <a:pos x="T4" y="T5"/>
                  </a:cxn>
                </a:cxnLst>
                <a:rect l="0" t="0" r="r" b="b"/>
                <a:pathLst>
                  <a:path w="2" h="1">
                    <a:moveTo>
                      <a:pt x="0" y="0"/>
                    </a:moveTo>
                    <a:lnTo>
                      <a:pt x="2"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702" name="Line 1066"/>
              <p:cNvSpPr>
                <a:spLocks noChangeShapeType="1"/>
              </p:cNvSpPr>
              <p:nvPr/>
            </p:nvSpPr>
            <p:spPr bwMode="auto">
              <a:xfrm>
                <a:off x="2022" y="2916"/>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03" name="Line 1067"/>
              <p:cNvSpPr>
                <a:spLocks noChangeShapeType="1"/>
              </p:cNvSpPr>
              <p:nvPr/>
            </p:nvSpPr>
            <p:spPr bwMode="auto">
              <a:xfrm>
                <a:off x="2024" y="2916"/>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04" name="Line 1068"/>
              <p:cNvSpPr>
                <a:spLocks noChangeShapeType="1"/>
              </p:cNvSpPr>
              <p:nvPr/>
            </p:nvSpPr>
            <p:spPr bwMode="auto">
              <a:xfrm flipV="1">
                <a:off x="2026" y="2914"/>
                <a:ext cx="2" cy="2"/>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05" name="Line 1069"/>
              <p:cNvSpPr>
                <a:spLocks noChangeShapeType="1"/>
              </p:cNvSpPr>
              <p:nvPr/>
            </p:nvSpPr>
            <p:spPr bwMode="auto">
              <a:xfrm>
                <a:off x="2028" y="2914"/>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06" name="Line 1070"/>
              <p:cNvSpPr>
                <a:spLocks noChangeShapeType="1"/>
              </p:cNvSpPr>
              <p:nvPr/>
            </p:nvSpPr>
            <p:spPr bwMode="auto">
              <a:xfrm flipV="1">
                <a:off x="2028" y="2912"/>
                <a:ext cx="3" cy="2"/>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07" name="Freeform 1071"/>
              <p:cNvSpPr>
                <a:spLocks/>
              </p:cNvSpPr>
              <p:nvPr/>
            </p:nvSpPr>
            <p:spPr bwMode="auto">
              <a:xfrm>
                <a:off x="2031" y="2912"/>
                <a:ext cx="2" cy="1"/>
              </a:xfrm>
              <a:custGeom>
                <a:avLst/>
                <a:gdLst>
                  <a:gd name="T0" fmla="*/ 0 w 2"/>
                  <a:gd name="T1" fmla="*/ 0 h 1"/>
                  <a:gd name="T2" fmla="*/ 2 w 2"/>
                  <a:gd name="T3" fmla="*/ 0 h 1"/>
                  <a:gd name="T4" fmla="*/ 2 w 2"/>
                  <a:gd name="T5" fmla="*/ 0 h 1"/>
                  <a:gd name="T6" fmla="*/ 0 60000 65536"/>
                  <a:gd name="T7" fmla="*/ 0 60000 65536"/>
                  <a:gd name="T8" fmla="*/ 0 60000 65536"/>
                </a:gdLst>
                <a:ahLst/>
                <a:cxnLst>
                  <a:cxn ang="T6">
                    <a:pos x="T0" y="T1"/>
                  </a:cxn>
                  <a:cxn ang="T7">
                    <a:pos x="T2" y="T3"/>
                  </a:cxn>
                  <a:cxn ang="T8">
                    <a:pos x="T4" y="T5"/>
                  </a:cxn>
                </a:cxnLst>
                <a:rect l="0" t="0" r="r" b="b"/>
                <a:pathLst>
                  <a:path w="2" h="1">
                    <a:moveTo>
                      <a:pt x="0" y="0"/>
                    </a:moveTo>
                    <a:lnTo>
                      <a:pt x="2"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708" name="Line 1072"/>
              <p:cNvSpPr>
                <a:spLocks noChangeShapeType="1"/>
              </p:cNvSpPr>
              <p:nvPr/>
            </p:nvSpPr>
            <p:spPr bwMode="auto">
              <a:xfrm>
                <a:off x="2055" y="2898"/>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09" name="Line 1073"/>
              <p:cNvSpPr>
                <a:spLocks noChangeShapeType="1"/>
              </p:cNvSpPr>
              <p:nvPr/>
            </p:nvSpPr>
            <p:spPr bwMode="auto">
              <a:xfrm flipV="1">
                <a:off x="2055" y="2896"/>
                <a:ext cx="3" cy="2"/>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10" name="Line 1074"/>
              <p:cNvSpPr>
                <a:spLocks noChangeShapeType="1"/>
              </p:cNvSpPr>
              <p:nvPr/>
            </p:nvSpPr>
            <p:spPr bwMode="auto">
              <a:xfrm>
                <a:off x="2058" y="2896"/>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11" name="Line 1075"/>
              <p:cNvSpPr>
                <a:spLocks noChangeShapeType="1"/>
              </p:cNvSpPr>
              <p:nvPr/>
            </p:nvSpPr>
            <p:spPr bwMode="auto">
              <a:xfrm flipV="1">
                <a:off x="2060" y="2894"/>
                <a:ext cx="2" cy="2"/>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12" name="Line 1076"/>
              <p:cNvSpPr>
                <a:spLocks noChangeShapeType="1"/>
              </p:cNvSpPr>
              <p:nvPr/>
            </p:nvSpPr>
            <p:spPr bwMode="auto">
              <a:xfrm>
                <a:off x="2062" y="2894"/>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13" name="Line 1077"/>
              <p:cNvSpPr>
                <a:spLocks noChangeShapeType="1"/>
              </p:cNvSpPr>
              <p:nvPr/>
            </p:nvSpPr>
            <p:spPr bwMode="auto">
              <a:xfrm flipV="1">
                <a:off x="2064" y="2892"/>
                <a:ext cx="3" cy="2"/>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14" name="Line 1078"/>
              <p:cNvSpPr>
                <a:spLocks noChangeShapeType="1"/>
              </p:cNvSpPr>
              <p:nvPr/>
            </p:nvSpPr>
            <p:spPr bwMode="auto">
              <a:xfrm flipV="1">
                <a:off x="2067" y="2889"/>
                <a:ext cx="2" cy="3"/>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15" name="Line 1079"/>
              <p:cNvSpPr>
                <a:spLocks noChangeShapeType="1"/>
              </p:cNvSpPr>
              <p:nvPr/>
            </p:nvSpPr>
            <p:spPr bwMode="auto">
              <a:xfrm>
                <a:off x="2069" y="2889"/>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16" name="Line 1080"/>
              <p:cNvSpPr>
                <a:spLocks noChangeShapeType="1"/>
              </p:cNvSpPr>
              <p:nvPr/>
            </p:nvSpPr>
            <p:spPr bwMode="auto">
              <a:xfrm flipV="1">
                <a:off x="2071" y="2887"/>
                <a:ext cx="2" cy="2"/>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17" name="Line 1081"/>
              <p:cNvSpPr>
                <a:spLocks noChangeShapeType="1"/>
              </p:cNvSpPr>
              <p:nvPr/>
            </p:nvSpPr>
            <p:spPr bwMode="auto">
              <a:xfrm flipV="1">
                <a:off x="2073" y="2885"/>
                <a:ext cx="3" cy="2"/>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18" name="Line 1082"/>
              <p:cNvSpPr>
                <a:spLocks noChangeShapeType="1"/>
              </p:cNvSpPr>
              <p:nvPr/>
            </p:nvSpPr>
            <p:spPr bwMode="auto">
              <a:xfrm>
                <a:off x="2076" y="2885"/>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19" name="Line 1083"/>
              <p:cNvSpPr>
                <a:spLocks noChangeShapeType="1"/>
              </p:cNvSpPr>
              <p:nvPr/>
            </p:nvSpPr>
            <p:spPr bwMode="auto">
              <a:xfrm flipV="1">
                <a:off x="2076" y="2883"/>
                <a:ext cx="2" cy="2"/>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20" name="Line 1084"/>
              <p:cNvSpPr>
                <a:spLocks noChangeShapeType="1"/>
              </p:cNvSpPr>
              <p:nvPr/>
            </p:nvSpPr>
            <p:spPr bwMode="auto">
              <a:xfrm flipV="1">
                <a:off x="2078" y="2880"/>
                <a:ext cx="2" cy="3"/>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21" name="Line 1085"/>
              <p:cNvSpPr>
                <a:spLocks noChangeShapeType="1"/>
              </p:cNvSpPr>
              <p:nvPr/>
            </p:nvSpPr>
            <p:spPr bwMode="auto">
              <a:xfrm>
                <a:off x="2080" y="2880"/>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22" name="Line 1086"/>
              <p:cNvSpPr>
                <a:spLocks noChangeShapeType="1"/>
              </p:cNvSpPr>
              <p:nvPr/>
            </p:nvSpPr>
            <p:spPr bwMode="auto">
              <a:xfrm flipV="1">
                <a:off x="2082" y="2878"/>
                <a:ext cx="3" cy="2"/>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23" name="Line 1087"/>
              <p:cNvSpPr>
                <a:spLocks noChangeShapeType="1"/>
              </p:cNvSpPr>
              <p:nvPr/>
            </p:nvSpPr>
            <p:spPr bwMode="auto">
              <a:xfrm flipV="1">
                <a:off x="2085" y="2876"/>
                <a:ext cx="2" cy="2"/>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24" name="Line 1088"/>
              <p:cNvSpPr>
                <a:spLocks noChangeShapeType="1"/>
              </p:cNvSpPr>
              <p:nvPr/>
            </p:nvSpPr>
            <p:spPr bwMode="auto">
              <a:xfrm flipV="1">
                <a:off x="2087" y="2874"/>
                <a:ext cx="2" cy="2"/>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25" name="Line 1089"/>
              <p:cNvSpPr>
                <a:spLocks noChangeShapeType="1"/>
              </p:cNvSpPr>
              <p:nvPr/>
            </p:nvSpPr>
            <p:spPr bwMode="auto">
              <a:xfrm>
                <a:off x="2089" y="2874"/>
                <a:ext cx="2"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26" name="Line 1090"/>
              <p:cNvSpPr>
                <a:spLocks noChangeShapeType="1"/>
              </p:cNvSpPr>
              <p:nvPr/>
            </p:nvSpPr>
            <p:spPr bwMode="auto">
              <a:xfrm flipV="1">
                <a:off x="2091" y="2871"/>
                <a:ext cx="3" cy="3"/>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27" name="Freeform 1091"/>
              <p:cNvSpPr>
                <a:spLocks/>
              </p:cNvSpPr>
              <p:nvPr/>
            </p:nvSpPr>
            <p:spPr bwMode="auto">
              <a:xfrm>
                <a:off x="2094" y="2869"/>
                <a:ext cx="2" cy="2"/>
              </a:xfrm>
              <a:custGeom>
                <a:avLst/>
                <a:gdLst>
                  <a:gd name="T0" fmla="*/ 0 w 2"/>
                  <a:gd name="T1" fmla="*/ 2 h 2"/>
                  <a:gd name="T2" fmla="*/ 2 w 2"/>
                  <a:gd name="T3" fmla="*/ 0 h 2"/>
                  <a:gd name="T4" fmla="*/ 2 w 2"/>
                  <a:gd name="T5" fmla="*/ 0 h 2"/>
                  <a:gd name="T6" fmla="*/ 0 60000 65536"/>
                  <a:gd name="T7" fmla="*/ 0 60000 65536"/>
                  <a:gd name="T8" fmla="*/ 0 60000 65536"/>
                </a:gdLst>
                <a:ahLst/>
                <a:cxnLst>
                  <a:cxn ang="T6">
                    <a:pos x="T0" y="T1"/>
                  </a:cxn>
                  <a:cxn ang="T7">
                    <a:pos x="T2" y="T3"/>
                  </a:cxn>
                  <a:cxn ang="T8">
                    <a:pos x="T4" y="T5"/>
                  </a:cxn>
                </a:cxnLst>
                <a:rect l="0" t="0" r="r" b="b"/>
                <a:pathLst>
                  <a:path w="2" h="2">
                    <a:moveTo>
                      <a:pt x="0" y="2"/>
                    </a:moveTo>
                    <a:lnTo>
                      <a:pt x="2"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728" name="Line 1092"/>
              <p:cNvSpPr>
                <a:spLocks noChangeShapeType="1"/>
              </p:cNvSpPr>
              <p:nvPr/>
            </p:nvSpPr>
            <p:spPr bwMode="auto">
              <a:xfrm flipV="1">
                <a:off x="2116" y="2849"/>
                <a:ext cx="1" cy="2"/>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29" name="Line 1093"/>
              <p:cNvSpPr>
                <a:spLocks noChangeShapeType="1"/>
              </p:cNvSpPr>
              <p:nvPr/>
            </p:nvSpPr>
            <p:spPr bwMode="auto">
              <a:xfrm flipV="1">
                <a:off x="2116" y="2847"/>
                <a:ext cx="2" cy="2"/>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30" name="Line 1094"/>
              <p:cNvSpPr>
                <a:spLocks noChangeShapeType="1"/>
              </p:cNvSpPr>
              <p:nvPr/>
            </p:nvSpPr>
            <p:spPr bwMode="auto">
              <a:xfrm flipV="1">
                <a:off x="2118" y="2844"/>
                <a:ext cx="3" cy="3"/>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31" name="Freeform 1095"/>
              <p:cNvSpPr>
                <a:spLocks/>
              </p:cNvSpPr>
              <p:nvPr/>
            </p:nvSpPr>
            <p:spPr bwMode="auto">
              <a:xfrm>
                <a:off x="2121" y="2842"/>
                <a:ext cx="4" cy="2"/>
              </a:xfrm>
              <a:custGeom>
                <a:avLst/>
                <a:gdLst>
                  <a:gd name="T0" fmla="*/ 0 w 4"/>
                  <a:gd name="T1" fmla="*/ 2 h 2"/>
                  <a:gd name="T2" fmla="*/ 2 w 4"/>
                  <a:gd name="T3" fmla="*/ 0 h 2"/>
                  <a:gd name="T4" fmla="*/ 4 w 4"/>
                  <a:gd name="T5" fmla="*/ 0 h 2"/>
                  <a:gd name="T6" fmla="*/ 0 60000 65536"/>
                  <a:gd name="T7" fmla="*/ 0 60000 65536"/>
                  <a:gd name="T8" fmla="*/ 0 60000 65536"/>
                </a:gdLst>
                <a:ahLst/>
                <a:cxnLst>
                  <a:cxn ang="T6">
                    <a:pos x="T0" y="T1"/>
                  </a:cxn>
                  <a:cxn ang="T7">
                    <a:pos x="T2" y="T3"/>
                  </a:cxn>
                  <a:cxn ang="T8">
                    <a:pos x="T4" y="T5"/>
                  </a:cxn>
                </a:cxnLst>
                <a:rect l="0" t="0" r="r" b="b"/>
                <a:pathLst>
                  <a:path w="4" h="2">
                    <a:moveTo>
                      <a:pt x="0" y="2"/>
                    </a:moveTo>
                    <a:lnTo>
                      <a:pt x="2" y="0"/>
                    </a:lnTo>
                    <a:lnTo>
                      <a:pt x="4"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732" name="Line 1096"/>
              <p:cNvSpPr>
                <a:spLocks noChangeShapeType="1"/>
              </p:cNvSpPr>
              <p:nvPr/>
            </p:nvSpPr>
            <p:spPr bwMode="auto">
              <a:xfrm>
                <a:off x="2141" y="2822"/>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33" name="Line 1097"/>
              <p:cNvSpPr>
                <a:spLocks noChangeShapeType="1"/>
              </p:cNvSpPr>
              <p:nvPr/>
            </p:nvSpPr>
            <p:spPr bwMode="auto">
              <a:xfrm flipV="1">
                <a:off x="2141" y="2820"/>
                <a:ext cx="2" cy="2"/>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34" name="Line 1098"/>
              <p:cNvSpPr>
                <a:spLocks noChangeShapeType="1"/>
              </p:cNvSpPr>
              <p:nvPr/>
            </p:nvSpPr>
            <p:spPr bwMode="auto">
              <a:xfrm flipV="1">
                <a:off x="2143" y="2817"/>
                <a:ext cx="2" cy="3"/>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35" name="Line 1099"/>
              <p:cNvSpPr>
                <a:spLocks noChangeShapeType="1"/>
              </p:cNvSpPr>
              <p:nvPr/>
            </p:nvSpPr>
            <p:spPr bwMode="auto">
              <a:xfrm flipV="1">
                <a:off x="2145" y="2813"/>
                <a:ext cx="3" cy="4"/>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36" name="Line 1100"/>
              <p:cNvSpPr>
                <a:spLocks noChangeShapeType="1"/>
              </p:cNvSpPr>
              <p:nvPr/>
            </p:nvSpPr>
            <p:spPr bwMode="auto">
              <a:xfrm flipV="1">
                <a:off x="2148" y="2811"/>
                <a:ext cx="2" cy="2"/>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37" name="Line 1101"/>
              <p:cNvSpPr>
                <a:spLocks noChangeShapeType="1"/>
              </p:cNvSpPr>
              <p:nvPr/>
            </p:nvSpPr>
            <p:spPr bwMode="auto">
              <a:xfrm flipV="1">
                <a:off x="2150" y="2808"/>
                <a:ext cx="2" cy="3"/>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38" name="Line 1102"/>
              <p:cNvSpPr>
                <a:spLocks noChangeShapeType="1"/>
              </p:cNvSpPr>
              <p:nvPr/>
            </p:nvSpPr>
            <p:spPr bwMode="auto">
              <a:xfrm flipV="1">
                <a:off x="2152" y="2804"/>
                <a:ext cx="2" cy="4"/>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39" name="Line 1103"/>
              <p:cNvSpPr>
                <a:spLocks noChangeShapeType="1"/>
              </p:cNvSpPr>
              <p:nvPr/>
            </p:nvSpPr>
            <p:spPr bwMode="auto">
              <a:xfrm flipV="1">
                <a:off x="2154" y="2802"/>
                <a:ext cx="3" cy="2"/>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40" name="Line 1104"/>
              <p:cNvSpPr>
                <a:spLocks noChangeShapeType="1"/>
              </p:cNvSpPr>
              <p:nvPr/>
            </p:nvSpPr>
            <p:spPr bwMode="auto">
              <a:xfrm flipV="1">
                <a:off x="2157" y="2799"/>
                <a:ext cx="2" cy="3"/>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41" name="Line 1105"/>
              <p:cNvSpPr>
                <a:spLocks noChangeShapeType="1"/>
              </p:cNvSpPr>
              <p:nvPr/>
            </p:nvSpPr>
            <p:spPr bwMode="auto">
              <a:xfrm flipV="1">
                <a:off x="2159" y="2795"/>
                <a:ext cx="2" cy="4"/>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42" name="Line 1106"/>
              <p:cNvSpPr>
                <a:spLocks noChangeShapeType="1"/>
              </p:cNvSpPr>
              <p:nvPr/>
            </p:nvSpPr>
            <p:spPr bwMode="auto">
              <a:xfrm flipV="1">
                <a:off x="2161" y="2793"/>
                <a:ext cx="2" cy="2"/>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43" name="Line 1107"/>
              <p:cNvSpPr>
                <a:spLocks noChangeShapeType="1"/>
              </p:cNvSpPr>
              <p:nvPr/>
            </p:nvSpPr>
            <p:spPr bwMode="auto">
              <a:xfrm flipV="1">
                <a:off x="2163" y="2788"/>
                <a:ext cx="3" cy="5"/>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44" name="Line 1108"/>
              <p:cNvSpPr>
                <a:spLocks noChangeShapeType="1"/>
              </p:cNvSpPr>
              <p:nvPr/>
            </p:nvSpPr>
            <p:spPr bwMode="auto">
              <a:xfrm flipV="1">
                <a:off x="2166" y="2786"/>
                <a:ext cx="2" cy="2"/>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45" name="Freeform 1109"/>
              <p:cNvSpPr>
                <a:spLocks/>
              </p:cNvSpPr>
              <p:nvPr/>
            </p:nvSpPr>
            <p:spPr bwMode="auto">
              <a:xfrm>
                <a:off x="2168" y="2781"/>
                <a:ext cx="4" cy="5"/>
              </a:xfrm>
              <a:custGeom>
                <a:avLst/>
                <a:gdLst>
                  <a:gd name="T0" fmla="*/ 0 w 4"/>
                  <a:gd name="T1" fmla="*/ 5 h 5"/>
                  <a:gd name="T2" fmla="*/ 4 w 4"/>
                  <a:gd name="T3" fmla="*/ 0 h 5"/>
                  <a:gd name="T4" fmla="*/ 4 w 4"/>
                  <a:gd name="T5" fmla="*/ 0 h 5"/>
                  <a:gd name="T6" fmla="*/ 0 60000 65536"/>
                  <a:gd name="T7" fmla="*/ 0 60000 65536"/>
                  <a:gd name="T8" fmla="*/ 0 60000 65536"/>
                </a:gdLst>
                <a:ahLst/>
                <a:cxnLst>
                  <a:cxn ang="T6">
                    <a:pos x="T0" y="T1"/>
                  </a:cxn>
                  <a:cxn ang="T7">
                    <a:pos x="T2" y="T3"/>
                  </a:cxn>
                  <a:cxn ang="T8">
                    <a:pos x="T4" y="T5"/>
                  </a:cxn>
                </a:cxnLst>
                <a:rect l="0" t="0" r="r" b="b"/>
                <a:pathLst>
                  <a:path w="4" h="5">
                    <a:moveTo>
                      <a:pt x="0" y="5"/>
                    </a:moveTo>
                    <a:lnTo>
                      <a:pt x="4"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746" name="Line 1110"/>
              <p:cNvSpPr>
                <a:spLocks noChangeShapeType="1"/>
              </p:cNvSpPr>
              <p:nvPr/>
            </p:nvSpPr>
            <p:spPr bwMode="auto">
              <a:xfrm>
                <a:off x="2186" y="2761"/>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47" name="Line 1111"/>
              <p:cNvSpPr>
                <a:spLocks noChangeShapeType="1"/>
              </p:cNvSpPr>
              <p:nvPr/>
            </p:nvSpPr>
            <p:spPr bwMode="auto">
              <a:xfrm flipV="1">
                <a:off x="2186" y="2757"/>
                <a:ext cx="2" cy="4"/>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48" name="Freeform 1112"/>
              <p:cNvSpPr>
                <a:spLocks/>
              </p:cNvSpPr>
              <p:nvPr/>
            </p:nvSpPr>
            <p:spPr bwMode="auto">
              <a:xfrm>
                <a:off x="2188" y="2750"/>
                <a:ext cx="5" cy="7"/>
              </a:xfrm>
              <a:custGeom>
                <a:avLst/>
                <a:gdLst>
                  <a:gd name="T0" fmla="*/ 0 w 5"/>
                  <a:gd name="T1" fmla="*/ 7 h 7"/>
                  <a:gd name="T2" fmla="*/ 2 w 5"/>
                  <a:gd name="T3" fmla="*/ 2 h 7"/>
                  <a:gd name="T4" fmla="*/ 5 w 5"/>
                  <a:gd name="T5" fmla="*/ 0 h 7"/>
                  <a:gd name="T6" fmla="*/ 0 60000 65536"/>
                  <a:gd name="T7" fmla="*/ 0 60000 65536"/>
                  <a:gd name="T8" fmla="*/ 0 60000 65536"/>
                </a:gdLst>
                <a:ahLst/>
                <a:cxnLst>
                  <a:cxn ang="T6">
                    <a:pos x="T0" y="T1"/>
                  </a:cxn>
                  <a:cxn ang="T7">
                    <a:pos x="T2" y="T3"/>
                  </a:cxn>
                  <a:cxn ang="T8">
                    <a:pos x="T4" y="T5"/>
                  </a:cxn>
                </a:cxnLst>
                <a:rect l="0" t="0" r="r" b="b"/>
                <a:pathLst>
                  <a:path w="5" h="7">
                    <a:moveTo>
                      <a:pt x="0" y="7"/>
                    </a:moveTo>
                    <a:lnTo>
                      <a:pt x="2" y="2"/>
                    </a:lnTo>
                    <a:lnTo>
                      <a:pt x="5"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749" name="Line 1113"/>
              <p:cNvSpPr>
                <a:spLocks noChangeShapeType="1"/>
              </p:cNvSpPr>
              <p:nvPr/>
            </p:nvSpPr>
            <p:spPr bwMode="auto">
              <a:xfrm flipV="1">
                <a:off x="2204" y="2723"/>
                <a:ext cx="2" cy="4"/>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50" name="Line 1114"/>
              <p:cNvSpPr>
                <a:spLocks noChangeShapeType="1"/>
              </p:cNvSpPr>
              <p:nvPr/>
            </p:nvSpPr>
            <p:spPr bwMode="auto">
              <a:xfrm flipV="1">
                <a:off x="2206" y="2718"/>
                <a:ext cx="2" cy="5"/>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51" name="Line 1115"/>
              <p:cNvSpPr>
                <a:spLocks noChangeShapeType="1"/>
              </p:cNvSpPr>
              <p:nvPr/>
            </p:nvSpPr>
            <p:spPr bwMode="auto">
              <a:xfrm flipV="1">
                <a:off x="2208" y="2714"/>
                <a:ext cx="3" cy="4"/>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52" name="Line 1116"/>
              <p:cNvSpPr>
                <a:spLocks noChangeShapeType="1"/>
              </p:cNvSpPr>
              <p:nvPr/>
            </p:nvSpPr>
            <p:spPr bwMode="auto">
              <a:xfrm flipV="1">
                <a:off x="2211" y="2709"/>
                <a:ext cx="2" cy="5"/>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53" name="Line 1117"/>
              <p:cNvSpPr>
                <a:spLocks noChangeShapeType="1"/>
              </p:cNvSpPr>
              <p:nvPr/>
            </p:nvSpPr>
            <p:spPr bwMode="auto">
              <a:xfrm flipV="1">
                <a:off x="2213" y="2705"/>
                <a:ext cx="2" cy="4"/>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54" name="Line 1118"/>
              <p:cNvSpPr>
                <a:spLocks noChangeShapeType="1"/>
              </p:cNvSpPr>
              <p:nvPr/>
            </p:nvSpPr>
            <p:spPr bwMode="auto">
              <a:xfrm flipV="1">
                <a:off x="2215" y="2700"/>
                <a:ext cx="2" cy="5"/>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55" name="Line 1119"/>
              <p:cNvSpPr>
                <a:spLocks noChangeShapeType="1"/>
              </p:cNvSpPr>
              <p:nvPr/>
            </p:nvSpPr>
            <p:spPr bwMode="auto">
              <a:xfrm flipV="1">
                <a:off x="2217" y="2694"/>
                <a:ext cx="3" cy="6"/>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56" name="Line 1120"/>
              <p:cNvSpPr>
                <a:spLocks noChangeShapeType="1"/>
              </p:cNvSpPr>
              <p:nvPr/>
            </p:nvSpPr>
            <p:spPr bwMode="auto">
              <a:xfrm flipV="1">
                <a:off x="2220" y="2689"/>
                <a:ext cx="2" cy="5"/>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57" name="Freeform 1121"/>
              <p:cNvSpPr>
                <a:spLocks/>
              </p:cNvSpPr>
              <p:nvPr/>
            </p:nvSpPr>
            <p:spPr bwMode="auto">
              <a:xfrm>
                <a:off x="2222" y="2680"/>
                <a:ext cx="4" cy="9"/>
              </a:xfrm>
              <a:custGeom>
                <a:avLst/>
                <a:gdLst>
                  <a:gd name="T0" fmla="*/ 0 w 4"/>
                  <a:gd name="T1" fmla="*/ 9 h 9"/>
                  <a:gd name="T2" fmla="*/ 2 w 4"/>
                  <a:gd name="T3" fmla="*/ 5 h 9"/>
                  <a:gd name="T4" fmla="*/ 4 w 4"/>
                  <a:gd name="T5" fmla="*/ 0 h 9"/>
                  <a:gd name="T6" fmla="*/ 0 60000 65536"/>
                  <a:gd name="T7" fmla="*/ 0 60000 65536"/>
                  <a:gd name="T8" fmla="*/ 0 60000 65536"/>
                </a:gdLst>
                <a:ahLst/>
                <a:cxnLst>
                  <a:cxn ang="T6">
                    <a:pos x="T0" y="T1"/>
                  </a:cxn>
                  <a:cxn ang="T7">
                    <a:pos x="T2" y="T3"/>
                  </a:cxn>
                  <a:cxn ang="T8">
                    <a:pos x="T4" y="T5"/>
                  </a:cxn>
                </a:cxnLst>
                <a:rect l="0" t="0" r="r" b="b"/>
                <a:pathLst>
                  <a:path w="4" h="9">
                    <a:moveTo>
                      <a:pt x="0" y="9"/>
                    </a:moveTo>
                    <a:lnTo>
                      <a:pt x="2" y="5"/>
                    </a:lnTo>
                    <a:lnTo>
                      <a:pt x="4"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758" name="Line 1122"/>
              <p:cNvSpPr>
                <a:spLocks noChangeShapeType="1"/>
              </p:cNvSpPr>
              <p:nvPr/>
            </p:nvSpPr>
            <p:spPr bwMode="auto">
              <a:xfrm>
                <a:off x="2238" y="2658"/>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59" name="Line 1123"/>
              <p:cNvSpPr>
                <a:spLocks noChangeShapeType="1"/>
              </p:cNvSpPr>
              <p:nvPr/>
            </p:nvSpPr>
            <p:spPr bwMode="auto">
              <a:xfrm flipV="1">
                <a:off x="2238" y="2651"/>
                <a:ext cx="2" cy="7"/>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60" name="Freeform 1124"/>
              <p:cNvSpPr>
                <a:spLocks/>
              </p:cNvSpPr>
              <p:nvPr/>
            </p:nvSpPr>
            <p:spPr bwMode="auto">
              <a:xfrm>
                <a:off x="2240" y="2646"/>
                <a:ext cx="2" cy="5"/>
              </a:xfrm>
              <a:custGeom>
                <a:avLst/>
                <a:gdLst>
                  <a:gd name="T0" fmla="*/ 0 w 2"/>
                  <a:gd name="T1" fmla="*/ 5 h 5"/>
                  <a:gd name="T2" fmla="*/ 2 w 2"/>
                  <a:gd name="T3" fmla="*/ 0 h 5"/>
                  <a:gd name="T4" fmla="*/ 2 w 2"/>
                  <a:gd name="T5" fmla="*/ 0 h 5"/>
                  <a:gd name="T6" fmla="*/ 0 60000 65536"/>
                  <a:gd name="T7" fmla="*/ 0 60000 65536"/>
                  <a:gd name="T8" fmla="*/ 0 60000 65536"/>
                </a:gdLst>
                <a:ahLst/>
                <a:cxnLst>
                  <a:cxn ang="T6">
                    <a:pos x="T0" y="T1"/>
                  </a:cxn>
                  <a:cxn ang="T7">
                    <a:pos x="T2" y="T3"/>
                  </a:cxn>
                  <a:cxn ang="T8">
                    <a:pos x="T4" y="T5"/>
                  </a:cxn>
                </a:cxnLst>
                <a:rect l="0" t="0" r="r" b="b"/>
                <a:pathLst>
                  <a:path w="2" h="5">
                    <a:moveTo>
                      <a:pt x="0" y="5"/>
                    </a:moveTo>
                    <a:lnTo>
                      <a:pt x="2"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761" name="Line 1125"/>
              <p:cNvSpPr>
                <a:spLocks noChangeShapeType="1"/>
              </p:cNvSpPr>
              <p:nvPr/>
            </p:nvSpPr>
            <p:spPr bwMode="auto">
              <a:xfrm>
                <a:off x="2251" y="2621"/>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62" name="Line 1126"/>
              <p:cNvSpPr>
                <a:spLocks noChangeShapeType="1"/>
              </p:cNvSpPr>
              <p:nvPr/>
            </p:nvSpPr>
            <p:spPr bwMode="auto">
              <a:xfrm flipV="1">
                <a:off x="2251" y="2615"/>
                <a:ext cx="2" cy="6"/>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63" name="Line 1127"/>
              <p:cNvSpPr>
                <a:spLocks noChangeShapeType="1"/>
              </p:cNvSpPr>
              <p:nvPr/>
            </p:nvSpPr>
            <p:spPr bwMode="auto">
              <a:xfrm flipV="1">
                <a:off x="2253" y="2610"/>
                <a:ext cx="3" cy="5"/>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64" name="Line 1128"/>
              <p:cNvSpPr>
                <a:spLocks noChangeShapeType="1"/>
              </p:cNvSpPr>
              <p:nvPr/>
            </p:nvSpPr>
            <p:spPr bwMode="auto">
              <a:xfrm flipV="1">
                <a:off x="2256" y="2603"/>
                <a:ext cx="2" cy="7"/>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65" name="Line 1129"/>
              <p:cNvSpPr>
                <a:spLocks noChangeShapeType="1"/>
              </p:cNvSpPr>
              <p:nvPr/>
            </p:nvSpPr>
            <p:spPr bwMode="auto">
              <a:xfrm flipV="1">
                <a:off x="2258" y="2597"/>
                <a:ext cx="2" cy="6"/>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66" name="Line 1130"/>
              <p:cNvSpPr>
                <a:spLocks noChangeShapeType="1"/>
              </p:cNvSpPr>
              <p:nvPr/>
            </p:nvSpPr>
            <p:spPr bwMode="auto">
              <a:xfrm flipV="1">
                <a:off x="2260" y="2590"/>
                <a:ext cx="2" cy="7"/>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67" name="Line 1131"/>
              <p:cNvSpPr>
                <a:spLocks noChangeShapeType="1"/>
              </p:cNvSpPr>
              <p:nvPr/>
            </p:nvSpPr>
            <p:spPr bwMode="auto">
              <a:xfrm flipV="1">
                <a:off x="2262" y="2583"/>
                <a:ext cx="3" cy="7"/>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68" name="Freeform 1132"/>
              <p:cNvSpPr>
                <a:spLocks/>
              </p:cNvSpPr>
              <p:nvPr/>
            </p:nvSpPr>
            <p:spPr bwMode="auto">
              <a:xfrm>
                <a:off x="2265" y="2574"/>
                <a:ext cx="4" cy="9"/>
              </a:xfrm>
              <a:custGeom>
                <a:avLst/>
                <a:gdLst>
                  <a:gd name="T0" fmla="*/ 0 w 4"/>
                  <a:gd name="T1" fmla="*/ 9 h 9"/>
                  <a:gd name="T2" fmla="*/ 2 w 4"/>
                  <a:gd name="T3" fmla="*/ 2 h 9"/>
                  <a:gd name="T4" fmla="*/ 4 w 4"/>
                  <a:gd name="T5" fmla="*/ 0 h 9"/>
                  <a:gd name="T6" fmla="*/ 0 60000 65536"/>
                  <a:gd name="T7" fmla="*/ 0 60000 65536"/>
                  <a:gd name="T8" fmla="*/ 0 60000 65536"/>
                </a:gdLst>
                <a:ahLst/>
                <a:cxnLst>
                  <a:cxn ang="T6">
                    <a:pos x="T0" y="T1"/>
                  </a:cxn>
                  <a:cxn ang="T7">
                    <a:pos x="T2" y="T3"/>
                  </a:cxn>
                  <a:cxn ang="T8">
                    <a:pos x="T4" y="T5"/>
                  </a:cxn>
                </a:cxnLst>
                <a:rect l="0" t="0" r="r" b="b"/>
                <a:pathLst>
                  <a:path w="4" h="9">
                    <a:moveTo>
                      <a:pt x="0" y="9"/>
                    </a:moveTo>
                    <a:lnTo>
                      <a:pt x="2" y="2"/>
                    </a:lnTo>
                    <a:lnTo>
                      <a:pt x="4"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769" name="Line 1133"/>
              <p:cNvSpPr>
                <a:spLocks noChangeShapeType="1"/>
              </p:cNvSpPr>
              <p:nvPr/>
            </p:nvSpPr>
            <p:spPr bwMode="auto">
              <a:xfrm flipV="1">
                <a:off x="2276" y="2547"/>
                <a:ext cx="1" cy="2"/>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70" name="Freeform 1134"/>
              <p:cNvSpPr>
                <a:spLocks/>
              </p:cNvSpPr>
              <p:nvPr/>
            </p:nvSpPr>
            <p:spPr bwMode="auto">
              <a:xfrm>
                <a:off x="2276" y="2538"/>
                <a:ext cx="4" cy="9"/>
              </a:xfrm>
              <a:custGeom>
                <a:avLst/>
                <a:gdLst>
                  <a:gd name="T0" fmla="*/ 0 w 4"/>
                  <a:gd name="T1" fmla="*/ 9 h 9"/>
                  <a:gd name="T2" fmla="*/ 4 w 4"/>
                  <a:gd name="T3" fmla="*/ 2 h 9"/>
                  <a:gd name="T4" fmla="*/ 4 w 4"/>
                  <a:gd name="T5" fmla="*/ 0 h 9"/>
                  <a:gd name="T6" fmla="*/ 0 60000 65536"/>
                  <a:gd name="T7" fmla="*/ 0 60000 65536"/>
                  <a:gd name="T8" fmla="*/ 0 60000 65536"/>
                </a:gdLst>
                <a:ahLst/>
                <a:cxnLst>
                  <a:cxn ang="T6">
                    <a:pos x="T0" y="T1"/>
                  </a:cxn>
                  <a:cxn ang="T7">
                    <a:pos x="T2" y="T3"/>
                  </a:cxn>
                  <a:cxn ang="T8">
                    <a:pos x="T4" y="T5"/>
                  </a:cxn>
                </a:cxnLst>
                <a:rect l="0" t="0" r="r" b="b"/>
                <a:pathLst>
                  <a:path w="4" h="9">
                    <a:moveTo>
                      <a:pt x="0" y="9"/>
                    </a:moveTo>
                    <a:lnTo>
                      <a:pt x="4" y="2"/>
                    </a:lnTo>
                    <a:lnTo>
                      <a:pt x="4"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771" name="Line 1135"/>
              <p:cNvSpPr>
                <a:spLocks noChangeShapeType="1"/>
              </p:cNvSpPr>
              <p:nvPr/>
            </p:nvSpPr>
            <p:spPr bwMode="auto">
              <a:xfrm flipV="1">
                <a:off x="2287" y="2509"/>
                <a:ext cx="2" cy="4"/>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72" name="Line 1136"/>
              <p:cNvSpPr>
                <a:spLocks noChangeShapeType="1"/>
              </p:cNvSpPr>
              <p:nvPr/>
            </p:nvSpPr>
            <p:spPr bwMode="auto">
              <a:xfrm flipV="1">
                <a:off x="2289" y="2500"/>
                <a:ext cx="3" cy="9"/>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73" name="Line 1137"/>
              <p:cNvSpPr>
                <a:spLocks noChangeShapeType="1"/>
              </p:cNvSpPr>
              <p:nvPr/>
            </p:nvSpPr>
            <p:spPr bwMode="auto">
              <a:xfrm flipV="1">
                <a:off x="2292" y="2491"/>
                <a:ext cx="2" cy="9"/>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74" name="Line 1138"/>
              <p:cNvSpPr>
                <a:spLocks noChangeShapeType="1"/>
              </p:cNvSpPr>
              <p:nvPr/>
            </p:nvSpPr>
            <p:spPr bwMode="auto">
              <a:xfrm flipV="1">
                <a:off x="2294" y="2484"/>
                <a:ext cx="2" cy="7"/>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75" name="Line 1139"/>
              <p:cNvSpPr>
                <a:spLocks noChangeShapeType="1"/>
              </p:cNvSpPr>
              <p:nvPr/>
            </p:nvSpPr>
            <p:spPr bwMode="auto">
              <a:xfrm flipV="1">
                <a:off x="2296" y="2475"/>
                <a:ext cx="2" cy="9"/>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76" name="Freeform 1140"/>
              <p:cNvSpPr>
                <a:spLocks/>
              </p:cNvSpPr>
              <p:nvPr/>
            </p:nvSpPr>
            <p:spPr bwMode="auto">
              <a:xfrm>
                <a:off x="2298" y="2464"/>
                <a:ext cx="3" cy="11"/>
              </a:xfrm>
              <a:custGeom>
                <a:avLst/>
                <a:gdLst>
                  <a:gd name="T0" fmla="*/ 0 w 3"/>
                  <a:gd name="T1" fmla="*/ 11 h 11"/>
                  <a:gd name="T2" fmla="*/ 3 w 3"/>
                  <a:gd name="T3" fmla="*/ 2 h 11"/>
                  <a:gd name="T4" fmla="*/ 3 w 3"/>
                  <a:gd name="T5" fmla="*/ 0 h 11"/>
                  <a:gd name="T6" fmla="*/ 0 60000 65536"/>
                  <a:gd name="T7" fmla="*/ 0 60000 65536"/>
                  <a:gd name="T8" fmla="*/ 0 60000 65536"/>
                </a:gdLst>
                <a:ahLst/>
                <a:cxnLst>
                  <a:cxn ang="T6">
                    <a:pos x="T0" y="T1"/>
                  </a:cxn>
                  <a:cxn ang="T7">
                    <a:pos x="T2" y="T3"/>
                  </a:cxn>
                  <a:cxn ang="T8">
                    <a:pos x="T4" y="T5"/>
                  </a:cxn>
                </a:cxnLst>
                <a:rect l="0" t="0" r="r" b="b"/>
                <a:pathLst>
                  <a:path w="3" h="11">
                    <a:moveTo>
                      <a:pt x="0" y="11"/>
                    </a:moveTo>
                    <a:lnTo>
                      <a:pt x="3" y="2"/>
                    </a:lnTo>
                    <a:lnTo>
                      <a:pt x="3"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777" name="Line 1141"/>
              <p:cNvSpPr>
                <a:spLocks noChangeShapeType="1"/>
              </p:cNvSpPr>
              <p:nvPr/>
            </p:nvSpPr>
            <p:spPr bwMode="auto">
              <a:xfrm>
                <a:off x="2307" y="2439"/>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78" name="Freeform 1142"/>
              <p:cNvSpPr>
                <a:spLocks/>
              </p:cNvSpPr>
              <p:nvPr/>
            </p:nvSpPr>
            <p:spPr bwMode="auto">
              <a:xfrm>
                <a:off x="2307" y="2428"/>
                <a:ext cx="5" cy="11"/>
              </a:xfrm>
              <a:custGeom>
                <a:avLst/>
                <a:gdLst>
                  <a:gd name="T0" fmla="*/ 0 w 5"/>
                  <a:gd name="T1" fmla="*/ 11 h 11"/>
                  <a:gd name="T2" fmla="*/ 3 w 5"/>
                  <a:gd name="T3" fmla="*/ 2 h 11"/>
                  <a:gd name="T4" fmla="*/ 5 w 5"/>
                  <a:gd name="T5" fmla="*/ 0 h 11"/>
                  <a:gd name="T6" fmla="*/ 0 60000 65536"/>
                  <a:gd name="T7" fmla="*/ 0 60000 65536"/>
                  <a:gd name="T8" fmla="*/ 0 60000 65536"/>
                </a:gdLst>
                <a:ahLst/>
                <a:cxnLst>
                  <a:cxn ang="T6">
                    <a:pos x="T0" y="T1"/>
                  </a:cxn>
                  <a:cxn ang="T7">
                    <a:pos x="T2" y="T3"/>
                  </a:cxn>
                  <a:cxn ang="T8">
                    <a:pos x="T4" y="T5"/>
                  </a:cxn>
                </a:cxnLst>
                <a:rect l="0" t="0" r="r" b="b"/>
                <a:pathLst>
                  <a:path w="5" h="11">
                    <a:moveTo>
                      <a:pt x="0" y="11"/>
                    </a:moveTo>
                    <a:lnTo>
                      <a:pt x="3" y="2"/>
                    </a:lnTo>
                    <a:lnTo>
                      <a:pt x="5"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779" name="Line 1143"/>
              <p:cNvSpPr>
                <a:spLocks noChangeShapeType="1"/>
              </p:cNvSpPr>
              <p:nvPr/>
            </p:nvSpPr>
            <p:spPr bwMode="auto">
              <a:xfrm flipV="1">
                <a:off x="2316" y="2401"/>
                <a:ext cx="3" cy="2"/>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80" name="Line 1144"/>
              <p:cNvSpPr>
                <a:spLocks noChangeShapeType="1"/>
              </p:cNvSpPr>
              <p:nvPr/>
            </p:nvSpPr>
            <p:spPr bwMode="auto">
              <a:xfrm flipV="1">
                <a:off x="2319" y="2392"/>
                <a:ext cx="2" cy="9"/>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81" name="Line 1145"/>
              <p:cNvSpPr>
                <a:spLocks noChangeShapeType="1"/>
              </p:cNvSpPr>
              <p:nvPr/>
            </p:nvSpPr>
            <p:spPr bwMode="auto">
              <a:xfrm flipV="1">
                <a:off x="2321" y="2381"/>
                <a:ext cx="2" cy="1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82" name="Line 1146"/>
              <p:cNvSpPr>
                <a:spLocks noChangeShapeType="1"/>
              </p:cNvSpPr>
              <p:nvPr/>
            </p:nvSpPr>
            <p:spPr bwMode="auto">
              <a:xfrm flipV="1">
                <a:off x="2323" y="2369"/>
                <a:ext cx="2" cy="12"/>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83" name="Freeform 1147"/>
              <p:cNvSpPr>
                <a:spLocks/>
              </p:cNvSpPr>
              <p:nvPr/>
            </p:nvSpPr>
            <p:spPr bwMode="auto">
              <a:xfrm>
                <a:off x="2325" y="2354"/>
                <a:ext cx="5" cy="15"/>
              </a:xfrm>
              <a:custGeom>
                <a:avLst/>
                <a:gdLst>
                  <a:gd name="T0" fmla="*/ 0 w 5"/>
                  <a:gd name="T1" fmla="*/ 15 h 15"/>
                  <a:gd name="T2" fmla="*/ 3 w 5"/>
                  <a:gd name="T3" fmla="*/ 6 h 15"/>
                  <a:gd name="T4" fmla="*/ 5 w 5"/>
                  <a:gd name="T5" fmla="*/ 0 h 15"/>
                  <a:gd name="T6" fmla="*/ 0 60000 65536"/>
                  <a:gd name="T7" fmla="*/ 0 60000 65536"/>
                  <a:gd name="T8" fmla="*/ 0 60000 65536"/>
                </a:gdLst>
                <a:ahLst/>
                <a:cxnLst>
                  <a:cxn ang="T6">
                    <a:pos x="T0" y="T1"/>
                  </a:cxn>
                  <a:cxn ang="T7">
                    <a:pos x="T2" y="T3"/>
                  </a:cxn>
                  <a:cxn ang="T8">
                    <a:pos x="T4" y="T5"/>
                  </a:cxn>
                </a:cxnLst>
                <a:rect l="0" t="0" r="r" b="b"/>
                <a:pathLst>
                  <a:path w="5" h="15">
                    <a:moveTo>
                      <a:pt x="0" y="15"/>
                    </a:moveTo>
                    <a:lnTo>
                      <a:pt x="3" y="6"/>
                    </a:lnTo>
                    <a:lnTo>
                      <a:pt x="5"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784" name="Line 1148"/>
              <p:cNvSpPr>
                <a:spLocks noChangeShapeType="1"/>
              </p:cNvSpPr>
              <p:nvPr/>
            </p:nvSpPr>
            <p:spPr bwMode="auto">
              <a:xfrm>
                <a:off x="2334" y="2327"/>
                <a:ext cx="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85" name="Freeform 1149"/>
              <p:cNvSpPr>
                <a:spLocks/>
              </p:cNvSpPr>
              <p:nvPr/>
            </p:nvSpPr>
            <p:spPr bwMode="auto">
              <a:xfrm>
                <a:off x="2334" y="2315"/>
                <a:ext cx="3" cy="12"/>
              </a:xfrm>
              <a:custGeom>
                <a:avLst/>
                <a:gdLst>
                  <a:gd name="T0" fmla="*/ 0 w 3"/>
                  <a:gd name="T1" fmla="*/ 12 h 12"/>
                  <a:gd name="T2" fmla="*/ 3 w 3"/>
                  <a:gd name="T3" fmla="*/ 0 h 12"/>
                  <a:gd name="T4" fmla="*/ 3 w 3"/>
                  <a:gd name="T5" fmla="*/ 0 h 12"/>
                  <a:gd name="T6" fmla="*/ 0 60000 65536"/>
                  <a:gd name="T7" fmla="*/ 0 60000 65536"/>
                  <a:gd name="T8" fmla="*/ 0 60000 65536"/>
                </a:gdLst>
                <a:ahLst/>
                <a:cxnLst>
                  <a:cxn ang="T6">
                    <a:pos x="T0" y="T1"/>
                  </a:cxn>
                  <a:cxn ang="T7">
                    <a:pos x="T2" y="T3"/>
                  </a:cxn>
                  <a:cxn ang="T8">
                    <a:pos x="T4" y="T5"/>
                  </a:cxn>
                </a:cxnLst>
                <a:rect l="0" t="0" r="r" b="b"/>
                <a:pathLst>
                  <a:path w="3" h="12">
                    <a:moveTo>
                      <a:pt x="0" y="12"/>
                    </a:moveTo>
                    <a:lnTo>
                      <a:pt x="3"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786" name="Line 1150"/>
              <p:cNvSpPr>
                <a:spLocks noChangeShapeType="1"/>
              </p:cNvSpPr>
              <p:nvPr/>
            </p:nvSpPr>
            <p:spPr bwMode="auto">
              <a:xfrm flipV="1">
                <a:off x="2343" y="2282"/>
                <a:ext cx="3" cy="9"/>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87" name="Line 1151"/>
              <p:cNvSpPr>
                <a:spLocks noChangeShapeType="1"/>
              </p:cNvSpPr>
              <p:nvPr/>
            </p:nvSpPr>
            <p:spPr bwMode="auto">
              <a:xfrm flipV="1">
                <a:off x="2346" y="2268"/>
                <a:ext cx="2" cy="14"/>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88" name="Line 1152"/>
              <p:cNvSpPr>
                <a:spLocks noChangeShapeType="1"/>
              </p:cNvSpPr>
              <p:nvPr/>
            </p:nvSpPr>
            <p:spPr bwMode="auto">
              <a:xfrm flipV="1">
                <a:off x="2348" y="2257"/>
                <a:ext cx="2" cy="1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89" name="Freeform 1153"/>
              <p:cNvSpPr>
                <a:spLocks/>
              </p:cNvSpPr>
              <p:nvPr/>
            </p:nvSpPr>
            <p:spPr bwMode="auto">
              <a:xfrm>
                <a:off x="2350" y="2241"/>
                <a:ext cx="2" cy="16"/>
              </a:xfrm>
              <a:custGeom>
                <a:avLst/>
                <a:gdLst>
                  <a:gd name="T0" fmla="*/ 0 w 2"/>
                  <a:gd name="T1" fmla="*/ 16 h 16"/>
                  <a:gd name="T2" fmla="*/ 2 w 2"/>
                  <a:gd name="T3" fmla="*/ 2 h 16"/>
                  <a:gd name="T4" fmla="*/ 2 w 2"/>
                  <a:gd name="T5" fmla="*/ 0 h 16"/>
                  <a:gd name="T6" fmla="*/ 0 60000 65536"/>
                  <a:gd name="T7" fmla="*/ 0 60000 65536"/>
                  <a:gd name="T8" fmla="*/ 0 60000 65536"/>
                </a:gdLst>
                <a:ahLst/>
                <a:cxnLst>
                  <a:cxn ang="T6">
                    <a:pos x="T0" y="T1"/>
                  </a:cxn>
                  <a:cxn ang="T7">
                    <a:pos x="T2" y="T3"/>
                  </a:cxn>
                  <a:cxn ang="T8">
                    <a:pos x="T4" y="T5"/>
                  </a:cxn>
                </a:cxnLst>
                <a:rect l="0" t="0" r="r" b="b"/>
                <a:pathLst>
                  <a:path w="2" h="16">
                    <a:moveTo>
                      <a:pt x="0" y="16"/>
                    </a:moveTo>
                    <a:lnTo>
                      <a:pt x="2" y="2"/>
                    </a:lnTo>
                    <a:lnTo>
                      <a:pt x="2"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790" name="Freeform 1154"/>
              <p:cNvSpPr>
                <a:spLocks/>
              </p:cNvSpPr>
              <p:nvPr/>
            </p:nvSpPr>
            <p:spPr bwMode="auto">
              <a:xfrm>
                <a:off x="2357" y="2203"/>
                <a:ext cx="2" cy="11"/>
              </a:xfrm>
              <a:custGeom>
                <a:avLst/>
                <a:gdLst>
                  <a:gd name="T0" fmla="*/ 0 w 2"/>
                  <a:gd name="T1" fmla="*/ 11 h 11"/>
                  <a:gd name="T2" fmla="*/ 2 w 2"/>
                  <a:gd name="T3" fmla="*/ 0 h 11"/>
                  <a:gd name="T4" fmla="*/ 2 w 2"/>
                  <a:gd name="T5" fmla="*/ 0 h 11"/>
                  <a:gd name="T6" fmla="*/ 0 60000 65536"/>
                  <a:gd name="T7" fmla="*/ 0 60000 65536"/>
                  <a:gd name="T8" fmla="*/ 0 60000 65536"/>
                </a:gdLst>
                <a:ahLst/>
                <a:cxnLst>
                  <a:cxn ang="T6">
                    <a:pos x="T0" y="T1"/>
                  </a:cxn>
                  <a:cxn ang="T7">
                    <a:pos x="T2" y="T3"/>
                  </a:cxn>
                  <a:cxn ang="T8">
                    <a:pos x="T4" y="T5"/>
                  </a:cxn>
                </a:cxnLst>
                <a:rect l="0" t="0" r="r" b="b"/>
                <a:pathLst>
                  <a:path w="2" h="11">
                    <a:moveTo>
                      <a:pt x="0" y="11"/>
                    </a:moveTo>
                    <a:lnTo>
                      <a:pt x="2"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791" name="Line 1155"/>
              <p:cNvSpPr>
                <a:spLocks noChangeShapeType="1"/>
              </p:cNvSpPr>
              <p:nvPr/>
            </p:nvSpPr>
            <p:spPr bwMode="auto">
              <a:xfrm flipV="1">
                <a:off x="2364" y="2176"/>
                <a:ext cx="1" cy="2"/>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92" name="Line 1156"/>
              <p:cNvSpPr>
                <a:spLocks noChangeShapeType="1"/>
              </p:cNvSpPr>
              <p:nvPr/>
            </p:nvSpPr>
            <p:spPr bwMode="auto">
              <a:xfrm flipV="1">
                <a:off x="2364" y="2162"/>
                <a:ext cx="2" cy="14"/>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93" name="Line 1157"/>
              <p:cNvSpPr>
                <a:spLocks noChangeShapeType="1"/>
              </p:cNvSpPr>
              <p:nvPr/>
            </p:nvSpPr>
            <p:spPr bwMode="auto">
              <a:xfrm flipV="1">
                <a:off x="2366" y="2149"/>
                <a:ext cx="4" cy="13"/>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94" name="Freeform 1158"/>
              <p:cNvSpPr>
                <a:spLocks/>
              </p:cNvSpPr>
              <p:nvPr/>
            </p:nvSpPr>
            <p:spPr bwMode="auto">
              <a:xfrm>
                <a:off x="2370" y="2126"/>
                <a:ext cx="3" cy="23"/>
              </a:xfrm>
              <a:custGeom>
                <a:avLst/>
                <a:gdLst>
                  <a:gd name="T0" fmla="*/ 0 w 3"/>
                  <a:gd name="T1" fmla="*/ 23 h 23"/>
                  <a:gd name="T2" fmla="*/ 3 w 3"/>
                  <a:gd name="T3" fmla="*/ 7 h 23"/>
                  <a:gd name="T4" fmla="*/ 3 w 3"/>
                  <a:gd name="T5" fmla="*/ 0 h 23"/>
                  <a:gd name="T6" fmla="*/ 0 60000 65536"/>
                  <a:gd name="T7" fmla="*/ 0 60000 65536"/>
                  <a:gd name="T8" fmla="*/ 0 60000 65536"/>
                </a:gdLst>
                <a:ahLst/>
                <a:cxnLst>
                  <a:cxn ang="T6">
                    <a:pos x="T0" y="T1"/>
                  </a:cxn>
                  <a:cxn ang="T7">
                    <a:pos x="T2" y="T3"/>
                  </a:cxn>
                  <a:cxn ang="T8">
                    <a:pos x="T4" y="T5"/>
                  </a:cxn>
                </a:cxnLst>
                <a:rect l="0" t="0" r="r" b="b"/>
                <a:pathLst>
                  <a:path w="3" h="23">
                    <a:moveTo>
                      <a:pt x="0" y="23"/>
                    </a:moveTo>
                    <a:lnTo>
                      <a:pt x="3" y="7"/>
                    </a:lnTo>
                    <a:lnTo>
                      <a:pt x="3"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795" name="Line 1159"/>
              <p:cNvSpPr>
                <a:spLocks noChangeShapeType="1"/>
              </p:cNvSpPr>
              <p:nvPr/>
            </p:nvSpPr>
            <p:spPr bwMode="auto">
              <a:xfrm flipV="1">
                <a:off x="2377" y="2090"/>
                <a:ext cx="2" cy="12"/>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96" name="Line 1160"/>
              <p:cNvSpPr>
                <a:spLocks noChangeShapeType="1"/>
              </p:cNvSpPr>
              <p:nvPr/>
            </p:nvSpPr>
            <p:spPr bwMode="auto">
              <a:xfrm flipV="1">
                <a:off x="2384" y="2057"/>
                <a:ext cx="1" cy="6"/>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97" name="Line 1161"/>
              <p:cNvSpPr>
                <a:spLocks noChangeShapeType="1"/>
              </p:cNvSpPr>
              <p:nvPr/>
            </p:nvSpPr>
            <p:spPr bwMode="auto">
              <a:xfrm flipV="1">
                <a:off x="2384" y="2041"/>
                <a:ext cx="2" cy="16"/>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798" name="Freeform 1162"/>
              <p:cNvSpPr>
                <a:spLocks/>
              </p:cNvSpPr>
              <p:nvPr/>
            </p:nvSpPr>
            <p:spPr bwMode="auto">
              <a:xfrm>
                <a:off x="2386" y="2014"/>
                <a:ext cx="5" cy="27"/>
              </a:xfrm>
              <a:custGeom>
                <a:avLst/>
                <a:gdLst>
                  <a:gd name="T0" fmla="*/ 0 w 5"/>
                  <a:gd name="T1" fmla="*/ 27 h 27"/>
                  <a:gd name="T2" fmla="*/ 2 w 5"/>
                  <a:gd name="T3" fmla="*/ 11 h 27"/>
                  <a:gd name="T4" fmla="*/ 5 w 5"/>
                  <a:gd name="T5" fmla="*/ 0 h 27"/>
                  <a:gd name="T6" fmla="*/ 0 60000 65536"/>
                  <a:gd name="T7" fmla="*/ 0 60000 65536"/>
                  <a:gd name="T8" fmla="*/ 0 60000 65536"/>
                </a:gdLst>
                <a:ahLst/>
                <a:cxnLst>
                  <a:cxn ang="T6">
                    <a:pos x="T0" y="T1"/>
                  </a:cxn>
                  <a:cxn ang="T7">
                    <a:pos x="T2" y="T3"/>
                  </a:cxn>
                  <a:cxn ang="T8">
                    <a:pos x="T4" y="T5"/>
                  </a:cxn>
                </a:cxnLst>
                <a:rect l="0" t="0" r="r" b="b"/>
                <a:pathLst>
                  <a:path w="5" h="27">
                    <a:moveTo>
                      <a:pt x="0" y="27"/>
                    </a:moveTo>
                    <a:lnTo>
                      <a:pt x="2" y="11"/>
                    </a:lnTo>
                    <a:lnTo>
                      <a:pt x="5"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799" name="Line 1163"/>
              <p:cNvSpPr>
                <a:spLocks noChangeShapeType="1"/>
              </p:cNvSpPr>
              <p:nvPr/>
            </p:nvSpPr>
            <p:spPr bwMode="auto">
              <a:xfrm flipV="1">
                <a:off x="2395" y="1976"/>
                <a:ext cx="2" cy="13"/>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00" name="Line 1164"/>
              <p:cNvSpPr>
                <a:spLocks noChangeShapeType="1"/>
              </p:cNvSpPr>
              <p:nvPr/>
            </p:nvSpPr>
            <p:spPr bwMode="auto">
              <a:xfrm flipV="1">
                <a:off x="2400" y="1940"/>
                <a:ext cx="2" cy="1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01" name="Line 1165"/>
              <p:cNvSpPr>
                <a:spLocks noChangeShapeType="1"/>
              </p:cNvSpPr>
              <p:nvPr/>
            </p:nvSpPr>
            <p:spPr bwMode="auto">
              <a:xfrm flipV="1">
                <a:off x="2402" y="1924"/>
                <a:ext cx="2" cy="16"/>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02" name="Freeform 1166"/>
              <p:cNvSpPr>
                <a:spLocks/>
              </p:cNvSpPr>
              <p:nvPr/>
            </p:nvSpPr>
            <p:spPr bwMode="auto">
              <a:xfrm>
                <a:off x="2404" y="1901"/>
                <a:ext cx="2" cy="23"/>
              </a:xfrm>
              <a:custGeom>
                <a:avLst/>
                <a:gdLst>
                  <a:gd name="T0" fmla="*/ 0 w 2"/>
                  <a:gd name="T1" fmla="*/ 23 h 23"/>
                  <a:gd name="T2" fmla="*/ 2 w 2"/>
                  <a:gd name="T3" fmla="*/ 5 h 23"/>
                  <a:gd name="T4" fmla="*/ 2 w 2"/>
                  <a:gd name="T5" fmla="*/ 0 h 23"/>
                  <a:gd name="T6" fmla="*/ 0 60000 65536"/>
                  <a:gd name="T7" fmla="*/ 0 60000 65536"/>
                  <a:gd name="T8" fmla="*/ 0 60000 65536"/>
                </a:gdLst>
                <a:ahLst/>
                <a:cxnLst>
                  <a:cxn ang="T6">
                    <a:pos x="T0" y="T1"/>
                  </a:cxn>
                  <a:cxn ang="T7">
                    <a:pos x="T2" y="T3"/>
                  </a:cxn>
                  <a:cxn ang="T8">
                    <a:pos x="T4" y="T5"/>
                  </a:cxn>
                </a:cxnLst>
                <a:rect l="0" t="0" r="r" b="b"/>
                <a:pathLst>
                  <a:path w="2" h="23">
                    <a:moveTo>
                      <a:pt x="0" y="23"/>
                    </a:moveTo>
                    <a:lnTo>
                      <a:pt x="2" y="5"/>
                    </a:lnTo>
                    <a:lnTo>
                      <a:pt x="2"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803" name="Freeform 1167"/>
              <p:cNvSpPr>
                <a:spLocks/>
              </p:cNvSpPr>
              <p:nvPr/>
            </p:nvSpPr>
            <p:spPr bwMode="auto">
              <a:xfrm>
                <a:off x="2411" y="1863"/>
                <a:ext cx="2" cy="11"/>
              </a:xfrm>
              <a:custGeom>
                <a:avLst/>
                <a:gdLst>
                  <a:gd name="T0" fmla="*/ 0 w 2"/>
                  <a:gd name="T1" fmla="*/ 11 h 11"/>
                  <a:gd name="T2" fmla="*/ 0 w 2"/>
                  <a:gd name="T3" fmla="*/ 7 h 11"/>
                  <a:gd name="T4" fmla="*/ 2 w 2"/>
                  <a:gd name="T5" fmla="*/ 0 h 11"/>
                  <a:gd name="T6" fmla="*/ 0 60000 65536"/>
                  <a:gd name="T7" fmla="*/ 0 60000 65536"/>
                  <a:gd name="T8" fmla="*/ 0 60000 65536"/>
                </a:gdLst>
                <a:ahLst/>
                <a:cxnLst>
                  <a:cxn ang="T6">
                    <a:pos x="T0" y="T1"/>
                  </a:cxn>
                  <a:cxn ang="T7">
                    <a:pos x="T2" y="T3"/>
                  </a:cxn>
                  <a:cxn ang="T8">
                    <a:pos x="T4" y="T5"/>
                  </a:cxn>
                </a:cxnLst>
                <a:rect l="0" t="0" r="r" b="b"/>
                <a:pathLst>
                  <a:path w="2" h="11">
                    <a:moveTo>
                      <a:pt x="0" y="11"/>
                    </a:moveTo>
                    <a:lnTo>
                      <a:pt x="0" y="7"/>
                    </a:lnTo>
                    <a:lnTo>
                      <a:pt x="2"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804" name="Line 1168"/>
              <p:cNvSpPr>
                <a:spLocks noChangeShapeType="1"/>
              </p:cNvSpPr>
              <p:nvPr/>
            </p:nvSpPr>
            <p:spPr bwMode="auto">
              <a:xfrm flipV="1">
                <a:off x="2415" y="1831"/>
                <a:ext cx="3" cy="5"/>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05" name="Line 1169"/>
              <p:cNvSpPr>
                <a:spLocks noChangeShapeType="1"/>
              </p:cNvSpPr>
              <p:nvPr/>
            </p:nvSpPr>
            <p:spPr bwMode="auto">
              <a:xfrm flipV="1">
                <a:off x="2418" y="1811"/>
                <a:ext cx="2" cy="20"/>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06" name="Freeform 1170"/>
              <p:cNvSpPr>
                <a:spLocks/>
              </p:cNvSpPr>
              <p:nvPr/>
            </p:nvSpPr>
            <p:spPr bwMode="auto">
              <a:xfrm>
                <a:off x="2420" y="1786"/>
                <a:ext cx="2" cy="25"/>
              </a:xfrm>
              <a:custGeom>
                <a:avLst/>
                <a:gdLst>
                  <a:gd name="T0" fmla="*/ 0 w 2"/>
                  <a:gd name="T1" fmla="*/ 25 h 25"/>
                  <a:gd name="T2" fmla="*/ 2 w 2"/>
                  <a:gd name="T3" fmla="*/ 7 h 25"/>
                  <a:gd name="T4" fmla="*/ 2 w 2"/>
                  <a:gd name="T5" fmla="*/ 0 h 25"/>
                  <a:gd name="T6" fmla="*/ 0 60000 65536"/>
                  <a:gd name="T7" fmla="*/ 0 60000 65536"/>
                  <a:gd name="T8" fmla="*/ 0 60000 65536"/>
                </a:gdLst>
                <a:ahLst/>
                <a:cxnLst>
                  <a:cxn ang="T6">
                    <a:pos x="T0" y="T1"/>
                  </a:cxn>
                  <a:cxn ang="T7">
                    <a:pos x="T2" y="T3"/>
                  </a:cxn>
                  <a:cxn ang="T8">
                    <a:pos x="T4" y="T5"/>
                  </a:cxn>
                </a:cxnLst>
                <a:rect l="0" t="0" r="r" b="b"/>
                <a:pathLst>
                  <a:path w="2" h="25">
                    <a:moveTo>
                      <a:pt x="0" y="25"/>
                    </a:moveTo>
                    <a:lnTo>
                      <a:pt x="2" y="7"/>
                    </a:lnTo>
                    <a:lnTo>
                      <a:pt x="2"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807" name="Freeform 1171"/>
              <p:cNvSpPr>
                <a:spLocks/>
              </p:cNvSpPr>
              <p:nvPr/>
            </p:nvSpPr>
            <p:spPr bwMode="auto">
              <a:xfrm>
                <a:off x="2427" y="1748"/>
                <a:ext cx="1" cy="14"/>
              </a:xfrm>
              <a:custGeom>
                <a:avLst/>
                <a:gdLst>
                  <a:gd name="T0" fmla="*/ 0 w 1"/>
                  <a:gd name="T1" fmla="*/ 14 h 14"/>
                  <a:gd name="T2" fmla="*/ 0 w 1"/>
                  <a:gd name="T3" fmla="*/ 5 h 14"/>
                  <a:gd name="T4" fmla="*/ 0 w 1"/>
                  <a:gd name="T5" fmla="*/ 0 h 14"/>
                  <a:gd name="T6" fmla="*/ 0 60000 65536"/>
                  <a:gd name="T7" fmla="*/ 0 60000 65536"/>
                  <a:gd name="T8" fmla="*/ 0 60000 65536"/>
                </a:gdLst>
                <a:ahLst/>
                <a:cxnLst>
                  <a:cxn ang="T6">
                    <a:pos x="T0" y="T1"/>
                  </a:cxn>
                  <a:cxn ang="T7">
                    <a:pos x="T2" y="T3"/>
                  </a:cxn>
                  <a:cxn ang="T8">
                    <a:pos x="T4" y="T5"/>
                  </a:cxn>
                </a:cxnLst>
                <a:rect l="0" t="0" r="r" b="b"/>
                <a:pathLst>
                  <a:path w="1" h="14">
                    <a:moveTo>
                      <a:pt x="0" y="14"/>
                    </a:moveTo>
                    <a:lnTo>
                      <a:pt x="0" y="5"/>
                    </a:lnTo>
                    <a:lnTo>
                      <a:pt x="0"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808" name="Line 1172"/>
              <p:cNvSpPr>
                <a:spLocks noChangeShapeType="1"/>
              </p:cNvSpPr>
              <p:nvPr/>
            </p:nvSpPr>
            <p:spPr bwMode="auto">
              <a:xfrm flipV="1">
                <a:off x="2431" y="1712"/>
                <a:ext cx="1" cy="1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09" name="Freeform 1173"/>
              <p:cNvSpPr>
                <a:spLocks/>
              </p:cNvSpPr>
              <p:nvPr/>
            </p:nvSpPr>
            <p:spPr bwMode="auto">
              <a:xfrm>
                <a:off x="2431" y="1672"/>
                <a:ext cx="5" cy="40"/>
              </a:xfrm>
              <a:custGeom>
                <a:avLst/>
                <a:gdLst>
                  <a:gd name="T0" fmla="*/ 0 w 5"/>
                  <a:gd name="T1" fmla="*/ 40 h 40"/>
                  <a:gd name="T2" fmla="*/ 2 w 5"/>
                  <a:gd name="T3" fmla="*/ 20 h 40"/>
                  <a:gd name="T4" fmla="*/ 5 w 5"/>
                  <a:gd name="T5" fmla="*/ 0 h 40"/>
                  <a:gd name="T6" fmla="*/ 0 60000 65536"/>
                  <a:gd name="T7" fmla="*/ 0 60000 65536"/>
                  <a:gd name="T8" fmla="*/ 0 60000 65536"/>
                </a:gdLst>
                <a:ahLst/>
                <a:cxnLst>
                  <a:cxn ang="T6">
                    <a:pos x="T0" y="T1"/>
                  </a:cxn>
                  <a:cxn ang="T7">
                    <a:pos x="T2" y="T3"/>
                  </a:cxn>
                  <a:cxn ang="T8">
                    <a:pos x="T4" y="T5"/>
                  </a:cxn>
                </a:cxnLst>
                <a:rect l="0" t="0" r="r" b="b"/>
                <a:pathLst>
                  <a:path w="5" h="40">
                    <a:moveTo>
                      <a:pt x="0" y="40"/>
                    </a:moveTo>
                    <a:lnTo>
                      <a:pt x="2" y="20"/>
                    </a:lnTo>
                    <a:lnTo>
                      <a:pt x="5"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810" name="Line 1174"/>
              <p:cNvSpPr>
                <a:spLocks noChangeShapeType="1"/>
              </p:cNvSpPr>
              <p:nvPr/>
            </p:nvSpPr>
            <p:spPr bwMode="auto">
              <a:xfrm flipV="1">
                <a:off x="2440" y="1633"/>
                <a:ext cx="1" cy="14"/>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11" name="Line 1175"/>
              <p:cNvSpPr>
                <a:spLocks noChangeShapeType="1"/>
              </p:cNvSpPr>
              <p:nvPr/>
            </p:nvSpPr>
            <p:spPr bwMode="auto">
              <a:xfrm flipV="1">
                <a:off x="2442" y="1604"/>
                <a:ext cx="3" cy="5"/>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12" name="Line 1176"/>
              <p:cNvSpPr>
                <a:spLocks noChangeShapeType="1"/>
              </p:cNvSpPr>
              <p:nvPr/>
            </p:nvSpPr>
            <p:spPr bwMode="auto">
              <a:xfrm flipV="1">
                <a:off x="2445" y="1582"/>
                <a:ext cx="2" cy="22"/>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13" name="Freeform 1177"/>
              <p:cNvSpPr>
                <a:spLocks/>
              </p:cNvSpPr>
              <p:nvPr/>
            </p:nvSpPr>
            <p:spPr bwMode="auto">
              <a:xfrm>
                <a:off x="2447" y="1559"/>
                <a:ext cx="2" cy="23"/>
              </a:xfrm>
              <a:custGeom>
                <a:avLst/>
                <a:gdLst>
                  <a:gd name="T0" fmla="*/ 0 w 2"/>
                  <a:gd name="T1" fmla="*/ 23 h 23"/>
                  <a:gd name="T2" fmla="*/ 2 w 2"/>
                  <a:gd name="T3" fmla="*/ 0 h 23"/>
                  <a:gd name="T4" fmla="*/ 2 w 2"/>
                  <a:gd name="T5" fmla="*/ 0 h 23"/>
                  <a:gd name="T6" fmla="*/ 0 60000 65536"/>
                  <a:gd name="T7" fmla="*/ 0 60000 65536"/>
                  <a:gd name="T8" fmla="*/ 0 60000 65536"/>
                </a:gdLst>
                <a:ahLst/>
                <a:cxnLst>
                  <a:cxn ang="T6">
                    <a:pos x="T0" y="T1"/>
                  </a:cxn>
                  <a:cxn ang="T7">
                    <a:pos x="T2" y="T3"/>
                  </a:cxn>
                  <a:cxn ang="T8">
                    <a:pos x="T4" y="T5"/>
                  </a:cxn>
                </a:cxnLst>
                <a:rect l="0" t="0" r="r" b="b"/>
                <a:pathLst>
                  <a:path w="2" h="23">
                    <a:moveTo>
                      <a:pt x="0" y="23"/>
                    </a:moveTo>
                    <a:lnTo>
                      <a:pt x="2"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814" name="Line 1178"/>
              <p:cNvSpPr>
                <a:spLocks noChangeShapeType="1"/>
              </p:cNvSpPr>
              <p:nvPr/>
            </p:nvSpPr>
            <p:spPr bwMode="auto">
              <a:xfrm flipV="1">
                <a:off x="2451" y="1521"/>
                <a:ext cx="3" cy="1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15" name="Line 1179"/>
              <p:cNvSpPr>
                <a:spLocks noChangeShapeType="1"/>
              </p:cNvSpPr>
              <p:nvPr/>
            </p:nvSpPr>
            <p:spPr bwMode="auto">
              <a:xfrm flipV="1">
                <a:off x="2456" y="1489"/>
                <a:ext cx="1" cy="5"/>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16" name="Freeform 1180"/>
              <p:cNvSpPr>
                <a:spLocks/>
              </p:cNvSpPr>
              <p:nvPr/>
            </p:nvSpPr>
            <p:spPr bwMode="auto">
              <a:xfrm>
                <a:off x="2456" y="1444"/>
                <a:ext cx="4" cy="45"/>
              </a:xfrm>
              <a:custGeom>
                <a:avLst/>
                <a:gdLst>
                  <a:gd name="T0" fmla="*/ 0 w 4"/>
                  <a:gd name="T1" fmla="*/ 45 h 45"/>
                  <a:gd name="T2" fmla="*/ 2 w 4"/>
                  <a:gd name="T3" fmla="*/ 21 h 45"/>
                  <a:gd name="T4" fmla="*/ 4 w 4"/>
                  <a:gd name="T5" fmla="*/ 0 h 45"/>
                  <a:gd name="T6" fmla="*/ 0 60000 65536"/>
                  <a:gd name="T7" fmla="*/ 0 60000 65536"/>
                  <a:gd name="T8" fmla="*/ 0 60000 65536"/>
                </a:gdLst>
                <a:ahLst/>
                <a:cxnLst>
                  <a:cxn ang="T6">
                    <a:pos x="T0" y="T1"/>
                  </a:cxn>
                  <a:cxn ang="T7">
                    <a:pos x="T2" y="T3"/>
                  </a:cxn>
                  <a:cxn ang="T8">
                    <a:pos x="T4" y="T5"/>
                  </a:cxn>
                </a:cxnLst>
                <a:rect l="0" t="0" r="r" b="b"/>
                <a:pathLst>
                  <a:path w="4" h="45">
                    <a:moveTo>
                      <a:pt x="0" y="45"/>
                    </a:moveTo>
                    <a:lnTo>
                      <a:pt x="2" y="21"/>
                    </a:lnTo>
                    <a:lnTo>
                      <a:pt x="4"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817" name="Freeform 1181"/>
              <p:cNvSpPr>
                <a:spLocks/>
              </p:cNvSpPr>
              <p:nvPr/>
            </p:nvSpPr>
            <p:spPr bwMode="auto">
              <a:xfrm>
                <a:off x="2463" y="1406"/>
                <a:ext cx="2" cy="14"/>
              </a:xfrm>
              <a:custGeom>
                <a:avLst/>
                <a:gdLst>
                  <a:gd name="T0" fmla="*/ 0 w 2"/>
                  <a:gd name="T1" fmla="*/ 14 h 14"/>
                  <a:gd name="T2" fmla="*/ 0 w 2"/>
                  <a:gd name="T3" fmla="*/ 9 h 14"/>
                  <a:gd name="T4" fmla="*/ 2 w 2"/>
                  <a:gd name="T5" fmla="*/ 0 h 14"/>
                  <a:gd name="T6" fmla="*/ 0 60000 65536"/>
                  <a:gd name="T7" fmla="*/ 0 60000 65536"/>
                  <a:gd name="T8" fmla="*/ 0 60000 65536"/>
                </a:gdLst>
                <a:ahLst/>
                <a:cxnLst>
                  <a:cxn ang="T6">
                    <a:pos x="T0" y="T1"/>
                  </a:cxn>
                  <a:cxn ang="T7">
                    <a:pos x="T2" y="T3"/>
                  </a:cxn>
                  <a:cxn ang="T8">
                    <a:pos x="T4" y="T5"/>
                  </a:cxn>
                </a:cxnLst>
                <a:rect l="0" t="0" r="r" b="b"/>
                <a:pathLst>
                  <a:path w="2" h="14">
                    <a:moveTo>
                      <a:pt x="0" y="14"/>
                    </a:moveTo>
                    <a:lnTo>
                      <a:pt x="0" y="9"/>
                    </a:lnTo>
                    <a:lnTo>
                      <a:pt x="2"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818" name="Line 1182"/>
              <p:cNvSpPr>
                <a:spLocks noChangeShapeType="1"/>
              </p:cNvSpPr>
              <p:nvPr/>
            </p:nvSpPr>
            <p:spPr bwMode="auto">
              <a:xfrm flipV="1">
                <a:off x="2467" y="1366"/>
                <a:ext cx="1" cy="15"/>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19" name="Freeform 1183"/>
              <p:cNvSpPr>
                <a:spLocks/>
              </p:cNvSpPr>
              <p:nvPr/>
            </p:nvSpPr>
            <p:spPr bwMode="auto">
              <a:xfrm>
                <a:off x="2467" y="1330"/>
                <a:ext cx="5" cy="36"/>
              </a:xfrm>
              <a:custGeom>
                <a:avLst/>
                <a:gdLst>
                  <a:gd name="T0" fmla="*/ 0 w 5"/>
                  <a:gd name="T1" fmla="*/ 36 h 36"/>
                  <a:gd name="T2" fmla="*/ 5 w 5"/>
                  <a:gd name="T3" fmla="*/ 9 h 36"/>
                  <a:gd name="T4" fmla="*/ 5 w 5"/>
                  <a:gd name="T5" fmla="*/ 0 h 36"/>
                  <a:gd name="T6" fmla="*/ 0 60000 65536"/>
                  <a:gd name="T7" fmla="*/ 0 60000 65536"/>
                  <a:gd name="T8" fmla="*/ 0 60000 65536"/>
                </a:gdLst>
                <a:ahLst/>
                <a:cxnLst>
                  <a:cxn ang="T6">
                    <a:pos x="T0" y="T1"/>
                  </a:cxn>
                  <a:cxn ang="T7">
                    <a:pos x="T2" y="T3"/>
                  </a:cxn>
                  <a:cxn ang="T8">
                    <a:pos x="T4" y="T5"/>
                  </a:cxn>
                </a:cxnLst>
                <a:rect l="0" t="0" r="r" b="b"/>
                <a:pathLst>
                  <a:path w="5" h="36">
                    <a:moveTo>
                      <a:pt x="0" y="36"/>
                    </a:moveTo>
                    <a:lnTo>
                      <a:pt x="5" y="9"/>
                    </a:lnTo>
                    <a:lnTo>
                      <a:pt x="5"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820" name="Line 1184"/>
              <p:cNvSpPr>
                <a:spLocks noChangeShapeType="1"/>
              </p:cNvSpPr>
              <p:nvPr/>
            </p:nvSpPr>
            <p:spPr bwMode="auto">
              <a:xfrm flipV="1">
                <a:off x="2474" y="1291"/>
                <a:ext cx="1" cy="14"/>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21" name="Line 1185"/>
              <p:cNvSpPr>
                <a:spLocks noChangeShapeType="1"/>
              </p:cNvSpPr>
              <p:nvPr/>
            </p:nvSpPr>
            <p:spPr bwMode="auto">
              <a:xfrm flipV="1">
                <a:off x="2476" y="1260"/>
                <a:ext cx="2" cy="7"/>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22" name="Freeform 1186"/>
              <p:cNvSpPr>
                <a:spLocks/>
              </p:cNvSpPr>
              <p:nvPr/>
            </p:nvSpPr>
            <p:spPr bwMode="auto">
              <a:xfrm>
                <a:off x="2478" y="1215"/>
                <a:ext cx="3" cy="45"/>
              </a:xfrm>
              <a:custGeom>
                <a:avLst/>
                <a:gdLst>
                  <a:gd name="T0" fmla="*/ 0 w 3"/>
                  <a:gd name="T1" fmla="*/ 45 h 45"/>
                  <a:gd name="T2" fmla="*/ 3 w 3"/>
                  <a:gd name="T3" fmla="*/ 16 h 45"/>
                  <a:gd name="T4" fmla="*/ 3 w 3"/>
                  <a:gd name="T5" fmla="*/ 0 h 45"/>
                  <a:gd name="T6" fmla="*/ 0 60000 65536"/>
                  <a:gd name="T7" fmla="*/ 0 60000 65536"/>
                  <a:gd name="T8" fmla="*/ 0 60000 65536"/>
                </a:gdLst>
                <a:ahLst/>
                <a:cxnLst>
                  <a:cxn ang="T6">
                    <a:pos x="T0" y="T1"/>
                  </a:cxn>
                  <a:cxn ang="T7">
                    <a:pos x="T2" y="T3"/>
                  </a:cxn>
                  <a:cxn ang="T8">
                    <a:pos x="T4" y="T5"/>
                  </a:cxn>
                </a:cxnLst>
                <a:rect l="0" t="0" r="r" b="b"/>
                <a:pathLst>
                  <a:path w="3" h="45">
                    <a:moveTo>
                      <a:pt x="0" y="45"/>
                    </a:moveTo>
                    <a:lnTo>
                      <a:pt x="3" y="16"/>
                    </a:lnTo>
                    <a:lnTo>
                      <a:pt x="3"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823" name="Line 1187"/>
              <p:cNvSpPr>
                <a:spLocks noChangeShapeType="1"/>
              </p:cNvSpPr>
              <p:nvPr/>
            </p:nvSpPr>
            <p:spPr bwMode="auto">
              <a:xfrm flipV="1">
                <a:off x="2483" y="1177"/>
                <a:ext cx="2" cy="13"/>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24" name="Line 1188"/>
              <p:cNvSpPr>
                <a:spLocks noChangeShapeType="1"/>
              </p:cNvSpPr>
              <p:nvPr/>
            </p:nvSpPr>
            <p:spPr bwMode="auto">
              <a:xfrm flipV="1">
                <a:off x="2487" y="1147"/>
                <a:ext cx="1" cy="5"/>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25" name="Freeform 1189"/>
              <p:cNvSpPr>
                <a:spLocks/>
              </p:cNvSpPr>
              <p:nvPr/>
            </p:nvSpPr>
            <p:spPr bwMode="auto">
              <a:xfrm>
                <a:off x="2487" y="1100"/>
                <a:ext cx="5" cy="47"/>
              </a:xfrm>
              <a:custGeom>
                <a:avLst/>
                <a:gdLst>
                  <a:gd name="T0" fmla="*/ 0 w 5"/>
                  <a:gd name="T1" fmla="*/ 47 h 47"/>
                  <a:gd name="T2" fmla="*/ 3 w 5"/>
                  <a:gd name="T3" fmla="*/ 18 h 47"/>
                  <a:gd name="T4" fmla="*/ 5 w 5"/>
                  <a:gd name="T5" fmla="*/ 0 h 47"/>
                  <a:gd name="T6" fmla="*/ 0 60000 65536"/>
                  <a:gd name="T7" fmla="*/ 0 60000 65536"/>
                  <a:gd name="T8" fmla="*/ 0 60000 65536"/>
                </a:gdLst>
                <a:ahLst/>
                <a:cxnLst>
                  <a:cxn ang="T6">
                    <a:pos x="T0" y="T1"/>
                  </a:cxn>
                  <a:cxn ang="T7">
                    <a:pos x="T2" y="T3"/>
                  </a:cxn>
                  <a:cxn ang="T8">
                    <a:pos x="T4" y="T5"/>
                  </a:cxn>
                </a:cxnLst>
                <a:rect l="0" t="0" r="r" b="b"/>
                <a:pathLst>
                  <a:path w="5" h="47">
                    <a:moveTo>
                      <a:pt x="0" y="47"/>
                    </a:moveTo>
                    <a:lnTo>
                      <a:pt x="3" y="18"/>
                    </a:lnTo>
                    <a:lnTo>
                      <a:pt x="5"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826" name="Line 1190"/>
              <p:cNvSpPr>
                <a:spLocks noChangeShapeType="1"/>
              </p:cNvSpPr>
              <p:nvPr/>
            </p:nvSpPr>
            <p:spPr bwMode="auto">
              <a:xfrm flipV="1">
                <a:off x="2494" y="1062"/>
                <a:ext cx="1" cy="13"/>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27" name="Line 1191"/>
              <p:cNvSpPr>
                <a:spLocks noChangeShapeType="1"/>
              </p:cNvSpPr>
              <p:nvPr/>
            </p:nvSpPr>
            <p:spPr bwMode="auto">
              <a:xfrm flipV="1">
                <a:off x="2496" y="1028"/>
                <a:ext cx="1" cy="9"/>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28" name="Freeform 1192"/>
              <p:cNvSpPr>
                <a:spLocks/>
              </p:cNvSpPr>
              <p:nvPr/>
            </p:nvSpPr>
            <p:spPr bwMode="auto">
              <a:xfrm>
                <a:off x="2496" y="985"/>
                <a:ext cx="5" cy="43"/>
              </a:xfrm>
              <a:custGeom>
                <a:avLst/>
                <a:gdLst>
                  <a:gd name="T0" fmla="*/ 0 w 5"/>
                  <a:gd name="T1" fmla="*/ 43 h 43"/>
                  <a:gd name="T2" fmla="*/ 3 w 5"/>
                  <a:gd name="T3" fmla="*/ 11 h 43"/>
                  <a:gd name="T4" fmla="*/ 5 w 5"/>
                  <a:gd name="T5" fmla="*/ 0 h 43"/>
                  <a:gd name="T6" fmla="*/ 0 60000 65536"/>
                  <a:gd name="T7" fmla="*/ 0 60000 65536"/>
                  <a:gd name="T8" fmla="*/ 0 60000 65536"/>
                </a:gdLst>
                <a:ahLst/>
                <a:cxnLst>
                  <a:cxn ang="T6">
                    <a:pos x="T0" y="T1"/>
                  </a:cxn>
                  <a:cxn ang="T7">
                    <a:pos x="T2" y="T3"/>
                  </a:cxn>
                  <a:cxn ang="T8">
                    <a:pos x="T4" y="T5"/>
                  </a:cxn>
                </a:cxnLst>
                <a:rect l="0" t="0" r="r" b="b"/>
                <a:pathLst>
                  <a:path w="5" h="43">
                    <a:moveTo>
                      <a:pt x="0" y="43"/>
                    </a:moveTo>
                    <a:lnTo>
                      <a:pt x="3" y="11"/>
                    </a:lnTo>
                    <a:lnTo>
                      <a:pt x="5"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829" name="Line 1193"/>
              <p:cNvSpPr>
                <a:spLocks noChangeShapeType="1"/>
              </p:cNvSpPr>
              <p:nvPr/>
            </p:nvSpPr>
            <p:spPr bwMode="auto">
              <a:xfrm flipV="1">
                <a:off x="2503" y="949"/>
                <a:ext cx="1" cy="1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30" name="Freeform 1194"/>
              <p:cNvSpPr>
                <a:spLocks/>
              </p:cNvSpPr>
              <p:nvPr/>
            </p:nvSpPr>
            <p:spPr bwMode="auto">
              <a:xfrm>
                <a:off x="2505" y="873"/>
                <a:ext cx="5" cy="49"/>
              </a:xfrm>
              <a:custGeom>
                <a:avLst/>
                <a:gdLst>
                  <a:gd name="T0" fmla="*/ 0 w 5"/>
                  <a:gd name="T1" fmla="*/ 49 h 49"/>
                  <a:gd name="T2" fmla="*/ 3 w 5"/>
                  <a:gd name="T3" fmla="*/ 29 h 49"/>
                  <a:gd name="T4" fmla="*/ 5 w 5"/>
                  <a:gd name="T5" fmla="*/ 0 h 49"/>
                  <a:gd name="T6" fmla="*/ 0 60000 65536"/>
                  <a:gd name="T7" fmla="*/ 0 60000 65536"/>
                  <a:gd name="T8" fmla="*/ 0 60000 65536"/>
                </a:gdLst>
                <a:ahLst/>
                <a:cxnLst>
                  <a:cxn ang="T6">
                    <a:pos x="T0" y="T1"/>
                  </a:cxn>
                  <a:cxn ang="T7">
                    <a:pos x="T2" y="T3"/>
                  </a:cxn>
                  <a:cxn ang="T8">
                    <a:pos x="T4" y="T5"/>
                  </a:cxn>
                </a:cxnLst>
                <a:rect l="0" t="0" r="r" b="b"/>
                <a:pathLst>
                  <a:path w="5" h="49">
                    <a:moveTo>
                      <a:pt x="0" y="49"/>
                    </a:moveTo>
                    <a:lnTo>
                      <a:pt x="3" y="29"/>
                    </a:lnTo>
                    <a:lnTo>
                      <a:pt x="5"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831" name="Freeform 1195"/>
              <p:cNvSpPr>
                <a:spLocks/>
              </p:cNvSpPr>
              <p:nvPr/>
            </p:nvSpPr>
            <p:spPr bwMode="auto">
              <a:xfrm>
                <a:off x="2510" y="834"/>
                <a:ext cx="2" cy="12"/>
              </a:xfrm>
              <a:custGeom>
                <a:avLst/>
                <a:gdLst>
                  <a:gd name="T0" fmla="*/ 0 w 2"/>
                  <a:gd name="T1" fmla="*/ 12 h 12"/>
                  <a:gd name="T2" fmla="*/ 2 w 2"/>
                  <a:gd name="T3" fmla="*/ 0 h 12"/>
                  <a:gd name="T4" fmla="*/ 2 w 2"/>
                  <a:gd name="T5" fmla="*/ 0 h 12"/>
                  <a:gd name="T6" fmla="*/ 0 60000 65536"/>
                  <a:gd name="T7" fmla="*/ 0 60000 65536"/>
                  <a:gd name="T8" fmla="*/ 0 60000 65536"/>
                </a:gdLst>
                <a:ahLst/>
                <a:cxnLst>
                  <a:cxn ang="T6">
                    <a:pos x="T0" y="T1"/>
                  </a:cxn>
                  <a:cxn ang="T7">
                    <a:pos x="T2" y="T3"/>
                  </a:cxn>
                  <a:cxn ang="T8">
                    <a:pos x="T4" y="T5"/>
                  </a:cxn>
                </a:cxnLst>
                <a:rect l="0" t="0" r="r" b="b"/>
                <a:pathLst>
                  <a:path w="2" h="12">
                    <a:moveTo>
                      <a:pt x="0" y="12"/>
                    </a:moveTo>
                    <a:lnTo>
                      <a:pt x="2"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832" name="Line 1196"/>
              <p:cNvSpPr>
                <a:spLocks noChangeShapeType="1"/>
              </p:cNvSpPr>
              <p:nvPr/>
            </p:nvSpPr>
            <p:spPr bwMode="auto">
              <a:xfrm flipV="1">
                <a:off x="2514" y="801"/>
                <a:ext cx="1" cy="6"/>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33" name="Freeform 1197"/>
              <p:cNvSpPr>
                <a:spLocks/>
              </p:cNvSpPr>
              <p:nvPr/>
            </p:nvSpPr>
            <p:spPr bwMode="auto">
              <a:xfrm>
                <a:off x="2514" y="758"/>
                <a:ext cx="3" cy="43"/>
              </a:xfrm>
              <a:custGeom>
                <a:avLst/>
                <a:gdLst>
                  <a:gd name="T0" fmla="*/ 0 w 3"/>
                  <a:gd name="T1" fmla="*/ 43 h 43"/>
                  <a:gd name="T2" fmla="*/ 3 w 3"/>
                  <a:gd name="T3" fmla="*/ 9 h 43"/>
                  <a:gd name="T4" fmla="*/ 3 w 3"/>
                  <a:gd name="T5" fmla="*/ 0 h 43"/>
                  <a:gd name="T6" fmla="*/ 0 60000 65536"/>
                  <a:gd name="T7" fmla="*/ 0 60000 65536"/>
                  <a:gd name="T8" fmla="*/ 0 60000 65536"/>
                </a:gdLst>
                <a:ahLst/>
                <a:cxnLst>
                  <a:cxn ang="T6">
                    <a:pos x="T0" y="T1"/>
                  </a:cxn>
                  <a:cxn ang="T7">
                    <a:pos x="T2" y="T3"/>
                  </a:cxn>
                  <a:cxn ang="T8">
                    <a:pos x="T4" y="T5"/>
                  </a:cxn>
                </a:cxnLst>
                <a:rect l="0" t="0" r="r" b="b"/>
                <a:pathLst>
                  <a:path w="3" h="43">
                    <a:moveTo>
                      <a:pt x="0" y="43"/>
                    </a:moveTo>
                    <a:lnTo>
                      <a:pt x="3" y="9"/>
                    </a:lnTo>
                    <a:lnTo>
                      <a:pt x="3"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834" name="Line 1198"/>
              <p:cNvSpPr>
                <a:spLocks noChangeShapeType="1"/>
              </p:cNvSpPr>
              <p:nvPr/>
            </p:nvSpPr>
            <p:spPr bwMode="auto">
              <a:xfrm flipV="1">
                <a:off x="2519" y="720"/>
                <a:ext cx="2" cy="1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35" name="Freeform 1199"/>
              <p:cNvSpPr>
                <a:spLocks/>
              </p:cNvSpPr>
              <p:nvPr/>
            </p:nvSpPr>
            <p:spPr bwMode="auto">
              <a:xfrm>
                <a:off x="2521" y="643"/>
                <a:ext cx="5" cy="50"/>
              </a:xfrm>
              <a:custGeom>
                <a:avLst/>
                <a:gdLst>
                  <a:gd name="T0" fmla="*/ 0 w 5"/>
                  <a:gd name="T1" fmla="*/ 50 h 50"/>
                  <a:gd name="T2" fmla="*/ 2 w 5"/>
                  <a:gd name="T3" fmla="*/ 18 h 50"/>
                  <a:gd name="T4" fmla="*/ 5 w 5"/>
                  <a:gd name="T5" fmla="*/ 0 h 50"/>
                  <a:gd name="T6" fmla="*/ 0 60000 65536"/>
                  <a:gd name="T7" fmla="*/ 0 60000 65536"/>
                  <a:gd name="T8" fmla="*/ 0 60000 65536"/>
                </a:gdLst>
                <a:ahLst/>
                <a:cxnLst>
                  <a:cxn ang="T6">
                    <a:pos x="T0" y="T1"/>
                  </a:cxn>
                  <a:cxn ang="T7">
                    <a:pos x="T2" y="T3"/>
                  </a:cxn>
                  <a:cxn ang="T8">
                    <a:pos x="T4" y="T5"/>
                  </a:cxn>
                </a:cxnLst>
                <a:rect l="0" t="0" r="r" b="b"/>
                <a:pathLst>
                  <a:path w="5" h="50">
                    <a:moveTo>
                      <a:pt x="0" y="50"/>
                    </a:moveTo>
                    <a:lnTo>
                      <a:pt x="2" y="18"/>
                    </a:lnTo>
                    <a:lnTo>
                      <a:pt x="5"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836" name="Line 1200"/>
              <p:cNvSpPr>
                <a:spLocks noChangeShapeType="1"/>
              </p:cNvSpPr>
              <p:nvPr/>
            </p:nvSpPr>
            <p:spPr bwMode="auto">
              <a:xfrm flipV="1">
                <a:off x="2528" y="605"/>
                <a:ext cx="1" cy="13"/>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37" name="Line 1201"/>
              <p:cNvSpPr>
                <a:spLocks noChangeShapeType="1"/>
              </p:cNvSpPr>
              <p:nvPr/>
            </p:nvSpPr>
            <p:spPr bwMode="auto">
              <a:xfrm flipV="1">
                <a:off x="2530" y="560"/>
                <a:ext cx="1" cy="20"/>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38" name="Freeform 1202"/>
              <p:cNvSpPr>
                <a:spLocks/>
              </p:cNvSpPr>
              <p:nvPr/>
            </p:nvSpPr>
            <p:spPr bwMode="auto">
              <a:xfrm>
                <a:off x="2571" y="715"/>
                <a:ext cx="58" cy="88"/>
              </a:xfrm>
              <a:custGeom>
                <a:avLst/>
                <a:gdLst>
                  <a:gd name="T0" fmla="*/ 24 w 58"/>
                  <a:gd name="T1" fmla="*/ 0 h 88"/>
                  <a:gd name="T2" fmla="*/ 13 w 58"/>
                  <a:gd name="T3" fmla="*/ 2 h 88"/>
                  <a:gd name="T4" fmla="*/ 4 w 58"/>
                  <a:gd name="T5" fmla="*/ 16 h 88"/>
                  <a:gd name="T6" fmla="*/ 0 w 58"/>
                  <a:gd name="T7" fmla="*/ 36 h 88"/>
                  <a:gd name="T8" fmla="*/ 0 w 58"/>
                  <a:gd name="T9" fmla="*/ 50 h 88"/>
                  <a:gd name="T10" fmla="*/ 4 w 58"/>
                  <a:gd name="T11" fmla="*/ 70 h 88"/>
                  <a:gd name="T12" fmla="*/ 13 w 58"/>
                  <a:gd name="T13" fmla="*/ 83 h 88"/>
                  <a:gd name="T14" fmla="*/ 24 w 58"/>
                  <a:gd name="T15" fmla="*/ 88 h 88"/>
                  <a:gd name="T16" fmla="*/ 33 w 58"/>
                  <a:gd name="T17" fmla="*/ 88 h 88"/>
                  <a:gd name="T18" fmla="*/ 45 w 58"/>
                  <a:gd name="T19" fmla="*/ 83 h 88"/>
                  <a:gd name="T20" fmla="*/ 54 w 58"/>
                  <a:gd name="T21" fmla="*/ 70 h 88"/>
                  <a:gd name="T22" fmla="*/ 58 w 58"/>
                  <a:gd name="T23" fmla="*/ 50 h 88"/>
                  <a:gd name="T24" fmla="*/ 58 w 58"/>
                  <a:gd name="T25" fmla="*/ 36 h 88"/>
                  <a:gd name="T26" fmla="*/ 54 w 58"/>
                  <a:gd name="T27" fmla="*/ 16 h 88"/>
                  <a:gd name="T28" fmla="*/ 45 w 58"/>
                  <a:gd name="T29" fmla="*/ 2 h 88"/>
                  <a:gd name="T30" fmla="*/ 33 w 58"/>
                  <a:gd name="T31" fmla="*/ 0 h 88"/>
                  <a:gd name="T32" fmla="*/ 24 w 58"/>
                  <a:gd name="T33" fmla="*/ 0 h 88"/>
                  <a:gd name="T34" fmla="*/ 15 w 58"/>
                  <a:gd name="T35" fmla="*/ 2 h 88"/>
                  <a:gd name="T36" fmla="*/ 13 w 58"/>
                  <a:gd name="T37" fmla="*/ 7 h 88"/>
                  <a:gd name="T38" fmla="*/ 9 w 58"/>
                  <a:gd name="T39" fmla="*/ 16 h 88"/>
                  <a:gd name="T40" fmla="*/ 4 w 58"/>
                  <a:gd name="T41" fmla="*/ 36 h 88"/>
                  <a:gd name="T42" fmla="*/ 4 w 58"/>
                  <a:gd name="T43" fmla="*/ 50 h 88"/>
                  <a:gd name="T44" fmla="*/ 9 w 58"/>
                  <a:gd name="T45" fmla="*/ 70 h 88"/>
                  <a:gd name="T46" fmla="*/ 13 w 58"/>
                  <a:gd name="T47" fmla="*/ 79 h 88"/>
                  <a:gd name="T48" fmla="*/ 15 w 58"/>
                  <a:gd name="T49" fmla="*/ 83 h 88"/>
                  <a:gd name="T50" fmla="*/ 24 w 58"/>
                  <a:gd name="T51" fmla="*/ 88 h 8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8" h="88">
                    <a:moveTo>
                      <a:pt x="24" y="0"/>
                    </a:moveTo>
                    <a:lnTo>
                      <a:pt x="13" y="2"/>
                    </a:lnTo>
                    <a:lnTo>
                      <a:pt x="4" y="16"/>
                    </a:lnTo>
                    <a:lnTo>
                      <a:pt x="0" y="36"/>
                    </a:lnTo>
                    <a:lnTo>
                      <a:pt x="0" y="50"/>
                    </a:lnTo>
                    <a:lnTo>
                      <a:pt x="4" y="70"/>
                    </a:lnTo>
                    <a:lnTo>
                      <a:pt x="13" y="83"/>
                    </a:lnTo>
                    <a:lnTo>
                      <a:pt x="24" y="88"/>
                    </a:lnTo>
                    <a:lnTo>
                      <a:pt x="33" y="88"/>
                    </a:lnTo>
                    <a:lnTo>
                      <a:pt x="45" y="83"/>
                    </a:lnTo>
                    <a:lnTo>
                      <a:pt x="54" y="70"/>
                    </a:lnTo>
                    <a:lnTo>
                      <a:pt x="58" y="50"/>
                    </a:lnTo>
                    <a:lnTo>
                      <a:pt x="58" y="36"/>
                    </a:lnTo>
                    <a:lnTo>
                      <a:pt x="54" y="16"/>
                    </a:lnTo>
                    <a:lnTo>
                      <a:pt x="45" y="2"/>
                    </a:lnTo>
                    <a:lnTo>
                      <a:pt x="33" y="0"/>
                    </a:lnTo>
                    <a:lnTo>
                      <a:pt x="24" y="0"/>
                    </a:lnTo>
                    <a:lnTo>
                      <a:pt x="15" y="2"/>
                    </a:lnTo>
                    <a:lnTo>
                      <a:pt x="13" y="7"/>
                    </a:lnTo>
                    <a:lnTo>
                      <a:pt x="9" y="16"/>
                    </a:lnTo>
                    <a:lnTo>
                      <a:pt x="4" y="36"/>
                    </a:lnTo>
                    <a:lnTo>
                      <a:pt x="4" y="50"/>
                    </a:lnTo>
                    <a:lnTo>
                      <a:pt x="9" y="70"/>
                    </a:lnTo>
                    <a:lnTo>
                      <a:pt x="13" y="79"/>
                    </a:lnTo>
                    <a:lnTo>
                      <a:pt x="15" y="83"/>
                    </a:lnTo>
                    <a:lnTo>
                      <a:pt x="24" y="88"/>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839" name="Freeform 1203"/>
              <p:cNvSpPr>
                <a:spLocks/>
              </p:cNvSpPr>
              <p:nvPr/>
            </p:nvSpPr>
            <p:spPr bwMode="auto">
              <a:xfrm>
                <a:off x="2604" y="715"/>
                <a:ext cx="21" cy="88"/>
              </a:xfrm>
              <a:custGeom>
                <a:avLst/>
                <a:gdLst>
                  <a:gd name="T0" fmla="*/ 0 w 21"/>
                  <a:gd name="T1" fmla="*/ 88 h 88"/>
                  <a:gd name="T2" fmla="*/ 7 w 21"/>
                  <a:gd name="T3" fmla="*/ 83 h 88"/>
                  <a:gd name="T4" fmla="*/ 12 w 21"/>
                  <a:gd name="T5" fmla="*/ 79 h 88"/>
                  <a:gd name="T6" fmla="*/ 16 w 21"/>
                  <a:gd name="T7" fmla="*/ 70 h 88"/>
                  <a:gd name="T8" fmla="*/ 21 w 21"/>
                  <a:gd name="T9" fmla="*/ 50 h 88"/>
                  <a:gd name="T10" fmla="*/ 21 w 21"/>
                  <a:gd name="T11" fmla="*/ 36 h 88"/>
                  <a:gd name="T12" fmla="*/ 16 w 21"/>
                  <a:gd name="T13" fmla="*/ 16 h 88"/>
                  <a:gd name="T14" fmla="*/ 12 w 21"/>
                  <a:gd name="T15" fmla="*/ 7 h 88"/>
                  <a:gd name="T16" fmla="*/ 7 w 21"/>
                  <a:gd name="T17" fmla="*/ 2 h 88"/>
                  <a:gd name="T18" fmla="*/ 0 w 21"/>
                  <a:gd name="T19" fmla="*/ 0 h 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 h="88">
                    <a:moveTo>
                      <a:pt x="0" y="88"/>
                    </a:moveTo>
                    <a:lnTo>
                      <a:pt x="7" y="83"/>
                    </a:lnTo>
                    <a:lnTo>
                      <a:pt x="12" y="79"/>
                    </a:lnTo>
                    <a:lnTo>
                      <a:pt x="16" y="70"/>
                    </a:lnTo>
                    <a:lnTo>
                      <a:pt x="21" y="50"/>
                    </a:lnTo>
                    <a:lnTo>
                      <a:pt x="21" y="36"/>
                    </a:lnTo>
                    <a:lnTo>
                      <a:pt x="16" y="16"/>
                    </a:lnTo>
                    <a:lnTo>
                      <a:pt x="12" y="7"/>
                    </a:lnTo>
                    <a:lnTo>
                      <a:pt x="7" y="2"/>
                    </a:lnTo>
                    <a:lnTo>
                      <a:pt x="0"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840" name="Freeform 1204"/>
              <p:cNvSpPr>
                <a:spLocks/>
              </p:cNvSpPr>
              <p:nvPr/>
            </p:nvSpPr>
            <p:spPr bwMode="auto">
              <a:xfrm>
                <a:off x="2658" y="794"/>
                <a:ext cx="9" cy="9"/>
              </a:xfrm>
              <a:custGeom>
                <a:avLst/>
                <a:gdLst>
                  <a:gd name="T0" fmla="*/ 5 w 9"/>
                  <a:gd name="T1" fmla="*/ 0 h 9"/>
                  <a:gd name="T2" fmla="*/ 0 w 9"/>
                  <a:gd name="T3" fmla="*/ 4 h 9"/>
                  <a:gd name="T4" fmla="*/ 5 w 9"/>
                  <a:gd name="T5" fmla="*/ 9 h 9"/>
                  <a:gd name="T6" fmla="*/ 9 w 9"/>
                  <a:gd name="T7" fmla="*/ 4 h 9"/>
                  <a:gd name="T8" fmla="*/ 5 w 9"/>
                  <a:gd name="T9" fmla="*/ 0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 h="9">
                    <a:moveTo>
                      <a:pt x="5" y="0"/>
                    </a:moveTo>
                    <a:lnTo>
                      <a:pt x="0" y="4"/>
                    </a:lnTo>
                    <a:lnTo>
                      <a:pt x="5" y="9"/>
                    </a:lnTo>
                    <a:lnTo>
                      <a:pt x="9" y="4"/>
                    </a:lnTo>
                    <a:lnTo>
                      <a:pt x="5"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841" name="Freeform 1205"/>
              <p:cNvSpPr>
                <a:spLocks/>
              </p:cNvSpPr>
              <p:nvPr/>
            </p:nvSpPr>
            <p:spPr bwMode="auto">
              <a:xfrm>
                <a:off x="2697" y="715"/>
                <a:ext cx="58" cy="88"/>
              </a:xfrm>
              <a:custGeom>
                <a:avLst/>
                <a:gdLst>
                  <a:gd name="T0" fmla="*/ 24 w 58"/>
                  <a:gd name="T1" fmla="*/ 0 h 88"/>
                  <a:gd name="T2" fmla="*/ 11 w 58"/>
                  <a:gd name="T3" fmla="*/ 2 h 88"/>
                  <a:gd name="T4" fmla="*/ 2 w 58"/>
                  <a:gd name="T5" fmla="*/ 16 h 88"/>
                  <a:gd name="T6" fmla="*/ 0 w 58"/>
                  <a:gd name="T7" fmla="*/ 36 h 88"/>
                  <a:gd name="T8" fmla="*/ 0 w 58"/>
                  <a:gd name="T9" fmla="*/ 50 h 88"/>
                  <a:gd name="T10" fmla="*/ 2 w 58"/>
                  <a:gd name="T11" fmla="*/ 70 h 88"/>
                  <a:gd name="T12" fmla="*/ 11 w 58"/>
                  <a:gd name="T13" fmla="*/ 83 h 88"/>
                  <a:gd name="T14" fmla="*/ 24 w 58"/>
                  <a:gd name="T15" fmla="*/ 88 h 88"/>
                  <a:gd name="T16" fmla="*/ 31 w 58"/>
                  <a:gd name="T17" fmla="*/ 88 h 88"/>
                  <a:gd name="T18" fmla="*/ 45 w 58"/>
                  <a:gd name="T19" fmla="*/ 83 h 88"/>
                  <a:gd name="T20" fmla="*/ 54 w 58"/>
                  <a:gd name="T21" fmla="*/ 70 h 88"/>
                  <a:gd name="T22" fmla="*/ 58 w 58"/>
                  <a:gd name="T23" fmla="*/ 50 h 88"/>
                  <a:gd name="T24" fmla="*/ 58 w 58"/>
                  <a:gd name="T25" fmla="*/ 36 h 88"/>
                  <a:gd name="T26" fmla="*/ 54 w 58"/>
                  <a:gd name="T27" fmla="*/ 16 h 88"/>
                  <a:gd name="T28" fmla="*/ 45 w 58"/>
                  <a:gd name="T29" fmla="*/ 2 h 88"/>
                  <a:gd name="T30" fmla="*/ 31 w 58"/>
                  <a:gd name="T31" fmla="*/ 0 h 88"/>
                  <a:gd name="T32" fmla="*/ 24 w 58"/>
                  <a:gd name="T33" fmla="*/ 0 h 88"/>
                  <a:gd name="T34" fmla="*/ 15 w 58"/>
                  <a:gd name="T35" fmla="*/ 2 h 88"/>
                  <a:gd name="T36" fmla="*/ 11 w 58"/>
                  <a:gd name="T37" fmla="*/ 7 h 88"/>
                  <a:gd name="T38" fmla="*/ 6 w 58"/>
                  <a:gd name="T39" fmla="*/ 16 h 88"/>
                  <a:gd name="T40" fmla="*/ 2 w 58"/>
                  <a:gd name="T41" fmla="*/ 36 h 88"/>
                  <a:gd name="T42" fmla="*/ 2 w 58"/>
                  <a:gd name="T43" fmla="*/ 50 h 88"/>
                  <a:gd name="T44" fmla="*/ 6 w 58"/>
                  <a:gd name="T45" fmla="*/ 70 h 88"/>
                  <a:gd name="T46" fmla="*/ 11 w 58"/>
                  <a:gd name="T47" fmla="*/ 79 h 88"/>
                  <a:gd name="T48" fmla="*/ 15 w 58"/>
                  <a:gd name="T49" fmla="*/ 83 h 88"/>
                  <a:gd name="T50" fmla="*/ 24 w 58"/>
                  <a:gd name="T51" fmla="*/ 88 h 8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8" h="88">
                    <a:moveTo>
                      <a:pt x="24" y="0"/>
                    </a:moveTo>
                    <a:lnTo>
                      <a:pt x="11" y="2"/>
                    </a:lnTo>
                    <a:lnTo>
                      <a:pt x="2" y="16"/>
                    </a:lnTo>
                    <a:lnTo>
                      <a:pt x="0" y="36"/>
                    </a:lnTo>
                    <a:lnTo>
                      <a:pt x="0" y="50"/>
                    </a:lnTo>
                    <a:lnTo>
                      <a:pt x="2" y="70"/>
                    </a:lnTo>
                    <a:lnTo>
                      <a:pt x="11" y="83"/>
                    </a:lnTo>
                    <a:lnTo>
                      <a:pt x="24" y="88"/>
                    </a:lnTo>
                    <a:lnTo>
                      <a:pt x="31" y="88"/>
                    </a:lnTo>
                    <a:lnTo>
                      <a:pt x="45" y="83"/>
                    </a:lnTo>
                    <a:lnTo>
                      <a:pt x="54" y="70"/>
                    </a:lnTo>
                    <a:lnTo>
                      <a:pt x="58" y="50"/>
                    </a:lnTo>
                    <a:lnTo>
                      <a:pt x="58" y="36"/>
                    </a:lnTo>
                    <a:lnTo>
                      <a:pt x="54" y="16"/>
                    </a:lnTo>
                    <a:lnTo>
                      <a:pt x="45" y="2"/>
                    </a:lnTo>
                    <a:lnTo>
                      <a:pt x="31" y="0"/>
                    </a:lnTo>
                    <a:lnTo>
                      <a:pt x="24" y="0"/>
                    </a:lnTo>
                    <a:lnTo>
                      <a:pt x="15" y="2"/>
                    </a:lnTo>
                    <a:lnTo>
                      <a:pt x="11" y="7"/>
                    </a:lnTo>
                    <a:lnTo>
                      <a:pt x="6" y="16"/>
                    </a:lnTo>
                    <a:lnTo>
                      <a:pt x="2" y="36"/>
                    </a:lnTo>
                    <a:lnTo>
                      <a:pt x="2" y="50"/>
                    </a:lnTo>
                    <a:lnTo>
                      <a:pt x="6" y="70"/>
                    </a:lnTo>
                    <a:lnTo>
                      <a:pt x="11" y="79"/>
                    </a:lnTo>
                    <a:lnTo>
                      <a:pt x="15" y="83"/>
                    </a:lnTo>
                    <a:lnTo>
                      <a:pt x="24" y="88"/>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842" name="Freeform 1206"/>
              <p:cNvSpPr>
                <a:spLocks/>
              </p:cNvSpPr>
              <p:nvPr/>
            </p:nvSpPr>
            <p:spPr bwMode="auto">
              <a:xfrm>
                <a:off x="2728" y="715"/>
                <a:ext cx="23" cy="88"/>
              </a:xfrm>
              <a:custGeom>
                <a:avLst/>
                <a:gdLst>
                  <a:gd name="T0" fmla="*/ 0 w 23"/>
                  <a:gd name="T1" fmla="*/ 88 h 88"/>
                  <a:gd name="T2" fmla="*/ 9 w 23"/>
                  <a:gd name="T3" fmla="*/ 83 h 88"/>
                  <a:gd name="T4" fmla="*/ 14 w 23"/>
                  <a:gd name="T5" fmla="*/ 79 h 88"/>
                  <a:gd name="T6" fmla="*/ 18 w 23"/>
                  <a:gd name="T7" fmla="*/ 70 h 88"/>
                  <a:gd name="T8" fmla="*/ 23 w 23"/>
                  <a:gd name="T9" fmla="*/ 50 h 88"/>
                  <a:gd name="T10" fmla="*/ 23 w 23"/>
                  <a:gd name="T11" fmla="*/ 36 h 88"/>
                  <a:gd name="T12" fmla="*/ 18 w 23"/>
                  <a:gd name="T13" fmla="*/ 16 h 88"/>
                  <a:gd name="T14" fmla="*/ 14 w 23"/>
                  <a:gd name="T15" fmla="*/ 7 h 88"/>
                  <a:gd name="T16" fmla="*/ 9 w 23"/>
                  <a:gd name="T17" fmla="*/ 2 h 88"/>
                  <a:gd name="T18" fmla="*/ 0 w 23"/>
                  <a:gd name="T19" fmla="*/ 0 h 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 h="88">
                    <a:moveTo>
                      <a:pt x="0" y="88"/>
                    </a:moveTo>
                    <a:lnTo>
                      <a:pt x="9" y="83"/>
                    </a:lnTo>
                    <a:lnTo>
                      <a:pt x="14" y="79"/>
                    </a:lnTo>
                    <a:lnTo>
                      <a:pt x="18" y="70"/>
                    </a:lnTo>
                    <a:lnTo>
                      <a:pt x="23" y="50"/>
                    </a:lnTo>
                    <a:lnTo>
                      <a:pt x="23" y="36"/>
                    </a:lnTo>
                    <a:lnTo>
                      <a:pt x="18" y="16"/>
                    </a:lnTo>
                    <a:lnTo>
                      <a:pt x="14" y="7"/>
                    </a:lnTo>
                    <a:lnTo>
                      <a:pt x="9" y="2"/>
                    </a:lnTo>
                    <a:lnTo>
                      <a:pt x="0"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843" name="Line 1207"/>
              <p:cNvSpPr>
                <a:spLocks noChangeShapeType="1"/>
              </p:cNvSpPr>
              <p:nvPr/>
            </p:nvSpPr>
            <p:spPr bwMode="auto">
              <a:xfrm>
                <a:off x="2780" y="715"/>
                <a:ext cx="1" cy="25"/>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844" name="Freeform 1208"/>
              <p:cNvSpPr>
                <a:spLocks/>
              </p:cNvSpPr>
              <p:nvPr/>
            </p:nvSpPr>
            <p:spPr bwMode="auto">
              <a:xfrm>
                <a:off x="2780" y="715"/>
                <a:ext cx="58" cy="16"/>
              </a:xfrm>
              <a:custGeom>
                <a:avLst/>
                <a:gdLst>
                  <a:gd name="T0" fmla="*/ 0 w 58"/>
                  <a:gd name="T1" fmla="*/ 16 h 16"/>
                  <a:gd name="T2" fmla="*/ 4 w 58"/>
                  <a:gd name="T3" fmla="*/ 7 h 16"/>
                  <a:gd name="T4" fmla="*/ 11 w 58"/>
                  <a:gd name="T5" fmla="*/ 0 h 16"/>
                  <a:gd name="T6" fmla="*/ 20 w 58"/>
                  <a:gd name="T7" fmla="*/ 0 h 16"/>
                  <a:gd name="T8" fmla="*/ 40 w 58"/>
                  <a:gd name="T9" fmla="*/ 11 h 16"/>
                  <a:gd name="T10" fmla="*/ 49 w 58"/>
                  <a:gd name="T11" fmla="*/ 11 h 16"/>
                  <a:gd name="T12" fmla="*/ 54 w 58"/>
                  <a:gd name="T13" fmla="*/ 7 h 16"/>
                  <a:gd name="T14" fmla="*/ 58 w 58"/>
                  <a:gd name="T15" fmla="*/ 0 h 1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8" h="16">
                    <a:moveTo>
                      <a:pt x="0" y="16"/>
                    </a:moveTo>
                    <a:lnTo>
                      <a:pt x="4" y="7"/>
                    </a:lnTo>
                    <a:lnTo>
                      <a:pt x="11" y="0"/>
                    </a:lnTo>
                    <a:lnTo>
                      <a:pt x="20" y="0"/>
                    </a:lnTo>
                    <a:lnTo>
                      <a:pt x="40" y="11"/>
                    </a:lnTo>
                    <a:lnTo>
                      <a:pt x="49" y="11"/>
                    </a:lnTo>
                    <a:lnTo>
                      <a:pt x="54" y="7"/>
                    </a:lnTo>
                    <a:lnTo>
                      <a:pt x="58"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845" name="Freeform 1209"/>
              <p:cNvSpPr>
                <a:spLocks/>
              </p:cNvSpPr>
              <p:nvPr/>
            </p:nvSpPr>
            <p:spPr bwMode="auto">
              <a:xfrm>
                <a:off x="2784" y="717"/>
                <a:ext cx="36" cy="9"/>
              </a:xfrm>
              <a:custGeom>
                <a:avLst/>
                <a:gdLst>
                  <a:gd name="T0" fmla="*/ 0 w 36"/>
                  <a:gd name="T1" fmla="*/ 5 h 9"/>
                  <a:gd name="T2" fmla="*/ 7 w 36"/>
                  <a:gd name="T3" fmla="*/ 0 h 9"/>
                  <a:gd name="T4" fmla="*/ 16 w 36"/>
                  <a:gd name="T5" fmla="*/ 0 h 9"/>
                  <a:gd name="T6" fmla="*/ 36 w 36"/>
                  <a:gd name="T7" fmla="*/ 9 h 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9">
                    <a:moveTo>
                      <a:pt x="0" y="5"/>
                    </a:moveTo>
                    <a:lnTo>
                      <a:pt x="7" y="0"/>
                    </a:lnTo>
                    <a:lnTo>
                      <a:pt x="16" y="0"/>
                    </a:lnTo>
                    <a:lnTo>
                      <a:pt x="36" y="9"/>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22540" name="Freeform 1210"/>
            <p:cNvSpPr>
              <a:spLocks/>
            </p:cNvSpPr>
            <p:nvPr/>
          </p:nvSpPr>
          <p:spPr bwMode="auto">
            <a:xfrm>
              <a:off x="2809" y="715"/>
              <a:ext cx="29" cy="88"/>
            </a:xfrm>
            <a:custGeom>
              <a:avLst/>
              <a:gdLst>
                <a:gd name="T0" fmla="*/ 29 w 29"/>
                <a:gd name="T1" fmla="*/ 0 h 88"/>
                <a:gd name="T2" fmla="*/ 29 w 29"/>
                <a:gd name="T3" fmla="*/ 11 h 88"/>
                <a:gd name="T4" fmla="*/ 25 w 29"/>
                <a:gd name="T5" fmla="*/ 25 h 88"/>
                <a:gd name="T6" fmla="*/ 7 w 29"/>
                <a:gd name="T7" fmla="*/ 45 h 88"/>
                <a:gd name="T8" fmla="*/ 5 w 29"/>
                <a:gd name="T9" fmla="*/ 54 h 88"/>
                <a:gd name="T10" fmla="*/ 0 w 29"/>
                <a:gd name="T11" fmla="*/ 65 h 88"/>
                <a:gd name="T12" fmla="*/ 0 w 29"/>
                <a:gd name="T13" fmla="*/ 88 h 8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 h="88">
                  <a:moveTo>
                    <a:pt x="29" y="0"/>
                  </a:moveTo>
                  <a:lnTo>
                    <a:pt x="29" y="11"/>
                  </a:lnTo>
                  <a:lnTo>
                    <a:pt x="25" y="25"/>
                  </a:lnTo>
                  <a:lnTo>
                    <a:pt x="7" y="45"/>
                  </a:lnTo>
                  <a:lnTo>
                    <a:pt x="5" y="54"/>
                  </a:lnTo>
                  <a:lnTo>
                    <a:pt x="0" y="65"/>
                  </a:lnTo>
                  <a:lnTo>
                    <a:pt x="0" y="88"/>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541" name="Freeform 1211"/>
            <p:cNvSpPr>
              <a:spLocks/>
            </p:cNvSpPr>
            <p:nvPr/>
          </p:nvSpPr>
          <p:spPr bwMode="auto">
            <a:xfrm>
              <a:off x="2805" y="740"/>
              <a:ext cx="29" cy="63"/>
            </a:xfrm>
            <a:custGeom>
              <a:avLst/>
              <a:gdLst>
                <a:gd name="T0" fmla="*/ 29 w 29"/>
                <a:gd name="T1" fmla="*/ 0 h 63"/>
                <a:gd name="T2" fmla="*/ 9 w 29"/>
                <a:gd name="T3" fmla="*/ 20 h 63"/>
                <a:gd name="T4" fmla="*/ 4 w 29"/>
                <a:gd name="T5" fmla="*/ 29 h 63"/>
                <a:gd name="T6" fmla="*/ 0 w 29"/>
                <a:gd name="T7" fmla="*/ 40 h 63"/>
                <a:gd name="T8" fmla="*/ 0 w 29"/>
                <a:gd name="T9" fmla="*/ 63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63">
                  <a:moveTo>
                    <a:pt x="29" y="0"/>
                  </a:moveTo>
                  <a:lnTo>
                    <a:pt x="9" y="20"/>
                  </a:lnTo>
                  <a:lnTo>
                    <a:pt x="4" y="29"/>
                  </a:lnTo>
                  <a:lnTo>
                    <a:pt x="0" y="40"/>
                  </a:lnTo>
                  <a:lnTo>
                    <a:pt x="0" y="63"/>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542" name="Line 1212"/>
            <p:cNvSpPr>
              <a:spLocks noChangeShapeType="1"/>
            </p:cNvSpPr>
            <p:nvPr/>
          </p:nvSpPr>
          <p:spPr bwMode="auto">
            <a:xfrm>
              <a:off x="2883" y="740"/>
              <a:ext cx="1" cy="49"/>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43" name="Line 1213"/>
            <p:cNvSpPr>
              <a:spLocks noChangeShapeType="1"/>
            </p:cNvSpPr>
            <p:nvPr/>
          </p:nvSpPr>
          <p:spPr bwMode="auto">
            <a:xfrm>
              <a:off x="2863" y="751"/>
              <a:ext cx="41" cy="25"/>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44" name="Line 1214"/>
            <p:cNvSpPr>
              <a:spLocks noChangeShapeType="1"/>
            </p:cNvSpPr>
            <p:nvPr/>
          </p:nvSpPr>
          <p:spPr bwMode="auto">
            <a:xfrm flipH="1">
              <a:off x="2863" y="751"/>
              <a:ext cx="41" cy="25"/>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45" name="Line 1215"/>
            <p:cNvSpPr>
              <a:spLocks noChangeShapeType="1"/>
            </p:cNvSpPr>
            <p:nvPr/>
          </p:nvSpPr>
          <p:spPr bwMode="auto">
            <a:xfrm>
              <a:off x="2928" y="715"/>
              <a:ext cx="57" cy="88"/>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46" name="Line 1216"/>
            <p:cNvSpPr>
              <a:spLocks noChangeShapeType="1"/>
            </p:cNvSpPr>
            <p:nvPr/>
          </p:nvSpPr>
          <p:spPr bwMode="auto">
            <a:xfrm>
              <a:off x="2933" y="715"/>
              <a:ext cx="54" cy="88"/>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47" name="Line 1217"/>
            <p:cNvSpPr>
              <a:spLocks noChangeShapeType="1"/>
            </p:cNvSpPr>
            <p:nvPr/>
          </p:nvSpPr>
          <p:spPr bwMode="auto">
            <a:xfrm flipH="1">
              <a:off x="2928" y="715"/>
              <a:ext cx="59" cy="88"/>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48" name="Line 1218"/>
            <p:cNvSpPr>
              <a:spLocks noChangeShapeType="1"/>
            </p:cNvSpPr>
            <p:nvPr/>
          </p:nvSpPr>
          <p:spPr bwMode="auto">
            <a:xfrm>
              <a:off x="2922" y="715"/>
              <a:ext cx="24"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49" name="Line 1219"/>
            <p:cNvSpPr>
              <a:spLocks noChangeShapeType="1"/>
            </p:cNvSpPr>
            <p:nvPr/>
          </p:nvSpPr>
          <p:spPr bwMode="auto">
            <a:xfrm>
              <a:off x="2971" y="715"/>
              <a:ext cx="25"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50" name="Line 1220"/>
            <p:cNvSpPr>
              <a:spLocks noChangeShapeType="1"/>
            </p:cNvSpPr>
            <p:nvPr/>
          </p:nvSpPr>
          <p:spPr bwMode="auto">
            <a:xfrm>
              <a:off x="2922" y="803"/>
              <a:ext cx="24"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51" name="Line 1221"/>
            <p:cNvSpPr>
              <a:spLocks noChangeShapeType="1"/>
            </p:cNvSpPr>
            <p:nvPr/>
          </p:nvSpPr>
          <p:spPr bwMode="auto">
            <a:xfrm>
              <a:off x="2971" y="803"/>
              <a:ext cx="25"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52" name="Line 1222"/>
            <p:cNvSpPr>
              <a:spLocks noChangeShapeType="1"/>
            </p:cNvSpPr>
            <p:nvPr/>
          </p:nvSpPr>
          <p:spPr bwMode="auto">
            <a:xfrm>
              <a:off x="3034" y="740"/>
              <a:ext cx="1" cy="49"/>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53" name="Line 1223"/>
            <p:cNvSpPr>
              <a:spLocks noChangeShapeType="1"/>
            </p:cNvSpPr>
            <p:nvPr/>
          </p:nvSpPr>
          <p:spPr bwMode="auto">
            <a:xfrm>
              <a:off x="3014" y="751"/>
              <a:ext cx="41" cy="25"/>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54" name="Line 1224"/>
            <p:cNvSpPr>
              <a:spLocks noChangeShapeType="1"/>
            </p:cNvSpPr>
            <p:nvPr/>
          </p:nvSpPr>
          <p:spPr bwMode="auto">
            <a:xfrm flipH="1">
              <a:off x="3014" y="751"/>
              <a:ext cx="41" cy="25"/>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55" name="Freeform 1225"/>
            <p:cNvSpPr>
              <a:spLocks/>
            </p:cNvSpPr>
            <p:nvPr/>
          </p:nvSpPr>
          <p:spPr bwMode="auto">
            <a:xfrm>
              <a:off x="3084" y="697"/>
              <a:ext cx="29" cy="137"/>
            </a:xfrm>
            <a:custGeom>
              <a:avLst/>
              <a:gdLst>
                <a:gd name="T0" fmla="*/ 29 w 29"/>
                <a:gd name="T1" fmla="*/ 0 h 137"/>
                <a:gd name="T2" fmla="*/ 20 w 29"/>
                <a:gd name="T3" fmla="*/ 9 h 137"/>
                <a:gd name="T4" fmla="*/ 13 w 29"/>
                <a:gd name="T5" fmla="*/ 20 h 137"/>
                <a:gd name="T6" fmla="*/ 4 w 29"/>
                <a:gd name="T7" fmla="*/ 38 h 137"/>
                <a:gd name="T8" fmla="*/ 0 w 29"/>
                <a:gd name="T9" fmla="*/ 59 h 137"/>
                <a:gd name="T10" fmla="*/ 0 w 29"/>
                <a:gd name="T11" fmla="*/ 77 h 137"/>
                <a:gd name="T12" fmla="*/ 4 w 29"/>
                <a:gd name="T13" fmla="*/ 97 h 137"/>
                <a:gd name="T14" fmla="*/ 13 w 29"/>
                <a:gd name="T15" fmla="*/ 117 h 137"/>
                <a:gd name="T16" fmla="*/ 20 w 29"/>
                <a:gd name="T17" fmla="*/ 131 h 137"/>
                <a:gd name="T18" fmla="*/ 29 w 29"/>
                <a:gd name="T19" fmla="*/ 137 h 1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 h="137">
                  <a:moveTo>
                    <a:pt x="29" y="0"/>
                  </a:moveTo>
                  <a:lnTo>
                    <a:pt x="20" y="9"/>
                  </a:lnTo>
                  <a:lnTo>
                    <a:pt x="13" y="20"/>
                  </a:lnTo>
                  <a:lnTo>
                    <a:pt x="4" y="38"/>
                  </a:lnTo>
                  <a:lnTo>
                    <a:pt x="0" y="59"/>
                  </a:lnTo>
                  <a:lnTo>
                    <a:pt x="0" y="77"/>
                  </a:lnTo>
                  <a:lnTo>
                    <a:pt x="4" y="97"/>
                  </a:lnTo>
                  <a:lnTo>
                    <a:pt x="13" y="117"/>
                  </a:lnTo>
                  <a:lnTo>
                    <a:pt x="20" y="131"/>
                  </a:lnTo>
                  <a:lnTo>
                    <a:pt x="29" y="137"/>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556" name="Freeform 1226"/>
            <p:cNvSpPr>
              <a:spLocks/>
            </p:cNvSpPr>
            <p:nvPr/>
          </p:nvSpPr>
          <p:spPr bwMode="auto">
            <a:xfrm>
              <a:off x="3088" y="706"/>
              <a:ext cx="16" cy="122"/>
            </a:xfrm>
            <a:custGeom>
              <a:avLst/>
              <a:gdLst>
                <a:gd name="T0" fmla="*/ 16 w 16"/>
                <a:gd name="T1" fmla="*/ 0 h 122"/>
                <a:gd name="T2" fmla="*/ 9 w 16"/>
                <a:gd name="T3" fmla="*/ 16 h 122"/>
                <a:gd name="T4" fmla="*/ 5 w 16"/>
                <a:gd name="T5" fmla="*/ 29 h 122"/>
                <a:gd name="T6" fmla="*/ 0 w 16"/>
                <a:gd name="T7" fmla="*/ 50 h 122"/>
                <a:gd name="T8" fmla="*/ 0 w 16"/>
                <a:gd name="T9" fmla="*/ 68 h 122"/>
                <a:gd name="T10" fmla="*/ 5 w 16"/>
                <a:gd name="T11" fmla="*/ 88 h 122"/>
                <a:gd name="T12" fmla="*/ 9 w 16"/>
                <a:gd name="T13" fmla="*/ 104 h 122"/>
                <a:gd name="T14" fmla="*/ 16 w 16"/>
                <a:gd name="T15" fmla="*/ 122 h 12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 h="122">
                  <a:moveTo>
                    <a:pt x="16" y="0"/>
                  </a:moveTo>
                  <a:lnTo>
                    <a:pt x="9" y="16"/>
                  </a:lnTo>
                  <a:lnTo>
                    <a:pt x="5" y="29"/>
                  </a:lnTo>
                  <a:lnTo>
                    <a:pt x="0" y="50"/>
                  </a:lnTo>
                  <a:lnTo>
                    <a:pt x="0" y="68"/>
                  </a:lnTo>
                  <a:lnTo>
                    <a:pt x="5" y="88"/>
                  </a:lnTo>
                  <a:lnTo>
                    <a:pt x="9" y="104"/>
                  </a:lnTo>
                  <a:lnTo>
                    <a:pt x="16" y="122"/>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557" name="Line 1227"/>
            <p:cNvSpPr>
              <a:spLocks noChangeShapeType="1"/>
            </p:cNvSpPr>
            <p:nvPr/>
          </p:nvSpPr>
          <p:spPr bwMode="auto">
            <a:xfrm>
              <a:off x="3163" y="715"/>
              <a:ext cx="1" cy="88"/>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58" name="Line 1228"/>
            <p:cNvSpPr>
              <a:spLocks noChangeShapeType="1"/>
            </p:cNvSpPr>
            <p:nvPr/>
          </p:nvSpPr>
          <p:spPr bwMode="auto">
            <a:xfrm>
              <a:off x="3167" y="715"/>
              <a:ext cx="1" cy="88"/>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59" name="Freeform 1229"/>
            <p:cNvSpPr>
              <a:spLocks/>
            </p:cNvSpPr>
            <p:nvPr/>
          </p:nvSpPr>
          <p:spPr bwMode="auto">
            <a:xfrm>
              <a:off x="3133" y="715"/>
              <a:ext cx="63" cy="25"/>
            </a:xfrm>
            <a:custGeom>
              <a:avLst/>
              <a:gdLst>
                <a:gd name="T0" fmla="*/ 5 w 63"/>
                <a:gd name="T1" fmla="*/ 0 h 25"/>
                <a:gd name="T2" fmla="*/ 0 w 63"/>
                <a:gd name="T3" fmla="*/ 25 h 25"/>
                <a:gd name="T4" fmla="*/ 0 w 63"/>
                <a:gd name="T5" fmla="*/ 0 h 25"/>
                <a:gd name="T6" fmla="*/ 63 w 63"/>
                <a:gd name="T7" fmla="*/ 0 h 25"/>
                <a:gd name="T8" fmla="*/ 63 w 63"/>
                <a:gd name="T9" fmla="*/ 25 h 25"/>
                <a:gd name="T10" fmla="*/ 59 w 63"/>
                <a:gd name="T11" fmla="*/ 0 h 2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3" h="25">
                  <a:moveTo>
                    <a:pt x="5" y="0"/>
                  </a:moveTo>
                  <a:lnTo>
                    <a:pt x="0" y="25"/>
                  </a:lnTo>
                  <a:lnTo>
                    <a:pt x="0" y="0"/>
                  </a:lnTo>
                  <a:lnTo>
                    <a:pt x="63" y="0"/>
                  </a:lnTo>
                  <a:lnTo>
                    <a:pt x="63" y="25"/>
                  </a:lnTo>
                  <a:lnTo>
                    <a:pt x="59"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560" name="Line 1230"/>
            <p:cNvSpPr>
              <a:spLocks noChangeShapeType="1"/>
            </p:cNvSpPr>
            <p:nvPr/>
          </p:nvSpPr>
          <p:spPr bwMode="auto">
            <a:xfrm>
              <a:off x="3151" y="803"/>
              <a:ext cx="30"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61" name="Line 1231"/>
            <p:cNvSpPr>
              <a:spLocks noChangeShapeType="1"/>
            </p:cNvSpPr>
            <p:nvPr/>
          </p:nvSpPr>
          <p:spPr bwMode="auto">
            <a:xfrm flipH="1">
              <a:off x="3214" y="697"/>
              <a:ext cx="75" cy="137"/>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62" name="Freeform 1232"/>
            <p:cNvSpPr>
              <a:spLocks/>
            </p:cNvSpPr>
            <p:nvPr/>
          </p:nvSpPr>
          <p:spPr bwMode="auto">
            <a:xfrm>
              <a:off x="3322" y="715"/>
              <a:ext cx="21" cy="88"/>
            </a:xfrm>
            <a:custGeom>
              <a:avLst/>
              <a:gdLst>
                <a:gd name="T0" fmla="*/ 0 w 21"/>
                <a:gd name="T1" fmla="*/ 16 h 88"/>
                <a:gd name="T2" fmla="*/ 9 w 21"/>
                <a:gd name="T3" fmla="*/ 11 h 88"/>
                <a:gd name="T4" fmla="*/ 21 w 21"/>
                <a:gd name="T5" fmla="*/ 0 h 88"/>
                <a:gd name="T6" fmla="*/ 21 w 21"/>
                <a:gd name="T7" fmla="*/ 88 h 8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 h="88">
                  <a:moveTo>
                    <a:pt x="0" y="16"/>
                  </a:moveTo>
                  <a:lnTo>
                    <a:pt x="9" y="11"/>
                  </a:lnTo>
                  <a:lnTo>
                    <a:pt x="21" y="0"/>
                  </a:lnTo>
                  <a:lnTo>
                    <a:pt x="21" y="88"/>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563" name="Line 1233"/>
            <p:cNvSpPr>
              <a:spLocks noChangeShapeType="1"/>
            </p:cNvSpPr>
            <p:nvPr/>
          </p:nvSpPr>
          <p:spPr bwMode="auto">
            <a:xfrm>
              <a:off x="3338" y="717"/>
              <a:ext cx="1" cy="86"/>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64" name="Line 1234"/>
            <p:cNvSpPr>
              <a:spLocks noChangeShapeType="1"/>
            </p:cNvSpPr>
            <p:nvPr/>
          </p:nvSpPr>
          <p:spPr bwMode="auto">
            <a:xfrm>
              <a:off x="3322" y="803"/>
              <a:ext cx="36"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65" name="Freeform 1235"/>
            <p:cNvSpPr>
              <a:spLocks/>
            </p:cNvSpPr>
            <p:nvPr/>
          </p:nvSpPr>
          <p:spPr bwMode="auto">
            <a:xfrm>
              <a:off x="3392" y="715"/>
              <a:ext cx="59" cy="88"/>
            </a:xfrm>
            <a:custGeom>
              <a:avLst/>
              <a:gdLst>
                <a:gd name="T0" fmla="*/ 25 w 59"/>
                <a:gd name="T1" fmla="*/ 0 h 88"/>
                <a:gd name="T2" fmla="*/ 14 w 59"/>
                <a:gd name="T3" fmla="*/ 2 h 88"/>
                <a:gd name="T4" fmla="*/ 5 w 59"/>
                <a:gd name="T5" fmla="*/ 16 h 88"/>
                <a:gd name="T6" fmla="*/ 0 w 59"/>
                <a:gd name="T7" fmla="*/ 36 h 88"/>
                <a:gd name="T8" fmla="*/ 0 w 59"/>
                <a:gd name="T9" fmla="*/ 50 h 88"/>
                <a:gd name="T10" fmla="*/ 5 w 59"/>
                <a:gd name="T11" fmla="*/ 70 h 88"/>
                <a:gd name="T12" fmla="*/ 14 w 59"/>
                <a:gd name="T13" fmla="*/ 83 h 88"/>
                <a:gd name="T14" fmla="*/ 25 w 59"/>
                <a:gd name="T15" fmla="*/ 88 h 88"/>
                <a:gd name="T16" fmla="*/ 34 w 59"/>
                <a:gd name="T17" fmla="*/ 88 h 88"/>
                <a:gd name="T18" fmla="*/ 47 w 59"/>
                <a:gd name="T19" fmla="*/ 83 h 88"/>
                <a:gd name="T20" fmla="*/ 54 w 59"/>
                <a:gd name="T21" fmla="*/ 70 h 88"/>
                <a:gd name="T22" fmla="*/ 59 w 59"/>
                <a:gd name="T23" fmla="*/ 50 h 88"/>
                <a:gd name="T24" fmla="*/ 59 w 59"/>
                <a:gd name="T25" fmla="*/ 36 h 88"/>
                <a:gd name="T26" fmla="*/ 54 w 59"/>
                <a:gd name="T27" fmla="*/ 16 h 88"/>
                <a:gd name="T28" fmla="*/ 47 w 59"/>
                <a:gd name="T29" fmla="*/ 2 h 88"/>
                <a:gd name="T30" fmla="*/ 34 w 59"/>
                <a:gd name="T31" fmla="*/ 0 h 88"/>
                <a:gd name="T32" fmla="*/ 25 w 59"/>
                <a:gd name="T33" fmla="*/ 0 h 88"/>
                <a:gd name="T34" fmla="*/ 18 w 59"/>
                <a:gd name="T35" fmla="*/ 2 h 88"/>
                <a:gd name="T36" fmla="*/ 14 w 59"/>
                <a:gd name="T37" fmla="*/ 7 h 88"/>
                <a:gd name="T38" fmla="*/ 9 w 59"/>
                <a:gd name="T39" fmla="*/ 16 h 88"/>
                <a:gd name="T40" fmla="*/ 5 w 59"/>
                <a:gd name="T41" fmla="*/ 36 h 88"/>
                <a:gd name="T42" fmla="*/ 5 w 59"/>
                <a:gd name="T43" fmla="*/ 50 h 88"/>
                <a:gd name="T44" fmla="*/ 9 w 59"/>
                <a:gd name="T45" fmla="*/ 70 h 88"/>
                <a:gd name="T46" fmla="*/ 14 w 59"/>
                <a:gd name="T47" fmla="*/ 79 h 88"/>
                <a:gd name="T48" fmla="*/ 18 w 59"/>
                <a:gd name="T49" fmla="*/ 83 h 88"/>
                <a:gd name="T50" fmla="*/ 25 w 59"/>
                <a:gd name="T51" fmla="*/ 88 h 8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9" h="88">
                  <a:moveTo>
                    <a:pt x="25" y="0"/>
                  </a:moveTo>
                  <a:lnTo>
                    <a:pt x="14" y="2"/>
                  </a:lnTo>
                  <a:lnTo>
                    <a:pt x="5" y="16"/>
                  </a:lnTo>
                  <a:lnTo>
                    <a:pt x="0" y="36"/>
                  </a:lnTo>
                  <a:lnTo>
                    <a:pt x="0" y="50"/>
                  </a:lnTo>
                  <a:lnTo>
                    <a:pt x="5" y="70"/>
                  </a:lnTo>
                  <a:lnTo>
                    <a:pt x="14" y="83"/>
                  </a:lnTo>
                  <a:lnTo>
                    <a:pt x="25" y="88"/>
                  </a:lnTo>
                  <a:lnTo>
                    <a:pt x="34" y="88"/>
                  </a:lnTo>
                  <a:lnTo>
                    <a:pt x="47" y="83"/>
                  </a:lnTo>
                  <a:lnTo>
                    <a:pt x="54" y="70"/>
                  </a:lnTo>
                  <a:lnTo>
                    <a:pt x="59" y="50"/>
                  </a:lnTo>
                  <a:lnTo>
                    <a:pt x="59" y="36"/>
                  </a:lnTo>
                  <a:lnTo>
                    <a:pt x="54" y="16"/>
                  </a:lnTo>
                  <a:lnTo>
                    <a:pt x="47" y="2"/>
                  </a:lnTo>
                  <a:lnTo>
                    <a:pt x="34" y="0"/>
                  </a:lnTo>
                  <a:lnTo>
                    <a:pt x="25" y="0"/>
                  </a:lnTo>
                  <a:lnTo>
                    <a:pt x="18" y="2"/>
                  </a:lnTo>
                  <a:lnTo>
                    <a:pt x="14" y="7"/>
                  </a:lnTo>
                  <a:lnTo>
                    <a:pt x="9" y="16"/>
                  </a:lnTo>
                  <a:lnTo>
                    <a:pt x="5" y="36"/>
                  </a:lnTo>
                  <a:lnTo>
                    <a:pt x="5" y="50"/>
                  </a:lnTo>
                  <a:lnTo>
                    <a:pt x="9" y="70"/>
                  </a:lnTo>
                  <a:lnTo>
                    <a:pt x="14" y="79"/>
                  </a:lnTo>
                  <a:lnTo>
                    <a:pt x="18" y="83"/>
                  </a:lnTo>
                  <a:lnTo>
                    <a:pt x="25" y="88"/>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566" name="Freeform 1236"/>
            <p:cNvSpPr>
              <a:spLocks/>
            </p:cNvSpPr>
            <p:nvPr/>
          </p:nvSpPr>
          <p:spPr bwMode="auto">
            <a:xfrm>
              <a:off x="3426" y="715"/>
              <a:ext cx="20" cy="88"/>
            </a:xfrm>
            <a:custGeom>
              <a:avLst/>
              <a:gdLst>
                <a:gd name="T0" fmla="*/ 0 w 20"/>
                <a:gd name="T1" fmla="*/ 88 h 88"/>
                <a:gd name="T2" fmla="*/ 9 w 20"/>
                <a:gd name="T3" fmla="*/ 83 h 88"/>
                <a:gd name="T4" fmla="*/ 13 w 20"/>
                <a:gd name="T5" fmla="*/ 79 h 88"/>
                <a:gd name="T6" fmla="*/ 18 w 20"/>
                <a:gd name="T7" fmla="*/ 70 h 88"/>
                <a:gd name="T8" fmla="*/ 20 w 20"/>
                <a:gd name="T9" fmla="*/ 50 h 88"/>
                <a:gd name="T10" fmla="*/ 20 w 20"/>
                <a:gd name="T11" fmla="*/ 36 h 88"/>
                <a:gd name="T12" fmla="*/ 18 w 20"/>
                <a:gd name="T13" fmla="*/ 16 h 88"/>
                <a:gd name="T14" fmla="*/ 13 w 20"/>
                <a:gd name="T15" fmla="*/ 7 h 88"/>
                <a:gd name="T16" fmla="*/ 9 w 20"/>
                <a:gd name="T17" fmla="*/ 2 h 88"/>
                <a:gd name="T18" fmla="*/ 0 w 20"/>
                <a:gd name="T19" fmla="*/ 0 h 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 h="88">
                  <a:moveTo>
                    <a:pt x="0" y="88"/>
                  </a:moveTo>
                  <a:lnTo>
                    <a:pt x="9" y="83"/>
                  </a:lnTo>
                  <a:lnTo>
                    <a:pt x="13" y="79"/>
                  </a:lnTo>
                  <a:lnTo>
                    <a:pt x="18" y="70"/>
                  </a:lnTo>
                  <a:lnTo>
                    <a:pt x="20" y="50"/>
                  </a:lnTo>
                  <a:lnTo>
                    <a:pt x="20" y="36"/>
                  </a:lnTo>
                  <a:lnTo>
                    <a:pt x="18" y="16"/>
                  </a:lnTo>
                  <a:lnTo>
                    <a:pt x="13" y="7"/>
                  </a:lnTo>
                  <a:lnTo>
                    <a:pt x="9" y="2"/>
                  </a:lnTo>
                  <a:lnTo>
                    <a:pt x="0"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567" name="Line 1237"/>
            <p:cNvSpPr>
              <a:spLocks noChangeShapeType="1"/>
            </p:cNvSpPr>
            <p:nvPr/>
          </p:nvSpPr>
          <p:spPr bwMode="auto">
            <a:xfrm>
              <a:off x="3473" y="684"/>
              <a:ext cx="1" cy="15"/>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68" name="Freeform 1238"/>
            <p:cNvSpPr>
              <a:spLocks/>
            </p:cNvSpPr>
            <p:nvPr/>
          </p:nvSpPr>
          <p:spPr bwMode="auto">
            <a:xfrm>
              <a:off x="3473" y="684"/>
              <a:ext cx="36" cy="11"/>
            </a:xfrm>
            <a:custGeom>
              <a:avLst/>
              <a:gdLst>
                <a:gd name="T0" fmla="*/ 0 w 36"/>
                <a:gd name="T1" fmla="*/ 11 h 11"/>
                <a:gd name="T2" fmla="*/ 2 w 36"/>
                <a:gd name="T3" fmla="*/ 6 h 11"/>
                <a:gd name="T4" fmla="*/ 7 w 36"/>
                <a:gd name="T5" fmla="*/ 0 h 11"/>
                <a:gd name="T6" fmla="*/ 14 w 36"/>
                <a:gd name="T7" fmla="*/ 0 h 11"/>
                <a:gd name="T8" fmla="*/ 25 w 36"/>
                <a:gd name="T9" fmla="*/ 9 h 11"/>
                <a:gd name="T10" fmla="*/ 32 w 36"/>
                <a:gd name="T11" fmla="*/ 9 h 11"/>
                <a:gd name="T12" fmla="*/ 34 w 36"/>
                <a:gd name="T13" fmla="*/ 6 h 11"/>
                <a:gd name="T14" fmla="*/ 36 w 36"/>
                <a:gd name="T15" fmla="*/ 0 h 1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6" h="11">
                  <a:moveTo>
                    <a:pt x="0" y="11"/>
                  </a:moveTo>
                  <a:lnTo>
                    <a:pt x="2" y="6"/>
                  </a:lnTo>
                  <a:lnTo>
                    <a:pt x="7" y="0"/>
                  </a:lnTo>
                  <a:lnTo>
                    <a:pt x="14" y="0"/>
                  </a:lnTo>
                  <a:lnTo>
                    <a:pt x="25" y="9"/>
                  </a:lnTo>
                  <a:lnTo>
                    <a:pt x="32" y="9"/>
                  </a:lnTo>
                  <a:lnTo>
                    <a:pt x="34" y="6"/>
                  </a:lnTo>
                  <a:lnTo>
                    <a:pt x="36"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569" name="Freeform 1239"/>
            <p:cNvSpPr>
              <a:spLocks/>
            </p:cNvSpPr>
            <p:nvPr/>
          </p:nvSpPr>
          <p:spPr bwMode="auto">
            <a:xfrm>
              <a:off x="3475" y="686"/>
              <a:ext cx="23" cy="7"/>
            </a:xfrm>
            <a:custGeom>
              <a:avLst/>
              <a:gdLst>
                <a:gd name="T0" fmla="*/ 0 w 23"/>
                <a:gd name="T1" fmla="*/ 4 h 7"/>
                <a:gd name="T2" fmla="*/ 5 w 23"/>
                <a:gd name="T3" fmla="*/ 0 h 7"/>
                <a:gd name="T4" fmla="*/ 12 w 23"/>
                <a:gd name="T5" fmla="*/ 0 h 7"/>
                <a:gd name="T6" fmla="*/ 23 w 23"/>
                <a:gd name="T7" fmla="*/ 7 h 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7">
                  <a:moveTo>
                    <a:pt x="0" y="4"/>
                  </a:moveTo>
                  <a:lnTo>
                    <a:pt x="5" y="0"/>
                  </a:lnTo>
                  <a:lnTo>
                    <a:pt x="12" y="0"/>
                  </a:lnTo>
                  <a:lnTo>
                    <a:pt x="23" y="7"/>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570" name="Freeform 1240"/>
            <p:cNvSpPr>
              <a:spLocks/>
            </p:cNvSpPr>
            <p:nvPr/>
          </p:nvSpPr>
          <p:spPr bwMode="auto">
            <a:xfrm>
              <a:off x="3491" y="684"/>
              <a:ext cx="18" cy="54"/>
            </a:xfrm>
            <a:custGeom>
              <a:avLst/>
              <a:gdLst>
                <a:gd name="T0" fmla="*/ 18 w 18"/>
                <a:gd name="T1" fmla="*/ 0 h 54"/>
                <a:gd name="T2" fmla="*/ 18 w 18"/>
                <a:gd name="T3" fmla="*/ 9 h 54"/>
                <a:gd name="T4" fmla="*/ 16 w 18"/>
                <a:gd name="T5" fmla="*/ 15 h 54"/>
                <a:gd name="T6" fmla="*/ 5 w 18"/>
                <a:gd name="T7" fmla="*/ 29 h 54"/>
                <a:gd name="T8" fmla="*/ 2 w 18"/>
                <a:gd name="T9" fmla="*/ 33 h 54"/>
                <a:gd name="T10" fmla="*/ 0 w 18"/>
                <a:gd name="T11" fmla="*/ 42 h 54"/>
                <a:gd name="T12" fmla="*/ 0 w 18"/>
                <a:gd name="T13" fmla="*/ 54 h 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 h="54">
                  <a:moveTo>
                    <a:pt x="18" y="0"/>
                  </a:moveTo>
                  <a:lnTo>
                    <a:pt x="18" y="9"/>
                  </a:lnTo>
                  <a:lnTo>
                    <a:pt x="16" y="15"/>
                  </a:lnTo>
                  <a:lnTo>
                    <a:pt x="5" y="29"/>
                  </a:lnTo>
                  <a:lnTo>
                    <a:pt x="2" y="33"/>
                  </a:lnTo>
                  <a:lnTo>
                    <a:pt x="0" y="42"/>
                  </a:lnTo>
                  <a:lnTo>
                    <a:pt x="0" y="54"/>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571" name="Freeform 1241"/>
            <p:cNvSpPr>
              <a:spLocks/>
            </p:cNvSpPr>
            <p:nvPr/>
          </p:nvSpPr>
          <p:spPr bwMode="auto">
            <a:xfrm>
              <a:off x="3489" y="699"/>
              <a:ext cx="18" cy="39"/>
            </a:xfrm>
            <a:custGeom>
              <a:avLst/>
              <a:gdLst>
                <a:gd name="T0" fmla="*/ 18 w 18"/>
                <a:gd name="T1" fmla="*/ 0 h 39"/>
                <a:gd name="T2" fmla="*/ 4 w 18"/>
                <a:gd name="T3" fmla="*/ 14 h 39"/>
                <a:gd name="T4" fmla="*/ 2 w 18"/>
                <a:gd name="T5" fmla="*/ 18 h 39"/>
                <a:gd name="T6" fmla="*/ 0 w 18"/>
                <a:gd name="T7" fmla="*/ 27 h 39"/>
                <a:gd name="T8" fmla="*/ 0 w 18"/>
                <a:gd name="T9" fmla="*/ 39 h 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39">
                  <a:moveTo>
                    <a:pt x="18" y="0"/>
                  </a:moveTo>
                  <a:lnTo>
                    <a:pt x="4" y="14"/>
                  </a:lnTo>
                  <a:lnTo>
                    <a:pt x="2" y="18"/>
                  </a:lnTo>
                  <a:lnTo>
                    <a:pt x="0" y="27"/>
                  </a:lnTo>
                  <a:lnTo>
                    <a:pt x="0" y="39"/>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572" name="Freeform 1242"/>
            <p:cNvSpPr>
              <a:spLocks/>
            </p:cNvSpPr>
            <p:nvPr/>
          </p:nvSpPr>
          <p:spPr bwMode="auto">
            <a:xfrm>
              <a:off x="3527" y="697"/>
              <a:ext cx="29" cy="137"/>
            </a:xfrm>
            <a:custGeom>
              <a:avLst/>
              <a:gdLst>
                <a:gd name="T0" fmla="*/ 0 w 29"/>
                <a:gd name="T1" fmla="*/ 0 h 137"/>
                <a:gd name="T2" fmla="*/ 9 w 29"/>
                <a:gd name="T3" fmla="*/ 9 h 137"/>
                <a:gd name="T4" fmla="*/ 18 w 29"/>
                <a:gd name="T5" fmla="*/ 20 h 137"/>
                <a:gd name="T6" fmla="*/ 25 w 29"/>
                <a:gd name="T7" fmla="*/ 38 h 137"/>
                <a:gd name="T8" fmla="*/ 29 w 29"/>
                <a:gd name="T9" fmla="*/ 59 h 137"/>
                <a:gd name="T10" fmla="*/ 29 w 29"/>
                <a:gd name="T11" fmla="*/ 77 h 137"/>
                <a:gd name="T12" fmla="*/ 25 w 29"/>
                <a:gd name="T13" fmla="*/ 97 h 137"/>
                <a:gd name="T14" fmla="*/ 18 w 29"/>
                <a:gd name="T15" fmla="*/ 117 h 137"/>
                <a:gd name="T16" fmla="*/ 9 w 29"/>
                <a:gd name="T17" fmla="*/ 131 h 137"/>
                <a:gd name="T18" fmla="*/ 0 w 29"/>
                <a:gd name="T19" fmla="*/ 137 h 1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 h="137">
                  <a:moveTo>
                    <a:pt x="0" y="0"/>
                  </a:moveTo>
                  <a:lnTo>
                    <a:pt x="9" y="9"/>
                  </a:lnTo>
                  <a:lnTo>
                    <a:pt x="18" y="20"/>
                  </a:lnTo>
                  <a:lnTo>
                    <a:pt x="25" y="38"/>
                  </a:lnTo>
                  <a:lnTo>
                    <a:pt x="29" y="59"/>
                  </a:lnTo>
                  <a:lnTo>
                    <a:pt x="29" y="77"/>
                  </a:lnTo>
                  <a:lnTo>
                    <a:pt x="25" y="97"/>
                  </a:lnTo>
                  <a:lnTo>
                    <a:pt x="18" y="117"/>
                  </a:lnTo>
                  <a:lnTo>
                    <a:pt x="9" y="131"/>
                  </a:lnTo>
                  <a:lnTo>
                    <a:pt x="0" y="137"/>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573" name="Freeform 1243"/>
            <p:cNvSpPr>
              <a:spLocks/>
            </p:cNvSpPr>
            <p:nvPr/>
          </p:nvSpPr>
          <p:spPr bwMode="auto">
            <a:xfrm>
              <a:off x="3536" y="706"/>
              <a:ext cx="16" cy="122"/>
            </a:xfrm>
            <a:custGeom>
              <a:avLst/>
              <a:gdLst>
                <a:gd name="T0" fmla="*/ 0 w 16"/>
                <a:gd name="T1" fmla="*/ 0 h 122"/>
                <a:gd name="T2" fmla="*/ 9 w 16"/>
                <a:gd name="T3" fmla="*/ 16 h 122"/>
                <a:gd name="T4" fmla="*/ 14 w 16"/>
                <a:gd name="T5" fmla="*/ 29 h 122"/>
                <a:gd name="T6" fmla="*/ 16 w 16"/>
                <a:gd name="T7" fmla="*/ 50 h 122"/>
                <a:gd name="T8" fmla="*/ 16 w 16"/>
                <a:gd name="T9" fmla="*/ 68 h 122"/>
                <a:gd name="T10" fmla="*/ 14 w 16"/>
                <a:gd name="T11" fmla="*/ 88 h 122"/>
                <a:gd name="T12" fmla="*/ 9 w 16"/>
                <a:gd name="T13" fmla="*/ 104 h 122"/>
                <a:gd name="T14" fmla="*/ 0 w 16"/>
                <a:gd name="T15" fmla="*/ 122 h 12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 h="122">
                  <a:moveTo>
                    <a:pt x="0" y="0"/>
                  </a:moveTo>
                  <a:lnTo>
                    <a:pt x="9" y="16"/>
                  </a:lnTo>
                  <a:lnTo>
                    <a:pt x="14" y="29"/>
                  </a:lnTo>
                  <a:lnTo>
                    <a:pt x="16" y="50"/>
                  </a:lnTo>
                  <a:lnTo>
                    <a:pt x="16" y="68"/>
                  </a:lnTo>
                  <a:lnTo>
                    <a:pt x="14" y="88"/>
                  </a:lnTo>
                  <a:lnTo>
                    <a:pt x="9" y="104"/>
                  </a:lnTo>
                  <a:lnTo>
                    <a:pt x="0" y="122"/>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574" name="Line 1244"/>
            <p:cNvSpPr>
              <a:spLocks noChangeShapeType="1"/>
            </p:cNvSpPr>
            <p:nvPr/>
          </p:nvSpPr>
          <p:spPr bwMode="auto">
            <a:xfrm>
              <a:off x="3586" y="715"/>
              <a:ext cx="47"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75" name="Freeform 1245"/>
            <p:cNvSpPr>
              <a:spLocks/>
            </p:cNvSpPr>
            <p:nvPr/>
          </p:nvSpPr>
          <p:spPr bwMode="auto">
            <a:xfrm>
              <a:off x="3651" y="684"/>
              <a:ext cx="36" cy="54"/>
            </a:xfrm>
            <a:custGeom>
              <a:avLst/>
              <a:gdLst>
                <a:gd name="T0" fmla="*/ 31 w 36"/>
                <a:gd name="T1" fmla="*/ 9 h 54"/>
                <a:gd name="T2" fmla="*/ 27 w 36"/>
                <a:gd name="T3" fmla="*/ 11 h 54"/>
                <a:gd name="T4" fmla="*/ 31 w 36"/>
                <a:gd name="T5" fmla="*/ 13 h 54"/>
                <a:gd name="T6" fmla="*/ 34 w 36"/>
                <a:gd name="T7" fmla="*/ 11 h 54"/>
                <a:gd name="T8" fmla="*/ 34 w 36"/>
                <a:gd name="T9" fmla="*/ 9 h 54"/>
                <a:gd name="T10" fmla="*/ 31 w 36"/>
                <a:gd name="T11" fmla="*/ 2 h 54"/>
                <a:gd name="T12" fmla="*/ 25 w 36"/>
                <a:gd name="T13" fmla="*/ 0 h 54"/>
                <a:gd name="T14" fmla="*/ 18 w 36"/>
                <a:gd name="T15" fmla="*/ 0 h 54"/>
                <a:gd name="T16" fmla="*/ 9 w 36"/>
                <a:gd name="T17" fmla="*/ 2 h 54"/>
                <a:gd name="T18" fmla="*/ 4 w 36"/>
                <a:gd name="T19" fmla="*/ 9 h 54"/>
                <a:gd name="T20" fmla="*/ 2 w 36"/>
                <a:gd name="T21" fmla="*/ 13 h 54"/>
                <a:gd name="T22" fmla="*/ 0 w 36"/>
                <a:gd name="T23" fmla="*/ 24 h 54"/>
                <a:gd name="T24" fmla="*/ 0 w 36"/>
                <a:gd name="T25" fmla="*/ 38 h 54"/>
                <a:gd name="T26" fmla="*/ 2 w 36"/>
                <a:gd name="T27" fmla="*/ 47 h 54"/>
                <a:gd name="T28" fmla="*/ 7 w 36"/>
                <a:gd name="T29" fmla="*/ 51 h 54"/>
                <a:gd name="T30" fmla="*/ 16 w 36"/>
                <a:gd name="T31" fmla="*/ 54 h 54"/>
                <a:gd name="T32" fmla="*/ 20 w 36"/>
                <a:gd name="T33" fmla="*/ 54 h 54"/>
                <a:gd name="T34" fmla="*/ 27 w 36"/>
                <a:gd name="T35" fmla="*/ 51 h 54"/>
                <a:gd name="T36" fmla="*/ 34 w 36"/>
                <a:gd name="T37" fmla="*/ 47 h 54"/>
                <a:gd name="T38" fmla="*/ 36 w 36"/>
                <a:gd name="T39" fmla="*/ 38 h 54"/>
                <a:gd name="T40" fmla="*/ 36 w 36"/>
                <a:gd name="T41" fmla="*/ 36 h 54"/>
                <a:gd name="T42" fmla="*/ 34 w 36"/>
                <a:gd name="T43" fmla="*/ 29 h 54"/>
                <a:gd name="T44" fmla="*/ 27 w 36"/>
                <a:gd name="T45" fmla="*/ 24 h 54"/>
                <a:gd name="T46" fmla="*/ 20 w 36"/>
                <a:gd name="T47" fmla="*/ 20 h 54"/>
                <a:gd name="T48" fmla="*/ 18 w 36"/>
                <a:gd name="T49" fmla="*/ 20 h 54"/>
                <a:gd name="T50" fmla="*/ 9 w 36"/>
                <a:gd name="T51" fmla="*/ 24 h 54"/>
                <a:gd name="T52" fmla="*/ 4 w 36"/>
                <a:gd name="T53" fmla="*/ 29 h 54"/>
                <a:gd name="T54" fmla="*/ 2 w 36"/>
                <a:gd name="T55" fmla="*/ 36 h 5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6" h="54">
                  <a:moveTo>
                    <a:pt x="31" y="9"/>
                  </a:moveTo>
                  <a:lnTo>
                    <a:pt x="27" y="11"/>
                  </a:lnTo>
                  <a:lnTo>
                    <a:pt x="31" y="13"/>
                  </a:lnTo>
                  <a:lnTo>
                    <a:pt x="34" y="11"/>
                  </a:lnTo>
                  <a:lnTo>
                    <a:pt x="34" y="9"/>
                  </a:lnTo>
                  <a:lnTo>
                    <a:pt x="31" y="2"/>
                  </a:lnTo>
                  <a:lnTo>
                    <a:pt x="25" y="0"/>
                  </a:lnTo>
                  <a:lnTo>
                    <a:pt x="18" y="0"/>
                  </a:lnTo>
                  <a:lnTo>
                    <a:pt x="9" y="2"/>
                  </a:lnTo>
                  <a:lnTo>
                    <a:pt x="4" y="9"/>
                  </a:lnTo>
                  <a:lnTo>
                    <a:pt x="2" y="13"/>
                  </a:lnTo>
                  <a:lnTo>
                    <a:pt x="0" y="24"/>
                  </a:lnTo>
                  <a:lnTo>
                    <a:pt x="0" y="38"/>
                  </a:lnTo>
                  <a:lnTo>
                    <a:pt x="2" y="47"/>
                  </a:lnTo>
                  <a:lnTo>
                    <a:pt x="7" y="51"/>
                  </a:lnTo>
                  <a:lnTo>
                    <a:pt x="16" y="54"/>
                  </a:lnTo>
                  <a:lnTo>
                    <a:pt x="20" y="54"/>
                  </a:lnTo>
                  <a:lnTo>
                    <a:pt x="27" y="51"/>
                  </a:lnTo>
                  <a:lnTo>
                    <a:pt x="34" y="47"/>
                  </a:lnTo>
                  <a:lnTo>
                    <a:pt x="36" y="38"/>
                  </a:lnTo>
                  <a:lnTo>
                    <a:pt x="36" y="36"/>
                  </a:lnTo>
                  <a:lnTo>
                    <a:pt x="34" y="29"/>
                  </a:lnTo>
                  <a:lnTo>
                    <a:pt x="27" y="24"/>
                  </a:lnTo>
                  <a:lnTo>
                    <a:pt x="20" y="20"/>
                  </a:lnTo>
                  <a:lnTo>
                    <a:pt x="18" y="20"/>
                  </a:lnTo>
                  <a:lnTo>
                    <a:pt x="9" y="24"/>
                  </a:lnTo>
                  <a:lnTo>
                    <a:pt x="4" y="29"/>
                  </a:lnTo>
                  <a:lnTo>
                    <a:pt x="2" y="36"/>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576" name="Freeform 1246"/>
            <p:cNvSpPr>
              <a:spLocks/>
            </p:cNvSpPr>
            <p:nvPr/>
          </p:nvSpPr>
          <p:spPr bwMode="auto">
            <a:xfrm>
              <a:off x="3653" y="684"/>
              <a:ext cx="16" cy="54"/>
            </a:xfrm>
            <a:custGeom>
              <a:avLst/>
              <a:gdLst>
                <a:gd name="T0" fmla="*/ 16 w 16"/>
                <a:gd name="T1" fmla="*/ 0 h 54"/>
                <a:gd name="T2" fmla="*/ 9 w 16"/>
                <a:gd name="T3" fmla="*/ 2 h 54"/>
                <a:gd name="T4" fmla="*/ 5 w 16"/>
                <a:gd name="T5" fmla="*/ 9 h 54"/>
                <a:gd name="T6" fmla="*/ 2 w 16"/>
                <a:gd name="T7" fmla="*/ 13 h 54"/>
                <a:gd name="T8" fmla="*/ 0 w 16"/>
                <a:gd name="T9" fmla="*/ 24 h 54"/>
                <a:gd name="T10" fmla="*/ 0 w 16"/>
                <a:gd name="T11" fmla="*/ 38 h 54"/>
                <a:gd name="T12" fmla="*/ 2 w 16"/>
                <a:gd name="T13" fmla="*/ 47 h 54"/>
                <a:gd name="T14" fmla="*/ 7 w 16"/>
                <a:gd name="T15" fmla="*/ 51 h 54"/>
                <a:gd name="T16" fmla="*/ 14 w 16"/>
                <a:gd name="T17" fmla="*/ 54 h 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 h="54">
                  <a:moveTo>
                    <a:pt x="16" y="0"/>
                  </a:moveTo>
                  <a:lnTo>
                    <a:pt x="9" y="2"/>
                  </a:lnTo>
                  <a:lnTo>
                    <a:pt x="5" y="9"/>
                  </a:lnTo>
                  <a:lnTo>
                    <a:pt x="2" y="13"/>
                  </a:lnTo>
                  <a:lnTo>
                    <a:pt x="0" y="24"/>
                  </a:lnTo>
                  <a:lnTo>
                    <a:pt x="0" y="38"/>
                  </a:lnTo>
                  <a:lnTo>
                    <a:pt x="2" y="47"/>
                  </a:lnTo>
                  <a:lnTo>
                    <a:pt x="7" y="51"/>
                  </a:lnTo>
                  <a:lnTo>
                    <a:pt x="14" y="54"/>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577" name="Freeform 1247"/>
            <p:cNvSpPr>
              <a:spLocks/>
            </p:cNvSpPr>
            <p:nvPr/>
          </p:nvSpPr>
          <p:spPr bwMode="auto">
            <a:xfrm>
              <a:off x="3671" y="704"/>
              <a:ext cx="14" cy="34"/>
            </a:xfrm>
            <a:custGeom>
              <a:avLst/>
              <a:gdLst>
                <a:gd name="T0" fmla="*/ 0 w 14"/>
                <a:gd name="T1" fmla="*/ 34 h 34"/>
                <a:gd name="T2" fmla="*/ 5 w 14"/>
                <a:gd name="T3" fmla="*/ 31 h 34"/>
                <a:gd name="T4" fmla="*/ 11 w 14"/>
                <a:gd name="T5" fmla="*/ 27 h 34"/>
                <a:gd name="T6" fmla="*/ 14 w 14"/>
                <a:gd name="T7" fmla="*/ 18 h 34"/>
                <a:gd name="T8" fmla="*/ 14 w 14"/>
                <a:gd name="T9" fmla="*/ 16 h 34"/>
                <a:gd name="T10" fmla="*/ 11 w 14"/>
                <a:gd name="T11" fmla="*/ 9 h 34"/>
                <a:gd name="T12" fmla="*/ 5 w 14"/>
                <a:gd name="T13" fmla="*/ 4 h 34"/>
                <a:gd name="T14" fmla="*/ 0 w 14"/>
                <a:gd name="T15" fmla="*/ 0 h 3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 h="34">
                  <a:moveTo>
                    <a:pt x="0" y="34"/>
                  </a:moveTo>
                  <a:lnTo>
                    <a:pt x="5" y="31"/>
                  </a:lnTo>
                  <a:lnTo>
                    <a:pt x="11" y="27"/>
                  </a:lnTo>
                  <a:lnTo>
                    <a:pt x="14" y="18"/>
                  </a:lnTo>
                  <a:lnTo>
                    <a:pt x="14" y="16"/>
                  </a:lnTo>
                  <a:lnTo>
                    <a:pt x="11" y="9"/>
                  </a:lnTo>
                  <a:lnTo>
                    <a:pt x="5" y="4"/>
                  </a:lnTo>
                  <a:lnTo>
                    <a:pt x="0"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578" name="Freeform 1248"/>
            <p:cNvSpPr>
              <a:spLocks/>
            </p:cNvSpPr>
            <p:nvPr/>
          </p:nvSpPr>
          <p:spPr bwMode="auto">
            <a:xfrm>
              <a:off x="2566" y="2374"/>
              <a:ext cx="34" cy="25"/>
            </a:xfrm>
            <a:custGeom>
              <a:avLst/>
              <a:gdLst>
                <a:gd name="T0" fmla="*/ 5 w 34"/>
                <a:gd name="T1" fmla="*/ 11 h 25"/>
                <a:gd name="T2" fmla="*/ 7 w 34"/>
                <a:gd name="T3" fmla="*/ 13 h 25"/>
                <a:gd name="T4" fmla="*/ 5 w 34"/>
                <a:gd name="T5" fmla="*/ 16 h 25"/>
                <a:gd name="T6" fmla="*/ 0 w 34"/>
                <a:gd name="T7" fmla="*/ 13 h 25"/>
                <a:gd name="T8" fmla="*/ 0 w 34"/>
                <a:gd name="T9" fmla="*/ 11 h 25"/>
                <a:gd name="T10" fmla="*/ 5 w 34"/>
                <a:gd name="T11" fmla="*/ 7 h 25"/>
                <a:gd name="T12" fmla="*/ 7 w 34"/>
                <a:gd name="T13" fmla="*/ 4 h 25"/>
                <a:gd name="T14" fmla="*/ 14 w 34"/>
                <a:gd name="T15" fmla="*/ 0 h 25"/>
                <a:gd name="T16" fmla="*/ 25 w 34"/>
                <a:gd name="T17" fmla="*/ 0 h 25"/>
                <a:gd name="T18" fmla="*/ 32 w 34"/>
                <a:gd name="T19" fmla="*/ 4 h 25"/>
                <a:gd name="T20" fmla="*/ 34 w 34"/>
                <a:gd name="T21" fmla="*/ 9 h 25"/>
                <a:gd name="T22" fmla="*/ 34 w 34"/>
                <a:gd name="T23" fmla="*/ 16 h 25"/>
                <a:gd name="T24" fmla="*/ 32 w 34"/>
                <a:gd name="T25" fmla="*/ 22 h 25"/>
                <a:gd name="T26" fmla="*/ 25 w 34"/>
                <a:gd name="T27" fmla="*/ 25 h 25"/>
                <a:gd name="T28" fmla="*/ 16 w 34"/>
                <a:gd name="T29" fmla="*/ 25 h 2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4" h="25">
                  <a:moveTo>
                    <a:pt x="5" y="11"/>
                  </a:moveTo>
                  <a:lnTo>
                    <a:pt x="7" y="13"/>
                  </a:lnTo>
                  <a:lnTo>
                    <a:pt x="5" y="16"/>
                  </a:lnTo>
                  <a:lnTo>
                    <a:pt x="0" y="13"/>
                  </a:lnTo>
                  <a:lnTo>
                    <a:pt x="0" y="11"/>
                  </a:lnTo>
                  <a:lnTo>
                    <a:pt x="5" y="7"/>
                  </a:lnTo>
                  <a:lnTo>
                    <a:pt x="7" y="4"/>
                  </a:lnTo>
                  <a:lnTo>
                    <a:pt x="14" y="0"/>
                  </a:lnTo>
                  <a:lnTo>
                    <a:pt x="25" y="0"/>
                  </a:lnTo>
                  <a:lnTo>
                    <a:pt x="32" y="4"/>
                  </a:lnTo>
                  <a:lnTo>
                    <a:pt x="34" y="9"/>
                  </a:lnTo>
                  <a:lnTo>
                    <a:pt x="34" y="16"/>
                  </a:lnTo>
                  <a:lnTo>
                    <a:pt x="32" y="22"/>
                  </a:lnTo>
                  <a:lnTo>
                    <a:pt x="25" y="25"/>
                  </a:lnTo>
                  <a:lnTo>
                    <a:pt x="16" y="25"/>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579" name="Freeform 1249"/>
            <p:cNvSpPr>
              <a:spLocks/>
            </p:cNvSpPr>
            <p:nvPr/>
          </p:nvSpPr>
          <p:spPr bwMode="auto">
            <a:xfrm>
              <a:off x="2566" y="2374"/>
              <a:ext cx="38" cy="56"/>
            </a:xfrm>
            <a:custGeom>
              <a:avLst/>
              <a:gdLst>
                <a:gd name="T0" fmla="*/ 25 w 38"/>
                <a:gd name="T1" fmla="*/ 0 h 56"/>
                <a:gd name="T2" fmla="*/ 29 w 38"/>
                <a:gd name="T3" fmla="*/ 4 h 56"/>
                <a:gd name="T4" fmla="*/ 32 w 38"/>
                <a:gd name="T5" fmla="*/ 9 h 56"/>
                <a:gd name="T6" fmla="*/ 32 w 38"/>
                <a:gd name="T7" fmla="*/ 16 h 56"/>
                <a:gd name="T8" fmla="*/ 29 w 38"/>
                <a:gd name="T9" fmla="*/ 22 h 56"/>
                <a:gd name="T10" fmla="*/ 25 w 38"/>
                <a:gd name="T11" fmla="*/ 25 h 56"/>
                <a:gd name="T12" fmla="*/ 29 w 38"/>
                <a:gd name="T13" fmla="*/ 27 h 56"/>
                <a:gd name="T14" fmla="*/ 34 w 38"/>
                <a:gd name="T15" fmla="*/ 31 h 56"/>
                <a:gd name="T16" fmla="*/ 38 w 38"/>
                <a:gd name="T17" fmla="*/ 38 h 56"/>
                <a:gd name="T18" fmla="*/ 38 w 38"/>
                <a:gd name="T19" fmla="*/ 45 h 56"/>
                <a:gd name="T20" fmla="*/ 34 w 38"/>
                <a:gd name="T21" fmla="*/ 49 h 56"/>
                <a:gd name="T22" fmla="*/ 32 w 38"/>
                <a:gd name="T23" fmla="*/ 52 h 56"/>
                <a:gd name="T24" fmla="*/ 25 w 38"/>
                <a:gd name="T25" fmla="*/ 56 h 56"/>
                <a:gd name="T26" fmla="*/ 14 w 38"/>
                <a:gd name="T27" fmla="*/ 56 h 56"/>
                <a:gd name="T28" fmla="*/ 7 w 38"/>
                <a:gd name="T29" fmla="*/ 52 h 56"/>
                <a:gd name="T30" fmla="*/ 5 w 38"/>
                <a:gd name="T31" fmla="*/ 49 h 56"/>
                <a:gd name="T32" fmla="*/ 0 w 38"/>
                <a:gd name="T33" fmla="*/ 45 h 56"/>
                <a:gd name="T34" fmla="*/ 0 w 38"/>
                <a:gd name="T35" fmla="*/ 43 h 56"/>
                <a:gd name="T36" fmla="*/ 5 w 38"/>
                <a:gd name="T37" fmla="*/ 40 h 56"/>
                <a:gd name="T38" fmla="*/ 7 w 38"/>
                <a:gd name="T39" fmla="*/ 43 h 56"/>
                <a:gd name="T40" fmla="*/ 5 w 38"/>
                <a:gd name="T41" fmla="*/ 45 h 5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8" h="56">
                  <a:moveTo>
                    <a:pt x="25" y="0"/>
                  </a:moveTo>
                  <a:lnTo>
                    <a:pt x="29" y="4"/>
                  </a:lnTo>
                  <a:lnTo>
                    <a:pt x="32" y="9"/>
                  </a:lnTo>
                  <a:lnTo>
                    <a:pt x="32" y="16"/>
                  </a:lnTo>
                  <a:lnTo>
                    <a:pt x="29" y="22"/>
                  </a:lnTo>
                  <a:lnTo>
                    <a:pt x="25" y="25"/>
                  </a:lnTo>
                  <a:lnTo>
                    <a:pt x="29" y="27"/>
                  </a:lnTo>
                  <a:lnTo>
                    <a:pt x="34" y="31"/>
                  </a:lnTo>
                  <a:lnTo>
                    <a:pt x="38" y="38"/>
                  </a:lnTo>
                  <a:lnTo>
                    <a:pt x="38" y="45"/>
                  </a:lnTo>
                  <a:lnTo>
                    <a:pt x="34" y="49"/>
                  </a:lnTo>
                  <a:lnTo>
                    <a:pt x="32" y="52"/>
                  </a:lnTo>
                  <a:lnTo>
                    <a:pt x="25" y="56"/>
                  </a:lnTo>
                  <a:lnTo>
                    <a:pt x="14" y="56"/>
                  </a:lnTo>
                  <a:lnTo>
                    <a:pt x="7" y="52"/>
                  </a:lnTo>
                  <a:lnTo>
                    <a:pt x="5" y="49"/>
                  </a:lnTo>
                  <a:lnTo>
                    <a:pt x="0" y="45"/>
                  </a:lnTo>
                  <a:lnTo>
                    <a:pt x="0" y="43"/>
                  </a:lnTo>
                  <a:lnTo>
                    <a:pt x="5" y="40"/>
                  </a:lnTo>
                  <a:lnTo>
                    <a:pt x="7" y="43"/>
                  </a:lnTo>
                  <a:lnTo>
                    <a:pt x="5" y="45"/>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580" name="Freeform 1250"/>
            <p:cNvSpPr>
              <a:spLocks/>
            </p:cNvSpPr>
            <p:nvPr/>
          </p:nvSpPr>
          <p:spPr bwMode="auto">
            <a:xfrm>
              <a:off x="2591" y="2403"/>
              <a:ext cx="9" cy="27"/>
            </a:xfrm>
            <a:custGeom>
              <a:avLst/>
              <a:gdLst>
                <a:gd name="T0" fmla="*/ 7 w 9"/>
                <a:gd name="T1" fmla="*/ 0 h 27"/>
                <a:gd name="T2" fmla="*/ 9 w 9"/>
                <a:gd name="T3" fmla="*/ 9 h 27"/>
                <a:gd name="T4" fmla="*/ 9 w 9"/>
                <a:gd name="T5" fmla="*/ 16 h 27"/>
                <a:gd name="T6" fmla="*/ 7 w 9"/>
                <a:gd name="T7" fmla="*/ 20 h 27"/>
                <a:gd name="T8" fmla="*/ 4 w 9"/>
                <a:gd name="T9" fmla="*/ 23 h 27"/>
                <a:gd name="T10" fmla="*/ 0 w 9"/>
                <a:gd name="T11" fmla="*/ 27 h 2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 h="27">
                  <a:moveTo>
                    <a:pt x="7" y="0"/>
                  </a:moveTo>
                  <a:lnTo>
                    <a:pt x="9" y="9"/>
                  </a:lnTo>
                  <a:lnTo>
                    <a:pt x="9" y="16"/>
                  </a:lnTo>
                  <a:lnTo>
                    <a:pt x="7" y="20"/>
                  </a:lnTo>
                  <a:lnTo>
                    <a:pt x="4" y="23"/>
                  </a:lnTo>
                  <a:lnTo>
                    <a:pt x="0" y="27"/>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581" name="Line 1251"/>
            <p:cNvSpPr>
              <a:spLocks noChangeShapeType="1"/>
            </p:cNvSpPr>
            <p:nvPr/>
          </p:nvSpPr>
          <p:spPr bwMode="auto">
            <a:xfrm>
              <a:off x="2631" y="2405"/>
              <a:ext cx="1" cy="88"/>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82" name="Line 1252"/>
            <p:cNvSpPr>
              <a:spLocks noChangeShapeType="1"/>
            </p:cNvSpPr>
            <p:nvPr/>
          </p:nvSpPr>
          <p:spPr bwMode="auto">
            <a:xfrm>
              <a:off x="2634" y="2405"/>
              <a:ext cx="1" cy="88"/>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83" name="Line 1253"/>
            <p:cNvSpPr>
              <a:spLocks noChangeShapeType="1"/>
            </p:cNvSpPr>
            <p:nvPr/>
          </p:nvSpPr>
          <p:spPr bwMode="auto">
            <a:xfrm>
              <a:off x="2685" y="2405"/>
              <a:ext cx="1" cy="88"/>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84" name="Line 1254"/>
            <p:cNvSpPr>
              <a:spLocks noChangeShapeType="1"/>
            </p:cNvSpPr>
            <p:nvPr/>
          </p:nvSpPr>
          <p:spPr bwMode="auto">
            <a:xfrm>
              <a:off x="2690" y="2405"/>
              <a:ext cx="1" cy="88"/>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85" name="Line 1255"/>
            <p:cNvSpPr>
              <a:spLocks noChangeShapeType="1"/>
            </p:cNvSpPr>
            <p:nvPr/>
          </p:nvSpPr>
          <p:spPr bwMode="auto">
            <a:xfrm>
              <a:off x="2618" y="2405"/>
              <a:ext cx="29"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86" name="Line 1256"/>
            <p:cNvSpPr>
              <a:spLocks noChangeShapeType="1"/>
            </p:cNvSpPr>
            <p:nvPr/>
          </p:nvSpPr>
          <p:spPr bwMode="auto">
            <a:xfrm>
              <a:off x="2672" y="2405"/>
              <a:ext cx="29"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87" name="Line 1257"/>
            <p:cNvSpPr>
              <a:spLocks noChangeShapeType="1"/>
            </p:cNvSpPr>
            <p:nvPr/>
          </p:nvSpPr>
          <p:spPr bwMode="auto">
            <a:xfrm>
              <a:off x="2634" y="2446"/>
              <a:ext cx="51"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88" name="Line 1258"/>
            <p:cNvSpPr>
              <a:spLocks noChangeShapeType="1"/>
            </p:cNvSpPr>
            <p:nvPr/>
          </p:nvSpPr>
          <p:spPr bwMode="auto">
            <a:xfrm>
              <a:off x="2618" y="2493"/>
              <a:ext cx="29"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89" name="Line 1259"/>
            <p:cNvSpPr>
              <a:spLocks noChangeShapeType="1"/>
            </p:cNvSpPr>
            <p:nvPr/>
          </p:nvSpPr>
          <p:spPr bwMode="auto">
            <a:xfrm>
              <a:off x="2672" y="2493"/>
              <a:ext cx="29"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90" name="Freeform 1260"/>
            <p:cNvSpPr>
              <a:spLocks/>
            </p:cNvSpPr>
            <p:nvPr/>
          </p:nvSpPr>
          <p:spPr bwMode="auto">
            <a:xfrm>
              <a:off x="2721" y="2435"/>
              <a:ext cx="57" cy="58"/>
            </a:xfrm>
            <a:custGeom>
              <a:avLst/>
              <a:gdLst>
                <a:gd name="T0" fmla="*/ 5 w 57"/>
                <a:gd name="T1" fmla="*/ 24 h 58"/>
                <a:gd name="T2" fmla="*/ 57 w 57"/>
                <a:gd name="T3" fmla="*/ 24 h 58"/>
                <a:gd name="T4" fmla="*/ 57 w 57"/>
                <a:gd name="T5" fmla="*/ 15 h 58"/>
                <a:gd name="T6" fmla="*/ 52 w 57"/>
                <a:gd name="T7" fmla="*/ 9 h 58"/>
                <a:gd name="T8" fmla="*/ 48 w 57"/>
                <a:gd name="T9" fmla="*/ 4 h 58"/>
                <a:gd name="T10" fmla="*/ 39 w 57"/>
                <a:gd name="T11" fmla="*/ 0 h 58"/>
                <a:gd name="T12" fmla="*/ 27 w 57"/>
                <a:gd name="T13" fmla="*/ 0 h 58"/>
                <a:gd name="T14" fmla="*/ 14 w 57"/>
                <a:gd name="T15" fmla="*/ 4 h 58"/>
                <a:gd name="T16" fmla="*/ 5 w 57"/>
                <a:gd name="T17" fmla="*/ 11 h 58"/>
                <a:gd name="T18" fmla="*/ 0 w 57"/>
                <a:gd name="T19" fmla="*/ 24 h 58"/>
                <a:gd name="T20" fmla="*/ 0 w 57"/>
                <a:gd name="T21" fmla="*/ 33 h 58"/>
                <a:gd name="T22" fmla="*/ 5 w 57"/>
                <a:gd name="T23" fmla="*/ 45 h 58"/>
                <a:gd name="T24" fmla="*/ 14 w 57"/>
                <a:gd name="T25" fmla="*/ 54 h 58"/>
                <a:gd name="T26" fmla="*/ 27 w 57"/>
                <a:gd name="T27" fmla="*/ 58 h 58"/>
                <a:gd name="T28" fmla="*/ 34 w 57"/>
                <a:gd name="T29" fmla="*/ 58 h 58"/>
                <a:gd name="T30" fmla="*/ 48 w 57"/>
                <a:gd name="T31" fmla="*/ 54 h 58"/>
                <a:gd name="T32" fmla="*/ 57 w 57"/>
                <a:gd name="T33" fmla="*/ 45 h 5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7" h="58">
                  <a:moveTo>
                    <a:pt x="5" y="24"/>
                  </a:moveTo>
                  <a:lnTo>
                    <a:pt x="57" y="24"/>
                  </a:lnTo>
                  <a:lnTo>
                    <a:pt x="57" y="15"/>
                  </a:lnTo>
                  <a:lnTo>
                    <a:pt x="52" y="9"/>
                  </a:lnTo>
                  <a:lnTo>
                    <a:pt x="48" y="4"/>
                  </a:lnTo>
                  <a:lnTo>
                    <a:pt x="39" y="0"/>
                  </a:lnTo>
                  <a:lnTo>
                    <a:pt x="27" y="0"/>
                  </a:lnTo>
                  <a:lnTo>
                    <a:pt x="14" y="4"/>
                  </a:lnTo>
                  <a:lnTo>
                    <a:pt x="5" y="11"/>
                  </a:lnTo>
                  <a:lnTo>
                    <a:pt x="0" y="24"/>
                  </a:lnTo>
                  <a:lnTo>
                    <a:pt x="0" y="33"/>
                  </a:lnTo>
                  <a:lnTo>
                    <a:pt x="5" y="45"/>
                  </a:lnTo>
                  <a:lnTo>
                    <a:pt x="14" y="54"/>
                  </a:lnTo>
                  <a:lnTo>
                    <a:pt x="27" y="58"/>
                  </a:lnTo>
                  <a:lnTo>
                    <a:pt x="34" y="58"/>
                  </a:lnTo>
                  <a:lnTo>
                    <a:pt x="48" y="54"/>
                  </a:lnTo>
                  <a:lnTo>
                    <a:pt x="57" y="45"/>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591" name="Freeform 1261"/>
            <p:cNvSpPr>
              <a:spLocks/>
            </p:cNvSpPr>
            <p:nvPr/>
          </p:nvSpPr>
          <p:spPr bwMode="auto">
            <a:xfrm>
              <a:off x="2769" y="2439"/>
              <a:ext cx="4" cy="20"/>
            </a:xfrm>
            <a:custGeom>
              <a:avLst/>
              <a:gdLst>
                <a:gd name="T0" fmla="*/ 4 w 4"/>
                <a:gd name="T1" fmla="*/ 20 h 20"/>
                <a:gd name="T2" fmla="*/ 4 w 4"/>
                <a:gd name="T3" fmla="*/ 7 h 20"/>
                <a:gd name="T4" fmla="*/ 0 w 4"/>
                <a:gd name="T5" fmla="*/ 0 h 20"/>
                <a:gd name="T6" fmla="*/ 0 60000 65536"/>
                <a:gd name="T7" fmla="*/ 0 60000 65536"/>
                <a:gd name="T8" fmla="*/ 0 60000 65536"/>
              </a:gdLst>
              <a:ahLst/>
              <a:cxnLst>
                <a:cxn ang="T6">
                  <a:pos x="T0" y="T1"/>
                </a:cxn>
                <a:cxn ang="T7">
                  <a:pos x="T2" y="T3"/>
                </a:cxn>
                <a:cxn ang="T8">
                  <a:pos x="T4" y="T5"/>
                </a:cxn>
              </a:cxnLst>
              <a:rect l="0" t="0" r="r" b="b"/>
              <a:pathLst>
                <a:path w="4" h="20">
                  <a:moveTo>
                    <a:pt x="4" y="20"/>
                  </a:moveTo>
                  <a:lnTo>
                    <a:pt x="4" y="7"/>
                  </a:lnTo>
                  <a:lnTo>
                    <a:pt x="0"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592" name="Freeform 1262"/>
            <p:cNvSpPr>
              <a:spLocks/>
            </p:cNvSpPr>
            <p:nvPr/>
          </p:nvSpPr>
          <p:spPr bwMode="auto">
            <a:xfrm>
              <a:off x="2726" y="2435"/>
              <a:ext cx="22" cy="58"/>
            </a:xfrm>
            <a:custGeom>
              <a:avLst/>
              <a:gdLst>
                <a:gd name="T0" fmla="*/ 22 w 22"/>
                <a:gd name="T1" fmla="*/ 0 h 58"/>
                <a:gd name="T2" fmla="*/ 13 w 22"/>
                <a:gd name="T3" fmla="*/ 4 h 58"/>
                <a:gd name="T4" fmla="*/ 4 w 22"/>
                <a:gd name="T5" fmla="*/ 11 h 58"/>
                <a:gd name="T6" fmla="*/ 0 w 22"/>
                <a:gd name="T7" fmla="*/ 24 h 58"/>
                <a:gd name="T8" fmla="*/ 0 w 22"/>
                <a:gd name="T9" fmla="*/ 33 h 58"/>
                <a:gd name="T10" fmla="*/ 4 w 22"/>
                <a:gd name="T11" fmla="*/ 45 h 58"/>
                <a:gd name="T12" fmla="*/ 13 w 22"/>
                <a:gd name="T13" fmla="*/ 54 h 58"/>
                <a:gd name="T14" fmla="*/ 22 w 22"/>
                <a:gd name="T15" fmla="*/ 58 h 5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 h="58">
                  <a:moveTo>
                    <a:pt x="22" y="0"/>
                  </a:moveTo>
                  <a:lnTo>
                    <a:pt x="13" y="4"/>
                  </a:lnTo>
                  <a:lnTo>
                    <a:pt x="4" y="11"/>
                  </a:lnTo>
                  <a:lnTo>
                    <a:pt x="0" y="24"/>
                  </a:lnTo>
                  <a:lnTo>
                    <a:pt x="0" y="33"/>
                  </a:lnTo>
                  <a:lnTo>
                    <a:pt x="4" y="45"/>
                  </a:lnTo>
                  <a:lnTo>
                    <a:pt x="13" y="54"/>
                  </a:lnTo>
                  <a:lnTo>
                    <a:pt x="22" y="58"/>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593" name="Freeform 1263"/>
            <p:cNvSpPr>
              <a:spLocks/>
            </p:cNvSpPr>
            <p:nvPr/>
          </p:nvSpPr>
          <p:spPr bwMode="auto">
            <a:xfrm>
              <a:off x="2807" y="2387"/>
              <a:ext cx="29" cy="140"/>
            </a:xfrm>
            <a:custGeom>
              <a:avLst/>
              <a:gdLst>
                <a:gd name="T0" fmla="*/ 29 w 29"/>
                <a:gd name="T1" fmla="*/ 0 h 140"/>
                <a:gd name="T2" fmla="*/ 20 w 29"/>
                <a:gd name="T3" fmla="*/ 9 h 140"/>
                <a:gd name="T4" fmla="*/ 11 w 29"/>
                <a:gd name="T5" fmla="*/ 23 h 140"/>
                <a:gd name="T6" fmla="*/ 2 w 29"/>
                <a:gd name="T7" fmla="*/ 39 h 140"/>
                <a:gd name="T8" fmla="*/ 0 w 29"/>
                <a:gd name="T9" fmla="*/ 59 h 140"/>
                <a:gd name="T10" fmla="*/ 0 w 29"/>
                <a:gd name="T11" fmla="*/ 77 h 140"/>
                <a:gd name="T12" fmla="*/ 2 w 29"/>
                <a:gd name="T13" fmla="*/ 97 h 140"/>
                <a:gd name="T14" fmla="*/ 11 w 29"/>
                <a:gd name="T15" fmla="*/ 117 h 140"/>
                <a:gd name="T16" fmla="*/ 20 w 29"/>
                <a:gd name="T17" fmla="*/ 131 h 140"/>
                <a:gd name="T18" fmla="*/ 29 w 29"/>
                <a:gd name="T19" fmla="*/ 140 h 1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 h="140">
                  <a:moveTo>
                    <a:pt x="29" y="0"/>
                  </a:moveTo>
                  <a:lnTo>
                    <a:pt x="20" y="9"/>
                  </a:lnTo>
                  <a:lnTo>
                    <a:pt x="11" y="23"/>
                  </a:lnTo>
                  <a:lnTo>
                    <a:pt x="2" y="39"/>
                  </a:lnTo>
                  <a:lnTo>
                    <a:pt x="0" y="59"/>
                  </a:lnTo>
                  <a:lnTo>
                    <a:pt x="0" y="77"/>
                  </a:lnTo>
                  <a:lnTo>
                    <a:pt x="2" y="97"/>
                  </a:lnTo>
                  <a:lnTo>
                    <a:pt x="11" y="117"/>
                  </a:lnTo>
                  <a:lnTo>
                    <a:pt x="20" y="131"/>
                  </a:lnTo>
                  <a:lnTo>
                    <a:pt x="29" y="14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594" name="Freeform 1264"/>
            <p:cNvSpPr>
              <a:spLocks/>
            </p:cNvSpPr>
            <p:nvPr/>
          </p:nvSpPr>
          <p:spPr bwMode="auto">
            <a:xfrm>
              <a:off x="2809" y="2396"/>
              <a:ext cx="18" cy="122"/>
            </a:xfrm>
            <a:custGeom>
              <a:avLst/>
              <a:gdLst>
                <a:gd name="T0" fmla="*/ 18 w 18"/>
                <a:gd name="T1" fmla="*/ 0 h 122"/>
                <a:gd name="T2" fmla="*/ 9 w 18"/>
                <a:gd name="T3" fmla="*/ 18 h 122"/>
                <a:gd name="T4" fmla="*/ 5 w 18"/>
                <a:gd name="T5" fmla="*/ 30 h 122"/>
                <a:gd name="T6" fmla="*/ 0 w 18"/>
                <a:gd name="T7" fmla="*/ 50 h 122"/>
                <a:gd name="T8" fmla="*/ 0 w 18"/>
                <a:gd name="T9" fmla="*/ 68 h 122"/>
                <a:gd name="T10" fmla="*/ 5 w 18"/>
                <a:gd name="T11" fmla="*/ 88 h 122"/>
                <a:gd name="T12" fmla="*/ 9 w 18"/>
                <a:gd name="T13" fmla="*/ 104 h 122"/>
                <a:gd name="T14" fmla="*/ 18 w 18"/>
                <a:gd name="T15" fmla="*/ 122 h 12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 h="122">
                  <a:moveTo>
                    <a:pt x="18" y="0"/>
                  </a:moveTo>
                  <a:lnTo>
                    <a:pt x="9" y="18"/>
                  </a:lnTo>
                  <a:lnTo>
                    <a:pt x="5" y="30"/>
                  </a:lnTo>
                  <a:lnTo>
                    <a:pt x="0" y="50"/>
                  </a:lnTo>
                  <a:lnTo>
                    <a:pt x="0" y="68"/>
                  </a:lnTo>
                  <a:lnTo>
                    <a:pt x="5" y="88"/>
                  </a:lnTo>
                  <a:lnTo>
                    <a:pt x="9" y="104"/>
                  </a:lnTo>
                  <a:lnTo>
                    <a:pt x="18" y="122"/>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595" name="Line 1265"/>
            <p:cNvSpPr>
              <a:spLocks noChangeShapeType="1"/>
            </p:cNvSpPr>
            <p:nvPr/>
          </p:nvSpPr>
          <p:spPr bwMode="auto">
            <a:xfrm>
              <a:off x="2861" y="2405"/>
              <a:ext cx="54" cy="88"/>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96" name="Line 1266"/>
            <p:cNvSpPr>
              <a:spLocks noChangeShapeType="1"/>
            </p:cNvSpPr>
            <p:nvPr/>
          </p:nvSpPr>
          <p:spPr bwMode="auto">
            <a:xfrm>
              <a:off x="2863" y="2405"/>
              <a:ext cx="56" cy="88"/>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97" name="Line 1267"/>
            <p:cNvSpPr>
              <a:spLocks noChangeShapeType="1"/>
            </p:cNvSpPr>
            <p:nvPr/>
          </p:nvSpPr>
          <p:spPr bwMode="auto">
            <a:xfrm flipH="1">
              <a:off x="2861" y="2405"/>
              <a:ext cx="58" cy="88"/>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98" name="Line 1268"/>
            <p:cNvSpPr>
              <a:spLocks noChangeShapeType="1"/>
            </p:cNvSpPr>
            <p:nvPr/>
          </p:nvSpPr>
          <p:spPr bwMode="auto">
            <a:xfrm>
              <a:off x="2852" y="2405"/>
              <a:ext cx="25"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99" name="Line 1269"/>
            <p:cNvSpPr>
              <a:spLocks noChangeShapeType="1"/>
            </p:cNvSpPr>
            <p:nvPr/>
          </p:nvSpPr>
          <p:spPr bwMode="auto">
            <a:xfrm>
              <a:off x="2901" y="2405"/>
              <a:ext cx="25"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00" name="Line 1270"/>
            <p:cNvSpPr>
              <a:spLocks noChangeShapeType="1"/>
            </p:cNvSpPr>
            <p:nvPr/>
          </p:nvSpPr>
          <p:spPr bwMode="auto">
            <a:xfrm>
              <a:off x="2852" y="2493"/>
              <a:ext cx="25"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01" name="Line 1271"/>
            <p:cNvSpPr>
              <a:spLocks noChangeShapeType="1"/>
            </p:cNvSpPr>
            <p:nvPr/>
          </p:nvSpPr>
          <p:spPr bwMode="auto">
            <a:xfrm>
              <a:off x="2901" y="2493"/>
              <a:ext cx="25"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02" name="Freeform 1272"/>
            <p:cNvSpPr>
              <a:spLocks/>
            </p:cNvSpPr>
            <p:nvPr/>
          </p:nvSpPr>
          <p:spPr bwMode="auto">
            <a:xfrm>
              <a:off x="2940" y="2471"/>
              <a:ext cx="34" cy="24"/>
            </a:xfrm>
            <a:custGeom>
              <a:avLst/>
              <a:gdLst>
                <a:gd name="T0" fmla="*/ 4 w 34"/>
                <a:gd name="T1" fmla="*/ 11 h 24"/>
                <a:gd name="T2" fmla="*/ 6 w 34"/>
                <a:gd name="T3" fmla="*/ 13 h 24"/>
                <a:gd name="T4" fmla="*/ 4 w 34"/>
                <a:gd name="T5" fmla="*/ 15 h 24"/>
                <a:gd name="T6" fmla="*/ 0 w 34"/>
                <a:gd name="T7" fmla="*/ 13 h 24"/>
                <a:gd name="T8" fmla="*/ 0 w 34"/>
                <a:gd name="T9" fmla="*/ 11 h 24"/>
                <a:gd name="T10" fmla="*/ 4 w 34"/>
                <a:gd name="T11" fmla="*/ 6 h 24"/>
                <a:gd name="T12" fmla="*/ 6 w 34"/>
                <a:gd name="T13" fmla="*/ 4 h 24"/>
                <a:gd name="T14" fmla="*/ 13 w 34"/>
                <a:gd name="T15" fmla="*/ 0 h 24"/>
                <a:gd name="T16" fmla="*/ 24 w 34"/>
                <a:gd name="T17" fmla="*/ 0 h 24"/>
                <a:gd name="T18" fmla="*/ 31 w 34"/>
                <a:gd name="T19" fmla="*/ 4 h 24"/>
                <a:gd name="T20" fmla="*/ 34 w 34"/>
                <a:gd name="T21" fmla="*/ 9 h 24"/>
                <a:gd name="T22" fmla="*/ 34 w 34"/>
                <a:gd name="T23" fmla="*/ 15 h 24"/>
                <a:gd name="T24" fmla="*/ 31 w 34"/>
                <a:gd name="T25" fmla="*/ 22 h 24"/>
                <a:gd name="T26" fmla="*/ 24 w 34"/>
                <a:gd name="T27" fmla="*/ 24 h 24"/>
                <a:gd name="T28" fmla="*/ 15 w 34"/>
                <a:gd name="T29" fmla="*/ 24 h 2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4" h="24">
                  <a:moveTo>
                    <a:pt x="4" y="11"/>
                  </a:moveTo>
                  <a:lnTo>
                    <a:pt x="6" y="13"/>
                  </a:lnTo>
                  <a:lnTo>
                    <a:pt x="4" y="15"/>
                  </a:lnTo>
                  <a:lnTo>
                    <a:pt x="0" y="13"/>
                  </a:lnTo>
                  <a:lnTo>
                    <a:pt x="0" y="11"/>
                  </a:lnTo>
                  <a:lnTo>
                    <a:pt x="4" y="6"/>
                  </a:lnTo>
                  <a:lnTo>
                    <a:pt x="6" y="4"/>
                  </a:lnTo>
                  <a:lnTo>
                    <a:pt x="13" y="0"/>
                  </a:lnTo>
                  <a:lnTo>
                    <a:pt x="24" y="0"/>
                  </a:lnTo>
                  <a:lnTo>
                    <a:pt x="31" y="4"/>
                  </a:lnTo>
                  <a:lnTo>
                    <a:pt x="34" y="9"/>
                  </a:lnTo>
                  <a:lnTo>
                    <a:pt x="34" y="15"/>
                  </a:lnTo>
                  <a:lnTo>
                    <a:pt x="31" y="22"/>
                  </a:lnTo>
                  <a:lnTo>
                    <a:pt x="24" y="24"/>
                  </a:lnTo>
                  <a:lnTo>
                    <a:pt x="15" y="24"/>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603" name="Freeform 1273"/>
            <p:cNvSpPr>
              <a:spLocks/>
            </p:cNvSpPr>
            <p:nvPr/>
          </p:nvSpPr>
          <p:spPr bwMode="auto">
            <a:xfrm>
              <a:off x="2940" y="2471"/>
              <a:ext cx="36" cy="56"/>
            </a:xfrm>
            <a:custGeom>
              <a:avLst/>
              <a:gdLst>
                <a:gd name="T0" fmla="*/ 24 w 36"/>
                <a:gd name="T1" fmla="*/ 0 h 56"/>
                <a:gd name="T2" fmla="*/ 29 w 36"/>
                <a:gd name="T3" fmla="*/ 4 h 56"/>
                <a:gd name="T4" fmla="*/ 31 w 36"/>
                <a:gd name="T5" fmla="*/ 9 h 56"/>
                <a:gd name="T6" fmla="*/ 31 w 36"/>
                <a:gd name="T7" fmla="*/ 15 h 56"/>
                <a:gd name="T8" fmla="*/ 29 w 36"/>
                <a:gd name="T9" fmla="*/ 22 h 56"/>
                <a:gd name="T10" fmla="*/ 24 w 36"/>
                <a:gd name="T11" fmla="*/ 24 h 56"/>
                <a:gd name="T12" fmla="*/ 29 w 36"/>
                <a:gd name="T13" fmla="*/ 27 h 56"/>
                <a:gd name="T14" fmla="*/ 34 w 36"/>
                <a:gd name="T15" fmla="*/ 31 h 56"/>
                <a:gd name="T16" fmla="*/ 36 w 36"/>
                <a:gd name="T17" fmla="*/ 38 h 56"/>
                <a:gd name="T18" fmla="*/ 36 w 36"/>
                <a:gd name="T19" fmla="*/ 45 h 56"/>
                <a:gd name="T20" fmla="*/ 34 w 36"/>
                <a:gd name="T21" fmla="*/ 49 h 56"/>
                <a:gd name="T22" fmla="*/ 31 w 36"/>
                <a:gd name="T23" fmla="*/ 51 h 56"/>
                <a:gd name="T24" fmla="*/ 24 w 36"/>
                <a:gd name="T25" fmla="*/ 56 h 56"/>
                <a:gd name="T26" fmla="*/ 13 w 36"/>
                <a:gd name="T27" fmla="*/ 56 h 56"/>
                <a:gd name="T28" fmla="*/ 6 w 36"/>
                <a:gd name="T29" fmla="*/ 51 h 56"/>
                <a:gd name="T30" fmla="*/ 4 w 36"/>
                <a:gd name="T31" fmla="*/ 49 h 56"/>
                <a:gd name="T32" fmla="*/ 0 w 36"/>
                <a:gd name="T33" fmla="*/ 45 h 56"/>
                <a:gd name="T34" fmla="*/ 0 w 36"/>
                <a:gd name="T35" fmla="*/ 42 h 56"/>
                <a:gd name="T36" fmla="*/ 4 w 36"/>
                <a:gd name="T37" fmla="*/ 40 h 56"/>
                <a:gd name="T38" fmla="*/ 6 w 36"/>
                <a:gd name="T39" fmla="*/ 42 h 56"/>
                <a:gd name="T40" fmla="*/ 4 w 36"/>
                <a:gd name="T41" fmla="*/ 45 h 5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6" h="56">
                  <a:moveTo>
                    <a:pt x="24" y="0"/>
                  </a:moveTo>
                  <a:lnTo>
                    <a:pt x="29" y="4"/>
                  </a:lnTo>
                  <a:lnTo>
                    <a:pt x="31" y="9"/>
                  </a:lnTo>
                  <a:lnTo>
                    <a:pt x="31" y="15"/>
                  </a:lnTo>
                  <a:lnTo>
                    <a:pt x="29" y="22"/>
                  </a:lnTo>
                  <a:lnTo>
                    <a:pt x="24" y="24"/>
                  </a:lnTo>
                  <a:lnTo>
                    <a:pt x="29" y="27"/>
                  </a:lnTo>
                  <a:lnTo>
                    <a:pt x="34" y="31"/>
                  </a:lnTo>
                  <a:lnTo>
                    <a:pt x="36" y="38"/>
                  </a:lnTo>
                  <a:lnTo>
                    <a:pt x="36" y="45"/>
                  </a:lnTo>
                  <a:lnTo>
                    <a:pt x="34" y="49"/>
                  </a:lnTo>
                  <a:lnTo>
                    <a:pt x="31" y="51"/>
                  </a:lnTo>
                  <a:lnTo>
                    <a:pt x="24" y="56"/>
                  </a:lnTo>
                  <a:lnTo>
                    <a:pt x="13" y="56"/>
                  </a:lnTo>
                  <a:lnTo>
                    <a:pt x="6" y="51"/>
                  </a:lnTo>
                  <a:lnTo>
                    <a:pt x="4" y="49"/>
                  </a:lnTo>
                  <a:lnTo>
                    <a:pt x="0" y="45"/>
                  </a:lnTo>
                  <a:lnTo>
                    <a:pt x="0" y="42"/>
                  </a:lnTo>
                  <a:lnTo>
                    <a:pt x="4" y="40"/>
                  </a:lnTo>
                  <a:lnTo>
                    <a:pt x="6" y="42"/>
                  </a:lnTo>
                  <a:lnTo>
                    <a:pt x="4" y="45"/>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604" name="Freeform 1274"/>
            <p:cNvSpPr>
              <a:spLocks/>
            </p:cNvSpPr>
            <p:nvPr/>
          </p:nvSpPr>
          <p:spPr bwMode="auto">
            <a:xfrm>
              <a:off x="2964" y="2500"/>
              <a:ext cx="10" cy="27"/>
            </a:xfrm>
            <a:custGeom>
              <a:avLst/>
              <a:gdLst>
                <a:gd name="T0" fmla="*/ 7 w 10"/>
                <a:gd name="T1" fmla="*/ 0 h 27"/>
                <a:gd name="T2" fmla="*/ 10 w 10"/>
                <a:gd name="T3" fmla="*/ 9 h 27"/>
                <a:gd name="T4" fmla="*/ 10 w 10"/>
                <a:gd name="T5" fmla="*/ 16 h 27"/>
                <a:gd name="T6" fmla="*/ 7 w 10"/>
                <a:gd name="T7" fmla="*/ 20 h 27"/>
                <a:gd name="T8" fmla="*/ 5 w 10"/>
                <a:gd name="T9" fmla="*/ 22 h 27"/>
                <a:gd name="T10" fmla="*/ 0 w 10"/>
                <a:gd name="T11" fmla="*/ 27 h 2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 h="27">
                  <a:moveTo>
                    <a:pt x="7" y="0"/>
                  </a:moveTo>
                  <a:lnTo>
                    <a:pt x="10" y="9"/>
                  </a:lnTo>
                  <a:lnTo>
                    <a:pt x="10" y="16"/>
                  </a:lnTo>
                  <a:lnTo>
                    <a:pt x="7" y="20"/>
                  </a:lnTo>
                  <a:lnTo>
                    <a:pt x="5" y="22"/>
                  </a:lnTo>
                  <a:lnTo>
                    <a:pt x="0" y="27"/>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605" name="Line 1275"/>
            <p:cNvSpPr>
              <a:spLocks noChangeShapeType="1"/>
            </p:cNvSpPr>
            <p:nvPr/>
          </p:nvSpPr>
          <p:spPr bwMode="auto">
            <a:xfrm>
              <a:off x="3003" y="2421"/>
              <a:ext cx="58" cy="59"/>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06" name="Line 1276"/>
            <p:cNvSpPr>
              <a:spLocks noChangeShapeType="1"/>
            </p:cNvSpPr>
            <p:nvPr/>
          </p:nvSpPr>
          <p:spPr bwMode="auto">
            <a:xfrm flipH="1">
              <a:off x="3003" y="2421"/>
              <a:ext cx="58" cy="59"/>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07" name="Freeform 1277"/>
            <p:cNvSpPr>
              <a:spLocks/>
            </p:cNvSpPr>
            <p:nvPr/>
          </p:nvSpPr>
          <p:spPr bwMode="auto">
            <a:xfrm>
              <a:off x="3100" y="2405"/>
              <a:ext cx="20" cy="88"/>
            </a:xfrm>
            <a:custGeom>
              <a:avLst/>
              <a:gdLst>
                <a:gd name="T0" fmla="*/ 0 w 20"/>
                <a:gd name="T1" fmla="*/ 16 h 88"/>
                <a:gd name="T2" fmla="*/ 9 w 20"/>
                <a:gd name="T3" fmla="*/ 12 h 88"/>
                <a:gd name="T4" fmla="*/ 20 w 20"/>
                <a:gd name="T5" fmla="*/ 0 h 88"/>
                <a:gd name="T6" fmla="*/ 20 w 20"/>
                <a:gd name="T7" fmla="*/ 88 h 8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88">
                  <a:moveTo>
                    <a:pt x="0" y="16"/>
                  </a:moveTo>
                  <a:lnTo>
                    <a:pt x="9" y="12"/>
                  </a:lnTo>
                  <a:lnTo>
                    <a:pt x="20" y="0"/>
                  </a:lnTo>
                  <a:lnTo>
                    <a:pt x="20" y="88"/>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608" name="Line 1278"/>
            <p:cNvSpPr>
              <a:spLocks noChangeShapeType="1"/>
            </p:cNvSpPr>
            <p:nvPr/>
          </p:nvSpPr>
          <p:spPr bwMode="auto">
            <a:xfrm>
              <a:off x="3115" y="2410"/>
              <a:ext cx="1" cy="83"/>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09" name="Line 1279"/>
            <p:cNvSpPr>
              <a:spLocks noChangeShapeType="1"/>
            </p:cNvSpPr>
            <p:nvPr/>
          </p:nvSpPr>
          <p:spPr bwMode="auto">
            <a:xfrm>
              <a:off x="3100" y="2493"/>
              <a:ext cx="38"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10" name="Freeform 1280"/>
            <p:cNvSpPr>
              <a:spLocks/>
            </p:cNvSpPr>
            <p:nvPr/>
          </p:nvSpPr>
          <p:spPr bwMode="auto">
            <a:xfrm>
              <a:off x="3172" y="2405"/>
              <a:ext cx="56" cy="88"/>
            </a:xfrm>
            <a:custGeom>
              <a:avLst/>
              <a:gdLst>
                <a:gd name="T0" fmla="*/ 24 w 56"/>
                <a:gd name="T1" fmla="*/ 0 h 88"/>
                <a:gd name="T2" fmla="*/ 11 w 56"/>
                <a:gd name="T3" fmla="*/ 5 h 88"/>
                <a:gd name="T4" fmla="*/ 2 w 56"/>
                <a:gd name="T5" fmla="*/ 16 h 88"/>
                <a:gd name="T6" fmla="*/ 0 w 56"/>
                <a:gd name="T7" fmla="*/ 39 h 88"/>
                <a:gd name="T8" fmla="*/ 0 w 56"/>
                <a:gd name="T9" fmla="*/ 50 h 88"/>
                <a:gd name="T10" fmla="*/ 2 w 56"/>
                <a:gd name="T11" fmla="*/ 70 h 88"/>
                <a:gd name="T12" fmla="*/ 11 w 56"/>
                <a:gd name="T13" fmla="*/ 84 h 88"/>
                <a:gd name="T14" fmla="*/ 24 w 56"/>
                <a:gd name="T15" fmla="*/ 88 h 88"/>
                <a:gd name="T16" fmla="*/ 31 w 56"/>
                <a:gd name="T17" fmla="*/ 88 h 88"/>
                <a:gd name="T18" fmla="*/ 45 w 56"/>
                <a:gd name="T19" fmla="*/ 84 h 88"/>
                <a:gd name="T20" fmla="*/ 54 w 56"/>
                <a:gd name="T21" fmla="*/ 70 h 88"/>
                <a:gd name="T22" fmla="*/ 56 w 56"/>
                <a:gd name="T23" fmla="*/ 50 h 88"/>
                <a:gd name="T24" fmla="*/ 56 w 56"/>
                <a:gd name="T25" fmla="*/ 39 h 88"/>
                <a:gd name="T26" fmla="*/ 54 w 56"/>
                <a:gd name="T27" fmla="*/ 16 h 88"/>
                <a:gd name="T28" fmla="*/ 45 w 56"/>
                <a:gd name="T29" fmla="*/ 5 h 88"/>
                <a:gd name="T30" fmla="*/ 31 w 56"/>
                <a:gd name="T31" fmla="*/ 0 h 88"/>
                <a:gd name="T32" fmla="*/ 24 w 56"/>
                <a:gd name="T33" fmla="*/ 0 h 88"/>
                <a:gd name="T34" fmla="*/ 15 w 56"/>
                <a:gd name="T35" fmla="*/ 5 h 88"/>
                <a:gd name="T36" fmla="*/ 11 w 56"/>
                <a:gd name="T37" fmla="*/ 9 h 88"/>
                <a:gd name="T38" fmla="*/ 6 w 56"/>
                <a:gd name="T39" fmla="*/ 16 h 88"/>
                <a:gd name="T40" fmla="*/ 2 w 56"/>
                <a:gd name="T41" fmla="*/ 39 h 88"/>
                <a:gd name="T42" fmla="*/ 2 w 56"/>
                <a:gd name="T43" fmla="*/ 50 h 88"/>
                <a:gd name="T44" fmla="*/ 6 w 56"/>
                <a:gd name="T45" fmla="*/ 70 h 88"/>
                <a:gd name="T46" fmla="*/ 11 w 56"/>
                <a:gd name="T47" fmla="*/ 79 h 88"/>
                <a:gd name="T48" fmla="*/ 15 w 56"/>
                <a:gd name="T49" fmla="*/ 84 h 88"/>
                <a:gd name="T50" fmla="*/ 24 w 56"/>
                <a:gd name="T51" fmla="*/ 88 h 8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6" h="88">
                  <a:moveTo>
                    <a:pt x="24" y="0"/>
                  </a:moveTo>
                  <a:lnTo>
                    <a:pt x="11" y="5"/>
                  </a:lnTo>
                  <a:lnTo>
                    <a:pt x="2" y="16"/>
                  </a:lnTo>
                  <a:lnTo>
                    <a:pt x="0" y="39"/>
                  </a:lnTo>
                  <a:lnTo>
                    <a:pt x="0" y="50"/>
                  </a:lnTo>
                  <a:lnTo>
                    <a:pt x="2" y="70"/>
                  </a:lnTo>
                  <a:lnTo>
                    <a:pt x="11" y="84"/>
                  </a:lnTo>
                  <a:lnTo>
                    <a:pt x="24" y="88"/>
                  </a:lnTo>
                  <a:lnTo>
                    <a:pt x="31" y="88"/>
                  </a:lnTo>
                  <a:lnTo>
                    <a:pt x="45" y="84"/>
                  </a:lnTo>
                  <a:lnTo>
                    <a:pt x="54" y="70"/>
                  </a:lnTo>
                  <a:lnTo>
                    <a:pt x="56" y="50"/>
                  </a:lnTo>
                  <a:lnTo>
                    <a:pt x="56" y="39"/>
                  </a:lnTo>
                  <a:lnTo>
                    <a:pt x="54" y="16"/>
                  </a:lnTo>
                  <a:lnTo>
                    <a:pt x="45" y="5"/>
                  </a:lnTo>
                  <a:lnTo>
                    <a:pt x="31" y="0"/>
                  </a:lnTo>
                  <a:lnTo>
                    <a:pt x="24" y="0"/>
                  </a:lnTo>
                  <a:lnTo>
                    <a:pt x="15" y="5"/>
                  </a:lnTo>
                  <a:lnTo>
                    <a:pt x="11" y="9"/>
                  </a:lnTo>
                  <a:lnTo>
                    <a:pt x="6" y="16"/>
                  </a:lnTo>
                  <a:lnTo>
                    <a:pt x="2" y="39"/>
                  </a:lnTo>
                  <a:lnTo>
                    <a:pt x="2" y="50"/>
                  </a:lnTo>
                  <a:lnTo>
                    <a:pt x="6" y="70"/>
                  </a:lnTo>
                  <a:lnTo>
                    <a:pt x="11" y="79"/>
                  </a:lnTo>
                  <a:lnTo>
                    <a:pt x="15" y="84"/>
                  </a:lnTo>
                  <a:lnTo>
                    <a:pt x="24" y="88"/>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611" name="Freeform 1281"/>
            <p:cNvSpPr>
              <a:spLocks/>
            </p:cNvSpPr>
            <p:nvPr/>
          </p:nvSpPr>
          <p:spPr bwMode="auto">
            <a:xfrm>
              <a:off x="3203" y="2405"/>
              <a:ext cx="23" cy="88"/>
            </a:xfrm>
            <a:custGeom>
              <a:avLst/>
              <a:gdLst>
                <a:gd name="T0" fmla="*/ 0 w 23"/>
                <a:gd name="T1" fmla="*/ 88 h 88"/>
                <a:gd name="T2" fmla="*/ 9 w 23"/>
                <a:gd name="T3" fmla="*/ 84 h 88"/>
                <a:gd name="T4" fmla="*/ 14 w 23"/>
                <a:gd name="T5" fmla="*/ 79 h 88"/>
                <a:gd name="T6" fmla="*/ 18 w 23"/>
                <a:gd name="T7" fmla="*/ 70 h 88"/>
                <a:gd name="T8" fmla="*/ 23 w 23"/>
                <a:gd name="T9" fmla="*/ 50 h 88"/>
                <a:gd name="T10" fmla="*/ 23 w 23"/>
                <a:gd name="T11" fmla="*/ 39 h 88"/>
                <a:gd name="T12" fmla="*/ 18 w 23"/>
                <a:gd name="T13" fmla="*/ 16 h 88"/>
                <a:gd name="T14" fmla="*/ 14 w 23"/>
                <a:gd name="T15" fmla="*/ 9 h 88"/>
                <a:gd name="T16" fmla="*/ 9 w 23"/>
                <a:gd name="T17" fmla="*/ 5 h 88"/>
                <a:gd name="T18" fmla="*/ 0 w 23"/>
                <a:gd name="T19" fmla="*/ 0 h 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 h="88">
                  <a:moveTo>
                    <a:pt x="0" y="88"/>
                  </a:moveTo>
                  <a:lnTo>
                    <a:pt x="9" y="84"/>
                  </a:lnTo>
                  <a:lnTo>
                    <a:pt x="14" y="79"/>
                  </a:lnTo>
                  <a:lnTo>
                    <a:pt x="18" y="70"/>
                  </a:lnTo>
                  <a:lnTo>
                    <a:pt x="23" y="50"/>
                  </a:lnTo>
                  <a:lnTo>
                    <a:pt x="23" y="39"/>
                  </a:lnTo>
                  <a:lnTo>
                    <a:pt x="18" y="16"/>
                  </a:lnTo>
                  <a:lnTo>
                    <a:pt x="14" y="9"/>
                  </a:lnTo>
                  <a:lnTo>
                    <a:pt x="9" y="5"/>
                  </a:lnTo>
                  <a:lnTo>
                    <a:pt x="0"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612" name="Freeform 1282"/>
            <p:cNvSpPr>
              <a:spLocks/>
            </p:cNvSpPr>
            <p:nvPr/>
          </p:nvSpPr>
          <p:spPr bwMode="auto">
            <a:xfrm>
              <a:off x="3255" y="2405"/>
              <a:ext cx="58" cy="88"/>
            </a:xfrm>
            <a:custGeom>
              <a:avLst/>
              <a:gdLst>
                <a:gd name="T0" fmla="*/ 25 w 58"/>
                <a:gd name="T1" fmla="*/ 0 h 88"/>
                <a:gd name="T2" fmla="*/ 11 w 58"/>
                <a:gd name="T3" fmla="*/ 5 h 88"/>
                <a:gd name="T4" fmla="*/ 4 w 58"/>
                <a:gd name="T5" fmla="*/ 16 h 88"/>
                <a:gd name="T6" fmla="*/ 0 w 58"/>
                <a:gd name="T7" fmla="*/ 39 h 88"/>
                <a:gd name="T8" fmla="*/ 0 w 58"/>
                <a:gd name="T9" fmla="*/ 50 h 88"/>
                <a:gd name="T10" fmla="*/ 4 w 58"/>
                <a:gd name="T11" fmla="*/ 70 h 88"/>
                <a:gd name="T12" fmla="*/ 11 w 58"/>
                <a:gd name="T13" fmla="*/ 84 h 88"/>
                <a:gd name="T14" fmla="*/ 25 w 58"/>
                <a:gd name="T15" fmla="*/ 88 h 88"/>
                <a:gd name="T16" fmla="*/ 31 w 58"/>
                <a:gd name="T17" fmla="*/ 88 h 88"/>
                <a:gd name="T18" fmla="*/ 45 w 58"/>
                <a:gd name="T19" fmla="*/ 84 h 88"/>
                <a:gd name="T20" fmla="*/ 54 w 58"/>
                <a:gd name="T21" fmla="*/ 70 h 88"/>
                <a:gd name="T22" fmla="*/ 58 w 58"/>
                <a:gd name="T23" fmla="*/ 50 h 88"/>
                <a:gd name="T24" fmla="*/ 58 w 58"/>
                <a:gd name="T25" fmla="*/ 39 h 88"/>
                <a:gd name="T26" fmla="*/ 54 w 58"/>
                <a:gd name="T27" fmla="*/ 16 h 88"/>
                <a:gd name="T28" fmla="*/ 45 w 58"/>
                <a:gd name="T29" fmla="*/ 5 h 88"/>
                <a:gd name="T30" fmla="*/ 31 w 58"/>
                <a:gd name="T31" fmla="*/ 0 h 88"/>
                <a:gd name="T32" fmla="*/ 25 w 58"/>
                <a:gd name="T33" fmla="*/ 0 h 88"/>
                <a:gd name="T34" fmla="*/ 16 w 58"/>
                <a:gd name="T35" fmla="*/ 5 h 88"/>
                <a:gd name="T36" fmla="*/ 11 w 58"/>
                <a:gd name="T37" fmla="*/ 9 h 88"/>
                <a:gd name="T38" fmla="*/ 7 w 58"/>
                <a:gd name="T39" fmla="*/ 16 h 88"/>
                <a:gd name="T40" fmla="*/ 4 w 58"/>
                <a:gd name="T41" fmla="*/ 39 h 88"/>
                <a:gd name="T42" fmla="*/ 4 w 58"/>
                <a:gd name="T43" fmla="*/ 50 h 88"/>
                <a:gd name="T44" fmla="*/ 7 w 58"/>
                <a:gd name="T45" fmla="*/ 70 h 88"/>
                <a:gd name="T46" fmla="*/ 11 w 58"/>
                <a:gd name="T47" fmla="*/ 79 h 88"/>
                <a:gd name="T48" fmla="*/ 16 w 58"/>
                <a:gd name="T49" fmla="*/ 84 h 88"/>
                <a:gd name="T50" fmla="*/ 25 w 58"/>
                <a:gd name="T51" fmla="*/ 88 h 8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8" h="88">
                  <a:moveTo>
                    <a:pt x="25" y="0"/>
                  </a:moveTo>
                  <a:lnTo>
                    <a:pt x="11" y="5"/>
                  </a:lnTo>
                  <a:lnTo>
                    <a:pt x="4" y="16"/>
                  </a:lnTo>
                  <a:lnTo>
                    <a:pt x="0" y="39"/>
                  </a:lnTo>
                  <a:lnTo>
                    <a:pt x="0" y="50"/>
                  </a:lnTo>
                  <a:lnTo>
                    <a:pt x="4" y="70"/>
                  </a:lnTo>
                  <a:lnTo>
                    <a:pt x="11" y="84"/>
                  </a:lnTo>
                  <a:lnTo>
                    <a:pt x="25" y="88"/>
                  </a:lnTo>
                  <a:lnTo>
                    <a:pt x="31" y="88"/>
                  </a:lnTo>
                  <a:lnTo>
                    <a:pt x="45" y="84"/>
                  </a:lnTo>
                  <a:lnTo>
                    <a:pt x="54" y="70"/>
                  </a:lnTo>
                  <a:lnTo>
                    <a:pt x="58" y="50"/>
                  </a:lnTo>
                  <a:lnTo>
                    <a:pt x="58" y="39"/>
                  </a:lnTo>
                  <a:lnTo>
                    <a:pt x="54" y="16"/>
                  </a:lnTo>
                  <a:lnTo>
                    <a:pt x="45" y="5"/>
                  </a:lnTo>
                  <a:lnTo>
                    <a:pt x="31" y="0"/>
                  </a:lnTo>
                  <a:lnTo>
                    <a:pt x="25" y="0"/>
                  </a:lnTo>
                  <a:lnTo>
                    <a:pt x="16" y="5"/>
                  </a:lnTo>
                  <a:lnTo>
                    <a:pt x="11" y="9"/>
                  </a:lnTo>
                  <a:lnTo>
                    <a:pt x="7" y="16"/>
                  </a:lnTo>
                  <a:lnTo>
                    <a:pt x="4" y="39"/>
                  </a:lnTo>
                  <a:lnTo>
                    <a:pt x="4" y="50"/>
                  </a:lnTo>
                  <a:lnTo>
                    <a:pt x="7" y="70"/>
                  </a:lnTo>
                  <a:lnTo>
                    <a:pt x="11" y="79"/>
                  </a:lnTo>
                  <a:lnTo>
                    <a:pt x="16" y="84"/>
                  </a:lnTo>
                  <a:lnTo>
                    <a:pt x="25" y="88"/>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613" name="Freeform 1283"/>
            <p:cNvSpPr>
              <a:spLocks/>
            </p:cNvSpPr>
            <p:nvPr/>
          </p:nvSpPr>
          <p:spPr bwMode="auto">
            <a:xfrm>
              <a:off x="3286" y="2405"/>
              <a:ext cx="23" cy="88"/>
            </a:xfrm>
            <a:custGeom>
              <a:avLst/>
              <a:gdLst>
                <a:gd name="T0" fmla="*/ 0 w 23"/>
                <a:gd name="T1" fmla="*/ 88 h 88"/>
                <a:gd name="T2" fmla="*/ 9 w 23"/>
                <a:gd name="T3" fmla="*/ 84 h 88"/>
                <a:gd name="T4" fmla="*/ 14 w 23"/>
                <a:gd name="T5" fmla="*/ 79 h 88"/>
                <a:gd name="T6" fmla="*/ 18 w 23"/>
                <a:gd name="T7" fmla="*/ 70 h 88"/>
                <a:gd name="T8" fmla="*/ 23 w 23"/>
                <a:gd name="T9" fmla="*/ 50 h 88"/>
                <a:gd name="T10" fmla="*/ 23 w 23"/>
                <a:gd name="T11" fmla="*/ 39 h 88"/>
                <a:gd name="T12" fmla="*/ 18 w 23"/>
                <a:gd name="T13" fmla="*/ 16 h 88"/>
                <a:gd name="T14" fmla="*/ 14 w 23"/>
                <a:gd name="T15" fmla="*/ 9 h 88"/>
                <a:gd name="T16" fmla="*/ 9 w 23"/>
                <a:gd name="T17" fmla="*/ 5 h 88"/>
                <a:gd name="T18" fmla="*/ 0 w 23"/>
                <a:gd name="T19" fmla="*/ 0 h 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 h="88">
                  <a:moveTo>
                    <a:pt x="0" y="88"/>
                  </a:moveTo>
                  <a:lnTo>
                    <a:pt x="9" y="84"/>
                  </a:lnTo>
                  <a:lnTo>
                    <a:pt x="14" y="79"/>
                  </a:lnTo>
                  <a:lnTo>
                    <a:pt x="18" y="70"/>
                  </a:lnTo>
                  <a:lnTo>
                    <a:pt x="23" y="50"/>
                  </a:lnTo>
                  <a:lnTo>
                    <a:pt x="23" y="39"/>
                  </a:lnTo>
                  <a:lnTo>
                    <a:pt x="18" y="16"/>
                  </a:lnTo>
                  <a:lnTo>
                    <a:pt x="14" y="9"/>
                  </a:lnTo>
                  <a:lnTo>
                    <a:pt x="9" y="5"/>
                  </a:lnTo>
                  <a:lnTo>
                    <a:pt x="0"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614" name="Freeform 1284"/>
            <p:cNvSpPr>
              <a:spLocks/>
            </p:cNvSpPr>
            <p:nvPr/>
          </p:nvSpPr>
          <p:spPr bwMode="auto">
            <a:xfrm>
              <a:off x="3338" y="2387"/>
              <a:ext cx="29" cy="140"/>
            </a:xfrm>
            <a:custGeom>
              <a:avLst/>
              <a:gdLst>
                <a:gd name="T0" fmla="*/ 0 w 29"/>
                <a:gd name="T1" fmla="*/ 0 h 140"/>
                <a:gd name="T2" fmla="*/ 7 w 29"/>
                <a:gd name="T3" fmla="*/ 9 h 140"/>
                <a:gd name="T4" fmla="*/ 16 w 29"/>
                <a:gd name="T5" fmla="*/ 23 h 140"/>
                <a:gd name="T6" fmla="*/ 25 w 29"/>
                <a:gd name="T7" fmla="*/ 39 h 140"/>
                <a:gd name="T8" fmla="*/ 29 w 29"/>
                <a:gd name="T9" fmla="*/ 59 h 140"/>
                <a:gd name="T10" fmla="*/ 29 w 29"/>
                <a:gd name="T11" fmla="*/ 77 h 140"/>
                <a:gd name="T12" fmla="*/ 25 w 29"/>
                <a:gd name="T13" fmla="*/ 97 h 140"/>
                <a:gd name="T14" fmla="*/ 16 w 29"/>
                <a:gd name="T15" fmla="*/ 117 h 140"/>
                <a:gd name="T16" fmla="*/ 7 w 29"/>
                <a:gd name="T17" fmla="*/ 131 h 140"/>
                <a:gd name="T18" fmla="*/ 0 w 29"/>
                <a:gd name="T19" fmla="*/ 140 h 1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 h="140">
                  <a:moveTo>
                    <a:pt x="0" y="0"/>
                  </a:moveTo>
                  <a:lnTo>
                    <a:pt x="7" y="9"/>
                  </a:lnTo>
                  <a:lnTo>
                    <a:pt x="16" y="23"/>
                  </a:lnTo>
                  <a:lnTo>
                    <a:pt x="25" y="39"/>
                  </a:lnTo>
                  <a:lnTo>
                    <a:pt x="29" y="59"/>
                  </a:lnTo>
                  <a:lnTo>
                    <a:pt x="29" y="77"/>
                  </a:lnTo>
                  <a:lnTo>
                    <a:pt x="25" y="97"/>
                  </a:lnTo>
                  <a:lnTo>
                    <a:pt x="16" y="117"/>
                  </a:lnTo>
                  <a:lnTo>
                    <a:pt x="7" y="131"/>
                  </a:lnTo>
                  <a:lnTo>
                    <a:pt x="0" y="14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615" name="Freeform 1285"/>
            <p:cNvSpPr>
              <a:spLocks/>
            </p:cNvSpPr>
            <p:nvPr/>
          </p:nvSpPr>
          <p:spPr bwMode="auto">
            <a:xfrm>
              <a:off x="3345" y="2396"/>
              <a:ext cx="18" cy="122"/>
            </a:xfrm>
            <a:custGeom>
              <a:avLst/>
              <a:gdLst>
                <a:gd name="T0" fmla="*/ 0 w 18"/>
                <a:gd name="T1" fmla="*/ 0 h 122"/>
                <a:gd name="T2" fmla="*/ 9 w 18"/>
                <a:gd name="T3" fmla="*/ 18 h 122"/>
                <a:gd name="T4" fmla="*/ 13 w 18"/>
                <a:gd name="T5" fmla="*/ 30 h 122"/>
                <a:gd name="T6" fmla="*/ 18 w 18"/>
                <a:gd name="T7" fmla="*/ 50 h 122"/>
                <a:gd name="T8" fmla="*/ 18 w 18"/>
                <a:gd name="T9" fmla="*/ 68 h 122"/>
                <a:gd name="T10" fmla="*/ 13 w 18"/>
                <a:gd name="T11" fmla="*/ 88 h 122"/>
                <a:gd name="T12" fmla="*/ 9 w 18"/>
                <a:gd name="T13" fmla="*/ 104 h 122"/>
                <a:gd name="T14" fmla="*/ 0 w 18"/>
                <a:gd name="T15" fmla="*/ 122 h 12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 h="122">
                  <a:moveTo>
                    <a:pt x="0" y="0"/>
                  </a:moveTo>
                  <a:lnTo>
                    <a:pt x="9" y="18"/>
                  </a:lnTo>
                  <a:lnTo>
                    <a:pt x="13" y="30"/>
                  </a:lnTo>
                  <a:lnTo>
                    <a:pt x="18" y="50"/>
                  </a:lnTo>
                  <a:lnTo>
                    <a:pt x="18" y="68"/>
                  </a:lnTo>
                  <a:lnTo>
                    <a:pt x="13" y="88"/>
                  </a:lnTo>
                  <a:lnTo>
                    <a:pt x="9" y="104"/>
                  </a:lnTo>
                  <a:lnTo>
                    <a:pt x="0" y="122"/>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616" name="Line 1286"/>
            <p:cNvSpPr>
              <a:spLocks noChangeShapeType="1"/>
            </p:cNvSpPr>
            <p:nvPr/>
          </p:nvSpPr>
          <p:spPr bwMode="auto">
            <a:xfrm>
              <a:off x="2987" y="1318"/>
              <a:ext cx="1" cy="88"/>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17" name="Line 1287"/>
            <p:cNvSpPr>
              <a:spLocks noChangeShapeType="1"/>
            </p:cNvSpPr>
            <p:nvPr/>
          </p:nvSpPr>
          <p:spPr bwMode="auto">
            <a:xfrm>
              <a:off x="2992" y="1318"/>
              <a:ext cx="1" cy="88"/>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18" name="Line 1288"/>
            <p:cNvSpPr>
              <a:spLocks noChangeShapeType="1"/>
            </p:cNvSpPr>
            <p:nvPr/>
          </p:nvSpPr>
          <p:spPr bwMode="auto">
            <a:xfrm>
              <a:off x="3041" y="1318"/>
              <a:ext cx="1" cy="88"/>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19" name="Line 1289"/>
            <p:cNvSpPr>
              <a:spLocks noChangeShapeType="1"/>
            </p:cNvSpPr>
            <p:nvPr/>
          </p:nvSpPr>
          <p:spPr bwMode="auto">
            <a:xfrm>
              <a:off x="3046" y="1318"/>
              <a:ext cx="1" cy="88"/>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20" name="Line 1290"/>
            <p:cNvSpPr>
              <a:spLocks noChangeShapeType="1"/>
            </p:cNvSpPr>
            <p:nvPr/>
          </p:nvSpPr>
          <p:spPr bwMode="auto">
            <a:xfrm>
              <a:off x="2974" y="1318"/>
              <a:ext cx="29"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21" name="Line 1291"/>
            <p:cNvSpPr>
              <a:spLocks noChangeShapeType="1"/>
            </p:cNvSpPr>
            <p:nvPr/>
          </p:nvSpPr>
          <p:spPr bwMode="auto">
            <a:xfrm>
              <a:off x="3030" y="1318"/>
              <a:ext cx="29"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22" name="Line 1292"/>
            <p:cNvSpPr>
              <a:spLocks noChangeShapeType="1"/>
            </p:cNvSpPr>
            <p:nvPr/>
          </p:nvSpPr>
          <p:spPr bwMode="auto">
            <a:xfrm>
              <a:off x="2992" y="1359"/>
              <a:ext cx="49"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23" name="Line 1293"/>
            <p:cNvSpPr>
              <a:spLocks noChangeShapeType="1"/>
            </p:cNvSpPr>
            <p:nvPr/>
          </p:nvSpPr>
          <p:spPr bwMode="auto">
            <a:xfrm>
              <a:off x="2974" y="1406"/>
              <a:ext cx="29"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24" name="Line 1294"/>
            <p:cNvSpPr>
              <a:spLocks noChangeShapeType="1"/>
            </p:cNvSpPr>
            <p:nvPr/>
          </p:nvSpPr>
          <p:spPr bwMode="auto">
            <a:xfrm>
              <a:off x="3030" y="1406"/>
              <a:ext cx="29"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25" name="Freeform 1295"/>
            <p:cNvSpPr>
              <a:spLocks/>
            </p:cNvSpPr>
            <p:nvPr/>
          </p:nvSpPr>
          <p:spPr bwMode="auto">
            <a:xfrm>
              <a:off x="3084" y="1300"/>
              <a:ext cx="29" cy="140"/>
            </a:xfrm>
            <a:custGeom>
              <a:avLst/>
              <a:gdLst>
                <a:gd name="T0" fmla="*/ 29 w 29"/>
                <a:gd name="T1" fmla="*/ 0 h 140"/>
                <a:gd name="T2" fmla="*/ 20 w 29"/>
                <a:gd name="T3" fmla="*/ 9 h 140"/>
                <a:gd name="T4" fmla="*/ 11 w 29"/>
                <a:gd name="T5" fmla="*/ 23 h 140"/>
                <a:gd name="T6" fmla="*/ 4 w 29"/>
                <a:gd name="T7" fmla="*/ 39 h 140"/>
                <a:gd name="T8" fmla="*/ 0 w 29"/>
                <a:gd name="T9" fmla="*/ 59 h 140"/>
                <a:gd name="T10" fmla="*/ 0 w 29"/>
                <a:gd name="T11" fmla="*/ 77 h 140"/>
                <a:gd name="T12" fmla="*/ 4 w 29"/>
                <a:gd name="T13" fmla="*/ 97 h 140"/>
                <a:gd name="T14" fmla="*/ 11 w 29"/>
                <a:gd name="T15" fmla="*/ 117 h 140"/>
                <a:gd name="T16" fmla="*/ 20 w 29"/>
                <a:gd name="T17" fmla="*/ 131 h 140"/>
                <a:gd name="T18" fmla="*/ 29 w 29"/>
                <a:gd name="T19" fmla="*/ 140 h 1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 h="140">
                  <a:moveTo>
                    <a:pt x="29" y="0"/>
                  </a:moveTo>
                  <a:lnTo>
                    <a:pt x="20" y="9"/>
                  </a:lnTo>
                  <a:lnTo>
                    <a:pt x="11" y="23"/>
                  </a:lnTo>
                  <a:lnTo>
                    <a:pt x="4" y="39"/>
                  </a:lnTo>
                  <a:lnTo>
                    <a:pt x="0" y="59"/>
                  </a:lnTo>
                  <a:lnTo>
                    <a:pt x="0" y="77"/>
                  </a:lnTo>
                  <a:lnTo>
                    <a:pt x="4" y="97"/>
                  </a:lnTo>
                  <a:lnTo>
                    <a:pt x="11" y="117"/>
                  </a:lnTo>
                  <a:lnTo>
                    <a:pt x="20" y="131"/>
                  </a:lnTo>
                  <a:lnTo>
                    <a:pt x="29" y="14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626" name="Freeform 1296"/>
            <p:cNvSpPr>
              <a:spLocks/>
            </p:cNvSpPr>
            <p:nvPr/>
          </p:nvSpPr>
          <p:spPr bwMode="auto">
            <a:xfrm>
              <a:off x="3088" y="1309"/>
              <a:ext cx="16" cy="122"/>
            </a:xfrm>
            <a:custGeom>
              <a:avLst/>
              <a:gdLst>
                <a:gd name="T0" fmla="*/ 16 w 16"/>
                <a:gd name="T1" fmla="*/ 0 h 122"/>
                <a:gd name="T2" fmla="*/ 7 w 16"/>
                <a:gd name="T3" fmla="*/ 18 h 122"/>
                <a:gd name="T4" fmla="*/ 3 w 16"/>
                <a:gd name="T5" fmla="*/ 30 h 122"/>
                <a:gd name="T6" fmla="*/ 0 w 16"/>
                <a:gd name="T7" fmla="*/ 50 h 122"/>
                <a:gd name="T8" fmla="*/ 0 w 16"/>
                <a:gd name="T9" fmla="*/ 68 h 122"/>
                <a:gd name="T10" fmla="*/ 3 w 16"/>
                <a:gd name="T11" fmla="*/ 88 h 122"/>
                <a:gd name="T12" fmla="*/ 7 w 16"/>
                <a:gd name="T13" fmla="*/ 106 h 122"/>
                <a:gd name="T14" fmla="*/ 16 w 16"/>
                <a:gd name="T15" fmla="*/ 122 h 12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 h="122">
                  <a:moveTo>
                    <a:pt x="16" y="0"/>
                  </a:moveTo>
                  <a:lnTo>
                    <a:pt x="7" y="18"/>
                  </a:lnTo>
                  <a:lnTo>
                    <a:pt x="3" y="30"/>
                  </a:lnTo>
                  <a:lnTo>
                    <a:pt x="0" y="50"/>
                  </a:lnTo>
                  <a:lnTo>
                    <a:pt x="0" y="68"/>
                  </a:lnTo>
                  <a:lnTo>
                    <a:pt x="3" y="88"/>
                  </a:lnTo>
                  <a:lnTo>
                    <a:pt x="7" y="106"/>
                  </a:lnTo>
                  <a:lnTo>
                    <a:pt x="16" y="122"/>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627" name="Line 1297"/>
            <p:cNvSpPr>
              <a:spLocks noChangeShapeType="1"/>
            </p:cNvSpPr>
            <p:nvPr/>
          </p:nvSpPr>
          <p:spPr bwMode="auto">
            <a:xfrm>
              <a:off x="3138" y="1318"/>
              <a:ext cx="54" cy="88"/>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28" name="Line 1298"/>
            <p:cNvSpPr>
              <a:spLocks noChangeShapeType="1"/>
            </p:cNvSpPr>
            <p:nvPr/>
          </p:nvSpPr>
          <p:spPr bwMode="auto">
            <a:xfrm>
              <a:off x="3142" y="1318"/>
              <a:ext cx="54" cy="88"/>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29" name="Line 1299"/>
            <p:cNvSpPr>
              <a:spLocks noChangeShapeType="1"/>
            </p:cNvSpPr>
            <p:nvPr/>
          </p:nvSpPr>
          <p:spPr bwMode="auto">
            <a:xfrm flipH="1">
              <a:off x="3138" y="1318"/>
              <a:ext cx="58" cy="88"/>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30" name="Line 1300"/>
            <p:cNvSpPr>
              <a:spLocks noChangeShapeType="1"/>
            </p:cNvSpPr>
            <p:nvPr/>
          </p:nvSpPr>
          <p:spPr bwMode="auto">
            <a:xfrm>
              <a:off x="3129" y="1318"/>
              <a:ext cx="25"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31" name="Line 1301"/>
            <p:cNvSpPr>
              <a:spLocks noChangeShapeType="1"/>
            </p:cNvSpPr>
            <p:nvPr/>
          </p:nvSpPr>
          <p:spPr bwMode="auto">
            <a:xfrm>
              <a:off x="3178" y="1318"/>
              <a:ext cx="25"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32" name="Line 1302"/>
            <p:cNvSpPr>
              <a:spLocks noChangeShapeType="1"/>
            </p:cNvSpPr>
            <p:nvPr/>
          </p:nvSpPr>
          <p:spPr bwMode="auto">
            <a:xfrm>
              <a:off x="3129" y="1406"/>
              <a:ext cx="25"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33" name="Line 1303"/>
            <p:cNvSpPr>
              <a:spLocks noChangeShapeType="1"/>
            </p:cNvSpPr>
            <p:nvPr/>
          </p:nvSpPr>
          <p:spPr bwMode="auto">
            <a:xfrm>
              <a:off x="3178" y="1406"/>
              <a:ext cx="25"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34" name="Freeform 1304"/>
            <p:cNvSpPr>
              <a:spLocks/>
            </p:cNvSpPr>
            <p:nvPr/>
          </p:nvSpPr>
          <p:spPr bwMode="auto">
            <a:xfrm>
              <a:off x="3221" y="1300"/>
              <a:ext cx="29" cy="140"/>
            </a:xfrm>
            <a:custGeom>
              <a:avLst/>
              <a:gdLst>
                <a:gd name="T0" fmla="*/ 0 w 29"/>
                <a:gd name="T1" fmla="*/ 0 h 140"/>
                <a:gd name="T2" fmla="*/ 9 w 29"/>
                <a:gd name="T3" fmla="*/ 9 h 140"/>
                <a:gd name="T4" fmla="*/ 16 w 29"/>
                <a:gd name="T5" fmla="*/ 23 h 140"/>
                <a:gd name="T6" fmla="*/ 25 w 29"/>
                <a:gd name="T7" fmla="*/ 39 h 140"/>
                <a:gd name="T8" fmla="*/ 29 w 29"/>
                <a:gd name="T9" fmla="*/ 59 h 140"/>
                <a:gd name="T10" fmla="*/ 29 w 29"/>
                <a:gd name="T11" fmla="*/ 77 h 140"/>
                <a:gd name="T12" fmla="*/ 25 w 29"/>
                <a:gd name="T13" fmla="*/ 97 h 140"/>
                <a:gd name="T14" fmla="*/ 16 w 29"/>
                <a:gd name="T15" fmla="*/ 117 h 140"/>
                <a:gd name="T16" fmla="*/ 9 w 29"/>
                <a:gd name="T17" fmla="*/ 131 h 140"/>
                <a:gd name="T18" fmla="*/ 0 w 29"/>
                <a:gd name="T19" fmla="*/ 140 h 1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 h="140">
                  <a:moveTo>
                    <a:pt x="0" y="0"/>
                  </a:moveTo>
                  <a:lnTo>
                    <a:pt x="9" y="9"/>
                  </a:lnTo>
                  <a:lnTo>
                    <a:pt x="16" y="23"/>
                  </a:lnTo>
                  <a:lnTo>
                    <a:pt x="25" y="39"/>
                  </a:lnTo>
                  <a:lnTo>
                    <a:pt x="29" y="59"/>
                  </a:lnTo>
                  <a:lnTo>
                    <a:pt x="29" y="77"/>
                  </a:lnTo>
                  <a:lnTo>
                    <a:pt x="25" y="97"/>
                  </a:lnTo>
                  <a:lnTo>
                    <a:pt x="16" y="117"/>
                  </a:lnTo>
                  <a:lnTo>
                    <a:pt x="9" y="131"/>
                  </a:lnTo>
                  <a:lnTo>
                    <a:pt x="0" y="14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635" name="Freeform 1305"/>
            <p:cNvSpPr>
              <a:spLocks/>
            </p:cNvSpPr>
            <p:nvPr/>
          </p:nvSpPr>
          <p:spPr bwMode="auto">
            <a:xfrm>
              <a:off x="3230" y="1309"/>
              <a:ext cx="16" cy="122"/>
            </a:xfrm>
            <a:custGeom>
              <a:avLst/>
              <a:gdLst>
                <a:gd name="T0" fmla="*/ 0 w 16"/>
                <a:gd name="T1" fmla="*/ 0 h 122"/>
                <a:gd name="T2" fmla="*/ 7 w 16"/>
                <a:gd name="T3" fmla="*/ 18 h 122"/>
                <a:gd name="T4" fmla="*/ 11 w 16"/>
                <a:gd name="T5" fmla="*/ 30 h 122"/>
                <a:gd name="T6" fmla="*/ 16 w 16"/>
                <a:gd name="T7" fmla="*/ 50 h 122"/>
                <a:gd name="T8" fmla="*/ 16 w 16"/>
                <a:gd name="T9" fmla="*/ 68 h 122"/>
                <a:gd name="T10" fmla="*/ 11 w 16"/>
                <a:gd name="T11" fmla="*/ 88 h 122"/>
                <a:gd name="T12" fmla="*/ 7 w 16"/>
                <a:gd name="T13" fmla="*/ 106 h 122"/>
                <a:gd name="T14" fmla="*/ 0 w 16"/>
                <a:gd name="T15" fmla="*/ 122 h 12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 h="122">
                  <a:moveTo>
                    <a:pt x="0" y="0"/>
                  </a:moveTo>
                  <a:lnTo>
                    <a:pt x="7" y="18"/>
                  </a:lnTo>
                  <a:lnTo>
                    <a:pt x="11" y="30"/>
                  </a:lnTo>
                  <a:lnTo>
                    <a:pt x="16" y="50"/>
                  </a:lnTo>
                  <a:lnTo>
                    <a:pt x="16" y="68"/>
                  </a:lnTo>
                  <a:lnTo>
                    <a:pt x="11" y="88"/>
                  </a:lnTo>
                  <a:lnTo>
                    <a:pt x="7" y="106"/>
                  </a:lnTo>
                  <a:lnTo>
                    <a:pt x="0" y="122"/>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636" name="Freeform 1306"/>
            <p:cNvSpPr>
              <a:spLocks/>
            </p:cNvSpPr>
            <p:nvPr/>
          </p:nvSpPr>
          <p:spPr bwMode="auto">
            <a:xfrm>
              <a:off x="1754" y="985"/>
              <a:ext cx="47" cy="59"/>
            </a:xfrm>
            <a:custGeom>
              <a:avLst/>
              <a:gdLst>
                <a:gd name="T0" fmla="*/ 47 w 47"/>
                <a:gd name="T1" fmla="*/ 5 h 59"/>
                <a:gd name="T2" fmla="*/ 38 w 47"/>
                <a:gd name="T3" fmla="*/ 0 h 59"/>
                <a:gd name="T4" fmla="*/ 24 w 47"/>
                <a:gd name="T5" fmla="*/ 0 h 59"/>
                <a:gd name="T6" fmla="*/ 13 w 47"/>
                <a:gd name="T7" fmla="*/ 5 h 59"/>
                <a:gd name="T8" fmla="*/ 4 w 47"/>
                <a:gd name="T9" fmla="*/ 11 h 59"/>
                <a:gd name="T10" fmla="*/ 0 w 47"/>
                <a:gd name="T11" fmla="*/ 25 h 59"/>
                <a:gd name="T12" fmla="*/ 0 w 47"/>
                <a:gd name="T13" fmla="*/ 38 h 59"/>
                <a:gd name="T14" fmla="*/ 4 w 47"/>
                <a:gd name="T15" fmla="*/ 50 h 59"/>
                <a:gd name="T16" fmla="*/ 9 w 47"/>
                <a:gd name="T17" fmla="*/ 54 h 59"/>
                <a:gd name="T18" fmla="*/ 20 w 47"/>
                <a:gd name="T19" fmla="*/ 59 h 59"/>
                <a:gd name="T20" fmla="*/ 33 w 47"/>
                <a:gd name="T21" fmla="*/ 59 h 59"/>
                <a:gd name="T22" fmla="*/ 42 w 47"/>
                <a:gd name="T23" fmla="*/ 54 h 5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7" h="59">
                  <a:moveTo>
                    <a:pt x="47" y="5"/>
                  </a:moveTo>
                  <a:lnTo>
                    <a:pt x="38" y="0"/>
                  </a:lnTo>
                  <a:lnTo>
                    <a:pt x="24" y="0"/>
                  </a:lnTo>
                  <a:lnTo>
                    <a:pt x="13" y="5"/>
                  </a:lnTo>
                  <a:lnTo>
                    <a:pt x="4" y="11"/>
                  </a:lnTo>
                  <a:lnTo>
                    <a:pt x="0" y="25"/>
                  </a:lnTo>
                  <a:lnTo>
                    <a:pt x="0" y="38"/>
                  </a:lnTo>
                  <a:lnTo>
                    <a:pt x="4" y="50"/>
                  </a:lnTo>
                  <a:lnTo>
                    <a:pt x="9" y="54"/>
                  </a:lnTo>
                  <a:lnTo>
                    <a:pt x="20" y="59"/>
                  </a:lnTo>
                  <a:lnTo>
                    <a:pt x="33" y="59"/>
                  </a:lnTo>
                  <a:lnTo>
                    <a:pt x="42" y="54"/>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637" name="Freeform 1307"/>
            <p:cNvSpPr>
              <a:spLocks/>
            </p:cNvSpPr>
            <p:nvPr/>
          </p:nvSpPr>
          <p:spPr bwMode="auto">
            <a:xfrm>
              <a:off x="1758" y="985"/>
              <a:ext cx="20" cy="59"/>
            </a:xfrm>
            <a:custGeom>
              <a:avLst/>
              <a:gdLst>
                <a:gd name="T0" fmla="*/ 20 w 20"/>
                <a:gd name="T1" fmla="*/ 0 h 59"/>
                <a:gd name="T2" fmla="*/ 14 w 20"/>
                <a:gd name="T3" fmla="*/ 5 h 59"/>
                <a:gd name="T4" fmla="*/ 5 w 20"/>
                <a:gd name="T5" fmla="*/ 11 h 59"/>
                <a:gd name="T6" fmla="*/ 0 w 20"/>
                <a:gd name="T7" fmla="*/ 25 h 59"/>
                <a:gd name="T8" fmla="*/ 0 w 20"/>
                <a:gd name="T9" fmla="*/ 38 h 59"/>
                <a:gd name="T10" fmla="*/ 5 w 20"/>
                <a:gd name="T11" fmla="*/ 50 h 59"/>
                <a:gd name="T12" fmla="*/ 9 w 20"/>
                <a:gd name="T13" fmla="*/ 54 h 59"/>
                <a:gd name="T14" fmla="*/ 16 w 20"/>
                <a:gd name="T15" fmla="*/ 59 h 5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0" h="59">
                  <a:moveTo>
                    <a:pt x="20" y="0"/>
                  </a:moveTo>
                  <a:lnTo>
                    <a:pt x="14" y="5"/>
                  </a:lnTo>
                  <a:lnTo>
                    <a:pt x="5" y="11"/>
                  </a:lnTo>
                  <a:lnTo>
                    <a:pt x="0" y="25"/>
                  </a:lnTo>
                  <a:lnTo>
                    <a:pt x="0" y="38"/>
                  </a:lnTo>
                  <a:lnTo>
                    <a:pt x="5" y="50"/>
                  </a:lnTo>
                  <a:lnTo>
                    <a:pt x="9" y="54"/>
                  </a:lnTo>
                  <a:lnTo>
                    <a:pt x="16" y="59"/>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638" name="Line 1308"/>
            <p:cNvSpPr>
              <a:spLocks noChangeShapeType="1"/>
            </p:cNvSpPr>
            <p:nvPr/>
          </p:nvSpPr>
          <p:spPr bwMode="auto">
            <a:xfrm>
              <a:off x="1758" y="1014"/>
              <a:ext cx="34" cy="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39" name="Line 1309"/>
            <p:cNvSpPr>
              <a:spLocks noChangeShapeType="1"/>
            </p:cNvSpPr>
            <p:nvPr/>
          </p:nvSpPr>
          <p:spPr bwMode="auto">
            <a:xfrm flipH="1">
              <a:off x="1821" y="938"/>
              <a:ext cx="74" cy="139"/>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40" name="Freeform 1310"/>
            <p:cNvSpPr>
              <a:spLocks/>
            </p:cNvSpPr>
            <p:nvPr/>
          </p:nvSpPr>
          <p:spPr bwMode="auto">
            <a:xfrm>
              <a:off x="1916" y="956"/>
              <a:ext cx="58" cy="88"/>
            </a:xfrm>
            <a:custGeom>
              <a:avLst/>
              <a:gdLst>
                <a:gd name="T0" fmla="*/ 4 w 58"/>
                <a:gd name="T1" fmla="*/ 16 h 88"/>
                <a:gd name="T2" fmla="*/ 9 w 58"/>
                <a:gd name="T3" fmla="*/ 20 h 88"/>
                <a:gd name="T4" fmla="*/ 4 w 58"/>
                <a:gd name="T5" fmla="*/ 25 h 88"/>
                <a:gd name="T6" fmla="*/ 0 w 58"/>
                <a:gd name="T7" fmla="*/ 20 h 88"/>
                <a:gd name="T8" fmla="*/ 0 w 58"/>
                <a:gd name="T9" fmla="*/ 16 h 88"/>
                <a:gd name="T10" fmla="*/ 4 w 58"/>
                <a:gd name="T11" fmla="*/ 9 h 88"/>
                <a:gd name="T12" fmla="*/ 9 w 58"/>
                <a:gd name="T13" fmla="*/ 4 h 88"/>
                <a:gd name="T14" fmla="*/ 22 w 58"/>
                <a:gd name="T15" fmla="*/ 0 h 88"/>
                <a:gd name="T16" fmla="*/ 38 w 58"/>
                <a:gd name="T17" fmla="*/ 0 h 88"/>
                <a:gd name="T18" fmla="*/ 52 w 58"/>
                <a:gd name="T19" fmla="*/ 4 h 88"/>
                <a:gd name="T20" fmla="*/ 56 w 58"/>
                <a:gd name="T21" fmla="*/ 9 h 88"/>
                <a:gd name="T22" fmla="*/ 58 w 58"/>
                <a:gd name="T23" fmla="*/ 16 h 88"/>
                <a:gd name="T24" fmla="*/ 58 w 58"/>
                <a:gd name="T25" fmla="*/ 25 h 88"/>
                <a:gd name="T26" fmla="*/ 56 w 58"/>
                <a:gd name="T27" fmla="*/ 34 h 88"/>
                <a:gd name="T28" fmla="*/ 43 w 58"/>
                <a:gd name="T29" fmla="*/ 40 h 88"/>
                <a:gd name="T30" fmla="*/ 22 w 58"/>
                <a:gd name="T31" fmla="*/ 49 h 88"/>
                <a:gd name="T32" fmla="*/ 13 w 58"/>
                <a:gd name="T33" fmla="*/ 54 h 88"/>
                <a:gd name="T34" fmla="*/ 4 w 58"/>
                <a:gd name="T35" fmla="*/ 63 h 88"/>
                <a:gd name="T36" fmla="*/ 0 w 58"/>
                <a:gd name="T37" fmla="*/ 74 h 88"/>
                <a:gd name="T38" fmla="*/ 0 w 58"/>
                <a:gd name="T39" fmla="*/ 88 h 8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58" h="88">
                  <a:moveTo>
                    <a:pt x="4" y="16"/>
                  </a:moveTo>
                  <a:lnTo>
                    <a:pt x="9" y="20"/>
                  </a:lnTo>
                  <a:lnTo>
                    <a:pt x="4" y="25"/>
                  </a:lnTo>
                  <a:lnTo>
                    <a:pt x="0" y="20"/>
                  </a:lnTo>
                  <a:lnTo>
                    <a:pt x="0" y="16"/>
                  </a:lnTo>
                  <a:lnTo>
                    <a:pt x="4" y="9"/>
                  </a:lnTo>
                  <a:lnTo>
                    <a:pt x="9" y="4"/>
                  </a:lnTo>
                  <a:lnTo>
                    <a:pt x="22" y="0"/>
                  </a:lnTo>
                  <a:lnTo>
                    <a:pt x="38" y="0"/>
                  </a:lnTo>
                  <a:lnTo>
                    <a:pt x="52" y="4"/>
                  </a:lnTo>
                  <a:lnTo>
                    <a:pt x="56" y="9"/>
                  </a:lnTo>
                  <a:lnTo>
                    <a:pt x="58" y="16"/>
                  </a:lnTo>
                  <a:lnTo>
                    <a:pt x="58" y="25"/>
                  </a:lnTo>
                  <a:lnTo>
                    <a:pt x="56" y="34"/>
                  </a:lnTo>
                  <a:lnTo>
                    <a:pt x="43" y="40"/>
                  </a:lnTo>
                  <a:lnTo>
                    <a:pt x="22" y="49"/>
                  </a:lnTo>
                  <a:lnTo>
                    <a:pt x="13" y="54"/>
                  </a:lnTo>
                  <a:lnTo>
                    <a:pt x="4" y="63"/>
                  </a:lnTo>
                  <a:lnTo>
                    <a:pt x="0" y="74"/>
                  </a:lnTo>
                  <a:lnTo>
                    <a:pt x="0" y="88"/>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641" name="Freeform 1311"/>
            <p:cNvSpPr>
              <a:spLocks/>
            </p:cNvSpPr>
            <p:nvPr/>
          </p:nvSpPr>
          <p:spPr bwMode="auto">
            <a:xfrm>
              <a:off x="1938" y="956"/>
              <a:ext cx="34" cy="49"/>
            </a:xfrm>
            <a:custGeom>
              <a:avLst/>
              <a:gdLst>
                <a:gd name="T0" fmla="*/ 16 w 34"/>
                <a:gd name="T1" fmla="*/ 0 h 49"/>
                <a:gd name="T2" fmla="*/ 25 w 34"/>
                <a:gd name="T3" fmla="*/ 4 h 49"/>
                <a:gd name="T4" fmla="*/ 30 w 34"/>
                <a:gd name="T5" fmla="*/ 9 h 49"/>
                <a:gd name="T6" fmla="*/ 34 w 34"/>
                <a:gd name="T7" fmla="*/ 16 h 49"/>
                <a:gd name="T8" fmla="*/ 34 w 34"/>
                <a:gd name="T9" fmla="*/ 25 h 49"/>
                <a:gd name="T10" fmla="*/ 30 w 34"/>
                <a:gd name="T11" fmla="*/ 34 h 49"/>
                <a:gd name="T12" fmla="*/ 16 w 34"/>
                <a:gd name="T13" fmla="*/ 40 h 49"/>
                <a:gd name="T14" fmla="*/ 0 w 34"/>
                <a:gd name="T15" fmla="*/ 49 h 4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4" h="49">
                  <a:moveTo>
                    <a:pt x="16" y="0"/>
                  </a:moveTo>
                  <a:lnTo>
                    <a:pt x="25" y="4"/>
                  </a:lnTo>
                  <a:lnTo>
                    <a:pt x="30" y="9"/>
                  </a:lnTo>
                  <a:lnTo>
                    <a:pt x="34" y="16"/>
                  </a:lnTo>
                  <a:lnTo>
                    <a:pt x="34" y="25"/>
                  </a:lnTo>
                  <a:lnTo>
                    <a:pt x="30" y="34"/>
                  </a:lnTo>
                  <a:lnTo>
                    <a:pt x="16" y="40"/>
                  </a:lnTo>
                  <a:lnTo>
                    <a:pt x="0" y="49"/>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642" name="Freeform 1312"/>
            <p:cNvSpPr>
              <a:spLocks/>
            </p:cNvSpPr>
            <p:nvPr/>
          </p:nvSpPr>
          <p:spPr bwMode="auto">
            <a:xfrm>
              <a:off x="1916" y="1030"/>
              <a:ext cx="58" cy="9"/>
            </a:xfrm>
            <a:custGeom>
              <a:avLst/>
              <a:gdLst>
                <a:gd name="T0" fmla="*/ 0 w 58"/>
                <a:gd name="T1" fmla="*/ 5 h 9"/>
                <a:gd name="T2" fmla="*/ 4 w 58"/>
                <a:gd name="T3" fmla="*/ 0 h 9"/>
                <a:gd name="T4" fmla="*/ 13 w 58"/>
                <a:gd name="T5" fmla="*/ 0 h 9"/>
                <a:gd name="T6" fmla="*/ 34 w 58"/>
                <a:gd name="T7" fmla="*/ 9 h 9"/>
                <a:gd name="T8" fmla="*/ 47 w 58"/>
                <a:gd name="T9" fmla="*/ 9 h 9"/>
                <a:gd name="T10" fmla="*/ 56 w 58"/>
                <a:gd name="T11" fmla="*/ 5 h 9"/>
                <a:gd name="T12" fmla="*/ 58 w 58"/>
                <a:gd name="T13" fmla="*/ 0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8" h="9">
                  <a:moveTo>
                    <a:pt x="0" y="5"/>
                  </a:moveTo>
                  <a:lnTo>
                    <a:pt x="4" y="0"/>
                  </a:lnTo>
                  <a:lnTo>
                    <a:pt x="13" y="0"/>
                  </a:lnTo>
                  <a:lnTo>
                    <a:pt x="34" y="9"/>
                  </a:lnTo>
                  <a:lnTo>
                    <a:pt x="47" y="9"/>
                  </a:lnTo>
                  <a:lnTo>
                    <a:pt x="56" y="5"/>
                  </a:lnTo>
                  <a:lnTo>
                    <a:pt x="58"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643" name="Freeform 1313"/>
            <p:cNvSpPr>
              <a:spLocks/>
            </p:cNvSpPr>
            <p:nvPr/>
          </p:nvSpPr>
          <p:spPr bwMode="auto">
            <a:xfrm>
              <a:off x="1929" y="1023"/>
              <a:ext cx="45" cy="21"/>
            </a:xfrm>
            <a:custGeom>
              <a:avLst/>
              <a:gdLst>
                <a:gd name="T0" fmla="*/ 0 w 45"/>
                <a:gd name="T1" fmla="*/ 7 h 21"/>
                <a:gd name="T2" fmla="*/ 21 w 45"/>
                <a:gd name="T3" fmla="*/ 21 h 21"/>
                <a:gd name="T4" fmla="*/ 39 w 45"/>
                <a:gd name="T5" fmla="*/ 21 h 21"/>
                <a:gd name="T6" fmla="*/ 43 w 45"/>
                <a:gd name="T7" fmla="*/ 16 h 21"/>
                <a:gd name="T8" fmla="*/ 45 w 45"/>
                <a:gd name="T9" fmla="*/ 7 h 21"/>
                <a:gd name="T10" fmla="*/ 45 w 45"/>
                <a:gd name="T11" fmla="*/ 0 h 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 h="21">
                  <a:moveTo>
                    <a:pt x="0" y="7"/>
                  </a:moveTo>
                  <a:lnTo>
                    <a:pt x="21" y="21"/>
                  </a:lnTo>
                  <a:lnTo>
                    <a:pt x="39" y="21"/>
                  </a:lnTo>
                  <a:lnTo>
                    <a:pt x="43" y="16"/>
                  </a:lnTo>
                  <a:lnTo>
                    <a:pt x="45" y="7"/>
                  </a:lnTo>
                  <a:lnTo>
                    <a:pt x="45"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644" name="Freeform 1314"/>
            <p:cNvSpPr>
              <a:spLocks/>
            </p:cNvSpPr>
            <p:nvPr/>
          </p:nvSpPr>
          <p:spPr bwMode="auto">
            <a:xfrm>
              <a:off x="2001" y="956"/>
              <a:ext cx="59" cy="88"/>
            </a:xfrm>
            <a:custGeom>
              <a:avLst/>
              <a:gdLst>
                <a:gd name="T0" fmla="*/ 25 w 59"/>
                <a:gd name="T1" fmla="*/ 0 h 88"/>
                <a:gd name="T2" fmla="*/ 12 w 59"/>
                <a:gd name="T3" fmla="*/ 4 h 88"/>
                <a:gd name="T4" fmla="*/ 3 w 59"/>
                <a:gd name="T5" fmla="*/ 16 h 88"/>
                <a:gd name="T6" fmla="*/ 0 w 59"/>
                <a:gd name="T7" fmla="*/ 38 h 88"/>
                <a:gd name="T8" fmla="*/ 0 w 59"/>
                <a:gd name="T9" fmla="*/ 49 h 88"/>
                <a:gd name="T10" fmla="*/ 3 w 59"/>
                <a:gd name="T11" fmla="*/ 70 h 88"/>
                <a:gd name="T12" fmla="*/ 12 w 59"/>
                <a:gd name="T13" fmla="*/ 83 h 88"/>
                <a:gd name="T14" fmla="*/ 25 w 59"/>
                <a:gd name="T15" fmla="*/ 88 h 88"/>
                <a:gd name="T16" fmla="*/ 32 w 59"/>
                <a:gd name="T17" fmla="*/ 88 h 88"/>
                <a:gd name="T18" fmla="*/ 45 w 59"/>
                <a:gd name="T19" fmla="*/ 83 h 88"/>
                <a:gd name="T20" fmla="*/ 54 w 59"/>
                <a:gd name="T21" fmla="*/ 70 h 88"/>
                <a:gd name="T22" fmla="*/ 59 w 59"/>
                <a:gd name="T23" fmla="*/ 49 h 88"/>
                <a:gd name="T24" fmla="*/ 59 w 59"/>
                <a:gd name="T25" fmla="*/ 38 h 88"/>
                <a:gd name="T26" fmla="*/ 54 w 59"/>
                <a:gd name="T27" fmla="*/ 16 h 88"/>
                <a:gd name="T28" fmla="*/ 45 w 59"/>
                <a:gd name="T29" fmla="*/ 4 h 88"/>
                <a:gd name="T30" fmla="*/ 32 w 59"/>
                <a:gd name="T31" fmla="*/ 0 h 88"/>
                <a:gd name="T32" fmla="*/ 25 w 59"/>
                <a:gd name="T33" fmla="*/ 0 h 88"/>
                <a:gd name="T34" fmla="*/ 16 w 59"/>
                <a:gd name="T35" fmla="*/ 4 h 88"/>
                <a:gd name="T36" fmla="*/ 12 w 59"/>
                <a:gd name="T37" fmla="*/ 9 h 88"/>
                <a:gd name="T38" fmla="*/ 7 w 59"/>
                <a:gd name="T39" fmla="*/ 16 h 88"/>
                <a:gd name="T40" fmla="*/ 3 w 59"/>
                <a:gd name="T41" fmla="*/ 38 h 88"/>
                <a:gd name="T42" fmla="*/ 3 w 59"/>
                <a:gd name="T43" fmla="*/ 49 h 88"/>
                <a:gd name="T44" fmla="*/ 7 w 59"/>
                <a:gd name="T45" fmla="*/ 70 h 88"/>
                <a:gd name="T46" fmla="*/ 12 w 59"/>
                <a:gd name="T47" fmla="*/ 79 h 88"/>
                <a:gd name="T48" fmla="*/ 16 w 59"/>
                <a:gd name="T49" fmla="*/ 83 h 88"/>
                <a:gd name="T50" fmla="*/ 25 w 59"/>
                <a:gd name="T51" fmla="*/ 88 h 8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9" h="88">
                  <a:moveTo>
                    <a:pt x="25" y="0"/>
                  </a:moveTo>
                  <a:lnTo>
                    <a:pt x="12" y="4"/>
                  </a:lnTo>
                  <a:lnTo>
                    <a:pt x="3" y="16"/>
                  </a:lnTo>
                  <a:lnTo>
                    <a:pt x="0" y="38"/>
                  </a:lnTo>
                  <a:lnTo>
                    <a:pt x="0" y="49"/>
                  </a:lnTo>
                  <a:lnTo>
                    <a:pt x="3" y="70"/>
                  </a:lnTo>
                  <a:lnTo>
                    <a:pt x="12" y="83"/>
                  </a:lnTo>
                  <a:lnTo>
                    <a:pt x="25" y="88"/>
                  </a:lnTo>
                  <a:lnTo>
                    <a:pt x="32" y="88"/>
                  </a:lnTo>
                  <a:lnTo>
                    <a:pt x="45" y="83"/>
                  </a:lnTo>
                  <a:lnTo>
                    <a:pt x="54" y="70"/>
                  </a:lnTo>
                  <a:lnTo>
                    <a:pt x="59" y="49"/>
                  </a:lnTo>
                  <a:lnTo>
                    <a:pt x="59" y="38"/>
                  </a:lnTo>
                  <a:lnTo>
                    <a:pt x="54" y="16"/>
                  </a:lnTo>
                  <a:lnTo>
                    <a:pt x="45" y="4"/>
                  </a:lnTo>
                  <a:lnTo>
                    <a:pt x="32" y="0"/>
                  </a:lnTo>
                  <a:lnTo>
                    <a:pt x="25" y="0"/>
                  </a:lnTo>
                  <a:lnTo>
                    <a:pt x="16" y="4"/>
                  </a:lnTo>
                  <a:lnTo>
                    <a:pt x="12" y="9"/>
                  </a:lnTo>
                  <a:lnTo>
                    <a:pt x="7" y="16"/>
                  </a:lnTo>
                  <a:lnTo>
                    <a:pt x="3" y="38"/>
                  </a:lnTo>
                  <a:lnTo>
                    <a:pt x="3" y="49"/>
                  </a:lnTo>
                  <a:lnTo>
                    <a:pt x="7" y="70"/>
                  </a:lnTo>
                  <a:lnTo>
                    <a:pt x="12" y="79"/>
                  </a:lnTo>
                  <a:lnTo>
                    <a:pt x="16" y="83"/>
                  </a:lnTo>
                  <a:lnTo>
                    <a:pt x="25" y="88"/>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645" name="Freeform 1315"/>
            <p:cNvSpPr>
              <a:spLocks/>
            </p:cNvSpPr>
            <p:nvPr/>
          </p:nvSpPr>
          <p:spPr bwMode="auto">
            <a:xfrm>
              <a:off x="2033" y="956"/>
              <a:ext cx="22" cy="88"/>
            </a:xfrm>
            <a:custGeom>
              <a:avLst/>
              <a:gdLst>
                <a:gd name="T0" fmla="*/ 0 w 22"/>
                <a:gd name="T1" fmla="*/ 88 h 88"/>
                <a:gd name="T2" fmla="*/ 9 w 22"/>
                <a:gd name="T3" fmla="*/ 83 h 88"/>
                <a:gd name="T4" fmla="*/ 13 w 22"/>
                <a:gd name="T5" fmla="*/ 79 h 88"/>
                <a:gd name="T6" fmla="*/ 18 w 22"/>
                <a:gd name="T7" fmla="*/ 70 h 88"/>
                <a:gd name="T8" fmla="*/ 22 w 22"/>
                <a:gd name="T9" fmla="*/ 49 h 88"/>
                <a:gd name="T10" fmla="*/ 22 w 22"/>
                <a:gd name="T11" fmla="*/ 38 h 88"/>
                <a:gd name="T12" fmla="*/ 18 w 22"/>
                <a:gd name="T13" fmla="*/ 16 h 88"/>
                <a:gd name="T14" fmla="*/ 13 w 22"/>
                <a:gd name="T15" fmla="*/ 9 h 88"/>
                <a:gd name="T16" fmla="*/ 9 w 22"/>
                <a:gd name="T17" fmla="*/ 4 h 88"/>
                <a:gd name="T18" fmla="*/ 0 w 22"/>
                <a:gd name="T19" fmla="*/ 0 h 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 h="88">
                  <a:moveTo>
                    <a:pt x="0" y="88"/>
                  </a:moveTo>
                  <a:lnTo>
                    <a:pt x="9" y="83"/>
                  </a:lnTo>
                  <a:lnTo>
                    <a:pt x="13" y="79"/>
                  </a:lnTo>
                  <a:lnTo>
                    <a:pt x="18" y="70"/>
                  </a:lnTo>
                  <a:lnTo>
                    <a:pt x="22" y="49"/>
                  </a:lnTo>
                  <a:lnTo>
                    <a:pt x="22" y="38"/>
                  </a:lnTo>
                  <a:lnTo>
                    <a:pt x="18" y="16"/>
                  </a:lnTo>
                  <a:lnTo>
                    <a:pt x="13" y="9"/>
                  </a:lnTo>
                  <a:lnTo>
                    <a:pt x="9" y="4"/>
                  </a:lnTo>
                  <a:lnTo>
                    <a:pt x="0"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aphicFrame>
        <p:nvGraphicFramePr>
          <p:cNvPr id="22531" name="Object 1316"/>
          <p:cNvGraphicFramePr>
            <a:graphicFrameLocks noChangeAspect="1"/>
          </p:cNvGraphicFramePr>
          <p:nvPr/>
        </p:nvGraphicFramePr>
        <p:xfrm>
          <a:off x="900113" y="4887913"/>
          <a:ext cx="7848600" cy="1752600"/>
        </p:xfrm>
        <a:graphic>
          <a:graphicData uri="http://schemas.openxmlformats.org/presentationml/2006/ole">
            <mc:AlternateContent xmlns:mc="http://schemas.openxmlformats.org/markup-compatibility/2006">
              <mc:Choice xmlns:v="urn:schemas-microsoft-com:vml" Requires="v">
                <p:oleObj spid="_x0000_s23894" name="Document" r:id="rId3" imgW="5032650" imgH="1124017" progId="Word.Document.8">
                  <p:embed/>
                </p:oleObj>
              </mc:Choice>
              <mc:Fallback>
                <p:oleObj name="Document" r:id="rId3" imgW="5032650" imgH="1124017" progId="Word.Document.8">
                  <p:embed/>
                  <p:pic>
                    <p:nvPicPr>
                      <p:cNvPr id="0" name="Object 131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0113" y="4887913"/>
                        <a:ext cx="7848600"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2532" name="Object 1317"/>
          <p:cNvGraphicFramePr>
            <a:graphicFrameLocks noChangeAspect="1"/>
          </p:cNvGraphicFramePr>
          <p:nvPr/>
        </p:nvGraphicFramePr>
        <p:xfrm>
          <a:off x="3995738" y="836613"/>
          <a:ext cx="1584325" cy="509587"/>
        </p:xfrm>
        <a:graphic>
          <a:graphicData uri="http://schemas.openxmlformats.org/presentationml/2006/ole">
            <mc:AlternateContent xmlns:mc="http://schemas.openxmlformats.org/markup-compatibility/2006">
              <mc:Choice xmlns:v="urn:schemas-microsoft-com:vml" Requires="v">
                <p:oleObj spid="_x0000_s23895" name="Equation" r:id="rId5" imgW="748975" imgH="241195" progId="Equation.DSMT4">
                  <p:embed/>
                </p:oleObj>
              </mc:Choice>
              <mc:Fallback>
                <p:oleObj name="Equation" r:id="rId5" imgW="748975" imgH="241195" progId="Equation.DSMT4">
                  <p:embed/>
                  <p:pic>
                    <p:nvPicPr>
                      <p:cNvPr id="0" name="Object 131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95738" y="836613"/>
                        <a:ext cx="1584325" cy="509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578" name="Object 2"/>
          <p:cNvGraphicFramePr>
            <a:graphicFrameLocks noChangeAspect="1"/>
          </p:cNvGraphicFramePr>
          <p:nvPr/>
        </p:nvGraphicFramePr>
        <p:xfrm>
          <a:off x="3887788" y="1412875"/>
          <a:ext cx="5256212" cy="3467100"/>
        </p:xfrm>
        <a:graphic>
          <a:graphicData uri="http://schemas.openxmlformats.org/presentationml/2006/ole">
            <mc:AlternateContent xmlns:mc="http://schemas.openxmlformats.org/markup-compatibility/2006">
              <mc:Choice xmlns:v="urn:schemas-microsoft-com:vml" Requires="v">
                <p:oleObj spid="_x0000_s24606" name="Document" r:id="rId3" imgW="3231450" imgH="2136244" progId="Word.Document.8">
                  <p:embed/>
                </p:oleObj>
              </mc:Choice>
              <mc:Fallback>
                <p:oleObj name="Document" r:id="rId3" imgW="3231450" imgH="2136244" progId="Word.Document.8">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87788" y="1412875"/>
                        <a:ext cx="5256212" cy="3467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4579" name="Picture 3" descr="reaction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196975"/>
            <a:ext cx="4427538" cy="377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Line 4"/>
          <p:cNvSpPr>
            <a:spLocks noChangeShapeType="1"/>
          </p:cNvSpPr>
          <p:nvPr/>
        </p:nvSpPr>
        <p:spPr bwMode="auto">
          <a:xfrm flipH="1">
            <a:off x="2843213" y="1700213"/>
            <a:ext cx="2449512" cy="1008062"/>
          </a:xfrm>
          <a:prstGeom prst="line">
            <a:avLst/>
          </a:prstGeom>
          <a:noFill/>
          <a:ln w="31750">
            <a:solidFill>
              <a:srgbClr val="FF00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581" name="Line 5"/>
          <p:cNvSpPr>
            <a:spLocks noChangeShapeType="1"/>
          </p:cNvSpPr>
          <p:nvPr/>
        </p:nvSpPr>
        <p:spPr bwMode="auto">
          <a:xfrm flipH="1">
            <a:off x="2843213" y="3141663"/>
            <a:ext cx="2952750" cy="719137"/>
          </a:xfrm>
          <a:prstGeom prst="line">
            <a:avLst/>
          </a:prstGeom>
          <a:noFill/>
          <a:ln w="31750">
            <a:solidFill>
              <a:srgbClr val="0000FF"/>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674" name="Object 2"/>
          <p:cNvGraphicFramePr>
            <a:graphicFrameLocks noChangeAspect="1"/>
          </p:cNvGraphicFramePr>
          <p:nvPr>
            <p:extLst>
              <p:ext uri="{D42A27DB-BD31-4B8C-83A1-F6EECF244321}">
                <p14:modId xmlns:p14="http://schemas.microsoft.com/office/powerpoint/2010/main" val="1985283850"/>
              </p:ext>
            </p:extLst>
          </p:nvPr>
        </p:nvGraphicFramePr>
        <p:xfrm>
          <a:off x="395288" y="481012"/>
          <a:ext cx="8456612" cy="2139950"/>
        </p:xfrm>
        <a:graphic>
          <a:graphicData uri="http://schemas.openxmlformats.org/presentationml/2006/ole">
            <mc:AlternateContent xmlns:mc="http://schemas.openxmlformats.org/markup-compatibility/2006">
              <mc:Choice xmlns:v="urn:schemas-microsoft-com:vml" Requires="v">
                <p:oleObj spid="_x0000_s28725" name="Document" r:id="rId3" imgW="5042317" imgH="1279606" progId="Word.Document.8">
                  <p:embed/>
                </p:oleObj>
              </mc:Choice>
              <mc:Fallback>
                <p:oleObj name="Document" r:id="rId3" imgW="5042317" imgH="1279606" progId="Word.Document.8">
                  <p:embed/>
                  <p:pic>
                    <p:nvPicPr>
                      <p:cNvPr id="0" name="Object 2"/>
                      <p:cNvPicPr>
                        <a:picLocks noChangeAspect="1" noChangeArrowheads="1"/>
                      </p:cNvPicPr>
                      <p:nvPr/>
                    </p:nvPicPr>
                    <p:blipFill>
                      <a:blip r:embed="rId4"/>
                      <a:srcRect/>
                      <a:stretch>
                        <a:fillRect/>
                      </a:stretch>
                    </p:blipFill>
                    <p:spPr bwMode="auto">
                      <a:xfrm>
                        <a:off x="395288" y="481012"/>
                        <a:ext cx="8456612" cy="2139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8675" name="Picture 3" descr="conv_instab_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3046412"/>
            <a:ext cx="3419475" cy="341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8676" name="Object 4"/>
          <p:cNvGraphicFramePr>
            <a:graphicFrameLocks noChangeAspect="1"/>
          </p:cNvGraphicFramePr>
          <p:nvPr>
            <p:extLst>
              <p:ext uri="{D42A27DB-BD31-4B8C-83A1-F6EECF244321}">
                <p14:modId xmlns:p14="http://schemas.microsoft.com/office/powerpoint/2010/main" val="1025015847"/>
              </p:ext>
            </p:extLst>
          </p:nvPr>
        </p:nvGraphicFramePr>
        <p:xfrm>
          <a:off x="3500438" y="2538412"/>
          <a:ext cx="5451475" cy="4776788"/>
        </p:xfrm>
        <a:graphic>
          <a:graphicData uri="http://schemas.openxmlformats.org/presentationml/2006/ole">
            <mc:AlternateContent xmlns:mc="http://schemas.openxmlformats.org/markup-compatibility/2006">
              <mc:Choice xmlns:v="urn:schemas-microsoft-com:vml" Requires="v">
                <p:oleObj spid="_x0000_s28726" name="Document" r:id="rId6" imgW="3601932" imgH="3163529" progId="Word.Document.8">
                  <p:embed/>
                </p:oleObj>
              </mc:Choice>
              <mc:Fallback>
                <p:oleObj name="Document" r:id="rId6" imgW="3601932" imgH="3163529" progId="Word.Document.8">
                  <p:embed/>
                  <p:pic>
                    <p:nvPicPr>
                      <p:cNvPr id="0" name="Object 4"/>
                      <p:cNvPicPr>
                        <a:picLocks noChangeAspect="1" noChangeArrowheads="1"/>
                      </p:cNvPicPr>
                      <p:nvPr/>
                    </p:nvPicPr>
                    <p:blipFill>
                      <a:blip r:embed="rId7"/>
                      <a:srcRect/>
                      <a:stretch>
                        <a:fillRect/>
                      </a:stretch>
                    </p:blipFill>
                    <p:spPr bwMode="auto">
                      <a:xfrm>
                        <a:off x="3500438" y="2538412"/>
                        <a:ext cx="5451475" cy="4776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9698" name="Object 2"/>
          <p:cNvGraphicFramePr>
            <a:graphicFrameLocks noChangeAspect="1"/>
          </p:cNvGraphicFramePr>
          <p:nvPr>
            <p:extLst>
              <p:ext uri="{D42A27DB-BD31-4B8C-83A1-F6EECF244321}">
                <p14:modId xmlns:p14="http://schemas.microsoft.com/office/powerpoint/2010/main" val="1337573012"/>
              </p:ext>
            </p:extLst>
          </p:nvPr>
        </p:nvGraphicFramePr>
        <p:xfrm>
          <a:off x="542925" y="261938"/>
          <a:ext cx="8039100" cy="7777162"/>
        </p:xfrm>
        <a:graphic>
          <a:graphicData uri="http://schemas.openxmlformats.org/presentationml/2006/ole">
            <mc:AlternateContent xmlns:mc="http://schemas.openxmlformats.org/markup-compatibility/2006">
              <mc:Choice xmlns:v="urn:schemas-microsoft-com:vml" Requires="v">
                <p:oleObj spid="_x0000_s29723" name="Document" r:id="rId3" imgW="4238778" imgH="4096180" progId="Word.Document.8">
                  <p:embed/>
                </p:oleObj>
              </mc:Choice>
              <mc:Fallback>
                <p:oleObj name="Document" r:id="rId3" imgW="4238778" imgH="4096180" progId="Word.Document.8">
                  <p:embed/>
                  <p:pic>
                    <p:nvPicPr>
                      <p:cNvPr id="0" name="Object 2"/>
                      <p:cNvPicPr>
                        <a:picLocks noChangeAspect="1" noChangeArrowheads="1"/>
                      </p:cNvPicPr>
                      <p:nvPr/>
                    </p:nvPicPr>
                    <p:blipFill>
                      <a:blip r:embed="rId4"/>
                      <a:srcRect/>
                      <a:stretch>
                        <a:fillRect/>
                      </a:stretch>
                    </p:blipFill>
                    <p:spPr bwMode="auto">
                      <a:xfrm>
                        <a:off x="542925" y="261938"/>
                        <a:ext cx="8039100" cy="7777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22" name="Object 2"/>
          <p:cNvGraphicFramePr>
            <a:graphicFrameLocks noChangeAspect="1"/>
          </p:cNvGraphicFramePr>
          <p:nvPr>
            <p:extLst>
              <p:ext uri="{D42A27DB-BD31-4B8C-83A1-F6EECF244321}">
                <p14:modId xmlns:p14="http://schemas.microsoft.com/office/powerpoint/2010/main" val="1092242008"/>
              </p:ext>
            </p:extLst>
          </p:nvPr>
        </p:nvGraphicFramePr>
        <p:xfrm>
          <a:off x="307975" y="368300"/>
          <a:ext cx="8329613" cy="6337300"/>
        </p:xfrm>
        <a:graphic>
          <a:graphicData uri="http://schemas.openxmlformats.org/presentationml/2006/ole">
            <mc:AlternateContent xmlns:mc="http://schemas.openxmlformats.org/markup-compatibility/2006">
              <mc:Choice xmlns:v="urn:schemas-microsoft-com:vml" Requires="v">
                <p:oleObj spid="_x0000_s30764" name="Document" r:id="rId3" imgW="5485157" imgH="4166045" progId="Word.Document.8">
                  <p:embed/>
                </p:oleObj>
              </mc:Choice>
              <mc:Fallback>
                <p:oleObj name="Document" r:id="rId3" imgW="5485157" imgH="4166045" progId="Word.Document.8">
                  <p:embed/>
                  <p:pic>
                    <p:nvPicPr>
                      <p:cNvPr id="0" name="Object 2"/>
                      <p:cNvPicPr>
                        <a:picLocks noChangeAspect="1" noChangeArrowheads="1"/>
                      </p:cNvPicPr>
                      <p:nvPr/>
                    </p:nvPicPr>
                    <p:blipFill>
                      <a:blip r:embed="rId4"/>
                      <a:srcRect/>
                      <a:stretch>
                        <a:fillRect/>
                      </a:stretch>
                    </p:blipFill>
                    <p:spPr bwMode="auto">
                      <a:xfrm>
                        <a:off x="307975" y="368300"/>
                        <a:ext cx="8329613" cy="6337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 name="Object 1"/>
          <p:cNvGraphicFramePr>
            <a:graphicFrameLocks noChangeAspect="1"/>
          </p:cNvGraphicFramePr>
          <p:nvPr>
            <p:extLst>
              <p:ext uri="{D42A27DB-BD31-4B8C-83A1-F6EECF244321}">
                <p14:modId xmlns:p14="http://schemas.microsoft.com/office/powerpoint/2010/main" val="2736717043"/>
              </p:ext>
            </p:extLst>
          </p:nvPr>
        </p:nvGraphicFramePr>
        <p:xfrm>
          <a:off x="6721477" y="4724400"/>
          <a:ext cx="2286000" cy="648000"/>
        </p:xfrm>
        <a:graphic>
          <a:graphicData uri="http://schemas.openxmlformats.org/presentationml/2006/ole">
            <mc:AlternateContent xmlns:mc="http://schemas.openxmlformats.org/markup-compatibility/2006">
              <mc:Choice xmlns:v="urn:schemas-microsoft-com:vml" Requires="v">
                <p:oleObj spid="_x0000_s30765" name="Equation" r:id="rId5" imgW="1612800" imgH="457200" progId="Equation.DSMT4">
                  <p:embed/>
                </p:oleObj>
              </mc:Choice>
              <mc:Fallback>
                <p:oleObj name="Equation" r:id="rId5" imgW="1612800" imgH="457200" progId="Equation.DSMT4">
                  <p:embed/>
                  <p:pic>
                    <p:nvPicPr>
                      <p:cNvPr id="0" name=""/>
                      <p:cNvPicPr/>
                      <p:nvPr/>
                    </p:nvPicPr>
                    <p:blipFill>
                      <a:blip r:embed="rId6"/>
                      <a:stretch>
                        <a:fillRect/>
                      </a:stretch>
                    </p:blipFill>
                    <p:spPr>
                      <a:xfrm>
                        <a:off x="6721477" y="4724400"/>
                        <a:ext cx="2286000" cy="648000"/>
                      </a:xfrm>
                      <a:prstGeom prst="rect">
                        <a:avLst/>
                      </a:prstGeom>
                    </p:spPr>
                  </p:pic>
                </p:oleObj>
              </mc:Fallback>
            </mc:AlternateContent>
          </a:graphicData>
        </a:graphic>
      </p:graphicFrame>
      <p:sp>
        <p:nvSpPr>
          <p:cNvPr id="3" name="TextBox 2"/>
          <p:cNvSpPr txBox="1"/>
          <p:nvPr/>
        </p:nvSpPr>
        <p:spPr>
          <a:xfrm>
            <a:off x="6729944" y="3962400"/>
            <a:ext cx="2499467" cy="646331"/>
          </a:xfrm>
          <a:prstGeom prst="rect">
            <a:avLst/>
          </a:prstGeom>
          <a:noFill/>
        </p:spPr>
        <p:txBody>
          <a:bodyPr wrap="none" rtlCol="0">
            <a:spAutoFit/>
          </a:bodyPr>
          <a:lstStyle/>
          <a:p>
            <a:r>
              <a:rPr lang="en-US" dirty="0" smtClean="0">
                <a:latin typeface="Times New Roman" panose="02020603050405020304" pitchFamily="18" charset="0"/>
                <a:cs typeface="Times New Roman" panose="02020603050405020304" pitchFamily="18" charset="0"/>
              </a:rPr>
              <a:t>Another form of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Brunt-</a:t>
            </a:r>
            <a:r>
              <a:rPr lang="en-US" dirty="0" err="1" smtClean="0">
                <a:latin typeface="Times New Roman" panose="02020603050405020304" pitchFamily="18" charset="0"/>
                <a:cs typeface="Times New Roman" panose="02020603050405020304" pitchFamily="18" charset="0"/>
              </a:rPr>
              <a:t>Vaisala</a:t>
            </a:r>
            <a:r>
              <a:rPr lang="en-US" dirty="0" smtClean="0">
                <a:latin typeface="Times New Roman" panose="02020603050405020304" pitchFamily="18" charset="0"/>
                <a:cs typeface="Times New Roman" panose="02020603050405020304" pitchFamily="18" charset="0"/>
              </a:rPr>
              <a:t> frequency</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pic>
        <p:nvPicPr>
          <p:cNvPr id="5" name="Picture 3" descr="conv_instab_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1933" y="1295400"/>
            <a:ext cx="1970087" cy="197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746" name="Object 2"/>
          <p:cNvGraphicFramePr>
            <a:graphicFrameLocks noChangeAspect="1"/>
          </p:cNvGraphicFramePr>
          <p:nvPr>
            <p:extLst>
              <p:ext uri="{D42A27DB-BD31-4B8C-83A1-F6EECF244321}">
                <p14:modId xmlns:p14="http://schemas.microsoft.com/office/powerpoint/2010/main" val="335904780"/>
              </p:ext>
            </p:extLst>
          </p:nvPr>
        </p:nvGraphicFramePr>
        <p:xfrm>
          <a:off x="914400" y="841375"/>
          <a:ext cx="7596188" cy="6591300"/>
        </p:xfrm>
        <a:graphic>
          <a:graphicData uri="http://schemas.openxmlformats.org/presentationml/2006/ole">
            <mc:AlternateContent xmlns:mc="http://schemas.openxmlformats.org/markup-compatibility/2006">
              <mc:Choice xmlns:v="urn:schemas-microsoft-com:vml" Requires="v">
                <p:oleObj spid="_x0000_s31771" name="Document" r:id="rId3" imgW="5197831" imgH="4502033" progId="Word.Document.8">
                  <p:embed/>
                </p:oleObj>
              </mc:Choice>
              <mc:Fallback>
                <p:oleObj name="Document" r:id="rId3" imgW="5197831" imgH="4502033" progId="Word.Document.8">
                  <p:embed/>
                  <p:pic>
                    <p:nvPicPr>
                      <p:cNvPr id="0" name="Object 2"/>
                      <p:cNvPicPr>
                        <a:picLocks noChangeAspect="1" noChangeArrowheads="1"/>
                      </p:cNvPicPr>
                      <p:nvPr/>
                    </p:nvPicPr>
                    <p:blipFill>
                      <a:blip r:embed="rId4"/>
                      <a:srcRect/>
                      <a:stretch>
                        <a:fillRect/>
                      </a:stretch>
                    </p:blipFill>
                    <p:spPr bwMode="auto">
                      <a:xfrm>
                        <a:off x="914400" y="841375"/>
                        <a:ext cx="7596188" cy="6591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3600" dirty="0" smtClean="0"/>
              <a:t>Energy transfer and balance equations</a:t>
            </a:r>
            <a:endParaRPr lang="en-US" sz="3600" dirty="0"/>
          </a:p>
        </p:txBody>
      </p:sp>
      <p:graphicFrame>
        <p:nvGraphicFramePr>
          <p:cNvPr id="5" name="Object 4"/>
          <p:cNvGraphicFramePr>
            <a:graphicFrameLocks noChangeAspect="1"/>
          </p:cNvGraphicFramePr>
          <p:nvPr>
            <p:extLst>
              <p:ext uri="{D42A27DB-BD31-4B8C-83A1-F6EECF244321}">
                <p14:modId xmlns:p14="http://schemas.microsoft.com/office/powerpoint/2010/main" val="1206450209"/>
              </p:ext>
            </p:extLst>
          </p:nvPr>
        </p:nvGraphicFramePr>
        <p:xfrm>
          <a:off x="685800" y="1295400"/>
          <a:ext cx="8062913" cy="1709738"/>
        </p:xfrm>
        <a:graphic>
          <a:graphicData uri="http://schemas.openxmlformats.org/presentationml/2006/ole">
            <mc:AlternateContent xmlns:mc="http://schemas.openxmlformats.org/markup-compatibility/2006">
              <mc:Choice xmlns:v="urn:schemas-microsoft-com:vml" Requires="v">
                <p:oleObj spid="_x0000_s56395" name="Document" r:id="rId3" imgW="4488966" imgH="952234" progId="Word.Document.8">
                  <p:embed/>
                </p:oleObj>
              </mc:Choice>
              <mc:Fallback>
                <p:oleObj name="Document" r:id="rId3" imgW="4488966" imgH="952234" progId="Word.Document.8">
                  <p:embed/>
                  <p:pic>
                    <p:nvPicPr>
                      <p:cNvPr id="0" name="Object 3"/>
                      <p:cNvPicPr>
                        <a:picLocks noChangeAspect="1" noChangeArrowheads="1"/>
                      </p:cNvPicPr>
                      <p:nvPr/>
                    </p:nvPicPr>
                    <p:blipFill>
                      <a:blip r:embed="rId4"/>
                      <a:srcRect/>
                      <a:stretch>
                        <a:fillRect/>
                      </a:stretch>
                    </p:blipFill>
                    <p:spPr bwMode="auto">
                      <a:xfrm>
                        <a:off x="685800" y="1295400"/>
                        <a:ext cx="8062913" cy="1709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8" name="Group 7"/>
          <p:cNvGrpSpPr/>
          <p:nvPr/>
        </p:nvGrpSpPr>
        <p:grpSpPr>
          <a:xfrm>
            <a:off x="457200" y="2819400"/>
            <a:ext cx="3058886" cy="3048000"/>
            <a:chOff x="7021286" y="3048000"/>
            <a:chExt cx="1371600" cy="1371600"/>
          </a:xfrm>
        </p:grpSpPr>
        <p:sp>
          <p:nvSpPr>
            <p:cNvPr id="6" name="Oval 5"/>
            <p:cNvSpPr/>
            <p:nvPr/>
          </p:nvSpPr>
          <p:spPr bwMode="auto">
            <a:xfrm>
              <a:off x="7021286" y="3048000"/>
              <a:ext cx="1371600" cy="1371600"/>
            </a:xfrm>
            <a:prstGeom prst="ellipse">
              <a:avLst/>
            </a:prstGeom>
            <a:solidFill>
              <a:srgbClr val="F7FEA0"/>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endParaRPr>
            </a:p>
          </p:txBody>
        </p:sp>
        <p:sp>
          <p:nvSpPr>
            <p:cNvPr id="7" name="Oval 6"/>
            <p:cNvSpPr/>
            <p:nvPr/>
          </p:nvSpPr>
          <p:spPr bwMode="auto">
            <a:xfrm>
              <a:off x="7249886" y="3276600"/>
              <a:ext cx="914400" cy="914400"/>
            </a:xfrm>
            <a:prstGeom prst="ellipse">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endParaRPr>
            </a:p>
          </p:txBody>
        </p:sp>
      </p:grpSp>
      <p:cxnSp>
        <p:nvCxnSpPr>
          <p:cNvPr id="10" name="Straight Arrow Connector 9"/>
          <p:cNvCxnSpPr>
            <a:endCxn id="7" idx="7"/>
          </p:cNvCxnSpPr>
          <p:nvPr/>
        </p:nvCxnSpPr>
        <p:spPr>
          <a:xfrm flipV="1">
            <a:off x="2362200" y="3624980"/>
            <a:ext cx="345429" cy="33742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3083571" y="2895600"/>
            <a:ext cx="345429" cy="33742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1986642" y="3609024"/>
            <a:ext cx="527957" cy="369332"/>
          </a:xfrm>
          <a:prstGeom prst="rect">
            <a:avLst/>
          </a:prstGeom>
          <a:noFill/>
        </p:spPr>
        <p:txBody>
          <a:bodyPr wrap="square" rtlCol="0">
            <a:spAutoFit/>
          </a:bodyPr>
          <a:lstStyle/>
          <a:p>
            <a:r>
              <a:rPr lang="en-US" i="1" dirty="0" smtClean="0">
                <a:latin typeface="Times New Roman" panose="02020603050405020304" pitchFamily="18" charset="0"/>
                <a:cs typeface="Times New Roman" panose="02020603050405020304" pitchFamily="18" charset="0"/>
              </a:rPr>
              <a:t>L</a:t>
            </a:r>
            <a:endParaRPr lang="en-US" i="1" dirty="0">
              <a:latin typeface="Times New Roman" panose="02020603050405020304" pitchFamily="18" charset="0"/>
              <a:cs typeface="Times New Roman" panose="02020603050405020304" pitchFamily="18" charset="0"/>
            </a:endParaRPr>
          </a:p>
        </p:txBody>
      </p:sp>
      <p:sp>
        <p:nvSpPr>
          <p:cNvPr id="14" name="TextBox 13"/>
          <p:cNvSpPr txBox="1"/>
          <p:nvPr/>
        </p:nvSpPr>
        <p:spPr>
          <a:xfrm>
            <a:off x="2534914" y="2438400"/>
            <a:ext cx="981172" cy="400110"/>
          </a:xfrm>
          <a:prstGeom prst="rect">
            <a:avLst/>
          </a:prstGeom>
          <a:noFill/>
        </p:spPr>
        <p:txBody>
          <a:bodyPr wrap="square" rtlCol="0">
            <a:spAutoFit/>
          </a:bodyPr>
          <a:lstStyle/>
          <a:p>
            <a:r>
              <a:rPr lang="en-US" sz="2000" i="1" dirty="0" err="1" smtClean="0">
                <a:latin typeface="Times New Roman" panose="02020603050405020304" pitchFamily="18" charset="0"/>
                <a:cs typeface="Times New Roman" panose="02020603050405020304" pitchFamily="18" charset="0"/>
              </a:rPr>
              <a:t>L+dL</a:t>
            </a:r>
            <a:endParaRPr lang="en-US" sz="2000" i="1" dirty="0">
              <a:latin typeface="Times New Roman" panose="02020603050405020304" pitchFamily="18" charset="0"/>
              <a:cs typeface="Times New Roman" panose="02020603050405020304" pitchFamily="18" charset="0"/>
            </a:endParaRPr>
          </a:p>
        </p:txBody>
      </p:sp>
      <p:sp>
        <p:nvSpPr>
          <p:cNvPr id="15" name="TextBox 14"/>
          <p:cNvSpPr txBox="1"/>
          <p:nvPr/>
        </p:nvSpPr>
        <p:spPr>
          <a:xfrm>
            <a:off x="2835391" y="3373587"/>
            <a:ext cx="341760" cy="523220"/>
          </a:xfrm>
          <a:prstGeom prst="rect">
            <a:avLst/>
          </a:prstGeom>
          <a:noFill/>
        </p:spPr>
        <p:txBody>
          <a:bodyPr wrap="none" rtlCol="0">
            <a:spAutoFit/>
          </a:bodyPr>
          <a:lstStyle/>
          <a:p>
            <a:r>
              <a:rPr lang="en-US" sz="2800" dirty="0" smtClean="0">
                <a:latin typeface="Symbol" panose="05050102010706020507" pitchFamily="18" charset="2"/>
              </a:rPr>
              <a:t>e</a:t>
            </a:r>
            <a:endParaRPr lang="en-US" sz="2800" dirty="0">
              <a:latin typeface="Symbol" panose="05050102010706020507" pitchFamily="18" charset="2"/>
            </a:endParaRPr>
          </a:p>
        </p:txBody>
      </p:sp>
      <p:graphicFrame>
        <p:nvGraphicFramePr>
          <p:cNvPr id="16" name="Object 15"/>
          <p:cNvGraphicFramePr>
            <a:graphicFrameLocks noChangeAspect="1"/>
          </p:cNvGraphicFramePr>
          <p:nvPr>
            <p:extLst>
              <p:ext uri="{D42A27DB-BD31-4B8C-83A1-F6EECF244321}">
                <p14:modId xmlns:p14="http://schemas.microsoft.com/office/powerpoint/2010/main" val="3397867634"/>
              </p:ext>
            </p:extLst>
          </p:nvPr>
        </p:nvGraphicFramePr>
        <p:xfrm>
          <a:off x="4038600" y="3864693"/>
          <a:ext cx="2021207" cy="478707"/>
        </p:xfrm>
        <a:graphic>
          <a:graphicData uri="http://schemas.openxmlformats.org/presentationml/2006/ole">
            <mc:AlternateContent xmlns:mc="http://schemas.openxmlformats.org/markup-compatibility/2006">
              <mc:Choice xmlns:v="urn:schemas-microsoft-com:vml" Requires="v">
                <p:oleObj spid="_x0000_s56396" name="Equation" r:id="rId5" imgW="965160" imgH="228600" progId="Equation.DSMT4">
                  <p:embed/>
                </p:oleObj>
              </mc:Choice>
              <mc:Fallback>
                <p:oleObj name="Equation" r:id="rId5" imgW="965160" imgH="228600" progId="Equation.DSMT4">
                  <p:embed/>
                  <p:pic>
                    <p:nvPicPr>
                      <p:cNvPr id="0" name=""/>
                      <p:cNvPicPr/>
                      <p:nvPr/>
                    </p:nvPicPr>
                    <p:blipFill>
                      <a:blip r:embed="rId6"/>
                      <a:stretch>
                        <a:fillRect/>
                      </a:stretch>
                    </p:blipFill>
                    <p:spPr>
                      <a:xfrm>
                        <a:off x="4038600" y="3864693"/>
                        <a:ext cx="2021207" cy="478707"/>
                      </a:xfrm>
                      <a:prstGeom prst="rect">
                        <a:avLst/>
                      </a:prstGeom>
                    </p:spPr>
                  </p:pic>
                </p:oleObj>
              </mc:Fallback>
            </mc:AlternateContent>
          </a:graphicData>
        </a:graphic>
      </p:graphicFrame>
      <p:sp>
        <p:nvSpPr>
          <p:cNvPr id="18" name="TextBox 17"/>
          <p:cNvSpPr txBox="1"/>
          <p:nvPr/>
        </p:nvSpPr>
        <p:spPr>
          <a:xfrm>
            <a:off x="3537857" y="3002187"/>
            <a:ext cx="5504264" cy="830997"/>
          </a:xfrm>
          <a:prstGeom prst="rect">
            <a:avLst/>
          </a:prstGeom>
          <a:noFill/>
        </p:spPr>
        <p:txBody>
          <a:bodyPr wrap="none" rtlCol="0">
            <a:spAutoFit/>
          </a:bodyPr>
          <a:lstStyle/>
          <a:p>
            <a:r>
              <a:rPr lang="en-US" sz="2400" dirty="0" smtClean="0">
                <a:latin typeface="Times New Roman" panose="02020603050405020304" pitchFamily="18" charset="0"/>
                <a:cs typeface="Times New Roman" panose="02020603050405020304" pitchFamily="18" charset="0"/>
              </a:rPr>
              <a:t>If </a:t>
            </a:r>
            <a:r>
              <a:rPr lang="en-US" sz="2400" dirty="0" smtClean="0">
                <a:latin typeface="Symbol" panose="05050102010706020507" pitchFamily="18" charset="2"/>
              </a:rPr>
              <a:t>e</a:t>
            </a:r>
            <a:r>
              <a:rPr lang="en-US" sz="2400" dirty="0" smtClean="0"/>
              <a:t> </a:t>
            </a:r>
            <a:r>
              <a:rPr lang="en-US" sz="2400" dirty="0" smtClean="0">
                <a:latin typeface="Times New Roman" panose="02020603050405020304" pitchFamily="18" charset="0"/>
                <a:cs typeface="Times New Roman" panose="02020603050405020304" pitchFamily="18" charset="0"/>
              </a:rPr>
              <a:t>is the energy release per unit mass then</a:t>
            </a:r>
          </a:p>
          <a:p>
            <a:r>
              <a:rPr lang="en-US" sz="2400" dirty="0">
                <a:latin typeface="Times New Roman" panose="02020603050405020304" pitchFamily="18" charset="0"/>
                <a:cs typeface="Times New Roman" panose="02020603050405020304" pitchFamily="18" charset="0"/>
              </a:rPr>
              <a:t>t</a:t>
            </a:r>
            <a:r>
              <a:rPr lang="en-US" sz="2400" dirty="0" smtClean="0">
                <a:latin typeface="Times New Roman" panose="02020603050405020304" pitchFamily="18" charset="0"/>
                <a:cs typeface="Times New Roman" panose="02020603050405020304" pitchFamily="18" charset="0"/>
              </a:rPr>
              <a:t>he energy flux change in a shell </a:t>
            </a:r>
            <a:r>
              <a:rPr lang="en-US" sz="2400" i="1" dirty="0" err="1" smtClean="0">
                <a:latin typeface="Times New Roman" panose="02020603050405020304" pitchFamily="18" charset="0"/>
                <a:cs typeface="Times New Roman" panose="02020603050405020304" pitchFamily="18" charset="0"/>
              </a:rPr>
              <a:t>dr</a:t>
            </a:r>
            <a:r>
              <a:rPr lang="en-US" sz="2400" dirty="0" smtClean="0">
                <a:latin typeface="Times New Roman" panose="02020603050405020304" pitchFamily="18" charset="0"/>
                <a:cs typeface="Times New Roman" panose="02020603050405020304" pitchFamily="18" charset="0"/>
              </a:rPr>
              <a:t> is:</a:t>
            </a:r>
            <a:endParaRPr lang="en-US" sz="2400" dirty="0">
              <a:latin typeface="Times New Roman" panose="02020603050405020304" pitchFamily="18" charset="0"/>
              <a:cs typeface="Times New Roman" panose="02020603050405020304" pitchFamily="18" charset="0"/>
            </a:endParaRPr>
          </a:p>
        </p:txBody>
      </p:sp>
      <p:graphicFrame>
        <p:nvGraphicFramePr>
          <p:cNvPr id="19" name="Object 18"/>
          <p:cNvGraphicFramePr>
            <a:graphicFrameLocks noChangeAspect="1"/>
          </p:cNvGraphicFramePr>
          <p:nvPr>
            <p:extLst>
              <p:ext uri="{D42A27DB-BD31-4B8C-83A1-F6EECF244321}">
                <p14:modId xmlns:p14="http://schemas.microsoft.com/office/powerpoint/2010/main" val="493181747"/>
              </p:ext>
            </p:extLst>
          </p:nvPr>
        </p:nvGraphicFramePr>
        <p:xfrm>
          <a:off x="4100513" y="4495800"/>
          <a:ext cx="1933575" cy="908050"/>
        </p:xfrm>
        <a:graphic>
          <a:graphicData uri="http://schemas.openxmlformats.org/presentationml/2006/ole">
            <mc:AlternateContent xmlns:mc="http://schemas.openxmlformats.org/markup-compatibility/2006">
              <mc:Choice xmlns:v="urn:schemas-microsoft-com:vml" Requires="v">
                <p:oleObj spid="_x0000_s56397" name="Equation" r:id="rId7" imgW="838080" imgH="393480" progId="Equation.DSMT4">
                  <p:embed/>
                </p:oleObj>
              </mc:Choice>
              <mc:Fallback>
                <p:oleObj name="Equation" r:id="rId7" imgW="838080" imgH="393480" progId="Equation.DSMT4">
                  <p:embed/>
                  <p:pic>
                    <p:nvPicPr>
                      <p:cNvPr id="0" name=""/>
                      <p:cNvPicPr/>
                      <p:nvPr/>
                    </p:nvPicPr>
                    <p:blipFill>
                      <a:blip r:embed="rId8"/>
                      <a:stretch>
                        <a:fillRect/>
                      </a:stretch>
                    </p:blipFill>
                    <p:spPr>
                      <a:xfrm>
                        <a:off x="4100513" y="4495800"/>
                        <a:ext cx="1933575" cy="908050"/>
                      </a:xfrm>
                      <a:prstGeom prst="rect">
                        <a:avLst/>
                      </a:prstGeom>
                    </p:spPr>
                  </p:pic>
                </p:oleObj>
              </mc:Fallback>
            </mc:AlternateContent>
          </a:graphicData>
        </a:graphic>
      </p:graphicFrame>
      <p:sp>
        <p:nvSpPr>
          <p:cNvPr id="20" name="TextBox 19"/>
          <p:cNvSpPr txBox="1"/>
          <p:nvPr/>
        </p:nvSpPr>
        <p:spPr>
          <a:xfrm>
            <a:off x="3947841" y="5565837"/>
            <a:ext cx="4684296" cy="830997"/>
          </a:xfrm>
          <a:prstGeom prst="rect">
            <a:avLst/>
          </a:prstGeom>
          <a:noFill/>
        </p:spPr>
        <p:txBody>
          <a:bodyPr wrap="none" rtlCol="0">
            <a:spAutoFit/>
          </a:bodyPr>
          <a:lstStyle/>
          <a:p>
            <a:r>
              <a:rPr lang="en-US" sz="2400" dirty="0" smtClean="0">
                <a:latin typeface="Times New Roman" panose="02020603050405020304" pitchFamily="18" charset="0"/>
                <a:cs typeface="Times New Roman" panose="02020603050405020304" pitchFamily="18" charset="0"/>
              </a:rPr>
              <a:t>This is the </a:t>
            </a:r>
            <a:r>
              <a:rPr lang="en-US" sz="2400" dirty="0">
                <a:latin typeface="Times New Roman" panose="02020603050405020304" pitchFamily="18" charset="0"/>
                <a:cs typeface="Times New Roman" panose="02020603050405020304" pitchFamily="18" charset="0"/>
              </a:rPr>
              <a:t>e</a:t>
            </a:r>
            <a:r>
              <a:rPr lang="en-US" sz="2400" dirty="0" smtClean="0">
                <a:latin typeface="Times New Roman" panose="02020603050405020304" pitchFamily="18" charset="0"/>
                <a:cs typeface="Times New Roman" panose="02020603050405020304" pitchFamily="18" charset="0"/>
              </a:rPr>
              <a:t>quation for conservation</a:t>
            </a:r>
          </a:p>
          <a:p>
            <a:r>
              <a:rPr lang="en-US" sz="2400" dirty="0">
                <a:latin typeface="Times New Roman" panose="02020603050405020304" pitchFamily="18" charset="0"/>
                <a:cs typeface="Times New Roman" panose="02020603050405020304" pitchFamily="18" charset="0"/>
              </a:rPr>
              <a:t>o</a:t>
            </a:r>
            <a:r>
              <a:rPr lang="en-US" sz="2400" dirty="0" smtClean="0">
                <a:latin typeface="Times New Roman" panose="02020603050405020304" pitchFamily="18" charset="0"/>
                <a:cs typeface="Times New Roman" panose="02020603050405020304" pitchFamily="18" charset="0"/>
              </a:rPr>
              <a:t>f energy (energy balance).</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3921692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746" name="Object 2"/>
          <p:cNvGraphicFramePr>
            <a:graphicFrameLocks noChangeAspect="1"/>
          </p:cNvGraphicFramePr>
          <p:nvPr>
            <p:extLst>
              <p:ext uri="{D42A27DB-BD31-4B8C-83A1-F6EECF244321}">
                <p14:modId xmlns:p14="http://schemas.microsoft.com/office/powerpoint/2010/main" val="3931038997"/>
              </p:ext>
            </p:extLst>
          </p:nvPr>
        </p:nvGraphicFramePr>
        <p:xfrm>
          <a:off x="687388" y="760413"/>
          <a:ext cx="8058150" cy="5586412"/>
        </p:xfrm>
        <a:graphic>
          <a:graphicData uri="http://schemas.openxmlformats.org/presentationml/2006/ole">
            <mc:AlternateContent xmlns:mc="http://schemas.openxmlformats.org/markup-compatibility/2006">
              <mc:Choice xmlns:v="urn:schemas-microsoft-com:vml" Requires="v">
                <p:oleObj spid="_x0000_s60422" name="Document" r:id="rId3" imgW="5477587" imgH="3791205" progId="Word.Document.8">
                  <p:embed/>
                </p:oleObj>
              </mc:Choice>
              <mc:Fallback>
                <p:oleObj name="Document" r:id="rId3" imgW="5477587" imgH="3791205" progId="Word.Document.8">
                  <p:embed/>
                  <p:pic>
                    <p:nvPicPr>
                      <p:cNvPr id="0" name=""/>
                      <p:cNvPicPr>
                        <a:picLocks noChangeAspect="1" noChangeArrowheads="1"/>
                      </p:cNvPicPr>
                      <p:nvPr/>
                    </p:nvPicPr>
                    <p:blipFill>
                      <a:blip r:embed="rId4"/>
                      <a:srcRect/>
                      <a:stretch>
                        <a:fillRect/>
                      </a:stretch>
                    </p:blipFill>
                    <p:spPr bwMode="auto">
                      <a:xfrm>
                        <a:off x="687388" y="760413"/>
                        <a:ext cx="8058150" cy="5586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47058135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2770" name="Object 2"/>
          <p:cNvGraphicFramePr>
            <a:graphicFrameLocks noChangeAspect="1"/>
          </p:cNvGraphicFramePr>
          <p:nvPr>
            <p:extLst>
              <p:ext uri="{D42A27DB-BD31-4B8C-83A1-F6EECF244321}">
                <p14:modId xmlns:p14="http://schemas.microsoft.com/office/powerpoint/2010/main" val="2559506335"/>
              </p:ext>
            </p:extLst>
          </p:nvPr>
        </p:nvGraphicFramePr>
        <p:xfrm>
          <a:off x="762000" y="1143000"/>
          <a:ext cx="7569200" cy="2725738"/>
        </p:xfrm>
        <a:graphic>
          <a:graphicData uri="http://schemas.openxmlformats.org/presentationml/2006/ole">
            <mc:AlternateContent xmlns:mc="http://schemas.openxmlformats.org/markup-compatibility/2006">
              <mc:Choice xmlns:v="urn:schemas-microsoft-com:vml" Requires="v">
                <p:oleObj spid="_x0000_s32795" name="Document" r:id="rId3" imgW="4396066" imgH="1588841" progId="Word.Document.8">
                  <p:embed/>
                </p:oleObj>
              </mc:Choice>
              <mc:Fallback>
                <p:oleObj name="Document" r:id="rId3" imgW="4396066" imgH="1588841" progId="Word.Document.8">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1143000"/>
                        <a:ext cx="7569200" cy="2725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Rectangle 2"/>
          <p:cNvSpPr/>
          <p:nvPr/>
        </p:nvSpPr>
        <p:spPr>
          <a:xfrm>
            <a:off x="2667000" y="4724400"/>
            <a:ext cx="3425938" cy="584775"/>
          </a:xfrm>
          <a:prstGeom prst="rect">
            <a:avLst/>
          </a:prstGeom>
        </p:spPr>
        <p:txBody>
          <a:bodyPr wrap="none">
            <a:spAutoFit/>
          </a:bodyPr>
          <a:lstStyle/>
          <a:p>
            <a:r>
              <a:rPr lang="en-US" sz="1600" dirty="0" smtClean="0"/>
              <a:t>Online stellar modeling: </a:t>
            </a:r>
            <a:endParaRPr lang="en-US" sz="1600" dirty="0" smtClean="0">
              <a:hlinkClick r:id="rId5"/>
            </a:endParaRPr>
          </a:p>
          <a:p>
            <a:r>
              <a:rPr lang="en-US" sz="1600" dirty="0" smtClean="0">
                <a:hlinkClick r:id="rId5"/>
              </a:rPr>
              <a:t>http</a:t>
            </a:r>
            <a:r>
              <a:rPr lang="en-US" sz="1600" dirty="0">
                <a:hlinkClick r:id="rId5"/>
              </a:rPr>
              <a:t>://mesa-web.asu.edu/index.html</a:t>
            </a:r>
            <a:endParaRPr lang="en-US" sz="1600"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4"/>
          <p:cNvSpPr>
            <a:spLocks noGrp="1" noChangeArrowheads="1"/>
          </p:cNvSpPr>
          <p:nvPr>
            <p:ph type="title"/>
          </p:nvPr>
        </p:nvSpPr>
        <p:spPr>
          <a:xfrm>
            <a:off x="457200" y="274638"/>
            <a:ext cx="8229600" cy="411162"/>
          </a:xfrm>
        </p:spPr>
        <p:txBody>
          <a:bodyPr/>
          <a:lstStyle/>
          <a:p>
            <a:pPr eaLnBrk="1" hangingPunct="1"/>
            <a:r>
              <a:rPr lang="en-US" altLang="en-US" sz="3200" smtClean="0"/>
              <a:t>Standard solar model</a:t>
            </a:r>
          </a:p>
        </p:txBody>
      </p:sp>
      <p:pic>
        <p:nvPicPr>
          <p:cNvPr id="33795" name="Picture 5" descr="temperature_jc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685800"/>
            <a:ext cx="4991100" cy="311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6" name="Picture 6" descr="density_jc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33900" y="685800"/>
            <a:ext cx="4991100" cy="311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7" name="Picture 7" descr="sound_speed_jc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3740150"/>
            <a:ext cx="4991100" cy="311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8" name="Picture 8" descr="hydrogen_abundance_jc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33900" y="3740150"/>
            <a:ext cx="4991100" cy="311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4"/>
          <p:cNvSpPr>
            <a:spLocks noGrp="1" noChangeArrowheads="1"/>
          </p:cNvSpPr>
          <p:nvPr>
            <p:ph type="title"/>
          </p:nvPr>
        </p:nvSpPr>
        <p:spPr/>
        <p:txBody>
          <a:bodyPr/>
          <a:lstStyle/>
          <a:p>
            <a:pPr eaLnBrk="1" hangingPunct="1"/>
            <a:r>
              <a:rPr lang="en-US" altLang="en-US" sz="3600" smtClean="0"/>
              <a:t>Standard solar model</a:t>
            </a:r>
          </a:p>
        </p:txBody>
      </p:sp>
      <p:pic>
        <p:nvPicPr>
          <p:cNvPr id="34819" name="Picture 5" descr="convective_stability_jc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408113"/>
            <a:ext cx="8153400" cy="509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842" name="Object 2"/>
          <p:cNvGraphicFramePr>
            <a:graphicFrameLocks noChangeAspect="1"/>
          </p:cNvGraphicFramePr>
          <p:nvPr>
            <p:extLst>
              <p:ext uri="{D42A27DB-BD31-4B8C-83A1-F6EECF244321}">
                <p14:modId xmlns:p14="http://schemas.microsoft.com/office/powerpoint/2010/main" val="2842692521"/>
              </p:ext>
            </p:extLst>
          </p:nvPr>
        </p:nvGraphicFramePr>
        <p:xfrm>
          <a:off x="395288" y="330200"/>
          <a:ext cx="8380412" cy="6607175"/>
        </p:xfrm>
        <a:graphic>
          <a:graphicData uri="http://schemas.openxmlformats.org/presentationml/2006/ole">
            <mc:AlternateContent xmlns:mc="http://schemas.openxmlformats.org/markup-compatibility/2006">
              <mc:Choice xmlns:v="urn:schemas-microsoft-com:vml" Requires="v">
                <p:oleObj spid="_x0000_s35867" name="Document" r:id="rId3" imgW="5934273" imgH="4688088" progId="Word.Document.8">
                  <p:embed/>
                </p:oleObj>
              </mc:Choice>
              <mc:Fallback>
                <p:oleObj name="Document" r:id="rId3" imgW="5934273" imgH="4688088" progId="Word.Document.8">
                  <p:embed/>
                  <p:pic>
                    <p:nvPicPr>
                      <p:cNvPr id="0" name="Object 2"/>
                      <p:cNvPicPr>
                        <a:picLocks noChangeAspect="1" noChangeArrowheads="1"/>
                      </p:cNvPicPr>
                      <p:nvPr/>
                    </p:nvPicPr>
                    <p:blipFill>
                      <a:blip r:embed="rId4"/>
                      <a:srcRect/>
                      <a:stretch>
                        <a:fillRect/>
                      </a:stretch>
                    </p:blipFill>
                    <p:spPr bwMode="auto">
                      <a:xfrm>
                        <a:off x="395288" y="330200"/>
                        <a:ext cx="8380412" cy="6607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6866" name="Object 2"/>
          <p:cNvGraphicFramePr>
            <a:graphicFrameLocks noChangeAspect="1"/>
          </p:cNvGraphicFramePr>
          <p:nvPr>
            <p:extLst>
              <p:ext uri="{D42A27DB-BD31-4B8C-83A1-F6EECF244321}">
                <p14:modId xmlns:p14="http://schemas.microsoft.com/office/powerpoint/2010/main" val="914916830"/>
              </p:ext>
            </p:extLst>
          </p:nvPr>
        </p:nvGraphicFramePr>
        <p:xfrm>
          <a:off x="387350" y="103188"/>
          <a:ext cx="8461375" cy="2716212"/>
        </p:xfrm>
        <a:graphic>
          <a:graphicData uri="http://schemas.openxmlformats.org/presentationml/2006/ole">
            <mc:AlternateContent xmlns:mc="http://schemas.openxmlformats.org/markup-compatibility/2006">
              <mc:Choice xmlns:v="urn:schemas-microsoft-com:vml" Requires="v">
                <p:oleObj spid="_x0000_s36897" name="Document" r:id="rId3" imgW="6157508" imgH="1970247" progId="Word.Document.8">
                  <p:embed/>
                </p:oleObj>
              </mc:Choice>
              <mc:Fallback>
                <p:oleObj name="Document" r:id="rId3" imgW="6157508" imgH="1970247" progId="Word.Document.8">
                  <p:embed/>
                  <p:pic>
                    <p:nvPicPr>
                      <p:cNvPr id="0" name="Object 2"/>
                      <p:cNvPicPr>
                        <a:picLocks noChangeAspect="1" noChangeArrowheads="1"/>
                      </p:cNvPicPr>
                      <p:nvPr/>
                    </p:nvPicPr>
                    <p:blipFill>
                      <a:blip r:embed="rId4"/>
                      <a:srcRect/>
                      <a:stretch>
                        <a:fillRect/>
                      </a:stretch>
                    </p:blipFill>
                    <p:spPr bwMode="auto">
                      <a:xfrm>
                        <a:off x="387350" y="103188"/>
                        <a:ext cx="8461375" cy="2716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 name="Object 1"/>
          <p:cNvGraphicFramePr>
            <a:graphicFrameLocks noChangeAspect="1"/>
          </p:cNvGraphicFramePr>
          <p:nvPr>
            <p:extLst>
              <p:ext uri="{D42A27DB-BD31-4B8C-83A1-F6EECF244321}">
                <p14:modId xmlns:p14="http://schemas.microsoft.com/office/powerpoint/2010/main" val="859517385"/>
              </p:ext>
            </p:extLst>
          </p:nvPr>
        </p:nvGraphicFramePr>
        <p:xfrm>
          <a:off x="457200" y="2552700"/>
          <a:ext cx="8459788" cy="4229100"/>
        </p:xfrm>
        <a:graphic>
          <a:graphicData uri="http://schemas.openxmlformats.org/presentationml/2006/ole">
            <mc:AlternateContent xmlns:mc="http://schemas.openxmlformats.org/markup-compatibility/2006">
              <mc:Choice xmlns:v="urn:schemas-microsoft-com:vml" Requires="v">
                <p:oleObj spid="_x0000_s36898" name="Document" r:id="rId5" imgW="6157508" imgH="3069585" progId="Word.Document.8">
                  <p:embed/>
                </p:oleObj>
              </mc:Choice>
              <mc:Fallback>
                <p:oleObj name="Document" r:id="rId5" imgW="6157508" imgH="3069585" progId="Word.Document.8">
                  <p:embed/>
                  <p:pic>
                    <p:nvPicPr>
                      <p:cNvPr id="0" name="Object 2"/>
                      <p:cNvPicPr>
                        <a:picLocks noChangeAspect="1" noChangeArrowheads="1"/>
                      </p:cNvPicPr>
                      <p:nvPr/>
                    </p:nvPicPr>
                    <p:blipFill>
                      <a:blip r:embed="rId6"/>
                      <a:srcRect/>
                      <a:stretch>
                        <a:fillRect/>
                      </a:stretch>
                    </p:blipFill>
                    <p:spPr bwMode="auto">
                      <a:xfrm>
                        <a:off x="457200" y="2552700"/>
                        <a:ext cx="8459788" cy="422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bwpvs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7088" y="476250"/>
            <a:ext cx="7532687" cy="594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457200" y="274638"/>
            <a:ext cx="8229600" cy="777875"/>
          </a:xfrm>
        </p:spPr>
        <p:txBody>
          <a:bodyPr/>
          <a:lstStyle/>
          <a:p>
            <a:pPr eaLnBrk="1" hangingPunct="1"/>
            <a:r>
              <a:rPr lang="en-US" altLang="en-US" sz="2800" b="1" smtClean="0"/>
              <a:t>Sensitivity of various neutrino experiments</a:t>
            </a:r>
          </a:p>
        </p:txBody>
      </p:sp>
      <p:pic>
        <p:nvPicPr>
          <p:cNvPr id="39939" name="Picture 3" descr="snspectr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550" y="938213"/>
            <a:ext cx="7345363" cy="5919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37cldetec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260350"/>
            <a:ext cx="4349750" cy="562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Text Box 3"/>
          <p:cNvSpPr txBox="1">
            <a:spLocks noChangeArrowheads="1"/>
          </p:cNvSpPr>
          <p:nvPr/>
        </p:nvSpPr>
        <p:spPr bwMode="auto">
          <a:xfrm>
            <a:off x="1619250" y="5876925"/>
            <a:ext cx="14573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baseline="30000"/>
              <a:t>37</a:t>
            </a:r>
            <a:r>
              <a:rPr lang="en-US" altLang="en-US"/>
              <a:t>Cl detector</a:t>
            </a:r>
          </a:p>
        </p:txBody>
      </p:sp>
      <p:pic>
        <p:nvPicPr>
          <p:cNvPr id="40964" name="Picture 4" descr="cl_ra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16463" y="1412875"/>
            <a:ext cx="4641850"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gallex_tan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68413"/>
            <a:ext cx="3900488" cy="480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Rectangle 3"/>
          <p:cNvSpPr>
            <a:spLocks noGrp="1" noChangeArrowheads="1"/>
          </p:cNvSpPr>
          <p:nvPr>
            <p:ph type="title"/>
          </p:nvPr>
        </p:nvSpPr>
        <p:spPr>
          <a:xfrm>
            <a:off x="539750" y="0"/>
            <a:ext cx="8229600" cy="1143000"/>
          </a:xfrm>
        </p:spPr>
        <p:txBody>
          <a:bodyPr/>
          <a:lstStyle/>
          <a:p>
            <a:pPr eaLnBrk="1" hangingPunct="1"/>
            <a:r>
              <a:rPr lang="en-US" altLang="en-US" sz="3600" smtClean="0"/>
              <a:t>GALLEX experiment</a:t>
            </a:r>
          </a:p>
        </p:txBody>
      </p:sp>
      <p:sp>
        <p:nvSpPr>
          <p:cNvPr id="41988" name="Rectangle 4"/>
          <p:cNvSpPr>
            <a:spLocks noChangeArrowheads="1"/>
          </p:cNvSpPr>
          <p:nvPr/>
        </p:nvSpPr>
        <p:spPr bwMode="auto">
          <a:xfrm>
            <a:off x="971550" y="6308725"/>
            <a:ext cx="24796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ts val="500"/>
              </a:spcBef>
              <a:spcAft>
                <a:spcPts val="500"/>
              </a:spcAft>
            </a:pPr>
            <a:r>
              <a:rPr lang="en-US" altLang="en-US"/>
              <a:t>ν</a:t>
            </a:r>
            <a:r>
              <a:rPr lang="en-US" altLang="en-US" baseline="-25000"/>
              <a:t>e</a:t>
            </a:r>
            <a:r>
              <a:rPr lang="en-US" altLang="en-US"/>
              <a:t> + </a:t>
            </a:r>
            <a:r>
              <a:rPr lang="en-US" altLang="en-US" baseline="30000"/>
              <a:t>71</a:t>
            </a:r>
            <a:r>
              <a:rPr lang="en-US" altLang="en-US"/>
              <a:t>Ga → </a:t>
            </a:r>
            <a:r>
              <a:rPr lang="en-US" altLang="en-US" baseline="30000"/>
              <a:t>71</a:t>
            </a:r>
            <a:r>
              <a:rPr lang="en-US" altLang="en-US"/>
              <a:t>Ge + e</a:t>
            </a:r>
            <a:r>
              <a:rPr lang="en-US" altLang="en-US" baseline="30000"/>
              <a:t>–</a:t>
            </a:r>
            <a:r>
              <a:rPr lang="en-US" altLang="en-US"/>
              <a:t> </a:t>
            </a:r>
          </a:p>
        </p:txBody>
      </p:sp>
      <p:pic>
        <p:nvPicPr>
          <p:cNvPr id="41989" name="Picture 5" descr="gallex_davis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9475" y="1606550"/>
            <a:ext cx="5724525" cy="525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0" name="Rectangle 6"/>
          <p:cNvSpPr>
            <a:spLocks noChangeArrowheads="1"/>
          </p:cNvSpPr>
          <p:nvPr/>
        </p:nvSpPr>
        <p:spPr bwMode="auto">
          <a:xfrm>
            <a:off x="3851275" y="908050"/>
            <a:ext cx="4572000" cy="111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a:solidFill>
                  <a:schemeClr val="tx1"/>
                </a:solidFill>
                <a:latin typeface="Arial" pitchFamily="34" charset="0"/>
              </a:defRPr>
            </a:lvl1pPr>
            <a:lvl2pPr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lvl="1" eaLnBrk="1" hangingPunct="1">
              <a:spcBef>
                <a:spcPct val="50000"/>
              </a:spcBef>
              <a:spcAft>
                <a:spcPts val="500"/>
              </a:spcAft>
            </a:pPr>
            <a:r>
              <a:rPr lang="en-US" altLang="en-US" b="1">
                <a:solidFill>
                  <a:srgbClr val="FF0000"/>
                </a:solidFill>
              </a:rPr>
              <a:t>Result: 77.5 8 SNU </a:t>
            </a:r>
            <a:endParaRPr lang="en-US" altLang="en-US" b="1"/>
          </a:p>
          <a:p>
            <a:pPr lvl="1" eaLnBrk="1" hangingPunct="1">
              <a:spcBef>
                <a:spcPct val="50000"/>
              </a:spcBef>
              <a:spcAft>
                <a:spcPts val="500"/>
              </a:spcAft>
            </a:pPr>
            <a:r>
              <a:rPr lang="en-US" altLang="en-US" b="1"/>
              <a:t>Standard Solar Model prediction: 129.6 SNU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8" name="Object 2"/>
          <p:cNvGraphicFramePr>
            <a:graphicFrameLocks noChangeAspect="1"/>
          </p:cNvGraphicFramePr>
          <p:nvPr>
            <p:extLst>
              <p:ext uri="{D42A27DB-BD31-4B8C-83A1-F6EECF244321}">
                <p14:modId xmlns:p14="http://schemas.microsoft.com/office/powerpoint/2010/main" val="1397682456"/>
              </p:ext>
            </p:extLst>
          </p:nvPr>
        </p:nvGraphicFramePr>
        <p:xfrm>
          <a:off x="-676275" y="973138"/>
          <a:ext cx="6721475" cy="5345112"/>
        </p:xfrm>
        <a:graphic>
          <a:graphicData uri="http://schemas.openxmlformats.org/presentationml/2006/ole">
            <mc:AlternateContent xmlns:mc="http://schemas.openxmlformats.org/markup-compatibility/2006">
              <mc:Choice xmlns:v="urn:schemas-microsoft-com:vml" Requires="v">
                <p:oleObj spid="_x0000_s4175" name="Document" r:id="rId3" imgW="3709336" imgH="2945256" progId="Word.Document.8">
                  <p:embed/>
                </p:oleObj>
              </mc:Choice>
              <mc:Fallback>
                <p:oleObj name="Document" r:id="rId3" imgW="3709336" imgH="2945256" progId="Word.Document.8">
                  <p:embed/>
                  <p:pic>
                    <p:nvPicPr>
                      <p:cNvPr id="0" name="Object 2"/>
                      <p:cNvPicPr>
                        <a:picLocks noChangeAspect="1" noChangeArrowheads="1"/>
                      </p:cNvPicPr>
                      <p:nvPr/>
                    </p:nvPicPr>
                    <p:blipFill>
                      <a:blip r:embed="rId4"/>
                      <a:srcRect/>
                      <a:stretch>
                        <a:fillRect/>
                      </a:stretch>
                    </p:blipFill>
                    <p:spPr bwMode="auto">
                      <a:xfrm>
                        <a:off x="-676275" y="973138"/>
                        <a:ext cx="6721475" cy="5345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099" name="Object 3"/>
          <p:cNvGraphicFramePr>
            <a:graphicFrameLocks noChangeAspect="1"/>
          </p:cNvGraphicFramePr>
          <p:nvPr/>
        </p:nvGraphicFramePr>
        <p:xfrm>
          <a:off x="5508625" y="1196975"/>
          <a:ext cx="3240088" cy="2138363"/>
        </p:xfrm>
        <a:graphic>
          <a:graphicData uri="http://schemas.openxmlformats.org/presentationml/2006/ole">
            <mc:AlternateContent xmlns:mc="http://schemas.openxmlformats.org/markup-compatibility/2006">
              <mc:Choice xmlns:v="urn:schemas-microsoft-com:vml" Requires="v">
                <p:oleObj spid="_x0000_s4176" name="Document" r:id="rId5" imgW="3208445" imgH="2123263" progId="Word.Document.8">
                  <p:embed/>
                </p:oleObj>
              </mc:Choice>
              <mc:Fallback>
                <p:oleObj name="Document" r:id="rId5" imgW="3208445" imgH="2123263" progId="Word.Document.8">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08625" y="1196975"/>
                        <a:ext cx="3240088" cy="2138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100" name="Object 4"/>
          <p:cNvGraphicFramePr>
            <a:graphicFrameLocks noChangeAspect="1"/>
          </p:cNvGraphicFramePr>
          <p:nvPr/>
        </p:nvGraphicFramePr>
        <p:xfrm>
          <a:off x="5508625" y="4292600"/>
          <a:ext cx="2914650" cy="2374900"/>
        </p:xfrm>
        <a:graphic>
          <a:graphicData uri="http://schemas.openxmlformats.org/presentationml/2006/ole">
            <mc:AlternateContent xmlns:mc="http://schemas.openxmlformats.org/markup-compatibility/2006">
              <mc:Choice xmlns:v="urn:schemas-microsoft-com:vml" Requires="v">
                <p:oleObj spid="_x0000_s4177" name="Document" r:id="rId7" imgW="2761649" imgH="2267145" progId="Word.Document.8">
                  <p:embed/>
                </p:oleObj>
              </mc:Choice>
              <mc:Fallback>
                <p:oleObj name="Document" r:id="rId7" imgW="2761649" imgH="2267145" progId="Word.Document.8">
                  <p:embed/>
                  <p:pic>
                    <p:nvPicPr>
                      <p:cNvPr id="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508625" y="4292600"/>
                        <a:ext cx="2914650" cy="237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101" name="Rectangle 5"/>
          <p:cNvSpPr>
            <a:spLocks noGrp="1" noChangeArrowheads="1"/>
          </p:cNvSpPr>
          <p:nvPr>
            <p:ph type="title"/>
          </p:nvPr>
        </p:nvSpPr>
        <p:spPr>
          <a:xfrm>
            <a:off x="457200" y="274638"/>
            <a:ext cx="8229600" cy="706437"/>
          </a:xfrm>
        </p:spPr>
        <p:txBody>
          <a:bodyPr/>
          <a:lstStyle/>
          <a:p>
            <a:pPr eaLnBrk="1" hangingPunct="1"/>
            <a:r>
              <a:rPr lang="en-US" altLang="en-US" sz="2400" b="1" dirty="0" smtClean="0"/>
              <a:t>Equations of the stellar structure</a:t>
            </a:r>
          </a:p>
        </p:txBody>
      </p:sp>
      <p:sp>
        <p:nvSpPr>
          <p:cNvPr id="2" name="TextBox 1"/>
          <p:cNvSpPr txBox="1"/>
          <p:nvPr/>
        </p:nvSpPr>
        <p:spPr>
          <a:xfrm>
            <a:off x="1937657" y="6172200"/>
            <a:ext cx="2398542" cy="400110"/>
          </a:xfrm>
          <a:prstGeom prst="rect">
            <a:avLst/>
          </a:prstGeom>
          <a:noFill/>
        </p:spPr>
        <p:txBody>
          <a:bodyPr wrap="none" rtlCol="0">
            <a:spAutoFit/>
          </a:bodyPr>
          <a:lstStyle/>
          <a:p>
            <a:r>
              <a:rPr lang="en-US" sz="2000" dirty="0" smtClean="0">
                <a:latin typeface="Times New Roman" panose="02020603050405020304" pitchFamily="18" charset="0"/>
                <a:cs typeface="Times New Roman" panose="02020603050405020304" pitchFamily="18" charset="0"/>
              </a:rPr>
              <a:t>Kramer’s opacity law</a:t>
            </a:r>
            <a:endParaRPr lang="en-US" sz="20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sk_build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642938"/>
            <a:ext cx="7991475" cy="572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1" name="Text Box 3"/>
          <p:cNvSpPr txBox="1">
            <a:spLocks noChangeArrowheads="1"/>
          </p:cNvSpPr>
          <p:nvPr/>
        </p:nvSpPr>
        <p:spPr bwMode="auto">
          <a:xfrm>
            <a:off x="2319338" y="136525"/>
            <a:ext cx="2863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a:t>Superkamiokande (Japan)</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superkam_cossun cop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8888" y="168275"/>
            <a:ext cx="6689725" cy="668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sun_superkamiokan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713" y="1125538"/>
            <a:ext cx="5400675" cy="529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59" name="Text Box 3"/>
          <p:cNvSpPr txBox="1">
            <a:spLocks noChangeArrowheads="1"/>
          </p:cNvSpPr>
          <p:nvPr/>
        </p:nvSpPr>
        <p:spPr bwMode="auto">
          <a:xfrm>
            <a:off x="2987675" y="549275"/>
            <a:ext cx="28384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a:t>Neutrino image of the Sun</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man_on_dec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3" y="2133600"/>
            <a:ext cx="3238500" cy="386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5" name="Picture 3" descr="min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4663" y="2187575"/>
            <a:ext cx="4597400" cy="361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6" name="Rectangle 4"/>
          <p:cNvSpPr>
            <a:spLocks noGrp="1" noChangeArrowheads="1"/>
          </p:cNvSpPr>
          <p:nvPr>
            <p:ph type="title"/>
          </p:nvPr>
        </p:nvSpPr>
        <p:spPr/>
        <p:txBody>
          <a:bodyPr/>
          <a:lstStyle/>
          <a:p>
            <a:pPr eaLnBrk="1" hangingPunct="1"/>
            <a:r>
              <a:rPr lang="en-US" altLang="en-US" sz="3200" dirty="0" smtClean="0"/>
              <a:t>Sudbury Neutrino </a:t>
            </a:r>
            <a:r>
              <a:rPr lang="en-US" altLang="en-US" sz="3200" dirty="0" smtClean="0"/>
              <a:t>Observatory (SNO)</a:t>
            </a:r>
            <a:br>
              <a:rPr lang="en-US" altLang="en-US" sz="3200" dirty="0" smtClean="0"/>
            </a:br>
            <a:r>
              <a:rPr lang="en-US" altLang="en-US" sz="2000" dirty="0" smtClean="0"/>
              <a:t>measured the total flux of electron, </a:t>
            </a:r>
            <a:r>
              <a:rPr lang="en-US" altLang="en-US" sz="2000" dirty="0" err="1" smtClean="0"/>
              <a:t>muon</a:t>
            </a:r>
            <a:r>
              <a:rPr lang="en-US" altLang="en-US" sz="2000" dirty="0" smtClean="0"/>
              <a:t> and tau neutrinos</a:t>
            </a:r>
            <a:br>
              <a:rPr lang="en-US" altLang="en-US" sz="2000" dirty="0" smtClean="0"/>
            </a:br>
            <a:r>
              <a:rPr lang="en-US" altLang="en-US" sz="2000" dirty="0" smtClean="0"/>
              <a:t>and confirmed the neutrino transition from one type to another on their way from the Sun to Earth</a:t>
            </a:r>
            <a:endParaRPr lang="en-US" altLang="en-US" sz="2000" dirty="0" smtClean="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theoryvsexperime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333375"/>
            <a:ext cx="8964612" cy="670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7" name="Rectangle 3"/>
          <p:cNvSpPr>
            <a:spLocks noChangeArrowheads="1"/>
          </p:cNvSpPr>
          <p:nvPr/>
        </p:nvSpPr>
        <p:spPr bwMode="auto">
          <a:xfrm>
            <a:off x="0" y="6491288"/>
            <a:ext cx="23145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ts val="500"/>
              </a:spcBef>
              <a:spcAft>
                <a:spcPts val="500"/>
              </a:spcAft>
            </a:pPr>
            <a:r>
              <a:rPr lang="en-US" altLang="en-US"/>
              <a:t>ν</a:t>
            </a:r>
            <a:r>
              <a:rPr lang="en-US" altLang="en-US" baseline="-25000"/>
              <a:t>e</a:t>
            </a:r>
            <a:r>
              <a:rPr lang="en-US" altLang="en-US"/>
              <a:t> + </a:t>
            </a:r>
            <a:r>
              <a:rPr lang="en-US" altLang="en-US" baseline="30000"/>
              <a:t>37</a:t>
            </a:r>
            <a:r>
              <a:rPr lang="en-US" altLang="en-US"/>
              <a:t>Cl → </a:t>
            </a:r>
            <a:r>
              <a:rPr lang="en-US" altLang="en-US" baseline="30000"/>
              <a:t>37</a:t>
            </a:r>
            <a:r>
              <a:rPr lang="en-US" altLang="en-US"/>
              <a:t>Ar + e</a:t>
            </a:r>
            <a:r>
              <a:rPr lang="en-US" altLang="en-US" baseline="30000"/>
              <a:t>–</a:t>
            </a:r>
            <a:r>
              <a:rPr lang="en-US" altLang="en-US"/>
              <a:t>.</a:t>
            </a:r>
          </a:p>
        </p:txBody>
      </p:sp>
      <p:sp>
        <p:nvSpPr>
          <p:cNvPr id="47108" name="Rectangle 4"/>
          <p:cNvSpPr>
            <a:spLocks noChangeArrowheads="1"/>
          </p:cNvSpPr>
          <p:nvPr/>
        </p:nvSpPr>
        <p:spPr bwMode="auto">
          <a:xfrm>
            <a:off x="3203575" y="6491288"/>
            <a:ext cx="24796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ts val="500"/>
              </a:spcBef>
              <a:spcAft>
                <a:spcPts val="500"/>
              </a:spcAft>
            </a:pPr>
            <a:r>
              <a:rPr lang="en-US" altLang="en-US"/>
              <a:t>ν</a:t>
            </a:r>
            <a:r>
              <a:rPr lang="en-US" altLang="en-US" baseline="-25000"/>
              <a:t>e</a:t>
            </a:r>
            <a:r>
              <a:rPr lang="en-US" altLang="en-US"/>
              <a:t> + </a:t>
            </a:r>
            <a:r>
              <a:rPr lang="en-US" altLang="en-US" baseline="30000"/>
              <a:t>71</a:t>
            </a:r>
            <a:r>
              <a:rPr lang="en-US" altLang="en-US"/>
              <a:t>Ga → </a:t>
            </a:r>
            <a:r>
              <a:rPr lang="en-US" altLang="en-US" baseline="30000"/>
              <a:t>71</a:t>
            </a:r>
            <a:r>
              <a:rPr lang="en-US" altLang="en-US"/>
              <a:t>Ge + e</a:t>
            </a:r>
            <a:r>
              <a:rPr lang="en-US" altLang="en-US" baseline="30000"/>
              <a:t>–</a:t>
            </a:r>
            <a:r>
              <a:rPr lang="en-US" altLang="en-US"/>
              <a:t> </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sno_6 cop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850" y="234950"/>
            <a:ext cx="8496300" cy="6386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8130" name="Object 2"/>
          <p:cNvGraphicFramePr>
            <a:graphicFrameLocks noChangeAspect="1"/>
          </p:cNvGraphicFramePr>
          <p:nvPr>
            <p:extLst>
              <p:ext uri="{D42A27DB-BD31-4B8C-83A1-F6EECF244321}">
                <p14:modId xmlns:p14="http://schemas.microsoft.com/office/powerpoint/2010/main" val="4215835250"/>
              </p:ext>
            </p:extLst>
          </p:nvPr>
        </p:nvGraphicFramePr>
        <p:xfrm>
          <a:off x="1042988" y="603250"/>
          <a:ext cx="7388225" cy="2354263"/>
        </p:xfrm>
        <a:graphic>
          <a:graphicData uri="http://schemas.openxmlformats.org/presentationml/2006/ole">
            <mc:AlternateContent xmlns:mc="http://schemas.openxmlformats.org/markup-compatibility/2006">
              <mc:Choice xmlns:v="urn:schemas-microsoft-com:vml" Requires="v">
                <p:oleObj spid="_x0000_s48181" name="Document" r:id="rId3" imgW="4418745" imgH="1405043" progId="Word.Document.8">
                  <p:embed/>
                </p:oleObj>
              </mc:Choice>
              <mc:Fallback>
                <p:oleObj name="Document" r:id="rId3" imgW="4418745" imgH="1405043" progId="Word.Document.8">
                  <p:embed/>
                  <p:pic>
                    <p:nvPicPr>
                      <p:cNvPr id="0" name="Object 2"/>
                      <p:cNvPicPr>
                        <a:picLocks noChangeAspect="1" noChangeArrowheads="1"/>
                      </p:cNvPicPr>
                      <p:nvPr/>
                    </p:nvPicPr>
                    <p:blipFill>
                      <a:blip r:embed="rId4"/>
                      <a:srcRect/>
                      <a:stretch>
                        <a:fillRect/>
                      </a:stretch>
                    </p:blipFill>
                    <p:spPr bwMode="auto">
                      <a:xfrm>
                        <a:off x="1042988" y="603250"/>
                        <a:ext cx="7388225" cy="2354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48131" name="Picture 3" descr="bete_msw"/>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0825" y="3051175"/>
            <a:ext cx="4103688" cy="312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8132" name="Object 4"/>
          <p:cNvGraphicFramePr>
            <a:graphicFrameLocks noChangeAspect="1"/>
          </p:cNvGraphicFramePr>
          <p:nvPr>
            <p:extLst>
              <p:ext uri="{D42A27DB-BD31-4B8C-83A1-F6EECF244321}">
                <p14:modId xmlns:p14="http://schemas.microsoft.com/office/powerpoint/2010/main" val="2944357709"/>
              </p:ext>
            </p:extLst>
          </p:nvPr>
        </p:nvGraphicFramePr>
        <p:xfrm>
          <a:off x="4356100" y="3340100"/>
          <a:ext cx="4638675" cy="2660650"/>
        </p:xfrm>
        <a:graphic>
          <a:graphicData uri="http://schemas.openxmlformats.org/presentationml/2006/ole">
            <mc:AlternateContent xmlns:mc="http://schemas.openxmlformats.org/markup-compatibility/2006">
              <mc:Choice xmlns:v="urn:schemas-microsoft-com:vml" Requires="v">
                <p:oleObj spid="_x0000_s48182" name="Document" r:id="rId6" imgW="3055679" imgH="1827924" progId="Word.Document.8">
                  <p:embed/>
                </p:oleObj>
              </mc:Choice>
              <mc:Fallback>
                <p:oleObj name="Document" r:id="rId6" imgW="3055679" imgH="1827924" progId="Word.Document.8">
                  <p:embed/>
                  <p:pic>
                    <p:nvPicPr>
                      <p:cNvPr id="0"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56100" y="3340100"/>
                        <a:ext cx="4638675" cy="2660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23" name="Object 3"/>
          <p:cNvGraphicFramePr>
            <a:graphicFrameLocks noChangeAspect="1"/>
          </p:cNvGraphicFramePr>
          <p:nvPr>
            <p:extLst>
              <p:ext uri="{D42A27DB-BD31-4B8C-83A1-F6EECF244321}">
                <p14:modId xmlns:p14="http://schemas.microsoft.com/office/powerpoint/2010/main" val="104317545"/>
              </p:ext>
            </p:extLst>
          </p:nvPr>
        </p:nvGraphicFramePr>
        <p:xfrm>
          <a:off x="688975" y="606425"/>
          <a:ext cx="7802563" cy="5865813"/>
        </p:xfrm>
        <a:graphic>
          <a:graphicData uri="http://schemas.openxmlformats.org/presentationml/2006/ole">
            <mc:AlternateContent xmlns:mc="http://schemas.openxmlformats.org/markup-compatibility/2006">
              <mc:Choice xmlns:v="urn:schemas-microsoft-com:vml" Requires="v">
                <p:oleObj spid="_x0000_s5173" name="Document" r:id="rId3" imgW="4385242" imgH="3290100" progId="Word.Document.8">
                  <p:embed/>
                </p:oleObj>
              </mc:Choice>
              <mc:Fallback>
                <p:oleObj name="Document" r:id="rId3" imgW="4385242" imgH="3290100" progId="Word.Document.8">
                  <p:embed/>
                  <p:pic>
                    <p:nvPicPr>
                      <p:cNvPr id="0" name="Object 3"/>
                      <p:cNvPicPr>
                        <a:picLocks noChangeAspect="1" noChangeArrowheads="1"/>
                      </p:cNvPicPr>
                      <p:nvPr/>
                    </p:nvPicPr>
                    <p:blipFill>
                      <a:blip r:embed="rId4"/>
                      <a:srcRect/>
                      <a:stretch>
                        <a:fillRect/>
                      </a:stretch>
                    </p:blipFill>
                    <p:spPr bwMode="auto">
                      <a:xfrm>
                        <a:off x="688975" y="606425"/>
                        <a:ext cx="7802563" cy="5865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122" name="Rectangle 2"/>
          <p:cNvSpPr>
            <a:spLocks noGrp="1" noChangeArrowheads="1"/>
          </p:cNvSpPr>
          <p:nvPr>
            <p:ph type="title"/>
          </p:nvPr>
        </p:nvSpPr>
        <p:spPr>
          <a:xfrm>
            <a:off x="457200" y="76200"/>
            <a:ext cx="8229600" cy="633412"/>
          </a:xfrm>
        </p:spPr>
        <p:txBody>
          <a:bodyPr/>
          <a:lstStyle/>
          <a:p>
            <a:pPr eaLnBrk="1" hangingPunct="1"/>
            <a:r>
              <a:rPr lang="en-US" altLang="en-US" sz="2800" b="1" dirty="0" smtClean="0"/>
              <a:t>Scaling Laws</a:t>
            </a:r>
          </a:p>
        </p:txBody>
      </p:sp>
      <p:graphicFrame>
        <p:nvGraphicFramePr>
          <p:cNvPr id="2" name="Object 1"/>
          <p:cNvGraphicFramePr>
            <a:graphicFrameLocks noChangeAspect="1"/>
          </p:cNvGraphicFramePr>
          <p:nvPr>
            <p:extLst>
              <p:ext uri="{D42A27DB-BD31-4B8C-83A1-F6EECF244321}">
                <p14:modId xmlns:p14="http://schemas.microsoft.com/office/powerpoint/2010/main" val="2464773819"/>
              </p:ext>
            </p:extLst>
          </p:nvPr>
        </p:nvGraphicFramePr>
        <p:xfrm>
          <a:off x="608013" y="2627312"/>
          <a:ext cx="1982787" cy="2173288"/>
        </p:xfrm>
        <a:graphic>
          <a:graphicData uri="http://schemas.openxmlformats.org/presentationml/2006/ole">
            <mc:AlternateContent xmlns:mc="http://schemas.openxmlformats.org/markup-compatibility/2006">
              <mc:Choice xmlns:v="urn:schemas-microsoft-com:vml" Requires="v">
                <p:oleObj spid="_x0000_s5174" name="Document" r:id="rId5" imgW="1095245" imgH="1352569" progId="Word.Document.8">
                  <p:embed/>
                </p:oleObj>
              </mc:Choice>
              <mc:Fallback>
                <p:oleObj name="Document" r:id="rId5" imgW="1095245" imgH="1352569" progId="Word.Document.8">
                  <p:embed/>
                  <p:pic>
                    <p:nvPicPr>
                      <p:cNvPr id="0" name="Object 2"/>
                      <p:cNvPicPr>
                        <a:picLocks noChangeAspect="1" noChangeArrowheads="1"/>
                      </p:cNvPicPr>
                      <p:nvPr/>
                    </p:nvPicPr>
                    <p:blipFill>
                      <a:blip r:embed="rId6"/>
                      <a:srcRect/>
                      <a:stretch>
                        <a:fillRect/>
                      </a:stretch>
                    </p:blipFill>
                    <p:spPr bwMode="auto">
                      <a:xfrm>
                        <a:off x="608013" y="2627312"/>
                        <a:ext cx="1982787" cy="2173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Right Brace 2"/>
          <p:cNvSpPr/>
          <p:nvPr/>
        </p:nvSpPr>
        <p:spPr>
          <a:xfrm>
            <a:off x="2057400" y="2743200"/>
            <a:ext cx="228600" cy="1676400"/>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146" name="Object 2"/>
          <p:cNvGraphicFramePr>
            <a:graphicFrameLocks noChangeAspect="1"/>
          </p:cNvGraphicFramePr>
          <p:nvPr>
            <p:extLst>
              <p:ext uri="{D42A27DB-BD31-4B8C-83A1-F6EECF244321}">
                <p14:modId xmlns:p14="http://schemas.microsoft.com/office/powerpoint/2010/main" val="1024041087"/>
              </p:ext>
            </p:extLst>
          </p:nvPr>
        </p:nvGraphicFramePr>
        <p:xfrm>
          <a:off x="533400" y="382588"/>
          <a:ext cx="8239125" cy="6780212"/>
        </p:xfrm>
        <a:graphic>
          <a:graphicData uri="http://schemas.openxmlformats.org/presentationml/2006/ole">
            <mc:AlternateContent xmlns:mc="http://schemas.openxmlformats.org/markup-compatibility/2006">
              <mc:Choice xmlns:v="urn:schemas-microsoft-com:vml" Requires="v">
                <p:oleObj spid="_x0000_s6171" name="Document" r:id="rId3" imgW="4453378" imgH="3650190" progId="Word.Document.8">
                  <p:embed/>
                </p:oleObj>
              </mc:Choice>
              <mc:Fallback>
                <p:oleObj name="Document" r:id="rId3" imgW="4453378" imgH="3650190" progId="Word.Document.8">
                  <p:embed/>
                  <p:pic>
                    <p:nvPicPr>
                      <p:cNvPr id="0" name="Object 2"/>
                      <p:cNvPicPr>
                        <a:picLocks noChangeAspect="1" noChangeArrowheads="1"/>
                      </p:cNvPicPr>
                      <p:nvPr/>
                    </p:nvPicPr>
                    <p:blipFill>
                      <a:blip r:embed="rId4"/>
                      <a:srcRect/>
                      <a:stretch>
                        <a:fillRect/>
                      </a:stretch>
                    </p:blipFill>
                    <p:spPr bwMode="auto">
                      <a:xfrm>
                        <a:off x="533400" y="382588"/>
                        <a:ext cx="8239125" cy="6780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170" name="Object 2"/>
          <p:cNvGraphicFramePr>
            <a:graphicFrameLocks noChangeAspect="1"/>
          </p:cNvGraphicFramePr>
          <p:nvPr>
            <p:extLst>
              <p:ext uri="{D42A27DB-BD31-4B8C-83A1-F6EECF244321}">
                <p14:modId xmlns:p14="http://schemas.microsoft.com/office/powerpoint/2010/main" val="1955021924"/>
              </p:ext>
            </p:extLst>
          </p:nvPr>
        </p:nvGraphicFramePr>
        <p:xfrm>
          <a:off x="990600" y="914400"/>
          <a:ext cx="7346950" cy="5308600"/>
        </p:xfrm>
        <a:graphic>
          <a:graphicData uri="http://schemas.openxmlformats.org/presentationml/2006/ole">
            <mc:AlternateContent xmlns:mc="http://schemas.openxmlformats.org/markup-compatibility/2006">
              <mc:Choice xmlns:v="urn:schemas-microsoft-com:vml" Requires="v">
                <p:oleObj spid="_x0000_s7197" name="Document" r:id="rId3" imgW="4387007" imgH="3168376" progId="Word.Document.8">
                  <p:embed/>
                </p:oleObj>
              </mc:Choice>
              <mc:Fallback>
                <p:oleObj name="Document" r:id="rId3" imgW="4387007" imgH="3168376" progId="Word.Document.8">
                  <p:embed/>
                  <p:pic>
                    <p:nvPicPr>
                      <p:cNvPr id="0" name="Object 2"/>
                      <p:cNvPicPr>
                        <a:picLocks noChangeAspect="1" noChangeArrowheads="1"/>
                      </p:cNvPicPr>
                      <p:nvPr/>
                    </p:nvPicPr>
                    <p:blipFill>
                      <a:blip r:embed="rId4"/>
                      <a:srcRect/>
                      <a:stretch>
                        <a:fillRect/>
                      </a:stretch>
                    </p:blipFill>
                    <p:spPr bwMode="auto">
                      <a:xfrm>
                        <a:off x="990600" y="914400"/>
                        <a:ext cx="7346950" cy="530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170" name="Object 2"/>
          <p:cNvGraphicFramePr>
            <a:graphicFrameLocks noChangeAspect="1"/>
          </p:cNvGraphicFramePr>
          <p:nvPr>
            <p:extLst>
              <p:ext uri="{D42A27DB-BD31-4B8C-83A1-F6EECF244321}">
                <p14:modId xmlns:p14="http://schemas.microsoft.com/office/powerpoint/2010/main" val="3158875442"/>
              </p:ext>
            </p:extLst>
          </p:nvPr>
        </p:nvGraphicFramePr>
        <p:xfrm>
          <a:off x="757238" y="819150"/>
          <a:ext cx="7850187" cy="5665788"/>
        </p:xfrm>
        <a:graphic>
          <a:graphicData uri="http://schemas.openxmlformats.org/presentationml/2006/ole">
            <mc:AlternateContent xmlns:mc="http://schemas.openxmlformats.org/markup-compatibility/2006">
              <mc:Choice xmlns:v="urn:schemas-microsoft-com:vml" Requires="v">
                <p:oleObj spid="_x0000_s57356" name="Document" r:id="rId3" imgW="4690954" imgH="3378201" progId="Word.Document.8">
                  <p:embed/>
                </p:oleObj>
              </mc:Choice>
              <mc:Fallback>
                <p:oleObj name="Document" r:id="rId3" imgW="4690954" imgH="3378201" progId="Word.Document.8">
                  <p:embed/>
                  <p:pic>
                    <p:nvPicPr>
                      <p:cNvPr id="0" name=""/>
                      <p:cNvPicPr>
                        <a:picLocks noChangeAspect="1" noChangeArrowheads="1"/>
                      </p:cNvPicPr>
                      <p:nvPr/>
                    </p:nvPicPr>
                    <p:blipFill>
                      <a:blip r:embed="rId4"/>
                      <a:srcRect/>
                      <a:stretch>
                        <a:fillRect/>
                      </a:stretch>
                    </p:blipFill>
                    <p:spPr bwMode="auto">
                      <a:xfrm>
                        <a:off x="757238" y="819150"/>
                        <a:ext cx="7850187" cy="5665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6397322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194" name="Object 2"/>
          <p:cNvGraphicFramePr>
            <a:graphicFrameLocks noChangeAspect="1"/>
          </p:cNvGraphicFramePr>
          <p:nvPr/>
        </p:nvGraphicFramePr>
        <p:xfrm>
          <a:off x="539750" y="188913"/>
          <a:ext cx="8304213" cy="1581150"/>
        </p:xfrm>
        <a:graphic>
          <a:graphicData uri="http://schemas.openxmlformats.org/presentationml/2006/ole">
            <mc:AlternateContent xmlns:mc="http://schemas.openxmlformats.org/markup-compatibility/2006">
              <mc:Choice xmlns:v="urn:schemas-microsoft-com:vml" Requires="v">
                <p:oleObj spid="_x0000_s8220" name="Document" r:id="rId3" imgW="4485928" imgH="861854" progId="Word.Document.8">
                  <p:embed/>
                </p:oleObj>
              </mc:Choice>
              <mc:Fallback>
                <p:oleObj name="Document" r:id="rId3" imgW="4485928" imgH="861854" progId="Word.Document.8">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750" y="188913"/>
                        <a:ext cx="8304213" cy="158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8195" name="Picture 3" descr="hr_loca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63713" y="1657350"/>
            <a:ext cx="6562725" cy="520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1346</TotalTime>
  <Words>180</Words>
  <Application>Microsoft Office PowerPoint</Application>
  <PresentationFormat>On-screen Show (4:3)</PresentationFormat>
  <Paragraphs>46</Paragraphs>
  <Slides>46</Slides>
  <Notes>0</Notes>
  <HiddenSlides>0</HiddenSlides>
  <MMClips>0</MMClips>
  <ScaleCrop>false</ScaleCrop>
  <HeadingPairs>
    <vt:vector size="6" baseType="variant">
      <vt:variant>
        <vt:lpstr>Theme</vt:lpstr>
      </vt:variant>
      <vt:variant>
        <vt:i4>1</vt:i4>
      </vt:variant>
      <vt:variant>
        <vt:lpstr>Embedded OLE Servers</vt:lpstr>
      </vt:variant>
      <vt:variant>
        <vt:i4>3</vt:i4>
      </vt:variant>
      <vt:variant>
        <vt:lpstr>Slide Titles</vt:lpstr>
      </vt:variant>
      <vt:variant>
        <vt:i4>46</vt:i4>
      </vt:variant>
    </vt:vector>
  </HeadingPairs>
  <TitlesOfParts>
    <vt:vector size="50" baseType="lpstr">
      <vt:lpstr>Default Design</vt:lpstr>
      <vt:lpstr>Document</vt:lpstr>
      <vt:lpstr>Equation</vt:lpstr>
      <vt:lpstr>Microsoft Word 97 - 2003 Document</vt:lpstr>
      <vt:lpstr>   7. Internal structure. II   </vt:lpstr>
      <vt:lpstr>Internal Structure II.</vt:lpstr>
      <vt:lpstr>Energy transfer and balance equations</vt:lpstr>
      <vt:lpstr>Equations of the stellar structure</vt:lpstr>
      <vt:lpstr>Scaling Laws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p-p chain</vt:lpstr>
      <vt:lpstr>Nuclear potential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Standard solar model</vt:lpstr>
      <vt:lpstr>Standard solar model</vt:lpstr>
      <vt:lpstr>PowerPoint Presentation</vt:lpstr>
      <vt:lpstr>PowerPoint Presentation</vt:lpstr>
      <vt:lpstr>PowerPoint Presentation</vt:lpstr>
      <vt:lpstr>Sensitivity of various neutrino experiments</vt:lpstr>
      <vt:lpstr>PowerPoint Presentation</vt:lpstr>
      <vt:lpstr>GALLEX experiment</vt:lpstr>
      <vt:lpstr>PowerPoint Presentation</vt:lpstr>
      <vt:lpstr>PowerPoint Presentation</vt:lpstr>
      <vt:lpstr>PowerPoint Presentation</vt:lpstr>
      <vt:lpstr>Sudbury Neutrino Observatory (SNO) measured the total flux of electron, muon and tau neutrinos and confirmed the neutrino transition from one type to another on their way from the Sun to Earth</vt:lpstr>
      <vt:lpstr>PowerPoint Presentation</vt:lpstr>
      <vt:lpstr>PowerPoint Presentation</vt:lpstr>
      <vt:lpstr>PowerPoint Presentation</vt:lpstr>
    </vt:vector>
  </TitlesOfParts>
  <Company>Stanford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Internal Structure II.</dc:title>
  <dc:creator>Alexander Kosovichev</dc:creator>
  <cp:lastModifiedBy>sasha</cp:lastModifiedBy>
  <cp:revision>39</cp:revision>
  <dcterms:created xsi:type="dcterms:W3CDTF">2008-01-15T21:37:41Z</dcterms:created>
  <dcterms:modified xsi:type="dcterms:W3CDTF">2018-09-25T08:23:04Z</dcterms:modified>
</cp:coreProperties>
</file>